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8" r:id="rId4"/>
    <p:sldId id="263" r:id="rId5"/>
    <p:sldId id="271" r:id="rId6"/>
    <p:sldId id="269" r:id="rId7"/>
    <p:sldId id="270" r:id="rId8"/>
    <p:sldId id="272" r:id="rId9"/>
    <p:sldId id="273" r:id="rId10"/>
    <p:sldId id="274" r:id="rId11"/>
    <p:sldId id="275" r:id="rId12"/>
    <p:sldId id="288" r:id="rId13"/>
    <p:sldId id="289" r:id="rId14"/>
    <p:sldId id="290" r:id="rId15"/>
    <p:sldId id="280" r:id="rId16"/>
    <p:sldId id="276" r:id="rId17"/>
    <p:sldId id="277" r:id="rId18"/>
    <p:sldId id="278" r:id="rId19"/>
    <p:sldId id="279" r:id="rId20"/>
    <p:sldId id="281" r:id="rId21"/>
    <p:sldId id="282" r:id="rId22"/>
    <p:sldId id="283" r:id="rId23"/>
    <p:sldId id="284" r:id="rId24"/>
    <p:sldId id="285" r:id="rId25"/>
    <p:sldId id="286" r:id="rId26"/>
    <p:sldId id="291"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43" d="100"/>
          <a:sy n="43" d="100"/>
        </p:scale>
        <p:origin x="7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7D7F-44B8-4934-8897-2926AB06A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977E2B-223E-4CE9-B41D-6D42CA593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789B51-54A2-4E10-A6D1-DC4006D7F8E6}"/>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5" name="Footer Placeholder 4">
            <a:extLst>
              <a:ext uri="{FF2B5EF4-FFF2-40B4-BE49-F238E27FC236}">
                <a16:creationId xmlns:a16="http://schemas.microsoft.com/office/drawing/2014/main" id="{90444301-1C05-4694-B17B-73707BD6AC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5E201C-6818-43CE-8560-CB7680FEB85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81140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C313-A26B-4405-BD6E-9D484FC56FE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5EBD88-F20A-41DE-8CBF-8E27DC9F58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C48726-AA34-4B34-9FA3-3CC9745067E2}"/>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5" name="Footer Placeholder 4">
            <a:extLst>
              <a:ext uri="{FF2B5EF4-FFF2-40B4-BE49-F238E27FC236}">
                <a16:creationId xmlns:a16="http://schemas.microsoft.com/office/drawing/2014/main" id="{C2F868DC-C10C-4047-8FB6-AEEAD290D3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4F6ED7-EB37-42A5-A587-1387F3F2B5FC}"/>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41228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8A787-C858-433B-92EE-047963D897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1CDE3B-64DD-47B1-88C1-541C0DE71E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731DB0-2BDD-466C-A2FE-21A2756380D7}"/>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5" name="Footer Placeholder 4">
            <a:extLst>
              <a:ext uri="{FF2B5EF4-FFF2-40B4-BE49-F238E27FC236}">
                <a16:creationId xmlns:a16="http://schemas.microsoft.com/office/drawing/2014/main" id="{113BDF55-1EB6-44FC-B5DC-AEB85A1263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0B3D3C-5B60-4F63-ACD0-FE47112EE92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4262631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0D4-6675-4999-BA6A-A8A376E881C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5178D566-6397-4367-B595-88516782CAC9}"/>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6E9C188A-7AF3-4165-B8DC-326B1C4DE986}"/>
              </a:ext>
            </a:extLst>
          </p:cNvPr>
          <p:cNvSpPr txBox="1">
            <a:spLocks noGrp="1"/>
          </p:cNvSpPr>
          <p:nvPr>
            <p:ph type="dt" sz="half" idx="7"/>
          </p:nvPr>
        </p:nvSpPr>
        <p:spPr/>
        <p:txBody>
          <a:bodyPr/>
          <a:lstStyle>
            <a:lvl1pPr>
              <a:defRPr/>
            </a:lvl1pPr>
          </a:lstStyle>
          <a:p>
            <a:pPr lvl="0"/>
            <a:fld id="{6DFD7183-F23B-4B96-A4A5-6E48BFE6CA9A}" type="datetime1">
              <a:rPr lang="en-GB"/>
              <a:pPr lvl="0"/>
              <a:t>15/09/2020</a:t>
            </a:fld>
            <a:endParaRPr lang="en-GB"/>
          </a:p>
        </p:txBody>
      </p:sp>
      <p:sp>
        <p:nvSpPr>
          <p:cNvPr id="5" name="Footer Placeholder 4">
            <a:extLst>
              <a:ext uri="{FF2B5EF4-FFF2-40B4-BE49-F238E27FC236}">
                <a16:creationId xmlns:a16="http://schemas.microsoft.com/office/drawing/2014/main" id="{8A82593A-CCD4-4880-8586-69FB8235710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86D320C-8FF8-494A-8760-020E8FE0A5B0}"/>
              </a:ext>
            </a:extLst>
          </p:cNvPr>
          <p:cNvSpPr txBox="1">
            <a:spLocks noGrp="1"/>
          </p:cNvSpPr>
          <p:nvPr>
            <p:ph type="sldNum" sz="quarter" idx="8"/>
          </p:nvPr>
        </p:nvSpPr>
        <p:spPr/>
        <p:txBody>
          <a:bodyPr/>
          <a:lstStyle>
            <a:lvl1pPr>
              <a:defRPr/>
            </a:lvl1pPr>
          </a:lstStyle>
          <a:p>
            <a:pPr lvl="0"/>
            <a:fld id="{2AB8C5C0-8775-4B18-A03A-5E408BF36D1F}" type="slidenum">
              <a:t>‹#›</a:t>
            </a:fld>
            <a:endParaRPr lang="en-GB"/>
          </a:p>
        </p:txBody>
      </p:sp>
    </p:spTree>
    <p:extLst>
      <p:ext uri="{BB962C8B-B14F-4D97-AF65-F5344CB8AC3E}">
        <p14:creationId xmlns:p14="http://schemas.microsoft.com/office/powerpoint/2010/main" val="2318986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A33D-3037-4DDB-89D6-8E872848AAB2}"/>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17D3F70-A116-446C-A4D5-8CB64F4077D6}"/>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1D5E93-DCB3-48B2-AB6B-31057C85A45C}"/>
              </a:ext>
            </a:extLst>
          </p:cNvPr>
          <p:cNvSpPr txBox="1">
            <a:spLocks noGrp="1"/>
          </p:cNvSpPr>
          <p:nvPr>
            <p:ph type="dt" sz="half" idx="7"/>
          </p:nvPr>
        </p:nvSpPr>
        <p:spPr/>
        <p:txBody>
          <a:bodyPr/>
          <a:lstStyle>
            <a:lvl1pPr>
              <a:defRPr/>
            </a:lvl1pPr>
          </a:lstStyle>
          <a:p>
            <a:pPr lvl="0"/>
            <a:fld id="{2AD9BC57-8B2D-4737-B0CD-A2A0E7F03849}" type="datetime1">
              <a:rPr lang="en-GB"/>
              <a:pPr lvl="0"/>
              <a:t>15/09/2020</a:t>
            </a:fld>
            <a:endParaRPr lang="en-GB"/>
          </a:p>
        </p:txBody>
      </p:sp>
      <p:sp>
        <p:nvSpPr>
          <p:cNvPr id="5" name="Footer Placeholder 4">
            <a:extLst>
              <a:ext uri="{FF2B5EF4-FFF2-40B4-BE49-F238E27FC236}">
                <a16:creationId xmlns:a16="http://schemas.microsoft.com/office/drawing/2014/main" id="{B4898B53-C126-4229-9919-95DC1ECB0D20}"/>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0B3D316-389E-4B8B-9373-840535431872}"/>
              </a:ext>
            </a:extLst>
          </p:cNvPr>
          <p:cNvSpPr txBox="1">
            <a:spLocks noGrp="1"/>
          </p:cNvSpPr>
          <p:nvPr>
            <p:ph type="sldNum" sz="quarter" idx="8"/>
          </p:nvPr>
        </p:nvSpPr>
        <p:spPr/>
        <p:txBody>
          <a:bodyPr/>
          <a:lstStyle>
            <a:lvl1pPr>
              <a:defRPr/>
            </a:lvl1pPr>
          </a:lstStyle>
          <a:p>
            <a:pPr lvl="0"/>
            <a:fld id="{33CB3E58-0B3A-43A6-A0A7-23E1F0BB94B3}" type="slidenum">
              <a:t>‹#›</a:t>
            </a:fld>
            <a:endParaRPr lang="en-GB"/>
          </a:p>
        </p:txBody>
      </p:sp>
    </p:spTree>
    <p:extLst>
      <p:ext uri="{BB962C8B-B14F-4D97-AF65-F5344CB8AC3E}">
        <p14:creationId xmlns:p14="http://schemas.microsoft.com/office/powerpoint/2010/main" val="9111846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A86C-89F0-4BBE-B163-C7005AD0D96E}"/>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302CFB80-5BD8-4CD9-A476-EFD3785926C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877B525-5732-4E09-83CD-6D7B4848A897}"/>
              </a:ext>
            </a:extLst>
          </p:cNvPr>
          <p:cNvSpPr txBox="1">
            <a:spLocks noGrp="1"/>
          </p:cNvSpPr>
          <p:nvPr>
            <p:ph type="dt" sz="half" idx="7"/>
          </p:nvPr>
        </p:nvSpPr>
        <p:spPr/>
        <p:txBody>
          <a:bodyPr/>
          <a:lstStyle>
            <a:lvl1pPr>
              <a:defRPr/>
            </a:lvl1pPr>
          </a:lstStyle>
          <a:p>
            <a:pPr lvl="0"/>
            <a:fld id="{15EE8C50-18B4-420D-8F07-F58C5FEC16FB}" type="datetime1">
              <a:rPr lang="en-GB"/>
              <a:pPr lvl="0"/>
              <a:t>15/09/2020</a:t>
            </a:fld>
            <a:endParaRPr lang="en-GB"/>
          </a:p>
        </p:txBody>
      </p:sp>
      <p:sp>
        <p:nvSpPr>
          <p:cNvPr id="5" name="Footer Placeholder 4">
            <a:extLst>
              <a:ext uri="{FF2B5EF4-FFF2-40B4-BE49-F238E27FC236}">
                <a16:creationId xmlns:a16="http://schemas.microsoft.com/office/drawing/2014/main" id="{055A3CD9-0FD4-4ED3-9490-7B9BAF33377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38E1261-30F0-43A6-8403-40F9052D93A4}"/>
              </a:ext>
            </a:extLst>
          </p:cNvPr>
          <p:cNvSpPr txBox="1">
            <a:spLocks noGrp="1"/>
          </p:cNvSpPr>
          <p:nvPr>
            <p:ph type="sldNum" sz="quarter" idx="8"/>
          </p:nvPr>
        </p:nvSpPr>
        <p:spPr/>
        <p:txBody>
          <a:bodyPr/>
          <a:lstStyle>
            <a:lvl1pPr>
              <a:defRPr/>
            </a:lvl1pPr>
          </a:lstStyle>
          <a:p>
            <a:pPr lvl="0"/>
            <a:fld id="{F2055A3B-08FC-4A0E-84E9-94CDE580B98D}" type="slidenum">
              <a:t>‹#›</a:t>
            </a:fld>
            <a:endParaRPr lang="en-GB"/>
          </a:p>
        </p:txBody>
      </p:sp>
    </p:spTree>
    <p:extLst>
      <p:ext uri="{BB962C8B-B14F-4D97-AF65-F5344CB8AC3E}">
        <p14:creationId xmlns:p14="http://schemas.microsoft.com/office/powerpoint/2010/main" val="75599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8DEF-7F11-4D92-9BA2-AFFE7EBFE00C}"/>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BFF6997-C76D-4B39-856B-49B6C9B236A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E9E553-63B6-42C1-B07E-532CDA6BFF3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85B6D5-2086-4983-B26B-BE4007A2A3EC}"/>
              </a:ext>
            </a:extLst>
          </p:cNvPr>
          <p:cNvSpPr txBox="1">
            <a:spLocks noGrp="1"/>
          </p:cNvSpPr>
          <p:nvPr>
            <p:ph type="dt" sz="half" idx="7"/>
          </p:nvPr>
        </p:nvSpPr>
        <p:spPr/>
        <p:txBody>
          <a:bodyPr/>
          <a:lstStyle>
            <a:lvl1pPr>
              <a:defRPr/>
            </a:lvl1pPr>
          </a:lstStyle>
          <a:p>
            <a:pPr lvl="0"/>
            <a:fld id="{DA0C3F49-782B-4192-B404-2BC6199DCF9C}" type="datetime1">
              <a:rPr lang="en-GB"/>
              <a:pPr lvl="0"/>
              <a:t>15/09/2020</a:t>
            </a:fld>
            <a:endParaRPr lang="en-GB"/>
          </a:p>
        </p:txBody>
      </p:sp>
      <p:sp>
        <p:nvSpPr>
          <p:cNvPr id="6" name="Footer Placeholder 5">
            <a:extLst>
              <a:ext uri="{FF2B5EF4-FFF2-40B4-BE49-F238E27FC236}">
                <a16:creationId xmlns:a16="http://schemas.microsoft.com/office/drawing/2014/main" id="{B35F03B4-3D45-40D7-BBFA-B92C540A37BE}"/>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E6FF4AD4-5CAD-4974-A751-36F19693B619}"/>
              </a:ext>
            </a:extLst>
          </p:cNvPr>
          <p:cNvSpPr txBox="1">
            <a:spLocks noGrp="1"/>
          </p:cNvSpPr>
          <p:nvPr>
            <p:ph type="sldNum" sz="quarter" idx="8"/>
          </p:nvPr>
        </p:nvSpPr>
        <p:spPr/>
        <p:txBody>
          <a:bodyPr/>
          <a:lstStyle>
            <a:lvl1pPr>
              <a:defRPr/>
            </a:lvl1pPr>
          </a:lstStyle>
          <a:p>
            <a:pPr lvl="0"/>
            <a:fld id="{C95F8DB0-1752-4308-A407-7A090589E6A4}" type="slidenum">
              <a:t>‹#›</a:t>
            </a:fld>
            <a:endParaRPr lang="en-GB"/>
          </a:p>
        </p:txBody>
      </p:sp>
    </p:spTree>
    <p:extLst>
      <p:ext uri="{BB962C8B-B14F-4D97-AF65-F5344CB8AC3E}">
        <p14:creationId xmlns:p14="http://schemas.microsoft.com/office/powerpoint/2010/main" val="1423312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5BD4-00C8-41E9-9B19-0FB6C9C6DB64}"/>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EC4C43ED-E3CA-4C01-BBE5-D71690243DA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E1B52F6B-AF0E-41F3-8BA0-B598D0EAFBA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0BF43D-73B0-4F35-B4D9-E9850FE22E17}"/>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553D0812-61C0-4989-8B9E-CBDFEDEFA83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8517776-4CEA-4FBC-A007-A67A823D1759}"/>
              </a:ext>
            </a:extLst>
          </p:cNvPr>
          <p:cNvSpPr txBox="1">
            <a:spLocks noGrp="1"/>
          </p:cNvSpPr>
          <p:nvPr>
            <p:ph type="dt" sz="half" idx="7"/>
          </p:nvPr>
        </p:nvSpPr>
        <p:spPr/>
        <p:txBody>
          <a:bodyPr/>
          <a:lstStyle>
            <a:lvl1pPr>
              <a:defRPr/>
            </a:lvl1pPr>
          </a:lstStyle>
          <a:p>
            <a:pPr lvl="0"/>
            <a:fld id="{2C03F4B1-CA26-48B4-9D1E-A3D730DF8012}" type="datetime1">
              <a:rPr lang="en-GB"/>
              <a:pPr lvl="0"/>
              <a:t>15/09/2020</a:t>
            </a:fld>
            <a:endParaRPr lang="en-GB"/>
          </a:p>
        </p:txBody>
      </p:sp>
      <p:sp>
        <p:nvSpPr>
          <p:cNvPr id="8" name="Footer Placeholder 7">
            <a:extLst>
              <a:ext uri="{FF2B5EF4-FFF2-40B4-BE49-F238E27FC236}">
                <a16:creationId xmlns:a16="http://schemas.microsoft.com/office/drawing/2014/main" id="{CB221953-D398-4251-B6FD-0BF5A4B3EA1F}"/>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BFB8D227-B864-4329-9BDD-AB5526FAE57A}"/>
              </a:ext>
            </a:extLst>
          </p:cNvPr>
          <p:cNvSpPr txBox="1">
            <a:spLocks noGrp="1"/>
          </p:cNvSpPr>
          <p:nvPr>
            <p:ph type="sldNum" sz="quarter" idx="8"/>
          </p:nvPr>
        </p:nvSpPr>
        <p:spPr/>
        <p:txBody>
          <a:bodyPr/>
          <a:lstStyle>
            <a:lvl1pPr>
              <a:defRPr/>
            </a:lvl1pPr>
          </a:lstStyle>
          <a:p>
            <a:pPr lvl="0"/>
            <a:fld id="{22F3F47F-2444-4DA2-85C1-C3B16499A12B}" type="slidenum">
              <a:t>‹#›</a:t>
            </a:fld>
            <a:endParaRPr lang="en-GB"/>
          </a:p>
        </p:txBody>
      </p:sp>
    </p:spTree>
    <p:extLst>
      <p:ext uri="{BB962C8B-B14F-4D97-AF65-F5344CB8AC3E}">
        <p14:creationId xmlns:p14="http://schemas.microsoft.com/office/powerpoint/2010/main" val="3565706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92B2-BE45-410B-AAF7-7346773B6D6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3A8035A1-78A3-45C7-9DA4-FEB09D930779}"/>
              </a:ext>
            </a:extLst>
          </p:cNvPr>
          <p:cNvSpPr txBox="1">
            <a:spLocks noGrp="1"/>
          </p:cNvSpPr>
          <p:nvPr>
            <p:ph type="dt" sz="half" idx="7"/>
          </p:nvPr>
        </p:nvSpPr>
        <p:spPr/>
        <p:txBody>
          <a:bodyPr/>
          <a:lstStyle>
            <a:lvl1pPr>
              <a:defRPr/>
            </a:lvl1pPr>
          </a:lstStyle>
          <a:p>
            <a:pPr lvl="0"/>
            <a:fld id="{56CD749B-8256-4D02-A2D8-6BED64F63974}" type="datetime1">
              <a:rPr lang="en-GB"/>
              <a:pPr lvl="0"/>
              <a:t>15/09/2020</a:t>
            </a:fld>
            <a:endParaRPr lang="en-GB"/>
          </a:p>
        </p:txBody>
      </p:sp>
      <p:sp>
        <p:nvSpPr>
          <p:cNvPr id="4" name="Footer Placeholder 3">
            <a:extLst>
              <a:ext uri="{FF2B5EF4-FFF2-40B4-BE49-F238E27FC236}">
                <a16:creationId xmlns:a16="http://schemas.microsoft.com/office/drawing/2014/main" id="{C0D8F18A-A3D5-44B5-ABC4-02394A90A21F}"/>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769B224A-5D73-4FD0-84BB-ECF7F8C70FF8}"/>
              </a:ext>
            </a:extLst>
          </p:cNvPr>
          <p:cNvSpPr txBox="1">
            <a:spLocks noGrp="1"/>
          </p:cNvSpPr>
          <p:nvPr>
            <p:ph type="sldNum" sz="quarter" idx="8"/>
          </p:nvPr>
        </p:nvSpPr>
        <p:spPr/>
        <p:txBody>
          <a:bodyPr/>
          <a:lstStyle>
            <a:lvl1pPr>
              <a:defRPr/>
            </a:lvl1pPr>
          </a:lstStyle>
          <a:p>
            <a:pPr lvl="0"/>
            <a:fld id="{1EAD3244-4BD7-477F-AC16-CD4DB0A4322C}" type="slidenum">
              <a:t>‹#›</a:t>
            </a:fld>
            <a:endParaRPr lang="en-GB"/>
          </a:p>
        </p:txBody>
      </p:sp>
    </p:spTree>
    <p:extLst>
      <p:ext uri="{BB962C8B-B14F-4D97-AF65-F5344CB8AC3E}">
        <p14:creationId xmlns:p14="http://schemas.microsoft.com/office/powerpoint/2010/main" val="1431798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CC1D5-F15A-46C8-A060-74724AF8C8CD}"/>
              </a:ext>
            </a:extLst>
          </p:cNvPr>
          <p:cNvSpPr txBox="1">
            <a:spLocks noGrp="1"/>
          </p:cNvSpPr>
          <p:nvPr>
            <p:ph type="dt" sz="half" idx="7"/>
          </p:nvPr>
        </p:nvSpPr>
        <p:spPr/>
        <p:txBody>
          <a:bodyPr/>
          <a:lstStyle>
            <a:lvl1pPr>
              <a:defRPr/>
            </a:lvl1pPr>
          </a:lstStyle>
          <a:p>
            <a:pPr lvl="0"/>
            <a:fld id="{ACF5CD5D-D429-4A23-A47E-DBEEEA61686A}" type="datetime1">
              <a:rPr lang="en-GB"/>
              <a:pPr lvl="0"/>
              <a:t>15/09/2020</a:t>
            </a:fld>
            <a:endParaRPr lang="en-GB"/>
          </a:p>
        </p:txBody>
      </p:sp>
      <p:sp>
        <p:nvSpPr>
          <p:cNvPr id="3" name="Footer Placeholder 2">
            <a:extLst>
              <a:ext uri="{FF2B5EF4-FFF2-40B4-BE49-F238E27FC236}">
                <a16:creationId xmlns:a16="http://schemas.microsoft.com/office/drawing/2014/main" id="{5A22D649-D02A-4661-97B6-E9E04558EAAD}"/>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859E4AA2-A5ED-4AB8-BA0F-07CDBAFB70F5}"/>
              </a:ext>
            </a:extLst>
          </p:cNvPr>
          <p:cNvSpPr txBox="1">
            <a:spLocks noGrp="1"/>
          </p:cNvSpPr>
          <p:nvPr>
            <p:ph type="sldNum" sz="quarter" idx="8"/>
          </p:nvPr>
        </p:nvSpPr>
        <p:spPr/>
        <p:txBody>
          <a:bodyPr/>
          <a:lstStyle>
            <a:lvl1pPr>
              <a:defRPr/>
            </a:lvl1pPr>
          </a:lstStyle>
          <a:p>
            <a:pPr lvl="0"/>
            <a:fld id="{C1093FB9-3AC1-4135-A05C-0C4BEB184FDD}" type="slidenum">
              <a:t>‹#›</a:t>
            </a:fld>
            <a:endParaRPr lang="en-GB"/>
          </a:p>
        </p:txBody>
      </p:sp>
    </p:spTree>
    <p:extLst>
      <p:ext uri="{BB962C8B-B14F-4D97-AF65-F5344CB8AC3E}">
        <p14:creationId xmlns:p14="http://schemas.microsoft.com/office/powerpoint/2010/main" val="2955202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0327-6BD6-4DA2-9F18-9D8965418A3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217FF518-0AD3-495C-86DF-3E662A745B43}"/>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0D288D-5EFC-4109-9F63-78298BA8ABC0}"/>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03B63A4-236F-48BF-B340-F04F26E4E0BA}"/>
              </a:ext>
            </a:extLst>
          </p:cNvPr>
          <p:cNvSpPr txBox="1">
            <a:spLocks noGrp="1"/>
          </p:cNvSpPr>
          <p:nvPr>
            <p:ph type="dt" sz="half" idx="7"/>
          </p:nvPr>
        </p:nvSpPr>
        <p:spPr/>
        <p:txBody>
          <a:bodyPr/>
          <a:lstStyle>
            <a:lvl1pPr>
              <a:defRPr/>
            </a:lvl1pPr>
          </a:lstStyle>
          <a:p>
            <a:pPr lvl="0"/>
            <a:fld id="{F097C07B-14C5-42C8-9C20-C7510E8319DD}" type="datetime1">
              <a:rPr lang="en-GB"/>
              <a:pPr lvl="0"/>
              <a:t>15/09/2020</a:t>
            </a:fld>
            <a:endParaRPr lang="en-GB"/>
          </a:p>
        </p:txBody>
      </p:sp>
      <p:sp>
        <p:nvSpPr>
          <p:cNvPr id="6" name="Footer Placeholder 5">
            <a:extLst>
              <a:ext uri="{FF2B5EF4-FFF2-40B4-BE49-F238E27FC236}">
                <a16:creationId xmlns:a16="http://schemas.microsoft.com/office/drawing/2014/main" id="{F1481395-6BD9-4AA9-A0ED-18F69365C066}"/>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42A61610-9BBB-4C01-B5AA-EDC008206379}"/>
              </a:ext>
            </a:extLst>
          </p:cNvPr>
          <p:cNvSpPr txBox="1">
            <a:spLocks noGrp="1"/>
          </p:cNvSpPr>
          <p:nvPr>
            <p:ph type="sldNum" sz="quarter" idx="8"/>
          </p:nvPr>
        </p:nvSpPr>
        <p:spPr/>
        <p:txBody>
          <a:bodyPr/>
          <a:lstStyle>
            <a:lvl1pPr>
              <a:defRPr/>
            </a:lvl1pPr>
          </a:lstStyle>
          <a:p>
            <a:pPr lvl="0"/>
            <a:fld id="{4114F177-E159-44BD-966C-09117FD162CE}" type="slidenum">
              <a:t>‹#›</a:t>
            </a:fld>
            <a:endParaRPr lang="en-GB"/>
          </a:p>
        </p:txBody>
      </p:sp>
    </p:spTree>
    <p:extLst>
      <p:ext uri="{BB962C8B-B14F-4D97-AF65-F5344CB8AC3E}">
        <p14:creationId xmlns:p14="http://schemas.microsoft.com/office/powerpoint/2010/main" val="233025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ECDC-1333-4824-A67F-C25C38048D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7BA25F-E87B-46C4-B63D-3DCAF40908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8FBEDC-EC02-4F7A-AB16-D1B998040733}"/>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5" name="Footer Placeholder 4">
            <a:extLst>
              <a:ext uri="{FF2B5EF4-FFF2-40B4-BE49-F238E27FC236}">
                <a16:creationId xmlns:a16="http://schemas.microsoft.com/office/drawing/2014/main" id="{12E47B41-1A5F-4C2A-8209-BD928FF7FF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8974A1-ABA0-400E-9F52-6601EE1FCA54}"/>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553241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E84C-47DD-4F9D-9D39-8AA7661FCEE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3656FC45-E05D-4439-8F4F-0BF91C5B2B0B}"/>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4B5144ED-0582-4033-A083-03D5CC72C36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2FC06AF-C926-46A9-BDC2-7D412036A7D1}"/>
              </a:ext>
            </a:extLst>
          </p:cNvPr>
          <p:cNvSpPr txBox="1">
            <a:spLocks noGrp="1"/>
          </p:cNvSpPr>
          <p:nvPr>
            <p:ph type="dt" sz="half" idx="7"/>
          </p:nvPr>
        </p:nvSpPr>
        <p:spPr/>
        <p:txBody>
          <a:bodyPr/>
          <a:lstStyle>
            <a:lvl1pPr>
              <a:defRPr/>
            </a:lvl1pPr>
          </a:lstStyle>
          <a:p>
            <a:pPr lvl="0"/>
            <a:fld id="{EF581B30-2CAB-4703-A418-F5C8A42D6C3C}" type="datetime1">
              <a:rPr lang="en-GB"/>
              <a:pPr lvl="0"/>
              <a:t>15/09/2020</a:t>
            </a:fld>
            <a:endParaRPr lang="en-GB"/>
          </a:p>
        </p:txBody>
      </p:sp>
      <p:sp>
        <p:nvSpPr>
          <p:cNvPr id="6" name="Footer Placeholder 5">
            <a:extLst>
              <a:ext uri="{FF2B5EF4-FFF2-40B4-BE49-F238E27FC236}">
                <a16:creationId xmlns:a16="http://schemas.microsoft.com/office/drawing/2014/main" id="{43783569-CEBB-468C-B271-FC85B87BB076}"/>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BF93830C-BB71-4D9F-A7B1-62CB92230DDC}"/>
              </a:ext>
            </a:extLst>
          </p:cNvPr>
          <p:cNvSpPr txBox="1">
            <a:spLocks noGrp="1"/>
          </p:cNvSpPr>
          <p:nvPr>
            <p:ph type="sldNum" sz="quarter" idx="8"/>
          </p:nvPr>
        </p:nvSpPr>
        <p:spPr/>
        <p:txBody>
          <a:bodyPr/>
          <a:lstStyle>
            <a:lvl1pPr>
              <a:defRPr/>
            </a:lvl1pPr>
          </a:lstStyle>
          <a:p>
            <a:pPr lvl="0"/>
            <a:fld id="{EF17B42E-FCF8-4607-86F9-A959C623DAE3}" type="slidenum">
              <a:t>‹#›</a:t>
            </a:fld>
            <a:endParaRPr lang="en-GB"/>
          </a:p>
        </p:txBody>
      </p:sp>
    </p:spTree>
    <p:extLst>
      <p:ext uri="{BB962C8B-B14F-4D97-AF65-F5344CB8AC3E}">
        <p14:creationId xmlns:p14="http://schemas.microsoft.com/office/powerpoint/2010/main" val="4008770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A70D-1D0D-4829-82A2-3E2B95F3B8C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8D749558-9F5A-4E2E-BC0C-F838AC0B28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E06EB2-2867-46C5-92E8-20284D7C9158}"/>
              </a:ext>
            </a:extLst>
          </p:cNvPr>
          <p:cNvSpPr txBox="1">
            <a:spLocks noGrp="1"/>
          </p:cNvSpPr>
          <p:nvPr>
            <p:ph type="dt" sz="half" idx="7"/>
          </p:nvPr>
        </p:nvSpPr>
        <p:spPr/>
        <p:txBody>
          <a:bodyPr/>
          <a:lstStyle>
            <a:lvl1pPr>
              <a:defRPr/>
            </a:lvl1pPr>
          </a:lstStyle>
          <a:p>
            <a:pPr lvl="0"/>
            <a:fld id="{D86EDC0F-4FB6-47EB-AE94-2E0F2F97FF8B}" type="datetime1">
              <a:rPr lang="en-GB"/>
              <a:pPr lvl="0"/>
              <a:t>15/09/2020</a:t>
            </a:fld>
            <a:endParaRPr lang="en-GB"/>
          </a:p>
        </p:txBody>
      </p:sp>
      <p:sp>
        <p:nvSpPr>
          <p:cNvPr id="5" name="Footer Placeholder 4">
            <a:extLst>
              <a:ext uri="{FF2B5EF4-FFF2-40B4-BE49-F238E27FC236}">
                <a16:creationId xmlns:a16="http://schemas.microsoft.com/office/drawing/2014/main" id="{DDE1FD56-D3BF-491C-925B-4362E3200B0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9D0C977-012F-4C97-9C71-6F3206CD7061}"/>
              </a:ext>
            </a:extLst>
          </p:cNvPr>
          <p:cNvSpPr txBox="1">
            <a:spLocks noGrp="1"/>
          </p:cNvSpPr>
          <p:nvPr>
            <p:ph type="sldNum" sz="quarter" idx="8"/>
          </p:nvPr>
        </p:nvSpPr>
        <p:spPr/>
        <p:txBody>
          <a:bodyPr/>
          <a:lstStyle>
            <a:lvl1pPr>
              <a:defRPr/>
            </a:lvl1pPr>
          </a:lstStyle>
          <a:p>
            <a:pPr lvl="0"/>
            <a:fld id="{33FBE959-5532-44C7-ADCA-D3FAEA93E688}" type="slidenum">
              <a:t>‹#›</a:t>
            </a:fld>
            <a:endParaRPr lang="en-GB"/>
          </a:p>
        </p:txBody>
      </p:sp>
    </p:spTree>
    <p:extLst>
      <p:ext uri="{BB962C8B-B14F-4D97-AF65-F5344CB8AC3E}">
        <p14:creationId xmlns:p14="http://schemas.microsoft.com/office/powerpoint/2010/main" val="562923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942B2-193D-4B76-9AF9-17CAA436EB21}"/>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C91197D9-35A9-404B-BF87-2785300F59DF}"/>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44C7D-75C1-4AF5-90A9-20DA76AECBE2}"/>
              </a:ext>
            </a:extLst>
          </p:cNvPr>
          <p:cNvSpPr txBox="1">
            <a:spLocks noGrp="1"/>
          </p:cNvSpPr>
          <p:nvPr>
            <p:ph type="dt" sz="half" idx="7"/>
          </p:nvPr>
        </p:nvSpPr>
        <p:spPr/>
        <p:txBody>
          <a:bodyPr/>
          <a:lstStyle>
            <a:lvl1pPr>
              <a:defRPr/>
            </a:lvl1pPr>
          </a:lstStyle>
          <a:p>
            <a:pPr lvl="0"/>
            <a:fld id="{961C0A56-36D1-4B39-8885-4E399E5E032E}" type="datetime1">
              <a:rPr lang="en-GB"/>
              <a:pPr lvl="0"/>
              <a:t>15/09/2020</a:t>
            </a:fld>
            <a:endParaRPr lang="en-GB"/>
          </a:p>
        </p:txBody>
      </p:sp>
      <p:sp>
        <p:nvSpPr>
          <p:cNvPr id="5" name="Footer Placeholder 4">
            <a:extLst>
              <a:ext uri="{FF2B5EF4-FFF2-40B4-BE49-F238E27FC236}">
                <a16:creationId xmlns:a16="http://schemas.microsoft.com/office/drawing/2014/main" id="{C2B63C98-7B97-4AE2-B728-965D4FF1D25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F04003C4-0169-47AB-8B1E-778D1F1FE5AB}"/>
              </a:ext>
            </a:extLst>
          </p:cNvPr>
          <p:cNvSpPr txBox="1">
            <a:spLocks noGrp="1"/>
          </p:cNvSpPr>
          <p:nvPr>
            <p:ph type="sldNum" sz="quarter" idx="8"/>
          </p:nvPr>
        </p:nvSpPr>
        <p:spPr/>
        <p:txBody>
          <a:bodyPr/>
          <a:lstStyle>
            <a:lvl1pPr>
              <a:defRPr/>
            </a:lvl1pPr>
          </a:lstStyle>
          <a:p>
            <a:pPr lvl="0"/>
            <a:fld id="{3962C79C-582A-461C-B75F-80C6D09E793A}" type="slidenum">
              <a:t>‹#›</a:t>
            </a:fld>
            <a:endParaRPr lang="en-GB"/>
          </a:p>
        </p:txBody>
      </p:sp>
    </p:spTree>
    <p:extLst>
      <p:ext uri="{BB962C8B-B14F-4D97-AF65-F5344CB8AC3E}">
        <p14:creationId xmlns:p14="http://schemas.microsoft.com/office/powerpoint/2010/main" val="299617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0787-6AEC-4AD4-AEAD-09021E8D7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CE95383-8769-4414-A6C2-7015ABB3EB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653FB8-7C62-492A-900A-C88CCD51EA16}"/>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5" name="Footer Placeholder 4">
            <a:extLst>
              <a:ext uri="{FF2B5EF4-FFF2-40B4-BE49-F238E27FC236}">
                <a16:creationId xmlns:a16="http://schemas.microsoft.com/office/drawing/2014/main" id="{25D2383E-47D5-40AD-AAD7-5549E9C99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228E0A-4F15-452F-893F-8F18CA794D3E}"/>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36298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A30B-8AC7-43B4-89E5-8537588836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C08171-3DAA-49DA-8981-3D4DF3F39D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289BC2E-26F8-4EDC-B9CD-C5C347817D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1F169D1-6343-4805-94C1-7EB3B8ABA49A}"/>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6" name="Footer Placeholder 5">
            <a:extLst>
              <a:ext uri="{FF2B5EF4-FFF2-40B4-BE49-F238E27FC236}">
                <a16:creationId xmlns:a16="http://schemas.microsoft.com/office/drawing/2014/main" id="{96A5AB92-96A3-461B-B331-8AF4BDC03C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9A2CFE-8020-4C4D-8B4F-34E97D4B9A11}"/>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359760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BA50-33EC-4D18-AF86-A321D7B7D7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E6F88B-C321-459C-BDE0-8BA6A4E6F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74C4B-80B4-4BD7-ABD4-623F041DCC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1D6AB4-1B6B-4C91-BA27-986266715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788BAC-3F6C-4896-97CB-8667F9A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1F85E4-BB1E-418F-9369-9D292CBB8F49}"/>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8" name="Footer Placeholder 7">
            <a:extLst>
              <a:ext uri="{FF2B5EF4-FFF2-40B4-BE49-F238E27FC236}">
                <a16:creationId xmlns:a16="http://schemas.microsoft.com/office/drawing/2014/main" id="{0310B7D4-B9AE-420E-91C0-D6ECB942D23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FC02FF1-3AFA-4F8D-A4C8-F9C56671D23C}"/>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295292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BE65-DFDA-481C-8A76-921D7E1240E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4D07DD-D91E-42B4-8898-A32F45C58674}"/>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4" name="Footer Placeholder 3">
            <a:extLst>
              <a:ext uri="{FF2B5EF4-FFF2-40B4-BE49-F238E27FC236}">
                <a16:creationId xmlns:a16="http://schemas.microsoft.com/office/drawing/2014/main" id="{9E835D88-C658-45DF-A2D8-546075EC40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00379F-CFDE-4C95-B787-33E6B848F585}"/>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383171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BE678-E229-494B-AF20-755987B4B315}"/>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3" name="Footer Placeholder 2">
            <a:extLst>
              <a:ext uri="{FF2B5EF4-FFF2-40B4-BE49-F238E27FC236}">
                <a16:creationId xmlns:a16="http://schemas.microsoft.com/office/drawing/2014/main" id="{FC9444DD-BA1F-456C-99A7-1A41A10EC3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CA45BA-CB6B-466D-94E2-4BB5BF2422A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403753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BDDE-5D15-49DA-B883-0F18E4CD8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4EFF0CA-2377-4EA8-AEDE-7FADBB0B1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8A67D1-94BA-4FDD-9A21-618A8421F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E637A-E010-42D7-ACB8-DF38BD8A4173}"/>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6" name="Footer Placeholder 5">
            <a:extLst>
              <a:ext uri="{FF2B5EF4-FFF2-40B4-BE49-F238E27FC236}">
                <a16:creationId xmlns:a16="http://schemas.microsoft.com/office/drawing/2014/main" id="{2FAD4737-B1C9-4165-9F93-69FCD12D6A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7B6C3-A2A4-4BC2-B6CE-1B36D35549DD}"/>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5887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917B-F2A3-4802-B22D-5A5F28B84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8D4A056-ED0B-4966-BA6A-0FB90D2D9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83FD40-E864-4200-87A9-077880013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EC0D5-CBC5-4B18-83DE-B8F31A84FE82}"/>
              </a:ext>
            </a:extLst>
          </p:cNvPr>
          <p:cNvSpPr>
            <a:spLocks noGrp="1"/>
          </p:cNvSpPr>
          <p:nvPr>
            <p:ph type="dt" sz="half" idx="10"/>
          </p:nvPr>
        </p:nvSpPr>
        <p:spPr/>
        <p:txBody>
          <a:bodyPr/>
          <a:lstStyle/>
          <a:p>
            <a:fld id="{FEFF155F-FCAD-4C45-89C8-2A9694E2C271}" type="datetimeFigureOut">
              <a:rPr lang="en-GB" smtClean="0"/>
              <a:t>15/09/2020</a:t>
            </a:fld>
            <a:endParaRPr lang="en-GB"/>
          </a:p>
        </p:txBody>
      </p:sp>
      <p:sp>
        <p:nvSpPr>
          <p:cNvPr id="6" name="Footer Placeholder 5">
            <a:extLst>
              <a:ext uri="{FF2B5EF4-FFF2-40B4-BE49-F238E27FC236}">
                <a16:creationId xmlns:a16="http://schemas.microsoft.com/office/drawing/2014/main" id="{A5751436-699A-4FBF-AA9E-CB963A686C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DEAA2-2034-4E9A-97F7-CAB15EAE01C0}"/>
              </a:ext>
            </a:extLst>
          </p:cNvPr>
          <p:cNvSpPr>
            <a:spLocks noGrp="1"/>
          </p:cNvSpPr>
          <p:nvPr>
            <p:ph type="sldNum" sz="quarter" idx="12"/>
          </p:nvPr>
        </p:nvSpPr>
        <p:spPr/>
        <p:txBody>
          <a:bodyPr/>
          <a:lstStyle/>
          <a:p>
            <a:fld id="{46A61397-7479-4DB0-8EE1-DC9EBDA7FB7B}" type="slidenum">
              <a:rPr lang="en-GB" smtClean="0"/>
              <a:t>‹#›</a:t>
            </a:fld>
            <a:endParaRPr lang="en-GB"/>
          </a:p>
        </p:txBody>
      </p:sp>
    </p:spTree>
    <p:extLst>
      <p:ext uri="{BB962C8B-B14F-4D97-AF65-F5344CB8AC3E}">
        <p14:creationId xmlns:p14="http://schemas.microsoft.com/office/powerpoint/2010/main" val="175754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3D3D8-8272-464E-ADE3-6E96FE983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C7CF87-76F6-43B1-95DF-2B70C075E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AFE018-CB77-4841-8513-E8891EBDF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F155F-FCAD-4C45-89C8-2A9694E2C271}" type="datetimeFigureOut">
              <a:rPr lang="en-GB" smtClean="0"/>
              <a:t>15/09/2020</a:t>
            </a:fld>
            <a:endParaRPr lang="en-GB"/>
          </a:p>
        </p:txBody>
      </p:sp>
      <p:sp>
        <p:nvSpPr>
          <p:cNvPr id="5" name="Footer Placeholder 4">
            <a:extLst>
              <a:ext uri="{FF2B5EF4-FFF2-40B4-BE49-F238E27FC236}">
                <a16:creationId xmlns:a16="http://schemas.microsoft.com/office/drawing/2014/main" id="{59EFF10D-F9BD-41BB-AE24-769E38DE2A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D6DDB02-6095-4CDA-BE4E-E0F68EB91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61397-7479-4DB0-8EE1-DC9EBDA7FB7B}" type="slidenum">
              <a:rPr lang="en-GB" smtClean="0"/>
              <a:t>‹#›</a:t>
            </a:fld>
            <a:endParaRPr lang="en-GB"/>
          </a:p>
        </p:txBody>
      </p:sp>
    </p:spTree>
    <p:extLst>
      <p:ext uri="{BB962C8B-B14F-4D97-AF65-F5344CB8AC3E}">
        <p14:creationId xmlns:p14="http://schemas.microsoft.com/office/powerpoint/2010/main" val="19673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7E5AB-56E3-4F83-A472-B59E16483EE8}"/>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CE9E54DA-DC85-4F90-B9CF-2BB518B9DE6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7F20DD-530C-43E8-82F7-0C99BD83F6D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D1777D01-F178-4CC3-887E-B75E8EB03448}" type="datetime1">
              <a:rPr lang="en-GB"/>
              <a:pPr lvl="0"/>
              <a:t>15/09/2020</a:t>
            </a:fld>
            <a:endParaRPr lang="en-GB"/>
          </a:p>
        </p:txBody>
      </p:sp>
      <p:sp>
        <p:nvSpPr>
          <p:cNvPr id="5" name="Footer Placeholder 4">
            <a:extLst>
              <a:ext uri="{FF2B5EF4-FFF2-40B4-BE49-F238E27FC236}">
                <a16:creationId xmlns:a16="http://schemas.microsoft.com/office/drawing/2014/main" id="{8009A62D-E6DE-4BCA-92BE-8AD0110E76B4}"/>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A4ED3136-B937-4DB4-97E2-FEFDCC8F9901}"/>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84843448-C22F-4F14-BDE6-B41D9DBFDA06}" type="slidenum">
              <a:t>‹#›</a:t>
            </a:fld>
            <a:endParaRPr lang="en-GB"/>
          </a:p>
        </p:txBody>
      </p:sp>
    </p:spTree>
    <p:extLst>
      <p:ext uri="{BB962C8B-B14F-4D97-AF65-F5344CB8AC3E}">
        <p14:creationId xmlns:p14="http://schemas.microsoft.com/office/powerpoint/2010/main" val="851896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3AE8-1FD8-4C52-8D73-401643E75A14}"/>
              </a:ext>
            </a:extLst>
          </p:cNvPr>
          <p:cNvSpPr>
            <a:spLocks noGrp="1"/>
          </p:cNvSpPr>
          <p:nvPr>
            <p:ph type="ctrTitle"/>
          </p:nvPr>
        </p:nvSpPr>
        <p:spPr/>
        <p:txBody>
          <a:bodyPr/>
          <a:lstStyle/>
          <a:p>
            <a:r>
              <a:rPr lang="en-GB" dirty="0"/>
              <a:t>Session 3</a:t>
            </a:r>
          </a:p>
        </p:txBody>
      </p:sp>
      <p:sp>
        <p:nvSpPr>
          <p:cNvPr id="3" name="Subtitle 2">
            <a:extLst>
              <a:ext uri="{FF2B5EF4-FFF2-40B4-BE49-F238E27FC236}">
                <a16:creationId xmlns:a16="http://schemas.microsoft.com/office/drawing/2014/main" id="{9DD37C22-858B-4FDD-8BE7-9AB07ED8663A}"/>
              </a:ext>
            </a:extLst>
          </p:cNvPr>
          <p:cNvSpPr>
            <a:spLocks noGrp="1"/>
          </p:cNvSpPr>
          <p:nvPr>
            <p:ph type="subTitle" idx="1"/>
          </p:nvPr>
        </p:nvSpPr>
        <p:spPr/>
        <p:txBody>
          <a:bodyPr/>
          <a:lstStyle/>
          <a:p>
            <a:r>
              <a:rPr lang="en-GB" dirty="0"/>
              <a:t>Data management and strategy, Basic statistics in R, </a:t>
            </a:r>
          </a:p>
        </p:txBody>
      </p:sp>
    </p:spTree>
    <p:extLst>
      <p:ext uri="{BB962C8B-B14F-4D97-AF65-F5344CB8AC3E}">
        <p14:creationId xmlns:p14="http://schemas.microsoft.com/office/powerpoint/2010/main" val="94076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ABC5-55C4-444C-89BC-4F042B7CA2BF}"/>
              </a:ext>
            </a:extLst>
          </p:cNvPr>
          <p:cNvSpPr>
            <a:spLocks noGrp="1"/>
          </p:cNvSpPr>
          <p:nvPr>
            <p:ph type="title"/>
          </p:nvPr>
        </p:nvSpPr>
        <p:spPr/>
        <p:txBody>
          <a:bodyPr>
            <a:normAutofit/>
          </a:bodyPr>
          <a:lstStyle/>
          <a:p>
            <a:r>
              <a:rPr lang="en-GB" sz="4800" dirty="0"/>
              <a:t>Rate ratios, risk ratios, odds ratios</a:t>
            </a:r>
          </a:p>
        </p:txBody>
      </p:sp>
      <p:sp>
        <p:nvSpPr>
          <p:cNvPr id="3" name="Content Placeholder 2">
            <a:extLst>
              <a:ext uri="{FF2B5EF4-FFF2-40B4-BE49-F238E27FC236}">
                <a16:creationId xmlns:a16="http://schemas.microsoft.com/office/drawing/2014/main" id="{1DAE2FE7-DA8A-4770-A230-2230258094C5}"/>
              </a:ext>
            </a:extLst>
          </p:cNvPr>
          <p:cNvSpPr>
            <a:spLocks noGrp="1"/>
          </p:cNvSpPr>
          <p:nvPr>
            <p:ph idx="1"/>
          </p:nvPr>
        </p:nvSpPr>
        <p:spPr/>
        <p:txBody>
          <a:bodyPr>
            <a:normAutofit/>
          </a:bodyPr>
          <a:lstStyle/>
          <a:p>
            <a:r>
              <a:rPr lang="en-GB" sz="4000" dirty="0"/>
              <a:t>All are measurements of the strength of association</a:t>
            </a:r>
          </a:p>
          <a:p>
            <a:r>
              <a:rPr lang="en-GB" sz="4000" dirty="0"/>
              <a:t>These have different properties and will come from different study types, but for rare outcomes will be quite similar</a:t>
            </a:r>
          </a:p>
          <a:p>
            <a:r>
              <a:rPr lang="en-GB" sz="4000" dirty="0"/>
              <a:t>Values less than one will indicate the exposure of interest is a protective factor</a:t>
            </a:r>
          </a:p>
        </p:txBody>
      </p:sp>
    </p:spTree>
    <p:extLst>
      <p:ext uri="{BB962C8B-B14F-4D97-AF65-F5344CB8AC3E}">
        <p14:creationId xmlns:p14="http://schemas.microsoft.com/office/powerpoint/2010/main" val="424175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3091-832B-4CC9-AD18-D6838DCACBA0}"/>
              </a:ext>
            </a:extLst>
          </p:cNvPr>
          <p:cNvSpPr>
            <a:spLocks noGrp="1"/>
          </p:cNvSpPr>
          <p:nvPr>
            <p:ph type="title"/>
          </p:nvPr>
        </p:nvSpPr>
        <p:spPr/>
        <p:txBody>
          <a:bodyPr/>
          <a:lstStyle/>
          <a:p>
            <a:r>
              <a:rPr lang="en-GB" dirty="0"/>
              <a:t>BE CAREFUL</a:t>
            </a:r>
          </a:p>
        </p:txBody>
      </p:sp>
      <p:sp>
        <p:nvSpPr>
          <p:cNvPr id="3" name="Content Placeholder 2">
            <a:extLst>
              <a:ext uri="{FF2B5EF4-FFF2-40B4-BE49-F238E27FC236}">
                <a16:creationId xmlns:a16="http://schemas.microsoft.com/office/drawing/2014/main" id="{D39CE553-E45B-463E-9BBE-F11AEC00351B}"/>
              </a:ext>
            </a:extLst>
          </p:cNvPr>
          <p:cNvSpPr>
            <a:spLocks noGrp="1"/>
          </p:cNvSpPr>
          <p:nvPr>
            <p:ph idx="1"/>
          </p:nvPr>
        </p:nvSpPr>
        <p:spPr/>
        <p:txBody>
          <a:bodyPr/>
          <a:lstStyle/>
          <a:p>
            <a:r>
              <a:rPr lang="en-GB" b="0" i="0" dirty="0">
                <a:solidFill>
                  <a:srgbClr val="202122"/>
                </a:solidFill>
                <a:effectLst/>
                <a:latin typeface="Arial" panose="020B0604020202020204" pitchFamily="34" charset="0"/>
              </a:rPr>
              <a:t>A study of papers published in two journals reported that 26% of the articles that used an odds ratio interpreted it as a risk ratio.</a:t>
            </a:r>
          </a:p>
          <a:p>
            <a:r>
              <a:rPr lang="en-GB" dirty="0">
                <a:solidFill>
                  <a:srgbClr val="202122"/>
                </a:solidFill>
                <a:latin typeface="Arial" panose="020B0604020202020204" pitchFamily="34" charset="0"/>
              </a:rPr>
              <a:t>Odds Ratio </a:t>
            </a:r>
          </a:p>
          <a:p>
            <a:pPr lvl="1"/>
            <a:endParaRPr lang="en-GB" dirty="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Risk Ratio</a:t>
            </a:r>
          </a:p>
          <a:p>
            <a:pPr lvl="1"/>
            <a:endParaRPr lang="en-GB" dirty="0"/>
          </a:p>
        </p:txBody>
      </p:sp>
      <p:pic>
        <p:nvPicPr>
          <p:cNvPr id="4" name="Picture 3">
            <a:extLst>
              <a:ext uri="{FF2B5EF4-FFF2-40B4-BE49-F238E27FC236}">
                <a16:creationId xmlns:a16="http://schemas.microsoft.com/office/drawing/2014/main" id="{9D3100F3-3B16-45ED-860E-58FC2B47EF69}"/>
              </a:ext>
            </a:extLst>
          </p:cNvPr>
          <p:cNvPicPr>
            <a:picLocks noChangeAspect="1"/>
          </p:cNvPicPr>
          <p:nvPr/>
        </p:nvPicPr>
        <p:blipFill>
          <a:blip r:embed="rId2"/>
          <a:stretch>
            <a:fillRect/>
          </a:stretch>
        </p:blipFill>
        <p:spPr>
          <a:xfrm>
            <a:off x="3024644" y="2924420"/>
            <a:ext cx="4980367" cy="818204"/>
          </a:xfrm>
          <a:prstGeom prst="rect">
            <a:avLst/>
          </a:prstGeom>
        </p:spPr>
      </p:pic>
      <p:pic>
        <p:nvPicPr>
          <p:cNvPr id="5" name="Picture 4">
            <a:extLst>
              <a:ext uri="{FF2B5EF4-FFF2-40B4-BE49-F238E27FC236}">
                <a16:creationId xmlns:a16="http://schemas.microsoft.com/office/drawing/2014/main" id="{D6DFEC83-9C89-4B4B-B67B-CDD0CF266908}"/>
              </a:ext>
            </a:extLst>
          </p:cNvPr>
          <p:cNvPicPr>
            <a:picLocks noChangeAspect="1"/>
          </p:cNvPicPr>
          <p:nvPr/>
        </p:nvPicPr>
        <p:blipFill>
          <a:blip r:embed="rId3"/>
          <a:stretch>
            <a:fillRect/>
          </a:stretch>
        </p:blipFill>
        <p:spPr>
          <a:xfrm>
            <a:off x="3024644" y="3742624"/>
            <a:ext cx="4980366" cy="733092"/>
          </a:xfrm>
          <a:prstGeom prst="rect">
            <a:avLst/>
          </a:prstGeom>
        </p:spPr>
      </p:pic>
      <p:pic>
        <p:nvPicPr>
          <p:cNvPr id="6" name="Picture 5">
            <a:extLst>
              <a:ext uri="{FF2B5EF4-FFF2-40B4-BE49-F238E27FC236}">
                <a16:creationId xmlns:a16="http://schemas.microsoft.com/office/drawing/2014/main" id="{513778BD-9A54-4CB1-B077-1965D67D60E0}"/>
              </a:ext>
            </a:extLst>
          </p:cNvPr>
          <p:cNvPicPr>
            <a:picLocks noChangeAspect="1"/>
          </p:cNvPicPr>
          <p:nvPr/>
        </p:nvPicPr>
        <p:blipFill>
          <a:blip r:embed="rId4"/>
          <a:stretch>
            <a:fillRect/>
          </a:stretch>
        </p:blipFill>
        <p:spPr>
          <a:xfrm>
            <a:off x="3024644" y="5202504"/>
            <a:ext cx="4980366" cy="871565"/>
          </a:xfrm>
          <a:prstGeom prst="rect">
            <a:avLst/>
          </a:prstGeom>
        </p:spPr>
      </p:pic>
    </p:spTree>
    <p:extLst>
      <p:ext uri="{BB962C8B-B14F-4D97-AF65-F5344CB8AC3E}">
        <p14:creationId xmlns:p14="http://schemas.microsoft.com/office/powerpoint/2010/main" val="255425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1DA9-6AB4-474A-A37C-D7C1381C565D}"/>
              </a:ext>
            </a:extLst>
          </p:cNvPr>
          <p:cNvSpPr>
            <a:spLocks noGrp="1"/>
          </p:cNvSpPr>
          <p:nvPr>
            <p:ph type="title"/>
          </p:nvPr>
        </p:nvSpPr>
        <p:spPr/>
        <p:txBody>
          <a:bodyPr/>
          <a:lstStyle/>
          <a:p>
            <a:r>
              <a:rPr lang="en-GB" dirty="0"/>
              <a:t>BE CAREFUL</a:t>
            </a:r>
          </a:p>
        </p:txBody>
      </p:sp>
      <p:sp>
        <p:nvSpPr>
          <p:cNvPr id="3" name="Content Placeholder 2">
            <a:extLst>
              <a:ext uri="{FF2B5EF4-FFF2-40B4-BE49-F238E27FC236}">
                <a16:creationId xmlns:a16="http://schemas.microsoft.com/office/drawing/2014/main" id="{89675684-6775-43E0-AEDF-28C18FA4AF8A}"/>
              </a:ext>
            </a:extLst>
          </p:cNvPr>
          <p:cNvSpPr>
            <a:spLocks noGrp="1"/>
          </p:cNvSpPr>
          <p:nvPr>
            <p:ph idx="1"/>
          </p:nvPr>
        </p:nvSpPr>
        <p:spPr/>
        <p:txBody>
          <a:bodyPr>
            <a:normAutofit fontScale="85000" lnSpcReduction="20000"/>
          </a:bodyPr>
          <a:lstStyle/>
          <a:p>
            <a:r>
              <a:rPr lang="en-GB" sz="3200" dirty="0"/>
              <a:t>Risk differences and ratios are intuitive to understand because we can imagine ourselves in that group of exposed and our probability of getting a disease being the risk, and the strength of that compared to the unexposed group is the RR.</a:t>
            </a:r>
          </a:p>
          <a:p>
            <a:pPr lvl="1"/>
            <a:r>
              <a:rPr lang="en-GB" sz="2800" dirty="0"/>
              <a:t>For a rare outcome the RR is approximately equal to the OR</a:t>
            </a:r>
          </a:p>
          <a:p>
            <a:r>
              <a:rPr lang="en-GB" sz="3200" dirty="0"/>
              <a:t>Odds ratios are more useful in most studies.</a:t>
            </a:r>
          </a:p>
          <a:p>
            <a:pPr lvl="1"/>
            <a:r>
              <a:rPr lang="en-GB" sz="2800" dirty="0"/>
              <a:t>The odds ratio for the occurrence is the reciprocal of the odds ratio for non occurrence</a:t>
            </a:r>
          </a:p>
          <a:p>
            <a:pPr lvl="1"/>
            <a:r>
              <a:rPr lang="en-GB" sz="2800" dirty="0"/>
              <a:t>The odds ratio for exposure (</a:t>
            </a:r>
            <a:r>
              <a:rPr lang="en-GB" sz="2800" dirty="0" err="1"/>
              <a:t>OddsD</a:t>
            </a:r>
            <a:r>
              <a:rPr lang="en-GB" sz="2800" dirty="0"/>
              <a:t> in e/</a:t>
            </a:r>
            <a:r>
              <a:rPr lang="en-GB" sz="2800" dirty="0" err="1"/>
              <a:t>OddsD</a:t>
            </a:r>
            <a:r>
              <a:rPr lang="en-GB" sz="2800" dirty="0"/>
              <a:t> in </a:t>
            </a:r>
            <a:r>
              <a:rPr lang="en-GB" sz="2800" dirty="0" err="1"/>
              <a:t>u_e</a:t>
            </a:r>
            <a:r>
              <a:rPr lang="en-GB" sz="2800" dirty="0"/>
              <a:t>) equals the odds ratio for the disease (odds of having exposure in diseased pop / odds having exp in healthy population) – </a:t>
            </a:r>
            <a:r>
              <a:rPr lang="en-GB" sz="2800" b="1" dirty="0"/>
              <a:t>THIS IS CRITICALLY IMPORTANT FOR CASE CONTROL STUDIES</a:t>
            </a:r>
          </a:p>
          <a:p>
            <a:pPr lvl="1"/>
            <a:r>
              <a:rPr lang="en-GB" sz="2800" b="1" dirty="0"/>
              <a:t>Risk ratios are constrained by the risk in the unexposed group e.g. if risk in unexposed = 0.33 then the max RR = 3 (max OR = infinity)</a:t>
            </a:r>
          </a:p>
        </p:txBody>
      </p:sp>
    </p:spTree>
    <p:extLst>
      <p:ext uri="{BB962C8B-B14F-4D97-AF65-F5344CB8AC3E}">
        <p14:creationId xmlns:p14="http://schemas.microsoft.com/office/powerpoint/2010/main" val="255517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7254-FF95-449F-830D-FFC670A43173}"/>
              </a:ext>
            </a:extLst>
          </p:cNvPr>
          <p:cNvSpPr>
            <a:spLocks noGrp="1"/>
          </p:cNvSpPr>
          <p:nvPr>
            <p:ph type="title"/>
          </p:nvPr>
        </p:nvSpPr>
        <p:spPr/>
        <p:txBody>
          <a:bodyPr/>
          <a:lstStyle/>
          <a:p>
            <a:r>
              <a:rPr lang="en-GB" dirty="0"/>
              <a:t>Summary, why odds ratios?</a:t>
            </a:r>
          </a:p>
        </p:txBody>
      </p:sp>
      <p:sp>
        <p:nvSpPr>
          <p:cNvPr id="3" name="Content Placeholder 2">
            <a:extLst>
              <a:ext uri="{FF2B5EF4-FFF2-40B4-BE49-F238E27FC236}">
                <a16:creationId xmlns:a16="http://schemas.microsoft.com/office/drawing/2014/main" id="{66FC1BB6-B36D-49E9-B925-E9A3A1F62DFF}"/>
              </a:ext>
            </a:extLst>
          </p:cNvPr>
          <p:cNvSpPr>
            <a:spLocks noGrp="1"/>
          </p:cNvSpPr>
          <p:nvPr>
            <p:ph idx="1"/>
          </p:nvPr>
        </p:nvSpPr>
        <p:spPr/>
        <p:txBody>
          <a:bodyPr>
            <a:normAutofit fontScale="92500"/>
          </a:bodyPr>
          <a:lstStyle/>
          <a:p>
            <a:r>
              <a:rPr lang="en-GB" dirty="0"/>
              <a:t>When the outcome is rare, the odds ratio is the same as the risk ratio. This is because the odds of occurrence of a rare outcome are numerically equivalent to its risk. Analyses based on odds ratios therefore give the same results as analyses based on risk ratios. </a:t>
            </a:r>
          </a:p>
          <a:p>
            <a:r>
              <a:rPr lang="en-GB" dirty="0"/>
              <a:t>When the outcome is common, risk ratios are constrained but odds ratios are not. Analyses based on risk ratios, particularly those examining the effects of more than one exposure variable, can cause computational problems and are difficult to interpret. In contrast, these problems do not occur in analyses based on odds ratios.</a:t>
            </a:r>
          </a:p>
          <a:p>
            <a:r>
              <a:rPr lang="en-GB" dirty="0"/>
              <a:t>For odds ratios, the conclusions are identical whether we consider our outcome as the occurrence of an event, or the absence of the event.</a:t>
            </a:r>
          </a:p>
        </p:txBody>
      </p:sp>
    </p:spTree>
    <p:extLst>
      <p:ext uri="{BB962C8B-B14F-4D97-AF65-F5344CB8AC3E}">
        <p14:creationId xmlns:p14="http://schemas.microsoft.com/office/powerpoint/2010/main" val="261528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7A26-1504-4135-91B6-B5A1D821A56D}"/>
              </a:ext>
            </a:extLst>
          </p:cNvPr>
          <p:cNvSpPr>
            <a:spLocks noGrp="1"/>
          </p:cNvSpPr>
          <p:nvPr>
            <p:ph type="title"/>
          </p:nvPr>
        </p:nvSpPr>
        <p:spPr/>
        <p:txBody>
          <a:bodyPr/>
          <a:lstStyle/>
          <a:p>
            <a:r>
              <a:rPr lang="en-GB" dirty="0"/>
              <a:t>Brief Practical</a:t>
            </a:r>
          </a:p>
        </p:txBody>
      </p:sp>
      <p:sp>
        <p:nvSpPr>
          <p:cNvPr id="3" name="Content Placeholder 2">
            <a:extLst>
              <a:ext uri="{FF2B5EF4-FFF2-40B4-BE49-F238E27FC236}">
                <a16:creationId xmlns:a16="http://schemas.microsoft.com/office/drawing/2014/main" id="{9521D846-4AA0-4D97-8E75-86AFE84DE67C}"/>
              </a:ext>
            </a:extLst>
          </p:cNvPr>
          <p:cNvSpPr>
            <a:spLocks noGrp="1"/>
          </p:cNvSpPr>
          <p:nvPr>
            <p:ph idx="1"/>
          </p:nvPr>
        </p:nvSpPr>
        <p:spPr/>
        <p:txBody>
          <a:bodyPr>
            <a:normAutofit/>
          </a:bodyPr>
          <a:lstStyle/>
          <a:p>
            <a:r>
              <a:rPr lang="en-GB" sz="4000" dirty="0"/>
              <a:t>Extract a dataset with all COVID patients</a:t>
            </a:r>
          </a:p>
          <a:p>
            <a:r>
              <a:rPr lang="en-GB" sz="4000" dirty="0"/>
              <a:t>Assume the exposure is being male and the baseline is female</a:t>
            </a:r>
          </a:p>
          <a:p>
            <a:r>
              <a:rPr lang="en-GB" sz="4000" dirty="0"/>
              <a:t>What is the risk ratio, odds ratio?</a:t>
            </a:r>
          </a:p>
          <a:p>
            <a:r>
              <a:rPr lang="en-GB" sz="4000" dirty="0"/>
              <a:t>Constructing a 2x2 table on paper will help with this</a:t>
            </a:r>
          </a:p>
        </p:txBody>
      </p:sp>
    </p:spTree>
    <p:extLst>
      <p:ext uri="{BB962C8B-B14F-4D97-AF65-F5344CB8AC3E}">
        <p14:creationId xmlns:p14="http://schemas.microsoft.com/office/powerpoint/2010/main" val="1794653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6190-AC50-49A5-88F0-74C957A5DFE1}"/>
              </a:ext>
            </a:extLst>
          </p:cNvPr>
          <p:cNvSpPr>
            <a:spLocks noGrp="1"/>
          </p:cNvSpPr>
          <p:nvPr>
            <p:ph type="title"/>
          </p:nvPr>
        </p:nvSpPr>
        <p:spPr/>
        <p:txBody>
          <a:bodyPr/>
          <a:lstStyle/>
          <a:p>
            <a:r>
              <a:rPr lang="en-GB" dirty="0"/>
              <a:t>Difference between </a:t>
            </a:r>
            <a:r>
              <a:rPr lang="en-GB" b="1" dirty="0"/>
              <a:t>Effect</a:t>
            </a:r>
            <a:r>
              <a:rPr lang="en-GB" dirty="0"/>
              <a:t> and </a:t>
            </a:r>
            <a:r>
              <a:rPr lang="en-GB" b="1" dirty="0"/>
              <a:t>Impact</a:t>
            </a:r>
          </a:p>
        </p:txBody>
      </p:sp>
      <p:sp>
        <p:nvSpPr>
          <p:cNvPr id="3" name="Content Placeholder 2">
            <a:extLst>
              <a:ext uri="{FF2B5EF4-FFF2-40B4-BE49-F238E27FC236}">
                <a16:creationId xmlns:a16="http://schemas.microsoft.com/office/drawing/2014/main" id="{480674C5-51E9-42D9-8D9C-86FBE39AD96E}"/>
              </a:ext>
            </a:extLst>
          </p:cNvPr>
          <p:cNvSpPr>
            <a:spLocks noGrp="1"/>
          </p:cNvSpPr>
          <p:nvPr>
            <p:ph idx="1"/>
          </p:nvPr>
        </p:nvSpPr>
        <p:spPr/>
        <p:txBody>
          <a:bodyPr>
            <a:normAutofit fontScale="92500"/>
          </a:bodyPr>
          <a:lstStyle/>
          <a:p>
            <a:r>
              <a:rPr lang="en-GB" sz="3200" dirty="0"/>
              <a:t>Ratio measures provide a measure of statistical association between a risk factor and disease</a:t>
            </a:r>
          </a:p>
          <a:p>
            <a:r>
              <a:rPr lang="en-GB" sz="3200" dirty="0"/>
              <a:t>This tells us NOTHING about how much of the circulating disease in the population was caused directly by said risk factor</a:t>
            </a:r>
          </a:p>
          <a:p>
            <a:r>
              <a:rPr lang="en-GB" sz="3200" dirty="0"/>
              <a:t>The IMPACT of a risk factor depends on how common it is in the population of interest and how strong the association is</a:t>
            </a:r>
          </a:p>
          <a:p>
            <a:r>
              <a:rPr lang="en-GB" sz="3200" dirty="0"/>
              <a:t>Measures of effect do not take into account the rate in the total population when comparing groups, and are independent of the frequency of exposure in the population</a:t>
            </a:r>
          </a:p>
        </p:txBody>
      </p:sp>
    </p:spTree>
    <p:extLst>
      <p:ext uri="{BB962C8B-B14F-4D97-AF65-F5344CB8AC3E}">
        <p14:creationId xmlns:p14="http://schemas.microsoft.com/office/powerpoint/2010/main" val="392682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5D17-D693-4DCF-AA68-1FCEE8E8FA7A}"/>
              </a:ext>
            </a:extLst>
          </p:cNvPr>
          <p:cNvSpPr>
            <a:spLocks noGrp="1"/>
          </p:cNvSpPr>
          <p:nvPr>
            <p:ph type="title"/>
          </p:nvPr>
        </p:nvSpPr>
        <p:spPr/>
        <p:txBody>
          <a:bodyPr/>
          <a:lstStyle/>
          <a:p>
            <a:r>
              <a:rPr lang="en-GB" dirty="0"/>
              <a:t>This is measuring effect of an exposure</a:t>
            </a:r>
          </a:p>
        </p:txBody>
      </p:sp>
      <p:pic>
        <p:nvPicPr>
          <p:cNvPr id="4" name="Content Placeholder 3">
            <a:extLst>
              <a:ext uri="{FF2B5EF4-FFF2-40B4-BE49-F238E27FC236}">
                <a16:creationId xmlns:a16="http://schemas.microsoft.com/office/drawing/2014/main" id="{43BF4BFE-9C4D-4021-892E-D5878948599C}"/>
              </a:ext>
            </a:extLst>
          </p:cNvPr>
          <p:cNvPicPr>
            <a:picLocks noGrp="1" noChangeAspect="1"/>
          </p:cNvPicPr>
          <p:nvPr>
            <p:ph idx="1"/>
          </p:nvPr>
        </p:nvPicPr>
        <p:blipFill>
          <a:blip r:embed="rId2"/>
          <a:stretch>
            <a:fillRect/>
          </a:stretch>
        </p:blipFill>
        <p:spPr>
          <a:xfrm>
            <a:off x="1959140" y="1727209"/>
            <a:ext cx="8273719" cy="4765662"/>
          </a:xfrm>
          <a:prstGeom prst="rect">
            <a:avLst/>
          </a:prstGeom>
        </p:spPr>
      </p:pic>
    </p:spTree>
    <p:extLst>
      <p:ext uri="{BB962C8B-B14F-4D97-AF65-F5344CB8AC3E}">
        <p14:creationId xmlns:p14="http://schemas.microsoft.com/office/powerpoint/2010/main" val="244373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B601-359D-482D-9904-1854D03F10DB}"/>
              </a:ext>
            </a:extLst>
          </p:cNvPr>
          <p:cNvSpPr>
            <a:spLocks noGrp="1"/>
          </p:cNvSpPr>
          <p:nvPr>
            <p:ph type="title"/>
          </p:nvPr>
        </p:nvSpPr>
        <p:spPr/>
        <p:txBody>
          <a:bodyPr/>
          <a:lstStyle/>
          <a:p>
            <a:r>
              <a:rPr lang="en-GB" dirty="0"/>
              <a:t>This is measuring the impact of an exposure</a:t>
            </a:r>
          </a:p>
        </p:txBody>
      </p:sp>
      <p:pic>
        <p:nvPicPr>
          <p:cNvPr id="4" name="Content Placeholder 3">
            <a:extLst>
              <a:ext uri="{FF2B5EF4-FFF2-40B4-BE49-F238E27FC236}">
                <a16:creationId xmlns:a16="http://schemas.microsoft.com/office/drawing/2014/main" id="{9B9CBD56-96A5-46CD-B752-6E5080249E47}"/>
              </a:ext>
            </a:extLst>
          </p:cNvPr>
          <p:cNvPicPr>
            <a:picLocks noGrp="1" noChangeAspect="1"/>
          </p:cNvPicPr>
          <p:nvPr>
            <p:ph idx="1"/>
          </p:nvPr>
        </p:nvPicPr>
        <p:blipFill>
          <a:blip r:embed="rId2"/>
          <a:stretch>
            <a:fillRect/>
          </a:stretch>
        </p:blipFill>
        <p:spPr>
          <a:xfrm>
            <a:off x="2694213" y="1690688"/>
            <a:ext cx="6803574" cy="4925093"/>
          </a:xfrm>
          <a:prstGeom prst="rect">
            <a:avLst/>
          </a:prstGeom>
        </p:spPr>
      </p:pic>
    </p:spTree>
    <p:extLst>
      <p:ext uri="{BB962C8B-B14F-4D97-AF65-F5344CB8AC3E}">
        <p14:creationId xmlns:p14="http://schemas.microsoft.com/office/powerpoint/2010/main" val="44785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FE28-991E-4A13-8A88-D9252CEBBBC7}"/>
              </a:ext>
            </a:extLst>
          </p:cNvPr>
          <p:cNvSpPr>
            <a:spLocks noGrp="1"/>
          </p:cNvSpPr>
          <p:nvPr>
            <p:ph type="title"/>
          </p:nvPr>
        </p:nvSpPr>
        <p:spPr/>
        <p:txBody>
          <a:bodyPr/>
          <a:lstStyle/>
          <a:p>
            <a:r>
              <a:rPr lang="en-GB" dirty="0"/>
              <a:t>Population attributable risk and risk fraction</a:t>
            </a:r>
          </a:p>
        </p:txBody>
      </p:sp>
      <p:sp>
        <p:nvSpPr>
          <p:cNvPr id="3" name="Content Placeholder 2">
            <a:extLst>
              <a:ext uri="{FF2B5EF4-FFF2-40B4-BE49-F238E27FC236}">
                <a16:creationId xmlns:a16="http://schemas.microsoft.com/office/drawing/2014/main" id="{E1CBDAF2-4440-45A3-84F1-DF03B2F45FEC}"/>
              </a:ext>
            </a:extLst>
          </p:cNvPr>
          <p:cNvSpPr>
            <a:spLocks noGrp="1"/>
          </p:cNvSpPr>
          <p:nvPr>
            <p:ph idx="1"/>
          </p:nvPr>
        </p:nvSpPr>
        <p:spPr/>
        <p:txBody>
          <a:bodyPr/>
          <a:lstStyle/>
          <a:p>
            <a:r>
              <a:rPr lang="en-GB" dirty="0"/>
              <a:t>PAR = the absolute difference between the risk and rate in the whole population (r) and the risk or rate in the unexposed group</a:t>
            </a:r>
          </a:p>
          <a:p>
            <a:r>
              <a:rPr lang="en-GB" dirty="0"/>
              <a:t>PAF = proportion of all cases in the whole population that may be attributed to the risk factor</a:t>
            </a:r>
          </a:p>
        </p:txBody>
      </p:sp>
      <p:pic>
        <p:nvPicPr>
          <p:cNvPr id="4" name="Picture 3">
            <a:extLst>
              <a:ext uri="{FF2B5EF4-FFF2-40B4-BE49-F238E27FC236}">
                <a16:creationId xmlns:a16="http://schemas.microsoft.com/office/drawing/2014/main" id="{729F2556-547D-45AA-B6C5-0B8E6737214B}"/>
              </a:ext>
            </a:extLst>
          </p:cNvPr>
          <p:cNvPicPr>
            <a:picLocks noChangeAspect="1"/>
          </p:cNvPicPr>
          <p:nvPr/>
        </p:nvPicPr>
        <p:blipFill>
          <a:blip r:embed="rId2"/>
          <a:stretch>
            <a:fillRect/>
          </a:stretch>
        </p:blipFill>
        <p:spPr>
          <a:xfrm>
            <a:off x="469228" y="3563939"/>
            <a:ext cx="5799955" cy="2747963"/>
          </a:xfrm>
          <a:prstGeom prst="rect">
            <a:avLst/>
          </a:prstGeom>
        </p:spPr>
      </p:pic>
      <p:pic>
        <p:nvPicPr>
          <p:cNvPr id="5" name="Picture 4">
            <a:extLst>
              <a:ext uri="{FF2B5EF4-FFF2-40B4-BE49-F238E27FC236}">
                <a16:creationId xmlns:a16="http://schemas.microsoft.com/office/drawing/2014/main" id="{EBB06AD7-1157-42FB-9FE6-8F9DD904C696}"/>
              </a:ext>
            </a:extLst>
          </p:cNvPr>
          <p:cNvPicPr>
            <a:picLocks noChangeAspect="1"/>
          </p:cNvPicPr>
          <p:nvPr/>
        </p:nvPicPr>
        <p:blipFill>
          <a:blip r:embed="rId3"/>
          <a:stretch>
            <a:fillRect/>
          </a:stretch>
        </p:blipFill>
        <p:spPr>
          <a:xfrm>
            <a:off x="6269183" y="3563939"/>
            <a:ext cx="5575412" cy="2747963"/>
          </a:xfrm>
          <a:prstGeom prst="rect">
            <a:avLst/>
          </a:prstGeom>
        </p:spPr>
      </p:pic>
    </p:spTree>
    <p:extLst>
      <p:ext uri="{BB962C8B-B14F-4D97-AF65-F5344CB8AC3E}">
        <p14:creationId xmlns:p14="http://schemas.microsoft.com/office/powerpoint/2010/main" val="38162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6462-EB98-4847-90F1-A66B5CDA05A2}"/>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98DDB2D4-991E-4B5D-BE3B-A26A13877574}"/>
              </a:ext>
            </a:extLst>
          </p:cNvPr>
          <p:cNvPicPr>
            <a:picLocks noGrp="1" noChangeAspect="1"/>
          </p:cNvPicPr>
          <p:nvPr>
            <p:ph idx="1"/>
          </p:nvPr>
        </p:nvPicPr>
        <p:blipFill>
          <a:blip r:embed="rId2"/>
          <a:stretch>
            <a:fillRect/>
          </a:stretch>
        </p:blipFill>
        <p:spPr>
          <a:xfrm>
            <a:off x="838197" y="365129"/>
            <a:ext cx="9910014" cy="5980849"/>
          </a:xfrm>
          <a:prstGeom prst="rect">
            <a:avLst/>
          </a:prstGeom>
        </p:spPr>
      </p:pic>
    </p:spTree>
    <p:extLst>
      <p:ext uri="{BB962C8B-B14F-4D97-AF65-F5344CB8AC3E}">
        <p14:creationId xmlns:p14="http://schemas.microsoft.com/office/powerpoint/2010/main" val="51639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15D9-BEB7-424B-8385-85CDED3ED188}"/>
              </a:ext>
            </a:extLst>
          </p:cNvPr>
          <p:cNvSpPr>
            <a:spLocks noGrp="1"/>
          </p:cNvSpPr>
          <p:nvPr>
            <p:ph type="title"/>
          </p:nvPr>
        </p:nvSpPr>
        <p:spPr/>
        <p:txBody>
          <a:bodyPr/>
          <a:lstStyle/>
          <a:p>
            <a:r>
              <a:rPr lang="en-GB" dirty="0"/>
              <a:t>Exploratory Data Analysis - warnings</a:t>
            </a:r>
          </a:p>
        </p:txBody>
      </p:sp>
      <p:sp>
        <p:nvSpPr>
          <p:cNvPr id="3" name="Content Placeholder 2">
            <a:extLst>
              <a:ext uri="{FF2B5EF4-FFF2-40B4-BE49-F238E27FC236}">
                <a16:creationId xmlns:a16="http://schemas.microsoft.com/office/drawing/2014/main" id="{930E634D-8202-41A1-BFD1-38495D3600A8}"/>
              </a:ext>
            </a:extLst>
          </p:cNvPr>
          <p:cNvSpPr>
            <a:spLocks noGrp="1"/>
          </p:cNvSpPr>
          <p:nvPr>
            <p:ph idx="1"/>
          </p:nvPr>
        </p:nvSpPr>
        <p:spPr/>
        <p:txBody>
          <a:bodyPr>
            <a:normAutofit fontScale="92500" lnSpcReduction="20000"/>
          </a:bodyPr>
          <a:lstStyle/>
          <a:p>
            <a:r>
              <a:rPr lang="en-GB" sz="3500" dirty="0"/>
              <a:t>EDA = Question -&gt; Visualise -&gt; New Question</a:t>
            </a:r>
          </a:p>
          <a:p>
            <a:r>
              <a:rPr lang="en-GB" sz="3500" dirty="0"/>
              <a:t>Not always that simple in epidemiology</a:t>
            </a:r>
          </a:p>
          <a:p>
            <a:r>
              <a:rPr lang="en-GB" sz="3500" dirty="0"/>
              <a:t>Correlation != Causation</a:t>
            </a:r>
          </a:p>
          <a:p>
            <a:r>
              <a:rPr lang="en-GB" sz="3500" dirty="0"/>
              <a:t>When constructing a model be careful not to be blinded by the data, always keep in mind whether you’re forming a prediction model or a causal model.</a:t>
            </a:r>
          </a:p>
          <a:p>
            <a:r>
              <a:rPr lang="en-GB" sz="3500" dirty="0"/>
              <a:t>Relevant variables are not always the ones most strongly associated with exposure and outcome.</a:t>
            </a:r>
          </a:p>
          <a:p>
            <a:r>
              <a:rPr lang="en-GB" sz="3500" dirty="0"/>
              <a:t>Be very careful about how your model makes certain assumptions about relationships between different variables</a:t>
            </a:r>
          </a:p>
          <a:p>
            <a:endParaRPr lang="en-GB" dirty="0"/>
          </a:p>
        </p:txBody>
      </p:sp>
    </p:spTree>
    <p:extLst>
      <p:ext uri="{BB962C8B-B14F-4D97-AF65-F5344CB8AC3E}">
        <p14:creationId xmlns:p14="http://schemas.microsoft.com/office/powerpoint/2010/main" val="102789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5CF4-7FF8-4257-A4ED-75A5607A7E6E}"/>
              </a:ext>
            </a:extLst>
          </p:cNvPr>
          <p:cNvSpPr>
            <a:spLocks noGrp="1"/>
          </p:cNvSpPr>
          <p:nvPr>
            <p:ph type="title"/>
          </p:nvPr>
        </p:nvSpPr>
        <p:spPr/>
        <p:txBody>
          <a:bodyPr/>
          <a:lstStyle/>
          <a:p>
            <a:r>
              <a:rPr lang="en-GB" dirty="0"/>
              <a:t>For reference</a:t>
            </a:r>
          </a:p>
        </p:txBody>
      </p:sp>
      <p:pic>
        <p:nvPicPr>
          <p:cNvPr id="4" name="Content Placeholder 3">
            <a:extLst>
              <a:ext uri="{FF2B5EF4-FFF2-40B4-BE49-F238E27FC236}">
                <a16:creationId xmlns:a16="http://schemas.microsoft.com/office/drawing/2014/main" id="{387C5200-597E-47E8-A1D1-CDF3FEB0ED4E}"/>
              </a:ext>
            </a:extLst>
          </p:cNvPr>
          <p:cNvPicPr>
            <a:picLocks noGrp="1" noChangeAspect="1"/>
          </p:cNvPicPr>
          <p:nvPr>
            <p:ph idx="1"/>
          </p:nvPr>
        </p:nvPicPr>
        <p:blipFill>
          <a:blip r:embed="rId2"/>
          <a:stretch>
            <a:fillRect/>
          </a:stretch>
        </p:blipFill>
        <p:spPr>
          <a:xfrm>
            <a:off x="838196" y="1690688"/>
            <a:ext cx="7793739" cy="4635388"/>
          </a:xfrm>
          <a:prstGeom prst="rect">
            <a:avLst/>
          </a:prstGeom>
        </p:spPr>
      </p:pic>
    </p:spTree>
    <p:extLst>
      <p:ext uri="{BB962C8B-B14F-4D97-AF65-F5344CB8AC3E}">
        <p14:creationId xmlns:p14="http://schemas.microsoft.com/office/powerpoint/2010/main" val="89123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1213-8052-4BA2-AA10-6E13EF4BF4E0}"/>
              </a:ext>
            </a:extLst>
          </p:cNvPr>
          <p:cNvSpPr>
            <a:spLocks noGrp="1"/>
          </p:cNvSpPr>
          <p:nvPr>
            <p:ph type="title"/>
          </p:nvPr>
        </p:nvSpPr>
        <p:spPr/>
        <p:txBody>
          <a:bodyPr/>
          <a:lstStyle/>
          <a:p>
            <a:r>
              <a:rPr lang="en-GB" dirty="0"/>
              <a:t>Quick note about vaccines</a:t>
            </a:r>
          </a:p>
        </p:txBody>
      </p:sp>
      <p:sp>
        <p:nvSpPr>
          <p:cNvPr id="3" name="Content Placeholder 2">
            <a:extLst>
              <a:ext uri="{FF2B5EF4-FFF2-40B4-BE49-F238E27FC236}">
                <a16:creationId xmlns:a16="http://schemas.microsoft.com/office/drawing/2014/main" id="{872E2EA1-7A58-4053-A874-38C90936BDCD}"/>
              </a:ext>
            </a:extLst>
          </p:cNvPr>
          <p:cNvSpPr>
            <a:spLocks noGrp="1"/>
          </p:cNvSpPr>
          <p:nvPr>
            <p:ph idx="1"/>
          </p:nvPr>
        </p:nvSpPr>
        <p:spPr>
          <a:xfrm>
            <a:off x="838200" y="1825627"/>
            <a:ext cx="10515600" cy="4351336"/>
          </a:xfrm>
        </p:spPr>
        <p:txBody>
          <a:bodyPr/>
          <a:lstStyle/>
          <a:p>
            <a:r>
              <a:rPr lang="en-GB" dirty="0"/>
              <a:t>Percentage reduction in </a:t>
            </a:r>
            <a:r>
              <a:rPr lang="en-GB" b="1" dirty="0"/>
              <a:t>INCIDENCE</a:t>
            </a:r>
            <a:r>
              <a:rPr lang="en-GB" dirty="0"/>
              <a:t> among vaccinated which is </a:t>
            </a:r>
            <a:r>
              <a:rPr lang="en-GB" b="1" dirty="0"/>
              <a:t>ATTRIBUTABLE</a:t>
            </a:r>
            <a:r>
              <a:rPr lang="en-GB" dirty="0"/>
              <a:t> to vaccination</a:t>
            </a:r>
          </a:p>
        </p:txBody>
      </p:sp>
      <p:pic>
        <p:nvPicPr>
          <p:cNvPr id="4" name="Picture 3">
            <a:extLst>
              <a:ext uri="{FF2B5EF4-FFF2-40B4-BE49-F238E27FC236}">
                <a16:creationId xmlns:a16="http://schemas.microsoft.com/office/drawing/2014/main" id="{6F2D3A9F-45A8-4A30-A328-47CA939071E2}"/>
              </a:ext>
            </a:extLst>
          </p:cNvPr>
          <p:cNvPicPr>
            <a:picLocks noChangeAspect="1"/>
          </p:cNvPicPr>
          <p:nvPr/>
        </p:nvPicPr>
        <p:blipFill>
          <a:blip r:embed="rId2"/>
          <a:stretch>
            <a:fillRect/>
          </a:stretch>
        </p:blipFill>
        <p:spPr>
          <a:xfrm>
            <a:off x="838200" y="2940024"/>
            <a:ext cx="6091989" cy="1640151"/>
          </a:xfrm>
          <a:prstGeom prst="rect">
            <a:avLst/>
          </a:prstGeom>
        </p:spPr>
      </p:pic>
      <p:pic>
        <p:nvPicPr>
          <p:cNvPr id="5" name="Picture 4">
            <a:extLst>
              <a:ext uri="{FF2B5EF4-FFF2-40B4-BE49-F238E27FC236}">
                <a16:creationId xmlns:a16="http://schemas.microsoft.com/office/drawing/2014/main" id="{1D3C626E-E4A1-4E08-9141-40647714988B}"/>
              </a:ext>
            </a:extLst>
          </p:cNvPr>
          <p:cNvPicPr>
            <a:picLocks noChangeAspect="1"/>
          </p:cNvPicPr>
          <p:nvPr/>
        </p:nvPicPr>
        <p:blipFill>
          <a:blip r:embed="rId3"/>
          <a:stretch>
            <a:fillRect/>
          </a:stretch>
        </p:blipFill>
        <p:spPr>
          <a:xfrm>
            <a:off x="838200" y="4829669"/>
            <a:ext cx="2563368" cy="1259587"/>
          </a:xfrm>
          <a:prstGeom prst="rect">
            <a:avLst/>
          </a:prstGeom>
        </p:spPr>
      </p:pic>
    </p:spTree>
    <p:extLst>
      <p:ext uri="{BB962C8B-B14F-4D97-AF65-F5344CB8AC3E}">
        <p14:creationId xmlns:p14="http://schemas.microsoft.com/office/powerpoint/2010/main" val="109052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AA08-E688-4D67-8E4C-833DC5C047F8}"/>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2278DEC6-B0BA-40E0-B8AE-4BB55010C597}"/>
              </a:ext>
            </a:extLst>
          </p:cNvPr>
          <p:cNvSpPr>
            <a:spLocks noGrp="1"/>
          </p:cNvSpPr>
          <p:nvPr>
            <p:ph idx="1"/>
          </p:nvPr>
        </p:nvSpPr>
        <p:spPr/>
        <p:txBody>
          <a:bodyPr>
            <a:normAutofit fontScale="92500" lnSpcReduction="10000"/>
          </a:bodyPr>
          <a:lstStyle/>
          <a:p>
            <a:r>
              <a:rPr lang="en-GB" dirty="0"/>
              <a:t>Measures of effect are measurements of statistical </a:t>
            </a:r>
            <a:r>
              <a:rPr lang="en-GB" b="1" dirty="0"/>
              <a:t>ASSOCIATION</a:t>
            </a:r>
            <a:r>
              <a:rPr lang="en-GB" dirty="0"/>
              <a:t> and compare exposed and unexposed</a:t>
            </a:r>
          </a:p>
          <a:p>
            <a:r>
              <a:rPr lang="en-GB" dirty="0"/>
              <a:t>This association may or may not be </a:t>
            </a:r>
            <a:r>
              <a:rPr lang="en-GB" b="1" dirty="0"/>
              <a:t>CAUSAL</a:t>
            </a:r>
            <a:r>
              <a:rPr lang="en-GB" dirty="0"/>
              <a:t>, and more evidence is needed to determine causality (i.e. </a:t>
            </a:r>
            <a:r>
              <a:rPr lang="en-GB" b="1" dirty="0">
                <a:highlight>
                  <a:srgbClr val="FFFF00"/>
                </a:highlight>
              </a:rPr>
              <a:t>Bradford Hill Criteria</a:t>
            </a:r>
            <a:r>
              <a:rPr lang="en-GB" dirty="0"/>
              <a:t>, covered later)</a:t>
            </a:r>
          </a:p>
          <a:p>
            <a:r>
              <a:rPr lang="en-GB" dirty="0"/>
              <a:t>Measures of impact compare the population and unexposed</a:t>
            </a:r>
          </a:p>
          <a:p>
            <a:pPr lvl="1"/>
            <a:r>
              <a:rPr lang="en-GB" dirty="0"/>
              <a:t>Based on </a:t>
            </a:r>
            <a:r>
              <a:rPr lang="en-GB" b="1" dirty="0"/>
              <a:t>strength</a:t>
            </a:r>
            <a:r>
              <a:rPr lang="en-GB" dirty="0"/>
              <a:t> of association and </a:t>
            </a:r>
            <a:r>
              <a:rPr lang="en-GB" b="1" dirty="0"/>
              <a:t>how common </a:t>
            </a:r>
            <a:r>
              <a:rPr lang="en-GB" dirty="0"/>
              <a:t>the exposure is in the population</a:t>
            </a:r>
          </a:p>
          <a:p>
            <a:pPr lvl="1"/>
            <a:r>
              <a:rPr lang="en-GB" b="1" dirty="0"/>
              <a:t>PAR is the absolute difference</a:t>
            </a:r>
            <a:r>
              <a:rPr lang="en-GB" dirty="0"/>
              <a:t> in risk b/w the population and unexposed</a:t>
            </a:r>
          </a:p>
          <a:p>
            <a:pPr lvl="1"/>
            <a:r>
              <a:rPr lang="en-GB" b="1" dirty="0"/>
              <a:t>PAF is the proportion </a:t>
            </a:r>
            <a:r>
              <a:rPr lang="en-GB" dirty="0"/>
              <a:t>of all cases in the whole population that may be attributed to the exposure</a:t>
            </a:r>
          </a:p>
          <a:p>
            <a:pPr lvl="1"/>
            <a:r>
              <a:rPr lang="en-GB" b="1" dirty="0"/>
              <a:t>ASSUMES all association is causal</a:t>
            </a:r>
            <a:r>
              <a:rPr lang="en-GB" dirty="0"/>
              <a:t>, exposure and frequency are measured accurately, removal of exposure removes the risk, the exposure itself is actually removable, all other risk factors remain constant</a:t>
            </a:r>
          </a:p>
        </p:txBody>
      </p:sp>
    </p:spTree>
    <p:extLst>
      <p:ext uri="{BB962C8B-B14F-4D97-AF65-F5344CB8AC3E}">
        <p14:creationId xmlns:p14="http://schemas.microsoft.com/office/powerpoint/2010/main" val="1108946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4E70-081B-460C-A1FA-19ACFB222D5C}"/>
              </a:ext>
            </a:extLst>
          </p:cNvPr>
          <p:cNvSpPr>
            <a:spLocks noGrp="1"/>
          </p:cNvSpPr>
          <p:nvPr>
            <p:ph type="title"/>
          </p:nvPr>
        </p:nvSpPr>
        <p:spPr>
          <a:xfrm>
            <a:off x="838200" y="766726"/>
            <a:ext cx="10515600" cy="1325559"/>
          </a:xfrm>
        </p:spPr>
        <p:txBody>
          <a:bodyPr/>
          <a:lstStyle/>
          <a:p>
            <a:r>
              <a:rPr lang="en-GB" dirty="0"/>
              <a:t>Enough yet?</a:t>
            </a:r>
          </a:p>
        </p:txBody>
      </p:sp>
      <p:pic>
        <p:nvPicPr>
          <p:cNvPr id="4" name="Picture 3">
            <a:extLst>
              <a:ext uri="{FF2B5EF4-FFF2-40B4-BE49-F238E27FC236}">
                <a16:creationId xmlns:a16="http://schemas.microsoft.com/office/drawing/2014/main" id="{1738361C-05AB-472A-865A-ED5B21F98878}"/>
              </a:ext>
            </a:extLst>
          </p:cNvPr>
          <p:cNvPicPr>
            <a:picLocks noChangeAspect="1"/>
          </p:cNvPicPr>
          <p:nvPr/>
        </p:nvPicPr>
        <p:blipFill>
          <a:blip r:embed="rId2"/>
          <a:stretch>
            <a:fillRect/>
          </a:stretch>
        </p:blipFill>
        <p:spPr>
          <a:xfrm>
            <a:off x="4328160" y="1973680"/>
            <a:ext cx="7025640" cy="3937286"/>
          </a:xfrm>
          <a:prstGeom prst="rect">
            <a:avLst/>
          </a:prstGeom>
        </p:spPr>
      </p:pic>
    </p:spTree>
    <p:extLst>
      <p:ext uri="{BB962C8B-B14F-4D97-AF65-F5344CB8AC3E}">
        <p14:creationId xmlns:p14="http://schemas.microsoft.com/office/powerpoint/2010/main" val="300547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F6FD-CAD6-4B98-BDC3-2E2E1C1BD749}"/>
              </a:ext>
            </a:extLst>
          </p:cNvPr>
          <p:cNvSpPr>
            <a:spLocks noGrp="1"/>
          </p:cNvSpPr>
          <p:nvPr>
            <p:ph type="title"/>
          </p:nvPr>
        </p:nvSpPr>
        <p:spPr/>
        <p:txBody>
          <a:bodyPr/>
          <a:lstStyle/>
          <a:p>
            <a:r>
              <a:rPr lang="en-GB" dirty="0"/>
              <a:t>Quick summary of tests</a:t>
            </a:r>
          </a:p>
        </p:txBody>
      </p:sp>
      <p:pic>
        <p:nvPicPr>
          <p:cNvPr id="4" name="Content Placeholder 3">
            <a:extLst>
              <a:ext uri="{FF2B5EF4-FFF2-40B4-BE49-F238E27FC236}">
                <a16:creationId xmlns:a16="http://schemas.microsoft.com/office/drawing/2014/main" id="{3CD83407-CC0C-41F6-A575-249B6A9587B0}"/>
              </a:ext>
            </a:extLst>
          </p:cNvPr>
          <p:cNvPicPr>
            <a:picLocks noGrp="1" noChangeAspect="1"/>
          </p:cNvPicPr>
          <p:nvPr>
            <p:ph idx="1"/>
          </p:nvPr>
        </p:nvPicPr>
        <p:blipFill>
          <a:blip r:embed="rId2"/>
          <a:stretch>
            <a:fillRect/>
          </a:stretch>
        </p:blipFill>
        <p:spPr>
          <a:xfrm>
            <a:off x="2666997" y="1690688"/>
            <a:ext cx="6188245" cy="4633250"/>
          </a:xfrm>
          <a:prstGeom prst="rect">
            <a:avLst/>
          </a:prstGeom>
        </p:spPr>
      </p:pic>
    </p:spTree>
    <p:extLst>
      <p:ext uri="{BB962C8B-B14F-4D97-AF65-F5344CB8AC3E}">
        <p14:creationId xmlns:p14="http://schemas.microsoft.com/office/powerpoint/2010/main" val="4143084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61FC-7A71-4295-BD2A-898353CE02FC}"/>
              </a:ext>
            </a:extLst>
          </p:cNvPr>
          <p:cNvSpPr>
            <a:spLocks noGrp="1"/>
          </p:cNvSpPr>
          <p:nvPr>
            <p:ph type="title"/>
          </p:nvPr>
        </p:nvSpPr>
        <p:spPr/>
        <p:txBody>
          <a:bodyPr/>
          <a:lstStyle/>
          <a:p>
            <a:endParaRPr lang="en-GB" dirty="0"/>
          </a:p>
        </p:txBody>
      </p:sp>
      <p:pic>
        <p:nvPicPr>
          <p:cNvPr id="4" name="Content Placeholder 3">
            <a:extLst>
              <a:ext uri="{FF2B5EF4-FFF2-40B4-BE49-F238E27FC236}">
                <a16:creationId xmlns:a16="http://schemas.microsoft.com/office/drawing/2014/main" id="{2D5E7580-673B-42A0-8BED-911F11B8939E}"/>
              </a:ext>
            </a:extLst>
          </p:cNvPr>
          <p:cNvPicPr>
            <a:picLocks noGrp="1" noChangeAspect="1"/>
          </p:cNvPicPr>
          <p:nvPr>
            <p:ph idx="1"/>
          </p:nvPr>
        </p:nvPicPr>
        <p:blipFill>
          <a:blip r:embed="rId2"/>
          <a:stretch>
            <a:fillRect/>
          </a:stretch>
        </p:blipFill>
        <p:spPr>
          <a:xfrm>
            <a:off x="3596123" y="522893"/>
            <a:ext cx="4999753" cy="5812214"/>
          </a:xfrm>
          <a:prstGeom prst="rect">
            <a:avLst/>
          </a:prstGeom>
        </p:spPr>
      </p:pic>
    </p:spTree>
    <p:extLst>
      <p:ext uri="{BB962C8B-B14F-4D97-AF65-F5344CB8AC3E}">
        <p14:creationId xmlns:p14="http://schemas.microsoft.com/office/powerpoint/2010/main" val="3682452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FE2F-90BB-4AEC-9D62-6F17FF6A7A7D}"/>
              </a:ext>
            </a:extLst>
          </p:cNvPr>
          <p:cNvSpPr>
            <a:spLocks noGrp="1"/>
          </p:cNvSpPr>
          <p:nvPr>
            <p:ph type="title"/>
          </p:nvPr>
        </p:nvSpPr>
        <p:spPr/>
        <p:txBody>
          <a:bodyPr/>
          <a:lstStyle/>
          <a:p>
            <a:r>
              <a:rPr lang="en-GB" dirty="0"/>
              <a:t>Practical (if you wish)</a:t>
            </a:r>
          </a:p>
        </p:txBody>
      </p:sp>
      <p:sp>
        <p:nvSpPr>
          <p:cNvPr id="3" name="Content Placeholder 2">
            <a:extLst>
              <a:ext uri="{FF2B5EF4-FFF2-40B4-BE49-F238E27FC236}">
                <a16:creationId xmlns:a16="http://schemas.microsoft.com/office/drawing/2014/main" id="{AAE3D106-9E61-4D50-AE6B-E145F2D9032D}"/>
              </a:ext>
            </a:extLst>
          </p:cNvPr>
          <p:cNvSpPr>
            <a:spLocks noGrp="1"/>
          </p:cNvSpPr>
          <p:nvPr>
            <p:ph idx="1"/>
          </p:nvPr>
        </p:nvSpPr>
        <p:spPr/>
        <p:txBody>
          <a:bodyPr/>
          <a:lstStyle/>
          <a:p>
            <a:r>
              <a:rPr lang="en-GB" dirty="0"/>
              <a:t>For everyone who went to hospital from Jan onwards, were men significantly more likely to be admitted with COVID than women?</a:t>
            </a:r>
          </a:p>
          <a:p>
            <a:r>
              <a:rPr lang="en-GB" dirty="0"/>
              <a:t>Steps</a:t>
            </a:r>
          </a:p>
          <a:p>
            <a:pPr lvl="1"/>
            <a:r>
              <a:rPr lang="en-GB" dirty="0"/>
              <a:t>Create a new dummy variable of COVID 1 or 0</a:t>
            </a:r>
          </a:p>
          <a:p>
            <a:pPr lvl="1"/>
            <a:r>
              <a:rPr lang="en-GB" dirty="0"/>
              <a:t>Extract that var and gender</a:t>
            </a:r>
          </a:p>
          <a:p>
            <a:pPr lvl="1"/>
            <a:r>
              <a:rPr lang="en-GB" dirty="0"/>
              <a:t>Tabulate</a:t>
            </a:r>
          </a:p>
          <a:p>
            <a:r>
              <a:rPr lang="en-GB" dirty="0"/>
              <a:t>Use </a:t>
            </a:r>
            <a:r>
              <a:rPr lang="en-GB" dirty="0" err="1"/>
              <a:t>chisq.test</a:t>
            </a:r>
            <a:endParaRPr lang="en-GB" dirty="0"/>
          </a:p>
        </p:txBody>
      </p:sp>
    </p:spTree>
    <p:extLst>
      <p:ext uri="{BB962C8B-B14F-4D97-AF65-F5344CB8AC3E}">
        <p14:creationId xmlns:p14="http://schemas.microsoft.com/office/powerpoint/2010/main" val="148685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0E9E-B543-4A07-B97A-239C541801B0}"/>
              </a:ext>
            </a:extLst>
          </p:cNvPr>
          <p:cNvSpPr txBox="1">
            <a:spLocks noGrp="1"/>
          </p:cNvSpPr>
          <p:nvPr>
            <p:ph type="title"/>
          </p:nvPr>
        </p:nvSpPr>
        <p:spPr/>
        <p:txBody>
          <a:bodyPr/>
          <a:lstStyle/>
          <a:p>
            <a:pPr lvl="0"/>
            <a:r>
              <a:rPr lang="en-GB"/>
              <a:t>Good Data Management Practice</a:t>
            </a:r>
          </a:p>
        </p:txBody>
      </p:sp>
      <p:sp>
        <p:nvSpPr>
          <p:cNvPr id="3" name="Content Placeholder 2">
            <a:extLst>
              <a:ext uri="{FF2B5EF4-FFF2-40B4-BE49-F238E27FC236}">
                <a16:creationId xmlns:a16="http://schemas.microsoft.com/office/drawing/2014/main" id="{F178BD92-9ECB-44A4-A2CE-77FAA73F7F22}"/>
              </a:ext>
            </a:extLst>
          </p:cNvPr>
          <p:cNvSpPr txBox="1">
            <a:spLocks noGrp="1"/>
          </p:cNvSpPr>
          <p:nvPr>
            <p:ph idx="1"/>
          </p:nvPr>
        </p:nvSpPr>
        <p:spPr/>
        <p:txBody>
          <a:bodyPr>
            <a:normAutofit fontScale="92500"/>
          </a:bodyPr>
          <a:lstStyle/>
          <a:p>
            <a:r>
              <a:rPr lang="en-GB" sz="3600" dirty="0"/>
              <a:t>Again: always use a script and a master copy of data, stored in multiple places and backed up regularly </a:t>
            </a:r>
          </a:p>
          <a:p>
            <a:r>
              <a:rPr lang="en-GB" sz="3600" dirty="0"/>
              <a:t>Think carefully about your WD and how that can be used by someone on a different computer</a:t>
            </a:r>
          </a:p>
          <a:p>
            <a:r>
              <a:rPr lang="en-GB" sz="3600" dirty="0"/>
              <a:t>Communication of results is important;</a:t>
            </a:r>
          </a:p>
          <a:p>
            <a:pPr lvl="1"/>
            <a:r>
              <a:rPr lang="en-GB" sz="3200" dirty="0"/>
              <a:t>Only plot your key points, and make them easy to understand</a:t>
            </a:r>
          </a:p>
          <a:p>
            <a:pPr lvl="1"/>
            <a:r>
              <a:rPr lang="en-GB" sz="3200" dirty="0"/>
              <a:t>Keep variable names out of formal presentations and relabel them in ggplot2 to be more understandable to your audience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D4E4-5648-4092-BE88-5F4CB5F43AA0}"/>
              </a:ext>
            </a:extLst>
          </p:cNvPr>
          <p:cNvSpPr>
            <a:spLocks noGrp="1"/>
          </p:cNvSpPr>
          <p:nvPr>
            <p:ph type="title"/>
          </p:nvPr>
        </p:nvSpPr>
        <p:spPr/>
        <p:txBody>
          <a:bodyPr/>
          <a:lstStyle/>
          <a:p>
            <a:r>
              <a:rPr lang="en-GB" dirty="0"/>
              <a:t>Words I will be using a lot</a:t>
            </a:r>
          </a:p>
        </p:txBody>
      </p:sp>
      <p:sp>
        <p:nvSpPr>
          <p:cNvPr id="3" name="Content Placeholder 2">
            <a:extLst>
              <a:ext uri="{FF2B5EF4-FFF2-40B4-BE49-F238E27FC236}">
                <a16:creationId xmlns:a16="http://schemas.microsoft.com/office/drawing/2014/main" id="{5F979B79-FA80-4A9D-B8A9-370D3B763194}"/>
              </a:ext>
            </a:extLst>
          </p:cNvPr>
          <p:cNvSpPr>
            <a:spLocks noGrp="1"/>
          </p:cNvSpPr>
          <p:nvPr>
            <p:ph idx="1"/>
          </p:nvPr>
        </p:nvSpPr>
        <p:spPr/>
        <p:txBody>
          <a:bodyPr>
            <a:normAutofit fontScale="92500" lnSpcReduction="20000"/>
          </a:bodyPr>
          <a:lstStyle/>
          <a:p>
            <a:r>
              <a:rPr lang="en-GB" sz="3000" dirty="0"/>
              <a:t>Exposure and Outcome of interest</a:t>
            </a:r>
          </a:p>
          <a:p>
            <a:pPr lvl="1"/>
            <a:r>
              <a:rPr lang="en-GB" sz="2600" dirty="0"/>
              <a:t>Catch all terms for risk factors (exposures) and disease cases (outcomes)</a:t>
            </a:r>
          </a:p>
          <a:p>
            <a:r>
              <a:rPr lang="en-GB" sz="3000" dirty="0"/>
              <a:t>Populations</a:t>
            </a:r>
          </a:p>
          <a:p>
            <a:pPr lvl="1"/>
            <a:r>
              <a:rPr lang="en-GB" sz="2600" dirty="0"/>
              <a:t>Not necessarily (but can be) the entire population of an area or country, but normally only those exposed and at risk</a:t>
            </a:r>
          </a:p>
          <a:p>
            <a:r>
              <a:rPr lang="en-GB" sz="3000" dirty="0"/>
              <a:t>Standard Deviation</a:t>
            </a:r>
          </a:p>
          <a:p>
            <a:pPr lvl="1"/>
            <a:r>
              <a:rPr lang="en-GB" sz="2600" dirty="0"/>
              <a:t>How much values in a group differ from the mean of the values in a group</a:t>
            </a:r>
          </a:p>
          <a:p>
            <a:r>
              <a:rPr lang="en-GB" sz="3000" dirty="0"/>
              <a:t>Standard Error</a:t>
            </a:r>
          </a:p>
          <a:p>
            <a:pPr lvl="1"/>
            <a:r>
              <a:rPr lang="en-GB" sz="2600" dirty="0"/>
              <a:t>How far the sample mean is likely to be from the true population mean</a:t>
            </a:r>
          </a:p>
          <a:p>
            <a:r>
              <a:rPr lang="en-GB" sz="3000" dirty="0"/>
              <a:t>Normal</a:t>
            </a:r>
          </a:p>
          <a:p>
            <a:pPr lvl="1"/>
            <a:r>
              <a:rPr lang="en-GB" sz="2600" dirty="0"/>
              <a:t>Description of the bell curve distribution of where every value in the population is likely to be, and how likely it is to be in that position.</a:t>
            </a:r>
          </a:p>
          <a:p>
            <a:endParaRPr lang="en-GB" dirty="0"/>
          </a:p>
        </p:txBody>
      </p:sp>
    </p:spTree>
    <p:extLst>
      <p:ext uri="{BB962C8B-B14F-4D97-AF65-F5344CB8AC3E}">
        <p14:creationId xmlns:p14="http://schemas.microsoft.com/office/powerpoint/2010/main" val="108710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4E5A-8B82-4D18-B211-F33D371A19B3}"/>
              </a:ext>
            </a:extLst>
          </p:cNvPr>
          <p:cNvSpPr>
            <a:spLocks noGrp="1"/>
          </p:cNvSpPr>
          <p:nvPr>
            <p:ph type="title"/>
          </p:nvPr>
        </p:nvSpPr>
        <p:spPr/>
        <p:txBody>
          <a:bodyPr>
            <a:normAutofit/>
          </a:bodyPr>
          <a:lstStyle/>
          <a:p>
            <a:r>
              <a:rPr lang="en-GB" dirty="0"/>
              <a:t>Measures of Binary Outcomes</a:t>
            </a:r>
          </a:p>
        </p:txBody>
      </p:sp>
      <p:sp>
        <p:nvSpPr>
          <p:cNvPr id="3" name="Content Placeholder 2">
            <a:extLst>
              <a:ext uri="{FF2B5EF4-FFF2-40B4-BE49-F238E27FC236}">
                <a16:creationId xmlns:a16="http://schemas.microsoft.com/office/drawing/2014/main" id="{8DC7D3FE-927F-475D-98B9-27698632CF50}"/>
              </a:ext>
            </a:extLst>
          </p:cNvPr>
          <p:cNvSpPr>
            <a:spLocks noGrp="1"/>
          </p:cNvSpPr>
          <p:nvPr>
            <p:ph idx="1"/>
          </p:nvPr>
        </p:nvSpPr>
        <p:spPr/>
        <p:txBody>
          <a:bodyPr>
            <a:normAutofit/>
          </a:bodyPr>
          <a:lstStyle/>
          <a:p>
            <a:r>
              <a:rPr lang="en-GB" sz="3200" dirty="0"/>
              <a:t>Epidemiology involves mostly estimating the frequency and distribution of diseases in populations, and comparing the effect of exposures on the frequency of disease.</a:t>
            </a:r>
          </a:p>
          <a:p>
            <a:r>
              <a:rPr lang="en-GB" sz="3200" dirty="0"/>
              <a:t>Frequency involves 3 important things to be defined</a:t>
            </a:r>
          </a:p>
          <a:p>
            <a:pPr lvl="1"/>
            <a:r>
              <a:rPr lang="en-GB" sz="2800" dirty="0"/>
              <a:t>CASES (consider definition of case a </a:t>
            </a:r>
            <a:r>
              <a:rPr lang="en-GB" sz="2800" dirty="0" err="1"/>
              <a:t>prioiri</a:t>
            </a:r>
            <a:r>
              <a:rPr lang="en-GB" sz="2800" dirty="0"/>
              <a:t>, how to deal with repeat episodes)</a:t>
            </a:r>
          </a:p>
          <a:p>
            <a:pPr lvl="1"/>
            <a:r>
              <a:rPr lang="en-GB" sz="2800" dirty="0"/>
              <a:t>POPULATION SIZE (DENOMENTATOR – pop at risk at the same time cases measured)</a:t>
            </a:r>
          </a:p>
          <a:p>
            <a:pPr lvl="1"/>
            <a:r>
              <a:rPr lang="en-GB" sz="2800" dirty="0"/>
              <a:t>TIME (usually defined as person-time at risk)</a:t>
            </a:r>
          </a:p>
        </p:txBody>
      </p:sp>
    </p:spTree>
    <p:extLst>
      <p:ext uri="{BB962C8B-B14F-4D97-AF65-F5344CB8AC3E}">
        <p14:creationId xmlns:p14="http://schemas.microsoft.com/office/powerpoint/2010/main" val="404328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160F-A230-42CA-894C-C7D85BC9027E}"/>
              </a:ext>
            </a:extLst>
          </p:cNvPr>
          <p:cNvSpPr>
            <a:spLocks noGrp="1"/>
          </p:cNvSpPr>
          <p:nvPr>
            <p:ph type="title"/>
          </p:nvPr>
        </p:nvSpPr>
        <p:spPr/>
        <p:txBody>
          <a:bodyPr/>
          <a:lstStyle/>
          <a:p>
            <a:r>
              <a:rPr lang="en-GB" dirty="0"/>
              <a:t>Definitions</a:t>
            </a:r>
          </a:p>
        </p:txBody>
      </p:sp>
      <p:sp>
        <p:nvSpPr>
          <p:cNvPr id="3" name="Content Placeholder 2">
            <a:extLst>
              <a:ext uri="{FF2B5EF4-FFF2-40B4-BE49-F238E27FC236}">
                <a16:creationId xmlns:a16="http://schemas.microsoft.com/office/drawing/2014/main" id="{32010323-07C5-42FE-9CC4-EFFFAE2D62B0}"/>
              </a:ext>
            </a:extLst>
          </p:cNvPr>
          <p:cNvSpPr>
            <a:spLocks noGrp="1"/>
          </p:cNvSpPr>
          <p:nvPr>
            <p:ph idx="1"/>
          </p:nvPr>
        </p:nvSpPr>
        <p:spPr/>
        <p:txBody>
          <a:bodyPr/>
          <a:lstStyle/>
          <a:p>
            <a:r>
              <a:rPr lang="en-GB" sz="3600" dirty="0"/>
              <a:t>Prevalence = proportion of people in a defined population which has the outcome of interest at a specific point in time</a:t>
            </a:r>
          </a:p>
          <a:p>
            <a:r>
              <a:rPr lang="en-GB" sz="3600" dirty="0"/>
              <a:t>Incidence = measure of the frequency of new cases</a:t>
            </a:r>
          </a:p>
          <a:p>
            <a:pPr lvl="1"/>
            <a:r>
              <a:rPr lang="en-GB" sz="3200" dirty="0"/>
              <a:t>RISKS – probability of the occurrence of an outcome of interest – this is a PROPORTION</a:t>
            </a:r>
          </a:p>
          <a:p>
            <a:pPr lvl="1"/>
            <a:r>
              <a:rPr lang="en-GB" sz="3200" dirty="0"/>
              <a:t>RATES – relationship between the number of new cases to the person time at risk</a:t>
            </a:r>
          </a:p>
          <a:p>
            <a:pPr lvl="1"/>
            <a:endParaRPr lang="en-GB" dirty="0"/>
          </a:p>
        </p:txBody>
      </p:sp>
    </p:spTree>
    <p:extLst>
      <p:ext uri="{BB962C8B-B14F-4D97-AF65-F5344CB8AC3E}">
        <p14:creationId xmlns:p14="http://schemas.microsoft.com/office/powerpoint/2010/main" val="372637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2D9A-4ECF-4439-B057-7B7AAD59773B}"/>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FFFD5C03-417F-441D-86EF-6B3768426C73}"/>
              </a:ext>
            </a:extLst>
          </p:cNvPr>
          <p:cNvPicPr>
            <a:picLocks noGrp="1" noChangeAspect="1"/>
          </p:cNvPicPr>
          <p:nvPr>
            <p:ph idx="1"/>
          </p:nvPr>
        </p:nvPicPr>
        <p:blipFill>
          <a:blip r:embed="rId2"/>
          <a:stretch>
            <a:fillRect/>
          </a:stretch>
        </p:blipFill>
        <p:spPr>
          <a:xfrm>
            <a:off x="1850572" y="126235"/>
            <a:ext cx="8490856" cy="6605530"/>
          </a:xfrm>
          <a:prstGeom prst="rect">
            <a:avLst/>
          </a:prstGeom>
        </p:spPr>
      </p:pic>
    </p:spTree>
    <p:extLst>
      <p:ext uri="{BB962C8B-B14F-4D97-AF65-F5344CB8AC3E}">
        <p14:creationId xmlns:p14="http://schemas.microsoft.com/office/powerpoint/2010/main" val="282242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1332-3C1F-471C-BA85-088F52B34546}"/>
              </a:ext>
            </a:extLst>
          </p:cNvPr>
          <p:cNvSpPr>
            <a:spLocks noGrp="1"/>
          </p:cNvSpPr>
          <p:nvPr>
            <p:ph type="title"/>
          </p:nvPr>
        </p:nvSpPr>
        <p:spPr/>
        <p:txBody>
          <a:bodyPr/>
          <a:lstStyle/>
          <a:p>
            <a:r>
              <a:rPr lang="en-GB" dirty="0"/>
              <a:t>Quick Practical</a:t>
            </a:r>
          </a:p>
        </p:txBody>
      </p:sp>
      <p:sp>
        <p:nvSpPr>
          <p:cNvPr id="3" name="Content Placeholder 2">
            <a:extLst>
              <a:ext uri="{FF2B5EF4-FFF2-40B4-BE49-F238E27FC236}">
                <a16:creationId xmlns:a16="http://schemas.microsoft.com/office/drawing/2014/main" id="{8B8F3945-E35E-451A-B568-191EB1445515}"/>
              </a:ext>
            </a:extLst>
          </p:cNvPr>
          <p:cNvSpPr>
            <a:spLocks noGrp="1"/>
          </p:cNvSpPr>
          <p:nvPr>
            <p:ph idx="1"/>
          </p:nvPr>
        </p:nvSpPr>
        <p:spPr/>
        <p:txBody>
          <a:bodyPr>
            <a:normAutofit/>
          </a:bodyPr>
          <a:lstStyle/>
          <a:p>
            <a:r>
              <a:rPr lang="en-GB" sz="3600" dirty="0"/>
              <a:t>Calculators + R</a:t>
            </a:r>
          </a:p>
          <a:p>
            <a:r>
              <a:rPr lang="en-GB" sz="3600" dirty="0"/>
              <a:t>What was the prevalence of hospitalised COVID cases in Hospital X’s catchment area on May 27</a:t>
            </a:r>
            <a:r>
              <a:rPr lang="en-GB" sz="3600" baseline="30000" dirty="0"/>
              <a:t>th</a:t>
            </a:r>
            <a:r>
              <a:rPr lang="en-GB" sz="3600" dirty="0"/>
              <a:t>?</a:t>
            </a:r>
          </a:p>
          <a:p>
            <a:r>
              <a:rPr lang="en-GB" sz="3600" dirty="0"/>
              <a:t>Given that the population of the hospital catchment was 20,000 at the start of March, what was the risk of being hospitalised with COVID</a:t>
            </a:r>
          </a:p>
          <a:p>
            <a:r>
              <a:rPr lang="en-GB" sz="3600" dirty="0"/>
              <a:t>Then what is the rate?</a:t>
            </a:r>
          </a:p>
          <a:p>
            <a:endParaRPr lang="en-GB" dirty="0"/>
          </a:p>
        </p:txBody>
      </p:sp>
    </p:spTree>
    <p:extLst>
      <p:ext uri="{BB962C8B-B14F-4D97-AF65-F5344CB8AC3E}">
        <p14:creationId xmlns:p14="http://schemas.microsoft.com/office/powerpoint/2010/main" val="91012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CBAC-55E0-4F5D-A01D-854A2EA24501}"/>
              </a:ext>
            </a:extLst>
          </p:cNvPr>
          <p:cNvSpPr>
            <a:spLocks noGrp="1"/>
          </p:cNvSpPr>
          <p:nvPr>
            <p:ph type="title"/>
          </p:nvPr>
        </p:nvSpPr>
        <p:spPr/>
        <p:txBody>
          <a:bodyPr/>
          <a:lstStyle/>
          <a:p>
            <a:r>
              <a:rPr lang="en-GB" dirty="0"/>
              <a:t>Measures of Effect</a:t>
            </a:r>
          </a:p>
        </p:txBody>
      </p:sp>
      <p:sp>
        <p:nvSpPr>
          <p:cNvPr id="3" name="Content Placeholder 2">
            <a:extLst>
              <a:ext uri="{FF2B5EF4-FFF2-40B4-BE49-F238E27FC236}">
                <a16:creationId xmlns:a16="http://schemas.microsoft.com/office/drawing/2014/main" id="{26DCE77D-9EA0-4F44-A063-7F72D0002132}"/>
              </a:ext>
            </a:extLst>
          </p:cNvPr>
          <p:cNvSpPr>
            <a:spLocks noGrp="1"/>
          </p:cNvSpPr>
          <p:nvPr>
            <p:ph idx="1"/>
          </p:nvPr>
        </p:nvSpPr>
        <p:spPr/>
        <p:txBody>
          <a:bodyPr>
            <a:normAutofit lnSpcReduction="10000"/>
          </a:bodyPr>
          <a:lstStyle/>
          <a:p>
            <a:r>
              <a:rPr lang="en-GB" sz="3600" dirty="0"/>
              <a:t>Boils down to being the ratios and differences to measure the association between exposures and outcomes</a:t>
            </a:r>
          </a:p>
          <a:p>
            <a:pPr lvl="1"/>
            <a:r>
              <a:rPr lang="en-GB" sz="3200" dirty="0"/>
              <a:t>Ratios measure the magnitude of the effect of a risk factor on incidence of disease – i.e. </a:t>
            </a:r>
            <a:r>
              <a:rPr lang="en-GB" sz="3600" b="1" dirty="0"/>
              <a:t>the strength of association</a:t>
            </a:r>
          </a:p>
          <a:p>
            <a:r>
              <a:rPr lang="en-GB" sz="3600" dirty="0"/>
              <a:t>Important to select the appropriate measurement</a:t>
            </a:r>
          </a:p>
          <a:p>
            <a:r>
              <a:rPr lang="en-GB" sz="3600" dirty="0"/>
              <a:t>Vaccine efficacy is different to other measures of effect</a:t>
            </a:r>
          </a:p>
        </p:txBody>
      </p:sp>
    </p:spTree>
    <p:extLst>
      <p:ext uri="{BB962C8B-B14F-4D97-AF65-F5344CB8AC3E}">
        <p14:creationId xmlns:p14="http://schemas.microsoft.com/office/powerpoint/2010/main" val="590110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8792</TotalTime>
  <Words>1329</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Calibri Light</vt:lpstr>
      <vt:lpstr>Office Theme</vt:lpstr>
      <vt:lpstr>1_Office Theme</vt:lpstr>
      <vt:lpstr>Session 3</vt:lpstr>
      <vt:lpstr>Exploratory Data Analysis - warnings</vt:lpstr>
      <vt:lpstr>Good Data Management Practice</vt:lpstr>
      <vt:lpstr>Words I will be using a lot</vt:lpstr>
      <vt:lpstr>Measures of Binary Outcomes</vt:lpstr>
      <vt:lpstr>Definitions</vt:lpstr>
      <vt:lpstr>PowerPoint Presentation</vt:lpstr>
      <vt:lpstr>Quick Practical</vt:lpstr>
      <vt:lpstr>Measures of Effect</vt:lpstr>
      <vt:lpstr>Rate ratios, risk ratios, odds ratios</vt:lpstr>
      <vt:lpstr>BE CAREFUL</vt:lpstr>
      <vt:lpstr>BE CAREFUL</vt:lpstr>
      <vt:lpstr>Summary, why odds ratios?</vt:lpstr>
      <vt:lpstr>Brief Practical</vt:lpstr>
      <vt:lpstr>Difference between Effect and Impact</vt:lpstr>
      <vt:lpstr>This is measuring effect of an exposure</vt:lpstr>
      <vt:lpstr>This is measuring the impact of an exposure</vt:lpstr>
      <vt:lpstr>Population attributable risk and risk fraction</vt:lpstr>
      <vt:lpstr>PowerPoint Presentation</vt:lpstr>
      <vt:lpstr>For reference</vt:lpstr>
      <vt:lpstr>Quick note about vaccines</vt:lpstr>
      <vt:lpstr>KEY POINTS</vt:lpstr>
      <vt:lpstr>Enough yet?</vt:lpstr>
      <vt:lpstr>Quick summary of tests</vt:lpstr>
      <vt:lpstr>PowerPoint Presentation</vt:lpstr>
      <vt:lpstr>Practical (if you wish)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dc:title>
  <dc:creator>robins c.j.g. (cjgr1g15)</dc:creator>
  <cp:lastModifiedBy>robins c.j.g. (cjgr1g15)</cp:lastModifiedBy>
  <cp:revision>21</cp:revision>
  <dcterms:created xsi:type="dcterms:W3CDTF">2020-09-07T20:32:01Z</dcterms:created>
  <dcterms:modified xsi:type="dcterms:W3CDTF">2020-09-15T18:18:37Z</dcterms:modified>
</cp:coreProperties>
</file>