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9T20:42:53.36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0 420,'761'0,"-724"-2,1-2,56-13,-49 8,52-4,294 10,-202 5,301-2,-463 2,1 1,-1 1,35 10,-30-6,60 6,269-11,-188-5,317 2,-462-2,-1-1,0-1,35-10,-30 7,61-8,267 12,-187 5,-135-4,-1-1,58-14,-51 8,55-4,28 12,12-1,-114-1,46-13,-45 9,35-4,10 5,-25 3,55-12,-39 4,0 3,127 0,-151 6,0-2,56-12,-47 7,48-3,-18 10,-47 2,1-1,-1-1,52-12,-40 5,0 1,84-4,89 14,-88 0,-61-1,90-3,-132-2,-1 0,25-8,-24 5,40-6,48 8,-82 5,0-1,0-1,58-13,-56 7,1 2,63-5,65 10,25-1,-70-17,-9 0,269 13,-217 8,375-2,-521 0,0 0,0-1,0-1,15-3,1-5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9T20:43:39.04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0,'2364'0,"-2335"2,0 1,-1 1,30 8,-24-4,56 5,300-10,-201-5,122 2,-273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9T20:43:41.395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0,'1'4,"0"-1,0 0,0 1,1-1,-1 0,1 0,0 0,0 0,0 0,1 0,-1-1,5 5,1 2,56 56,-41-43,-1 0,21 29,-35-39,0 1,-2 0,9 20,-12-24,0 1,1-2,0 1,1 0,0-1,0 0,1 0,0-1,1 1,8 7,33 21,-29-22,0-1,-2 2,1 1,-2 0,0 1,18 25,-24-26,-6-8,1-1,0 1,0-1,0 0,1 0,0 0,1-1,-1 0,1 0,9 5,28 11,-23-12,1 1,-1 1,-1 1,21 17,-12-3,-13-12,36 25,-37-30,1 0,0-2,1 0,-1-1,26 7,54 18,129 60,-197-79,70 28,24 9,-89-35,-12-7,0-1,0-2,45 7,23 6,47 23,-2 4,-4-5,-22-7,51 12,-93-28,-26-9,-1-1,44 2,-23-3,-21 0,-1 2,51 18,-30-8,189 70,-224-80,0-1,1-1,35 5,29 6,-30 0,122 26,-99-33,-50-7,0 1,-1 1,34 11,-16 1,-21-7,55 13,45 7,-29-7,39 15,-82-22,-21-5,43 6,32 7,-75-14,0-3,56 6,4-12,-63-2,0 1,-1 2,1 1,38 9,-30-4,-1-1,56 1,-30-3,47 15,0-1,4-15,-9-1,-83 0,0 1,24 8,-23-5,37 5,0-8,64-4,37 2,-138 1,47 13,-46-9,35 4,282-4,-200-10,1461 3,-1588 0,0 0,0-2,0 0,-1 0,1-2,-1 0,0-1,0 0,0-1,0-1,-1 0,0-1,22-17,-12 5,-3 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9T20:43:42.72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133 1,'0'7,"0"10,0 11,0 6,0 7,0 3,-7-6,-3-1,1 0,-6-6,-1-1,3 2,-4-4,0 0,4 4,3 3,4-4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9T20:43:43.57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1,'761'0,"-721"2,1 2,-1 2,60 16,-36-1,-43-13,39 9,23 5,10 2,3-2,-63-13,54 8,-52-14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9T20:42:54.64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0 743,'0'-5,"1"-1,-1 1,1-1,0 1,1-1,-1 1,1 0,0-1,0 1,1 0,-1 0,1 1,0-1,1 1,3-5,6-4,0 1,1 0,20-13,-2 1,0 3,1 0,0 2,42-17,-32 16,66-41,-58 25,-24 16,0 1,2 1,49-23,199-83,-267 118,0 0,-1-1,0 0,-1 0,10-10,15-14,17-7,-27 23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9T20:42:55.39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0,'1'3,"-1"0,1-1,0 1,-1 0,1-1,0 1,1-1,-1 0,0 1,1-1,3 4,23 26,-19-22,2-1,-1 1,2-1,-1-1,17 9,17 12,0 5,-9-5,1-1,2-2,79 39,-69-41,83 55,-34-18,-16-6,-54-34,39 21,-2-9,-33-18,-1 1,-1 2,35 26,-32-20,1-1,0-2,64 28,-10-17,-45-18,-11-4,-2-2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9T20:43:01.93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1,'0'1516,"0"-1478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9T20:43:04.68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1,'939'0,"-908"2,1 2,-1 0,47 15,-25-6,8 5,-39-11,34 7,40 9,-66-14,0-2,32 4,276-6,-189-7,430 2,-551 1,-1 2,0 1,35 10,-30-6,60 6,-89-14,8 1,1 0,0 0,-1 1,12 4,-20-5,0 0,1 1,-1-1,0 1,0 0,0 0,0 0,0 0,0 0,-1 1,1-1,-1 1,0 0,0 0,0 0,0 0,3 5,6 23,-1 1,-2-1,-1 2,-1-1,2 50,-2-23,12 31,-11-61,5 38,-7 274,-7-196,2 523,-1-643,-2-1,-1 1,-8 30,-1 4,7-27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9T20:43:06.053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1,'2719'0,"-2681"0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9T20:43:11.40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0 940,'1'-11,"0"1,1-1,0 1,0-1,1 1,0 0,8-16,-1 7,0 1,24-33,-12 24,1 1,1 2,2 0,0 2,1 0,2 2,45-24,88-53,-143 85,-1-1,16-16,21-14,-44 36,0 1,1 1,0 0,0 0,1 1,13-2,-12 3,0-1,-1 0,1-1,-1-1,15-8,-8 2,58-39,3 4,88-38,-145 77,1 0,-1 1,1 2,0 1,40-3,131 9,-87 2,-97-4,16 1,0-1,1-2,-1 0,52-13,-43 6,-1 2,1 1,51-2,115 8,-96 2,383-1,-466 0,-1 2,1 0,36 11,37 6,-62-15,36 11,-38-7,49 5,-54-10,47 13,5 2,17 5,-69-16,1 0,35 3,-28-6,37 11,-38-7,44 4,-41-8,47 13,-52-9,1-3,40 4,5-7,-36-3,-1 3,61 10,2 5,-57-11,50 14,-49-7,4 2,1-2,72 9,46 8,-116-18,16 6,-49-12,0 0,37 4,-20-5,41 11,-47-9,1-1,40 3,21-9,-64-2,0 2,0 0,-1 3,39 8,126 32,-18 1,-48-17,-36-10,84 24,-138-31,81 24,-96-28,1-1,0-1,0-1,46 1,-10-1,-39-1,38 10,1 1,-34-8,35 11,23 6,-48-14,73 26,-74-21,-1-3,44 9,26 4,-71-15,0-1,59 5,-51-9,74 18,-51-8,-20-3,76 30,-29-9,53 15,47 19,-169-58,0-2,0 0,0-2,1 0,0-2,35-1,18 2,-56 0,42 10,-4 1,-14-4,56 18,-74-19,26 10,-34-12,1 0,0-1,37 6,50 8,-72-11,44 4,-42-8,47 13,-51-9,-1-2,41 2,-21-6,70 13,-56-5,121 5,71-16,-102-3,2694 3,-2822-1,0-2,0-1,28-9,-23 5,57-5,-16 11,-46 2,1-1,-1-1,56-12,-49 5,0 2,70-4,75 9,-121 3,-36-2,1-2,-1 0,35-10,-4 1,-23 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9T20:43:12.845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1 814,'0'-671,"0"654,1 0,1 0,0 1,10-31,-3 18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9T20:43:13.68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0,'538'0,"-498"2,-1 2,52 12,-44-7,48 2,28-9,-77-2,0 1,1 2,47 10,-6 4,-49-11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97C8-DFCF-4798-A71D-DDB1BBDAF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E38BD-AA50-4EBA-A117-2A80A8FA7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0E35-303E-409F-A499-A40362E6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3846-2F67-4158-8201-778DF72A8FDF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7AC80-E7CD-43C0-AA18-6A51FF42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0BDFE-6087-47E1-9B80-B36E0B74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477D-0F21-4056-84E6-77F5A7917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40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CC03-80DE-4E77-B69C-429A1AD7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89A98-28E0-4D33-904C-26988B6FF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F9AD1-0A61-4FE4-96A2-42ADDFBF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3846-2F67-4158-8201-778DF72A8FDF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4FC07-B0C4-41B5-99E7-94057B94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B481C-A831-4B3B-8C6B-3208370D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477D-0F21-4056-84E6-77F5A7917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34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DE826-3EE6-44DD-A4AA-84D765C6D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706A5-5D01-4A43-86F2-6AD9185BB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018DE-7ED8-4880-A1CB-EEA91885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3846-2F67-4158-8201-778DF72A8FDF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FC13-DF78-4B5B-8A06-3F0B88EE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6E9AA-D47C-4336-8333-259BDC02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477D-0F21-4056-84E6-77F5A7917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60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301C-D129-4EF2-B328-2C7A2F27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548DA-DEB6-47CC-A891-90561F7F7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6D4CA-75CC-40C1-B5EE-ECD1F3DA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3846-2F67-4158-8201-778DF72A8FDF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9E598-F491-4984-A93A-7E193E62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6E59F-95CE-4D73-BCFC-615DD55F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477D-0F21-4056-84E6-77F5A7917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50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CAAD-BF5F-4683-8CDD-51FBDDE7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26FE3-BC27-4071-BE9D-6785AD2FC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A659E-7F6E-4E9B-BAEF-66805E23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3846-2F67-4158-8201-778DF72A8FDF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62413-AA98-43C6-A308-704FEE70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9CF51-9F04-45EC-9E82-40A5F3FE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477D-0F21-4056-84E6-77F5A7917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4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E3BB-A45F-499C-9309-A0FACCFB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E4AC1-A9E0-4334-A5C1-BF5C2DD5E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17AE7-64D9-49E4-B171-CA4ABAB67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75212-033B-4725-88DF-0301BD9E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3846-2F67-4158-8201-778DF72A8FDF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3E2F1-E8CB-44F1-A2C2-AA258226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6EBB6-0ADE-4F46-BD1A-333C2193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477D-0F21-4056-84E6-77F5A7917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3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775E-CD98-459A-B3B4-A59DB5ED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9EF58-C5EB-4857-810E-CA44D8105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EADCA-FB9A-4A05-A038-566CB5A95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0C85F-69BA-475B-A377-4AED40759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51066-8CC6-487B-94FA-B4ED1FAE1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B13B6-2365-4A9C-92F6-63B258928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3846-2F67-4158-8201-778DF72A8FDF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B6CFA-3B5E-4D6C-ABF0-3A2659E6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EB4E5-00C5-406A-A0A8-E63D2906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477D-0F21-4056-84E6-77F5A7917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89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6F69-C7CA-4574-8F1A-B9950E96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E5399-EACD-4F55-B867-D065BA34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3846-2F67-4158-8201-778DF72A8FDF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90F73-46A0-431F-9E30-4E802EC3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58858-FABF-4909-BC62-07505038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477D-0F21-4056-84E6-77F5A7917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EA5D2-0E7F-4CB4-89CF-187C1D0B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3846-2F67-4158-8201-778DF72A8FDF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C981E-FC2A-4584-A999-007B3540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D4E37-DA82-40B6-8EBC-2512B66E0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477D-0F21-4056-84E6-77F5A7917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87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DA19-19B8-4AB2-A75C-E67D551A4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DD38B-DDF2-41F5-9AA5-D5F9136FD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52E7E-F7D0-48E2-A64B-907B49E42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580BA-CC7C-43A9-B97E-C5B8D9D1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3846-2F67-4158-8201-778DF72A8FDF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F95CB-3CA6-4FB6-9DA2-CE5FECE4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B00F3-9ABC-4541-AD03-BB54D8C1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477D-0F21-4056-84E6-77F5A7917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57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98EF-730A-48D6-A22B-249121A1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DF82E-29E8-410B-BC6E-7B844C5CD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74A78-AF34-447F-9B41-21252AB49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3D342-C07C-457A-9C1E-44B5B551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3846-2F67-4158-8201-778DF72A8FDF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43B54-7BB1-4674-9544-ACD0FA8D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D4BDE-D9A7-4035-9091-F80B56FF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477D-0F21-4056-84E6-77F5A7917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85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4C614-7B52-4006-B756-A1C6D0E7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98F5B-836D-439B-B269-1DD785EB7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5C51E-43A7-43F4-8561-D57997077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63846-2F67-4158-8201-778DF72A8FDF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D9128-9D34-4879-90E2-D40A81FD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B61A9-567C-4B6A-9B15-0073937DE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9477D-0F21-4056-84E6-77F5A7917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74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6.xml"/><Relationship Id="rId18" Type="http://schemas.openxmlformats.org/officeDocument/2006/relationships/image" Target="../media/image27.png"/><Relationship Id="rId26" Type="http://schemas.openxmlformats.org/officeDocument/2006/relationships/image" Target="../media/image31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24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9.png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5.xml"/><Relationship Id="rId24" Type="http://schemas.openxmlformats.org/officeDocument/2006/relationships/image" Target="../media/image30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2.png"/><Relationship Id="rId10" Type="http://schemas.openxmlformats.org/officeDocument/2006/relationships/image" Target="../media/image23.png"/><Relationship Id="rId19" Type="http://schemas.openxmlformats.org/officeDocument/2006/relationships/customXml" Target="../ink/ink9.xml"/><Relationship Id="rId4" Type="http://schemas.openxmlformats.org/officeDocument/2006/relationships/image" Target="../media/image20.png"/><Relationship Id="rId9" Type="http://schemas.openxmlformats.org/officeDocument/2006/relationships/customXml" Target="../ink/ink4.xml"/><Relationship Id="rId14" Type="http://schemas.openxmlformats.org/officeDocument/2006/relationships/image" Target="../media/image25.png"/><Relationship Id="rId22" Type="http://schemas.openxmlformats.org/officeDocument/2006/relationships/image" Target="../media/image29.png"/><Relationship Id="rId27" Type="http://schemas.openxmlformats.org/officeDocument/2006/relationships/customXml" Target="../ink/ink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5105-E4D2-4439-861A-967A38A48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 Session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81675-BEE7-49F3-9C38-77C3ED69BB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Ln(likelihood ratio), formal tests for likelihood models,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273900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52574-6237-4A2D-AFBF-327A3CF8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09C60-F120-424E-BD3A-9273A470C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Plot the approximate LLR against the ‘’true’’ LLR for pi and see how the approximate supported ranges are different</a:t>
            </a:r>
          </a:p>
          <a:p>
            <a:r>
              <a:rPr lang="en-GB" dirty="0"/>
              <a:t>In the </a:t>
            </a:r>
            <a:r>
              <a:rPr lang="en-GB" dirty="0" err="1"/>
              <a:t>aes</a:t>
            </a:r>
            <a:r>
              <a:rPr lang="en-GB" dirty="0"/>
              <a:t>() for the different </a:t>
            </a:r>
            <a:r>
              <a:rPr lang="en-GB" dirty="0" err="1"/>
              <a:t>geom_lines</a:t>
            </a:r>
            <a:r>
              <a:rPr lang="en-GB" dirty="0"/>
              <a:t>() add a colour = “var” to add a legend to the right hand side of the graph</a:t>
            </a:r>
          </a:p>
          <a:p>
            <a:r>
              <a:rPr lang="en-GB" dirty="0"/>
              <a:t>The title of the legend can be changed with + labs(colour = “title”)</a:t>
            </a:r>
          </a:p>
        </p:txBody>
      </p:sp>
    </p:spTree>
    <p:extLst>
      <p:ext uri="{BB962C8B-B14F-4D97-AF65-F5344CB8AC3E}">
        <p14:creationId xmlns:p14="http://schemas.microsoft.com/office/powerpoint/2010/main" val="1559568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C0EC-2744-4306-A0FD-CD2F6FF3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Approximations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15D9E-6C99-43B7-BF5F-5DC3FA3D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8221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Approximations can be used to find values for certain tests</a:t>
            </a:r>
          </a:p>
          <a:p>
            <a:r>
              <a:rPr lang="en-GB" dirty="0"/>
              <a:t>These are the Score test and Wald Test</a:t>
            </a:r>
          </a:p>
          <a:p>
            <a:pPr lvl="1"/>
            <a:r>
              <a:rPr lang="en-GB" dirty="0"/>
              <a:t>The Likelihood Ratio Test we talked briefly about last week uses exact values</a:t>
            </a:r>
          </a:p>
          <a:p>
            <a:pPr lvl="1"/>
            <a:r>
              <a:rPr lang="en-GB" dirty="0"/>
              <a:t>The LRT also gives the exact same p value when working with risk or odds</a:t>
            </a:r>
          </a:p>
          <a:p>
            <a:pPr lvl="1"/>
            <a:r>
              <a:rPr lang="en-GB" dirty="0"/>
              <a:t>But, with a reasonable amount of data all three give similar results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632A3-318E-4E57-8B15-CDBEFB6B3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894" y="83316"/>
            <a:ext cx="4519862" cy="3221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718F6C-208E-453F-9AAB-6F9F1E1F2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937" y="3429000"/>
            <a:ext cx="4519863" cy="33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49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0D85-64D0-4192-880D-9206A055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odds and transforming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B220E-52C5-4A7F-A5BC-69AD084C3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how we had problems with 0 and 1 for our model as they faded away into nil asymptotes – this is because the values of ln(pi) are restricted on both sides</a:t>
            </a:r>
          </a:p>
          <a:p>
            <a:r>
              <a:rPr lang="en-GB" dirty="0"/>
              <a:t>LOG ODDS ARE NOT RESTRICTED AT ALL</a:t>
            </a:r>
          </a:p>
          <a:p>
            <a:r>
              <a:rPr lang="en-GB" dirty="0"/>
              <a:t>Therefore to avoid impossible values of risk and rate we work in log rate and log odds</a:t>
            </a:r>
          </a:p>
          <a:p>
            <a:pPr lvl="1"/>
            <a:r>
              <a:rPr lang="en-GB" dirty="0"/>
              <a:t>This requires new expressions for ‘S’ – see table at the end.</a:t>
            </a:r>
          </a:p>
          <a:p>
            <a:pPr lvl="1"/>
            <a:r>
              <a:rPr lang="en-GB" dirty="0"/>
              <a:t>Addition on this scales translates to a multiplicative model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03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5F49-ED90-4C82-88E3-7017678A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this in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220EC-F924-40F5-A41D-E3EBC84BB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Reminder about odds ratios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D51B6-A3F4-483E-A575-E9F88B549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565" y="2392431"/>
            <a:ext cx="7442334" cy="10365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7E5FB8-0112-40EB-A777-7CDFE5A24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47" y="3563937"/>
            <a:ext cx="11187905" cy="609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A721FE-C5D7-4533-8B1E-79A1B738D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01" y="4351161"/>
            <a:ext cx="11537596" cy="824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724D60-D355-4D13-836D-FB2DB32DA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5494" y="5425422"/>
            <a:ext cx="7150109" cy="67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9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C03B-D892-4954-B523-9E70B1FC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most basic logistic regression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D752C2-C0ED-4E19-B121-185386F93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8806621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E584BC-FA04-46D9-90D3-AA87E1B62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98876"/>
            <a:ext cx="7888705" cy="142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C41FE4-DD99-4138-A421-8B818BF82E95}"/>
              </a:ext>
            </a:extLst>
          </p:cNvPr>
          <p:cNvSpPr txBox="1"/>
          <p:nvPr/>
        </p:nvSpPr>
        <p:spPr>
          <a:xfrm>
            <a:off x="838200" y="4828674"/>
            <a:ext cx="91079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Why log odds?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They can take ANY value between –inf and +inf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Normal odds can’t go lower than 0</a:t>
            </a:r>
          </a:p>
        </p:txBody>
      </p:sp>
    </p:spTree>
    <p:extLst>
      <p:ext uri="{BB962C8B-B14F-4D97-AF65-F5344CB8AC3E}">
        <p14:creationId xmlns:p14="http://schemas.microsoft.com/office/powerpoint/2010/main" val="289751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7671-3F70-415E-B79A-1AF2912B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3A650-B11D-47CD-806B-506FB6022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a simple GLM between </a:t>
            </a:r>
            <a:r>
              <a:rPr lang="en-GB" dirty="0" err="1"/>
              <a:t>smok</a:t>
            </a:r>
            <a:r>
              <a:rPr lang="en-GB" dirty="0"/>
              <a:t> and </a:t>
            </a:r>
            <a:r>
              <a:rPr lang="en-GB" dirty="0" err="1"/>
              <a:t>lung_ca</a:t>
            </a:r>
            <a:r>
              <a:rPr lang="en-GB" dirty="0"/>
              <a:t> with a binomial distribution from the </a:t>
            </a:r>
            <a:r>
              <a:rPr lang="en-GB" dirty="0" err="1"/>
              <a:t>smok_dta</a:t>
            </a:r>
            <a:r>
              <a:rPr lang="en-GB" dirty="0"/>
              <a:t> we used a couple of weeks ago</a:t>
            </a:r>
          </a:p>
          <a:p>
            <a:r>
              <a:rPr lang="en-GB" dirty="0"/>
              <a:t>Assign the </a:t>
            </a:r>
            <a:r>
              <a:rPr lang="en-GB" dirty="0" err="1"/>
              <a:t>glm</a:t>
            </a:r>
            <a:r>
              <a:rPr lang="en-GB" dirty="0"/>
              <a:t>() function to an object to save your model</a:t>
            </a:r>
          </a:p>
          <a:p>
            <a:r>
              <a:rPr lang="en-GB" dirty="0"/>
              <a:t>Look at the coefficients using summary(model)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15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5EDC-E853-4A1B-A885-AE98BB23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for basic logit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F9248A-A840-4643-A27D-3013E7F9E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933580" cy="438163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B881637-14BB-4080-BD71-B21F030C19DE}"/>
              </a:ext>
            </a:extLst>
          </p:cNvPr>
          <p:cNvGrpSpPr/>
          <p:nvPr/>
        </p:nvGrpSpPr>
        <p:grpSpPr>
          <a:xfrm>
            <a:off x="5518017" y="2635611"/>
            <a:ext cx="3328920" cy="554040"/>
            <a:chOff x="5518017" y="2635611"/>
            <a:chExt cx="3328920" cy="55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A0FA66E-E606-46DF-BBFE-2A283E381837}"/>
                    </a:ext>
                  </a:extLst>
                </p14:cNvPr>
                <p14:cNvContentPartPr/>
                <p14:nvPr/>
              </p14:nvContentPartPr>
              <p14:xfrm>
                <a:off x="5518017" y="2768451"/>
                <a:ext cx="3328920" cy="152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A0FA66E-E606-46DF-BBFE-2A283E3818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55017" y="2705451"/>
                  <a:ext cx="34545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5A2335B-2C42-4B50-9878-BEB2FD824C43}"/>
                    </a:ext>
                  </a:extLst>
                </p14:cNvPr>
                <p14:cNvContentPartPr/>
                <p14:nvPr/>
              </p14:nvContentPartPr>
              <p14:xfrm>
                <a:off x="5518017" y="2635611"/>
                <a:ext cx="405000" cy="267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5A2335B-2C42-4B50-9878-BEB2FD824C4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55017" y="2572971"/>
                  <a:ext cx="5306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6A41EA4-7945-4601-B1A1-6ACA7DE7EEE1}"/>
                    </a:ext>
                  </a:extLst>
                </p14:cNvPr>
                <p14:cNvContentPartPr/>
                <p14:nvPr/>
              </p14:nvContentPartPr>
              <p14:xfrm>
                <a:off x="5582457" y="2854851"/>
                <a:ext cx="546120" cy="334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6A41EA4-7945-4601-B1A1-6ACA7DE7EEE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19457" y="2791851"/>
                  <a:ext cx="671760" cy="46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3D344A-87FF-4211-BB9A-A7DD93028F25}"/>
              </a:ext>
            </a:extLst>
          </p:cNvPr>
          <p:cNvGrpSpPr/>
          <p:nvPr/>
        </p:nvGrpSpPr>
        <p:grpSpPr>
          <a:xfrm>
            <a:off x="2052657" y="3171291"/>
            <a:ext cx="6545520" cy="999000"/>
            <a:chOff x="2052657" y="3171291"/>
            <a:chExt cx="6545520" cy="99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B1E2B61-CF09-40A0-BC10-3F191BDBD8E3}"/>
                    </a:ext>
                  </a:extLst>
                </p14:cNvPr>
                <p14:cNvContentPartPr/>
                <p14:nvPr/>
              </p14:nvContentPartPr>
              <p14:xfrm>
                <a:off x="2052657" y="3432291"/>
                <a:ext cx="360" cy="560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B1E2B61-CF09-40A0-BC10-3F191BDBD8E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90017" y="3369651"/>
                  <a:ext cx="126000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74C327D-C46F-4117-814C-9D436FD9B2F8}"/>
                    </a:ext>
                  </a:extLst>
                </p14:cNvPr>
                <p14:cNvContentPartPr/>
                <p14:nvPr/>
              </p14:nvContentPartPr>
              <p14:xfrm>
                <a:off x="2052657" y="3384051"/>
                <a:ext cx="1108080" cy="754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74C327D-C46F-4117-814C-9D436FD9B2F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90017" y="3321411"/>
                  <a:ext cx="123372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BE22AAA-0FF3-4F07-9795-085E0F02D9DD}"/>
                    </a:ext>
                  </a:extLst>
                </p14:cNvPr>
                <p14:cNvContentPartPr/>
                <p14:nvPr/>
              </p14:nvContentPartPr>
              <p14:xfrm>
                <a:off x="2117457" y="4169931"/>
                <a:ext cx="99288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BE22AAA-0FF3-4F07-9795-085E0F02D9D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54457" y="4107291"/>
                  <a:ext cx="1118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90F02A-F20B-4371-8F61-37E6B86CC37A}"/>
                    </a:ext>
                  </a:extLst>
                </p14:cNvPr>
                <p14:cNvContentPartPr/>
                <p14:nvPr/>
              </p14:nvContentPartPr>
              <p14:xfrm>
                <a:off x="3207897" y="3206931"/>
                <a:ext cx="5390280" cy="563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90F02A-F20B-4371-8F61-37E6B86CC37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44897" y="3143931"/>
                  <a:ext cx="5515920" cy="6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99FCB6A-EDB3-4478-AEB6-ED514910F91B}"/>
                    </a:ext>
                  </a:extLst>
                </p14:cNvPr>
                <p14:cNvContentPartPr/>
                <p14:nvPr/>
              </p14:nvContentPartPr>
              <p14:xfrm>
                <a:off x="3224097" y="3171291"/>
                <a:ext cx="9720" cy="293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99FCB6A-EDB3-4478-AEB6-ED514910F91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61457" y="3108291"/>
                  <a:ext cx="13536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2A2E85D-CFCC-4203-AED6-59E2E1D375D7}"/>
                    </a:ext>
                  </a:extLst>
                </p14:cNvPr>
                <p14:cNvContentPartPr/>
                <p14:nvPr/>
              </p14:nvContentPartPr>
              <p14:xfrm>
                <a:off x="3239577" y="3448851"/>
                <a:ext cx="480240" cy="30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2A2E85D-CFCC-4203-AED6-59E2E1D375D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76937" y="3385851"/>
                  <a:ext cx="60588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0F3E7F-E992-4D22-A466-7FC788B44867}"/>
              </a:ext>
            </a:extLst>
          </p:cNvPr>
          <p:cNvGrpSpPr/>
          <p:nvPr/>
        </p:nvGrpSpPr>
        <p:grpSpPr>
          <a:xfrm>
            <a:off x="4834557" y="4229014"/>
            <a:ext cx="3888000" cy="819000"/>
            <a:chOff x="4812057" y="4074531"/>
            <a:chExt cx="3888000" cy="81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3D5EF8E-9F26-4AA4-932E-A5671FDCEBEE}"/>
                    </a:ext>
                  </a:extLst>
                </p14:cNvPr>
                <p14:cNvContentPartPr/>
                <p14:nvPr/>
              </p14:nvContentPartPr>
              <p14:xfrm>
                <a:off x="4812057" y="4074531"/>
                <a:ext cx="1282320" cy="16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3D5EF8E-9F26-4AA4-932E-A5671FDCEBE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749417" y="4011531"/>
                  <a:ext cx="14079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9949304-A461-4868-A0F2-6DDE2EE6A1FB}"/>
                    </a:ext>
                  </a:extLst>
                </p14:cNvPr>
                <p14:cNvContentPartPr/>
                <p14:nvPr/>
              </p14:nvContentPartPr>
              <p14:xfrm>
                <a:off x="5485977" y="4122771"/>
                <a:ext cx="3214080" cy="770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9949304-A461-4868-A0F2-6DDE2EE6A1F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23337" y="4059771"/>
                  <a:ext cx="3339720" cy="89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46E9932-E742-4405-B791-A0C1E33F2B2C}"/>
                    </a:ext>
                  </a:extLst>
                </p14:cNvPr>
                <p14:cNvContentPartPr/>
                <p14:nvPr/>
              </p14:nvContentPartPr>
              <p14:xfrm>
                <a:off x="5421897" y="4154451"/>
                <a:ext cx="48240" cy="191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46E9932-E742-4405-B791-A0C1E33F2B2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58897" y="4091811"/>
                  <a:ext cx="1738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2B8C97-5270-4D71-A036-EDD23BF038DA}"/>
                    </a:ext>
                  </a:extLst>
                </p14:cNvPr>
                <p14:cNvContentPartPr/>
                <p14:nvPr/>
              </p14:nvContentPartPr>
              <p14:xfrm>
                <a:off x="5566257" y="4154451"/>
                <a:ext cx="559800" cy="64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2B8C97-5270-4D71-A036-EDD23BF038D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03257" y="4091811"/>
                  <a:ext cx="685440" cy="189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5DCDF10-8960-44E5-B4CD-A0421202CA28}"/>
              </a:ext>
            </a:extLst>
          </p:cNvPr>
          <p:cNvSpPr txBox="1"/>
          <p:nvPr/>
        </p:nvSpPr>
        <p:spPr>
          <a:xfrm>
            <a:off x="9031907" y="1670247"/>
            <a:ext cx="2386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Deviance of data from model predictions. Lower is better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CBEF2E-07E1-4520-996D-A16926C27D67}"/>
              </a:ext>
            </a:extLst>
          </p:cNvPr>
          <p:cNvSpPr txBox="1"/>
          <p:nvPr/>
        </p:nvSpPr>
        <p:spPr>
          <a:xfrm>
            <a:off x="8810085" y="3189651"/>
            <a:ext cx="2767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Maximum Likelihood Estimates of parameters. (intercept) is the log odds in the baseline group, </a:t>
            </a:r>
            <a:r>
              <a:rPr lang="en-GB" dirty="0" err="1"/>
              <a:t>smok</a:t>
            </a:r>
            <a:r>
              <a:rPr lang="en-GB" dirty="0"/>
              <a:t> is the log(OR) of effect of that variable in the 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0928BD-B23D-4228-89C0-EFD0E153AF5D}"/>
              </a:ext>
            </a:extLst>
          </p:cNvPr>
          <p:cNvSpPr txBox="1"/>
          <p:nvPr/>
        </p:nvSpPr>
        <p:spPr>
          <a:xfrm>
            <a:off x="8810085" y="4943977"/>
            <a:ext cx="263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Wald Test p-values</a:t>
            </a:r>
          </a:p>
        </p:txBody>
      </p:sp>
    </p:spTree>
    <p:extLst>
      <p:ext uri="{BB962C8B-B14F-4D97-AF65-F5344CB8AC3E}">
        <p14:creationId xmlns:p14="http://schemas.microsoft.com/office/powerpoint/2010/main" val="208617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26A4-7C1F-4328-AED7-E2C3E500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624A-741F-49D4-AFA0-D943AD0AA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take the log(OR) and log(Odds in unexposed) from the model output and put it back into our hand calculations</a:t>
            </a:r>
          </a:p>
          <a:p>
            <a:endParaRPr lang="en-GB" dirty="0"/>
          </a:p>
          <a:p>
            <a:r>
              <a:rPr lang="en-GB" dirty="0"/>
              <a:t>Log(Odds in exposed) = -5.58224 + 1.17147</a:t>
            </a:r>
          </a:p>
          <a:p>
            <a:endParaRPr lang="en-GB" dirty="0"/>
          </a:p>
          <a:p>
            <a:r>
              <a:rPr lang="en-GB" dirty="0"/>
              <a:t>To find the odds ratio you can exponentiate these coefficients using a calculator, or use       exp(</a:t>
            </a:r>
            <a:r>
              <a:rPr lang="en-GB" dirty="0" err="1"/>
              <a:t>coef</a:t>
            </a:r>
            <a:r>
              <a:rPr lang="en-GB" dirty="0"/>
              <a:t>(model))</a:t>
            </a:r>
          </a:p>
        </p:txBody>
      </p:sp>
    </p:spTree>
    <p:extLst>
      <p:ext uri="{BB962C8B-B14F-4D97-AF65-F5344CB8AC3E}">
        <p14:creationId xmlns:p14="http://schemas.microsoft.com/office/powerpoint/2010/main" val="342424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3DB8-C20B-4565-90E7-E22039DF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test this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246DF-4AFF-435E-A427-BA24EE6D8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take the Wald Test p-values, but that’s not always accurate as if you remember, it uses a gaussian estimation of the quadratic nature of your model</a:t>
            </a:r>
          </a:p>
          <a:p>
            <a:r>
              <a:rPr lang="en-GB" dirty="0"/>
              <a:t>Better is to use the Likelihood Ratio Test – which in our models is based on the likelihood ratio statistic obtained from comparing two models, with and without the variable of interest.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8C36C-9DD0-4353-93BE-61706225E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69172"/>
            <a:ext cx="4201469" cy="100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1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4DE8-D061-43EB-8107-B1C11506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C51C8-5130-4E99-9A32-19EAC95C8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the package “</a:t>
            </a:r>
            <a:r>
              <a:rPr lang="en-GB" dirty="0" err="1"/>
              <a:t>lmtest</a:t>
            </a:r>
            <a:r>
              <a:rPr lang="en-GB" dirty="0"/>
              <a:t>” and load it into the library</a:t>
            </a:r>
          </a:p>
          <a:p>
            <a:r>
              <a:rPr lang="en-GB" dirty="0"/>
              <a:t>Test your model with one variable against the null using </a:t>
            </a:r>
          </a:p>
          <a:p>
            <a:pPr lvl="1"/>
            <a:r>
              <a:rPr lang="en-GB" dirty="0" err="1"/>
              <a:t>Lrtest</a:t>
            </a:r>
            <a:r>
              <a:rPr lang="en-GB" dirty="0"/>
              <a:t>(model)</a:t>
            </a:r>
          </a:p>
          <a:p>
            <a:pPr lvl="1"/>
            <a:r>
              <a:rPr lang="en-GB" dirty="0"/>
              <a:t>This tests the log likelihoods of the models and compares it on a </a:t>
            </a:r>
            <a:r>
              <a:rPr lang="en-GB" dirty="0" err="1"/>
              <a:t>chisq</a:t>
            </a:r>
            <a:r>
              <a:rPr lang="en-GB" dirty="0"/>
              <a:t> with the appropriate number of df to give a p-value</a:t>
            </a:r>
          </a:p>
          <a:p>
            <a:pPr lvl="1"/>
            <a:r>
              <a:rPr lang="en-GB" dirty="0"/>
              <a:t>It tells you whether smoking is associated with lung cancer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Is it?</a:t>
            </a:r>
          </a:p>
        </p:txBody>
      </p:sp>
    </p:spTree>
    <p:extLst>
      <p:ext uri="{BB962C8B-B14F-4D97-AF65-F5344CB8AC3E}">
        <p14:creationId xmlns:p14="http://schemas.microsoft.com/office/powerpoint/2010/main" val="1879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4F8C-854F-4CE8-81B2-132B9FA3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Logs Reminder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0D27C5-9509-438B-A678-F01BD7C20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521" y="2195354"/>
            <a:ext cx="6564958" cy="36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20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5C1F-569C-43D7-AA58-E7106A80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E4D43-99AD-4FA3-B069-8B745059C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 another model and assign it to an object</a:t>
            </a:r>
          </a:p>
          <a:p>
            <a:pPr lvl="1"/>
            <a:r>
              <a:rPr lang="en-GB" dirty="0"/>
              <a:t>Use the same model as before but add in chem as a confounder</a:t>
            </a:r>
          </a:p>
          <a:p>
            <a:pPr lvl="1"/>
            <a:r>
              <a:rPr lang="en-GB" dirty="0"/>
              <a:t>(</a:t>
            </a:r>
            <a:r>
              <a:rPr lang="en-GB" dirty="0" err="1"/>
              <a:t>lung_ca</a:t>
            </a:r>
            <a:r>
              <a:rPr lang="en-GB" dirty="0"/>
              <a:t> ~ </a:t>
            </a:r>
            <a:r>
              <a:rPr lang="en-GB" dirty="0" err="1"/>
              <a:t>smok</a:t>
            </a:r>
            <a:r>
              <a:rPr lang="en-GB" dirty="0"/>
              <a:t> + chem, …………)</a:t>
            </a:r>
          </a:p>
          <a:p>
            <a:pPr lvl="1"/>
            <a:endParaRPr lang="en-GB" dirty="0"/>
          </a:p>
          <a:p>
            <a:r>
              <a:rPr lang="en-GB" dirty="0"/>
              <a:t>Is this more complex model better at describing the data than the previous nested model?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lrtest</a:t>
            </a:r>
            <a:r>
              <a:rPr lang="en-GB" dirty="0"/>
              <a:t>(model1, model2) to get a p-value of whether this model better describes the data (the models are different)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93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C48F-8DD4-4600-8BAB-DF65BAD9C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 modification in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03786-322C-45BC-919E-C5E27848C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It’s dangerously simple to model effect modification in logistic regression models</a:t>
            </a:r>
          </a:p>
          <a:p>
            <a:r>
              <a:rPr lang="en-GB" dirty="0"/>
              <a:t>Quick reminder</a:t>
            </a:r>
          </a:p>
          <a:p>
            <a:pPr lvl="1"/>
            <a:r>
              <a:rPr lang="en-GB" dirty="0"/>
              <a:t>EM is where 2 variable cause more of an effect together than independently</a:t>
            </a:r>
          </a:p>
          <a:p>
            <a:pPr lvl="1"/>
            <a:r>
              <a:rPr lang="en-GB" dirty="0"/>
              <a:t>AKA – they have an extra effect above pure multiplicative effects</a:t>
            </a:r>
          </a:p>
          <a:p>
            <a:r>
              <a:rPr lang="en-GB" dirty="0"/>
              <a:t>This means the model will have to try and take into account some modification above adding the logs together</a:t>
            </a:r>
          </a:p>
          <a:p>
            <a:r>
              <a:rPr lang="en-GB" dirty="0"/>
              <a:t>You can do this by adding a * between your two ?interacting variables</a:t>
            </a:r>
          </a:p>
        </p:txBody>
      </p:sp>
    </p:spTree>
    <p:extLst>
      <p:ext uri="{BB962C8B-B14F-4D97-AF65-F5344CB8AC3E}">
        <p14:creationId xmlns:p14="http://schemas.microsoft.com/office/powerpoint/2010/main" val="56858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19F3-0DAB-44B7-B10C-F75772EA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42509-6808-4141-B8A8-CF6069396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the same adjusted model but this time include an interaction term between </a:t>
            </a:r>
            <a:r>
              <a:rPr lang="en-GB" dirty="0" err="1"/>
              <a:t>smok</a:t>
            </a:r>
            <a:r>
              <a:rPr lang="en-GB" dirty="0"/>
              <a:t> and chem</a:t>
            </a:r>
          </a:p>
          <a:p>
            <a:endParaRPr lang="en-GB" dirty="0"/>
          </a:p>
          <a:p>
            <a:r>
              <a:rPr lang="en-GB" dirty="0"/>
              <a:t>Check the summary of this model</a:t>
            </a:r>
          </a:p>
          <a:p>
            <a:pPr lvl="1"/>
            <a:r>
              <a:rPr lang="en-GB" dirty="0"/>
              <a:t>There’s a new coefficient!</a:t>
            </a:r>
          </a:p>
          <a:p>
            <a:pPr lvl="1"/>
            <a:r>
              <a:rPr lang="en-GB" dirty="0" err="1"/>
              <a:t>smok:chem</a:t>
            </a:r>
            <a:r>
              <a:rPr lang="en-GB" dirty="0"/>
              <a:t> is the interaction component, the amount it departs from both </a:t>
            </a:r>
            <a:r>
              <a:rPr lang="en-GB" dirty="0" err="1"/>
              <a:t>smok</a:t>
            </a:r>
            <a:r>
              <a:rPr lang="en-GB" dirty="0"/>
              <a:t> and chem! The Wald test here is the actual statistical test of interaction!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34AF3-DAAC-4F8D-A36C-6A6CAB207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127" y="5001439"/>
            <a:ext cx="5700600" cy="149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E809-314B-4C4B-86AE-9FC2D82C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0A19-E719-4731-A91B-922D89D9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are estimates used for statistical tests sometimes rather than true likelihood</a:t>
            </a:r>
          </a:p>
          <a:p>
            <a:r>
              <a:rPr lang="en-GB" dirty="0"/>
              <a:t>Why do we use odds for logistic regression rather than risk, and why in the logarithmic scale</a:t>
            </a:r>
          </a:p>
          <a:p>
            <a:r>
              <a:rPr lang="en-GB" dirty="0"/>
              <a:t>How do we build a logistic regression model in R</a:t>
            </a:r>
          </a:p>
          <a:p>
            <a:r>
              <a:rPr lang="en-GB" dirty="0"/>
              <a:t>How do we add interaction terms to this model</a:t>
            </a:r>
          </a:p>
          <a:p>
            <a:r>
              <a:rPr lang="en-GB" dirty="0"/>
              <a:t>How do we see whether the inclusion of variables changes the likelihood of the model (are these variables worth including?)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366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3167-C2BA-4674-9555-181906DB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this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50015-7CA6-43E6-A1F5-62D34FCA7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making the likelihood ratio to obtain relative estimates of likelihood for your model? </a:t>
            </a:r>
          </a:p>
          <a:p>
            <a:r>
              <a:rPr lang="en-GB" dirty="0"/>
              <a:t>Computers don’t like dividing and multiplying numbers in complex models. </a:t>
            </a:r>
          </a:p>
          <a:p>
            <a:r>
              <a:rPr lang="en-GB" dirty="0"/>
              <a:t>Logistic regression is a multiplicative modelling technique at base</a:t>
            </a:r>
          </a:p>
          <a:p>
            <a:pPr lvl="1"/>
            <a:r>
              <a:rPr lang="en-GB" dirty="0"/>
              <a:t>Addition on the ln(odds) and ln(likelihood) is the same as multiplication</a:t>
            </a:r>
          </a:p>
          <a:p>
            <a:r>
              <a:rPr lang="en-GB" dirty="0"/>
              <a:t>It’s therefore easier to use the natural log of likelihoods and odds, this also helps avoid impossible values for the risk and rate parameters.</a:t>
            </a:r>
          </a:p>
        </p:txBody>
      </p:sp>
    </p:spTree>
    <p:extLst>
      <p:ext uri="{BB962C8B-B14F-4D97-AF65-F5344CB8AC3E}">
        <p14:creationId xmlns:p14="http://schemas.microsoft.com/office/powerpoint/2010/main" val="288956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F1D5-E2C6-43FB-B3F6-9DD9C4F1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660B2-6DD4-486A-AB3D-BB066C943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Using your ‘4F 6S’ likelihood model from last session use ‘mutate’ to create a variable for the log likelihood in the model.</a:t>
            </a:r>
          </a:p>
          <a:p>
            <a:pPr lvl="1"/>
            <a:r>
              <a:rPr lang="en-GB" dirty="0"/>
              <a:t>i.e. create a variable for this equation where 4 and 6 are the ‘died’ and ‘</a:t>
            </a:r>
            <a:r>
              <a:rPr lang="en-GB" dirty="0" err="1"/>
              <a:t>surv</a:t>
            </a:r>
            <a:r>
              <a:rPr lang="en-GB" dirty="0"/>
              <a:t>’ in the precursor variables for your model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Plot the log likelihood against the parameter using ggplot2</a:t>
            </a:r>
          </a:p>
          <a:p>
            <a:pPr lvl="1"/>
            <a:r>
              <a:rPr lang="en-GB" dirty="0"/>
              <a:t>What do you see</a:t>
            </a:r>
          </a:p>
          <a:p>
            <a:pPr lvl="1"/>
            <a:r>
              <a:rPr lang="en-GB" dirty="0"/>
              <a:t>Looks really unhappy because what would the likelihood be when those values equal 1 and 0?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F8E2F-6C60-4E1B-81E9-288A3FF16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64" y="3156285"/>
            <a:ext cx="5159236" cy="111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9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9F64-5994-43F2-8CBC-3F7677EC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2EBE-3F19-4095-9706-9E0D85DF8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you’ve got is some asymptotes</a:t>
            </a:r>
          </a:p>
          <a:p>
            <a:r>
              <a:rPr lang="en-GB" dirty="0"/>
              <a:t>You can remove them using +</a:t>
            </a:r>
            <a:r>
              <a:rPr lang="en-GB" dirty="0" err="1"/>
              <a:t>xlim</a:t>
            </a:r>
            <a:r>
              <a:rPr lang="en-GB" dirty="0"/>
              <a:t>(left, right) and </a:t>
            </a:r>
            <a:r>
              <a:rPr lang="en-GB" dirty="0" err="1"/>
              <a:t>ylim</a:t>
            </a:r>
            <a:r>
              <a:rPr lang="en-GB" dirty="0"/>
              <a:t>(top, bottom) to set the scales on the x and y axes respectively</a:t>
            </a:r>
          </a:p>
          <a:p>
            <a:r>
              <a:rPr lang="en-GB" dirty="0"/>
              <a:t>Play around with the scales to get a good idea of the likelihood ratio distribution</a:t>
            </a:r>
          </a:p>
          <a:p>
            <a:r>
              <a:rPr lang="en-GB" dirty="0"/>
              <a:t>Set a </a:t>
            </a:r>
            <a:r>
              <a:rPr lang="en-GB" dirty="0" err="1"/>
              <a:t>hline</a:t>
            </a:r>
            <a:r>
              <a:rPr lang="en-GB" dirty="0"/>
              <a:t> for ln(0.1465) for the supported range of your model (see last time)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8949F-E540-4057-BD89-BFCB7542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75" y="4792649"/>
            <a:ext cx="4826881" cy="138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7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3343-CD13-4109-8A7E-2BC3684A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Moving from risks to odds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15E0-3B7B-4AEE-81C7-F8088F33C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can be shown that risk relates to odds in the following equations, and these can just be substituted in to the general model equation to find a likelihood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AC3FE-132A-44EB-AE15-93DC168B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189" y="2743200"/>
            <a:ext cx="4935874" cy="1289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E86B42-1AB2-4A4A-84E4-081D0BC4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524" y="4301543"/>
            <a:ext cx="7318952" cy="201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6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F601-04C1-4264-9446-5F40BFD2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a corresponding log odds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34FA-5960-4CCC-B7A3-20B0C2BF4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most likely value of ODDS is D/(N-D) and reducing the model is: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know the likelihood for a Gaussian distribution is</a:t>
            </a:r>
          </a:p>
          <a:p>
            <a:pPr lvl="1"/>
            <a:r>
              <a:rPr lang="en-GB" dirty="0"/>
              <a:t>So the corresponding log likelihood is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A21DA-7832-4D0E-8A04-358392F1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029" y="2290010"/>
            <a:ext cx="6365942" cy="1313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EC86DD-7037-4C65-8FC3-B4FE285A9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232" y="4323206"/>
            <a:ext cx="4308841" cy="1988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D79541-ED96-4E3C-B79D-246049FE5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009" y="4323206"/>
            <a:ext cx="4308841" cy="24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7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109C-28B7-4E75-BDD3-D88E2299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QUADRATIC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3942A-4882-4B72-8DC2-4DE7798D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saw how finding the exact values of pi which are equal to a likelihood ratio of 0.1465 is actually really difficult, as you have to find them by trial and error using the likelihood methods described, using ever finer values of pi.</a:t>
            </a:r>
          </a:p>
          <a:p>
            <a:r>
              <a:rPr lang="en-GB" dirty="0"/>
              <a:t>The shapes of these curves are approximately quadratic, therefore approximately gaussian</a:t>
            </a:r>
          </a:p>
          <a:p>
            <a:r>
              <a:rPr lang="en-GB" dirty="0"/>
              <a:t>So we can find answers for the approximate supported range by approximating pi into a gaussian log likelihood ratio distribution in the form: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60978-562A-4216-A991-D3DFA263C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08" y="5287931"/>
            <a:ext cx="3161679" cy="133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C678-560E-450A-A497-81E25324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6752B-2336-438F-8770-C077AAE83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dirty="0"/>
              <a:t>It can be shown that ‘S’ is equal to:</a:t>
            </a:r>
          </a:p>
          <a:p>
            <a:pPr lvl="1"/>
            <a:r>
              <a:rPr lang="en-GB" dirty="0"/>
              <a:t>Where P is the same as (D/N)  </a:t>
            </a:r>
          </a:p>
          <a:p>
            <a:pPr lvl="1"/>
            <a:r>
              <a:rPr lang="en-GB" dirty="0"/>
              <a:t>(most likely pi)</a:t>
            </a:r>
          </a:p>
          <a:p>
            <a:r>
              <a:rPr lang="en-GB" dirty="0"/>
              <a:t>Create a vector value for S</a:t>
            </a:r>
          </a:p>
          <a:p>
            <a:r>
              <a:rPr lang="en-GB" dirty="0"/>
              <a:t>Create a new variable in your model for the approximate log likelihood ratio using the quadratic form.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3B86E0-64E0-4865-AA35-2E201F656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674" y="1503387"/>
            <a:ext cx="2645726" cy="1371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29FAFF-EF86-4E4C-8C4E-4BA69869F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995" y="4498583"/>
            <a:ext cx="3161679" cy="133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9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2942</TotalTime>
  <Words>1300</Words>
  <Application>Microsoft Office PowerPoint</Application>
  <PresentationFormat>Widescreen</PresentationFormat>
  <Paragraphs>117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R Session 6</vt:lpstr>
      <vt:lpstr>Logs Reminder</vt:lpstr>
      <vt:lpstr>How is this useful?</vt:lpstr>
      <vt:lpstr>Practical</vt:lpstr>
      <vt:lpstr>Practical 2</vt:lpstr>
      <vt:lpstr>Moving from risks to odds</vt:lpstr>
      <vt:lpstr>Getting a corresponding log odds likelihood</vt:lpstr>
      <vt:lpstr>QUADRATIC EQUATIONS</vt:lpstr>
      <vt:lpstr>Practical</vt:lpstr>
      <vt:lpstr>Practical 2</vt:lpstr>
      <vt:lpstr>Approximations</vt:lpstr>
      <vt:lpstr>Back to odds and transforming parameters</vt:lpstr>
      <vt:lpstr>Using this in Logistic Regression</vt:lpstr>
      <vt:lpstr>The most basic logistic regression model</vt:lpstr>
      <vt:lpstr>Practical</vt:lpstr>
      <vt:lpstr>Output for basic logit model</vt:lpstr>
      <vt:lpstr>Practical</vt:lpstr>
      <vt:lpstr>How to test this OR</vt:lpstr>
      <vt:lpstr>Practical</vt:lpstr>
      <vt:lpstr>Practical</vt:lpstr>
      <vt:lpstr>Effect modification in Logistic Regression</vt:lpstr>
      <vt:lpstr>Practical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Session 6</dc:title>
  <dc:creator>robins c.j.g. (cjgr1g15)</dc:creator>
  <cp:lastModifiedBy>robins c.j.g. (cjgr1g15)</cp:lastModifiedBy>
  <cp:revision>25</cp:revision>
  <dcterms:created xsi:type="dcterms:W3CDTF">2020-09-28T15:57:03Z</dcterms:created>
  <dcterms:modified xsi:type="dcterms:W3CDTF">2020-09-30T16:59:46Z</dcterms:modified>
</cp:coreProperties>
</file>