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01EE8-ECBF-4CE4-BD11-5A206864F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790A41E-0F28-4BC9-84E6-FD320F88B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62A5DB-B2B1-4266-BB3A-BC5886300034}"/>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561A54B6-70D4-4263-8ABB-4B947514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244B25-10AC-4DD6-B510-D22D990D933E}"/>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29623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F3D0-9969-486A-A204-B1455C6267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8D9F7E-470D-4BA5-B036-6B7DDCB6C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904E7-0F9F-4F42-9873-91CF0CF928FC}"/>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1BE60CE0-9C95-40EB-AD63-506DC8079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48853-0622-4856-BFFC-E36864AABBD0}"/>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2182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99542-D6CD-49B4-BEE0-8751EFE745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AF4BE6-8859-488A-A738-C6BA7BB0A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903755-DA3B-446E-8781-94629F1FE0A5}"/>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CF85CFFC-32BF-4CF8-8B93-26CAFC0D3C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80ADE-70F6-47C1-B198-403771CED36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237154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9B82-F2CB-4096-80C0-519502F658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5B4C47-A7CD-4C9C-8D46-61CD801D2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D77A-3EB3-42E3-8FF4-0975EFC6F8D0}"/>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220AD07F-436F-4EA8-A5DD-91BC9C632E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A2694C-369B-41DF-BE1F-43BD80E7A0A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408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EEB5-B10D-4997-AB38-DF5C81988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37CA25-9EA6-4DAD-ADAE-931DA05CA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43461-5BAC-4C8E-BE26-D95D79BE9C2B}"/>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958DAA99-B409-48AF-AC0D-0C2467E7C2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AE65FF-5870-485D-A193-9F81213AFBBF}"/>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59144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CE0C-243C-4442-815C-6BAEAD10BB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70FAC9-7C40-40AC-AAE8-DBF4BFC4E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0878260-F331-4E67-9A8E-4A89C1B9FC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115899A-5F63-4C40-B95B-F9BB6ED72D8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9D769BDB-BDBC-49E3-8CFE-043113F3E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533359-DDB3-4B96-9D8E-D2D29017B371}"/>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22207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C2D8-C9E4-4F1E-9E71-3939B89430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F2BF84-FDE1-4B2C-9B50-70A3FB032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9DAD96-5A47-4F8D-85E4-5F712BFAB0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E387D4D-4104-49E2-864A-562EFEEF1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C5E8E-F331-48E3-BC90-4AF2F5D05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C4FEEA-263F-4063-80D4-E21A5FCD8C31}"/>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8" name="Footer Placeholder 7">
            <a:extLst>
              <a:ext uri="{FF2B5EF4-FFF2-40B4-BE49-F238E27FC236}">
                <a16:creationId xmlns:a16="http://schemas.microsoft.com/office/drawing/2014/main" id="{097B8532-84F1-48EB-9F8B-6593C33174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C69E9B-378E-4346-9ABE-94D7D2D4AF6B}"/>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96161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F9F-8B8B-45F1-AD61-D5DBF9AE73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8EEC53-0FD5-432B-A544-EE68172D082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4" name="Footer Placeholder 3">
            <a:extLst>
              <a:ext uri="{FF2B5EF4-FFF2-40B4-BE49-F238E27FC236}">
                <a16:creationId xmlns:a16="http://schemas.microsoft.com/office/drawing/2014/main" id="{123EED2D-2AA2-4C37-AA56-B6FA73B779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6A7995-5C0C-4958-B920-21C43B1D2B94}"/>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20123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1D9B5-E059-4D16-BFA4-B9A7CABD876E}"/>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3" name="Footer Placeholder 2">
            <a:extLst>
              <a:ext uri="{FF2B5EF4-FFF2-40B4-BE49-F238E27FC236}">
                <a16:creationId xmlns:a16="http://schemas.microsoft.com/office/drawing/2014/main" id="{D5B24936-907C-4FA6-A01B-B170AA5028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59FECB2-92C2-4202-895E-31BAEEC9D08C}"/>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35403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679C-EA15-4B36-859B-59C815233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611A80-C630-4E96-A9A8-7D1D86083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8F25B3-DF96-4C2F-8BF1-852CA3AA6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90F55-6A36-4F5F-AD62-71C5554EA030}"/>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024F7162-3042-44BF-92D9-FE0CF4467D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FB7AA3-F015-4B2C-AEC9-F451908F3C2F}"/>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151340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5C12-E9EA-444D-B04E-A868F423D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1102A8-4094-4652-8113-03572082E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BBB517-6489-47F7-9E05-F9B308472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02A60-267B-4323-BB60-3EB3F5243C47}"/>
              </a:ext>
            </a:extLst>
          </p:cNvPr>
          <p:cNvSpPr>
            <a:spLocks noGrp="1"/>
          </p:cNvSpPr>
          <p:nvPr>
            <p:ph type="dt" sz="half" idx="10"/>
          </p:nvPr>
        </p:nvSpPr>
        <p:spPr/>
        <p:txBody>
          <a:bodyPr/>
          <a:lstStyle/>
          <a:p>
            <a:fld id="{88F8FD4E-0420-45A8-BF76-794FD25C10D4}" type="datetimeFigureOut">
              <a:rPr lang="en-GB" smtClean="0"/>
              <a:t>09/10/2020</a:t>
            </a:fld>
            <a:endParaRPr lang="en-GB"/>
          </a:p>
        </p:txBody>
      </p:sp>
      <p:sp>
        <p:nvSpPr>
          <p:cNvPr id="6" name="Footer Placeholder 5">
            <a:extLst>
              <a:ext uri="{FF2B5EF4-FFF2-40B4-BE49-F238E27FC236}">
                <a16:creationId xmlns:a16="http://schemas.microsoft.com/office/drawing/2014/main" id="{603D8CE9-2A09-4267-B624-E6266C0674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D250C2-860B-45D8-A3A1-20100A0B9579}"/>
              </a:ext>
            </a:extLst>
          </p:cNvPr>
          <p:cNvSpPr>
            <a:spLocks noGrp="1"/>
          </p:cNvSpPr>
          <p:nvPr>
            <p:ph type="sldNum" sz="quarter" idx="12"/>
          </p:nvPr>
        </p:nvSpPr>
        <p:spPr/>
        <p:txBody>
          <a:bodyPr/>
          <a:lstStyle/>
          <a:p>
            <a:fld id="{719E3970-3680-4994-B262-2845D766EAF1}" type="slidenum">
              <a:rPr lang="en-GB" smtClean="0"/>
              <a:t>‹#›</a:t>
            </a:fld>
            <a:endParaRPr lang="en-GB"/>
          </a:p>
        </p:txBody>
      </p:sp>
    </p:spTree>
    <p:extLst>
      <p:ext uri="{BB962C8B-B14F-4D97-AF65-F5344CB8AC3E}">
        <p14:creationId xmlns:p14="http://schemas.microsoft.com/office/powerpoint/2010/main" val="330866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2D3C1-3BE6-496B-9865-9D2E7DEA7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B1AD21-7F82-4DA9-A751-2EA7C860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0CC83-71B0-4EA4-A267-1BB6CF07A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8FD4E-0420-45A8-BF76-794FD25C10D4}" type="datetimeFigureOut">
              <a:rPr lang="en-GB" smtClean="0"/>
              <a:t>09/10/2020</a:t>
            </a:fld>
            <a:endParaRPr lang="en-GB"/>
          </a:p>
        </p:txBody>
      </p:sp>
      <p:sp>
        <p:nvSpPr>
          <p:cNvPr id="5" name="Footer Placeholder 4">
            <a:extLst>
              <a:ext uri="{FF2B5EF4-FFF2-40B4-BE49-F238E27FC236}">
                <a16:creationId xmlns:a16="http://schemas.microsoft.com/office/drawing/2014/main" id="{5DB5BFFF-9DEB-42AD-ADAB-A7A545572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B4FD99A-CEF9-44D1-A181-E2A991C96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3970-3680-4994-B262-2845D766EAF1}" type="slidenum">
              <a:rPr lang="en-GB" smtClean="0"/>
              <a:t>‹#›</a:t>
            </a:fld>
            <a:endParaRPr lang="en-GB"/>
          </a:p>
        </p:txBody>
      </p:sp>
    </p:spTree>
    <p:extLst>
      <p:ext uri="{BB962C8B-B14F-4D97-AF65-F5344CB8AC3E}">
        <p14:creationId xmlns:p14="http://schemas.microsoft.com/office/powerpoint/2010/main" val="228324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B0AC-3BC8-4F3A-826D-2DFAFE881F18}"/>
              </a:ext>
            </a:extLst>
          </p:cNvPr>
          <p:cNvSpPr>
            <a:spLocks noGrp="1"/>
          </p:cNvSpPr>
          <p:nvPr>
            <p:ph type="ctrTitle"/>
          </p:nvPr>
        </p:nvSpPr>
        <p:spPr/>
        <p:txBody>
          <a:bodyPr/>
          <a:lstStyle/>
          <a:p>
            <a:r>
              <a:rPr lang="en-GB" dirty="0"/>
              <a:t>R Session 7</a:t>
            </a:r>
          </a:p>
        </p:txBody>
      </p:sp>
      <p:sp>
        <p:nvSpPr>
          <p:cNvPr id="3" name="Subtitle 2">
            <a:extLst>
              <a:ext uri="{FF2B5EF4-FFF2-40B4-BE49-F238E27FC236}">
                <a16:creationId xmlns:a16="http://schemas.microsoft.com/office/drawing/2014/main" id="{9FB210B5-E688-4B27-AAD3-E46A84F5A602}"/>
              </a:ext>
            </a:extLst>
          </p:cNvPr>
          <p:cNvSpPr>
            <a:spLocks noGrp="1"/>
          </p:cNvSpPr>
          <p:nvPr>
            <p:ph type="subTitle" idx="1"/>
          </p:nvPr>
        </p:nvSpPr>
        <p:spPr/>
        <p:txBody>
          <a:bodyPr/>
          <a:lstStyle/>
          <a:p>
            <a:r>
              <a:rPr lang="en-GB" dirty="0"/>
              <a:t>Strategies of analysis for logistic regression modelling.</a:t>
            </a:r>
          </a:p>
          <a:p>
            <a:r>
              <a:rPr lang="en-GB" dirty="0"/>
              <a:t>How to justify and properly choose which variables to include.</a:t>
            </a:r>
          </a:p>
          <a:p>
            <a:endParaRPr lang="en-GB" dirty="0"/>
          </a:p>
        </p:txBody>
      </p:sp>
    </p:spTree>
    <p:extLst>
      <p:ext uri="{BB962C8B-B14F-4D97-AF65-F5344CB8AC3E}">
        <p14:creationId xmlns:p14="http://schemas.microsoft.com/office/powerpoint/2010/main" val="419030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3E4B-0070-4B8A-BB5B-CC937B6864D1}"/>
              </a:ext>
            </a:extLst>
          </p:cNvPr>
          <p:cNvSpPr>
            <a:spLocks noGrp="1"/>
          </p:cNvSpPr>
          <p:nvPr>
            <p:ph type="title"/>
          </p:nvPr>
        </p:nvSpPr>
        <p:spPr/>
        <p:txBody>
          <a:bodyPr/>
          <a:lstStyle/>
          <a:p>
            <a:r>
              <a:rPr lang="en-GB" dirty="0"/>
              <a:t>Sparse Data</a:t>
            </a:r>
          </a:p>
        </p:txBody>
      </p:sp>
      <p:sp>
        <p:nvSpPr>
          <p:cNvPr id="3" name="Content Placeholder 2">
            <a:extLst>
              <a:ext uri="{FF2B5EF4-FFF2-40B4-BE49-F238E27FC236}">
                <a16:creationId xmlns:a16="http://schemas.microsoft.com/office/drawing/2014/main" id="{AE69F5BE-C57A-4EDF-8CF8-EEDB942D795D}"/>
              </a:ext>
            </a:extLst>
          </p:cNvPr>
          <p:cNvSpPr>
            <a:spLocks noGrp="1"/>
          </p:cNvSpPr>
          <p:nvPr>
            <p:ph idx="1"/>
          </p:nvPr>
        </p:nvSpPr>
        <p:spPr/>
        <p:txBody>
          <a:bodyPr/>
          <a:lstStyle/>
          <a:p>
            <a:r>
              <a:rPr lang="en-GB" dirty="0"/>
              <a:t>Only conditional likelihood (hypergeometric method used in MATCHED CASE CONTROL STUDIES) and Mantel-Haenszel (weighted low covariate model) methods remain approximately valid in sparse data.</a:t>
            </a:r>
          </a:p>
          <a:p>
            <a:r>
              <a:rPr lang="en-GB" dirty="0"/>
              <a:t>However, the rule of 10 continues to apply but it relates there to numbers of discordant case-control pairs rather than the numbers of cases and controls</a:t>
            </a:r>
          </a:p>
          <a:p>
            <a:r>
              <a:rPr lang="en-GB" dirty="0"/>
              <a:t>Moving forward we will assume there are no problems with sparse data.</a:t>
            </a:r>
          </a:p>
        </p:txBody>
      </p:sp>
    </p:spTree>
    <p:extLst>
      <p:ext uri="{BB962C8B-B14F-4D97-AF65-F5344CB8AC3E}">
        <p14:creationId xmlns:p14="http://schemas.microsoft.com/office/powerpoint/2010/main" val="485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28CD7-5C89-414C-895A-CF01CAADF8B3}"/>
              </a:ext>
            </a:extLst>
          </p:cNvPr>
          <p:cNvSpPr>
            <a:spLocks noGrp="1"/>
          </p:cNvSpPr>
          <p:nvPr>
            <p:ph type="title"/>
          </p:nvPr>
        </p:nvSpPr>
        <p:spPr/>
        <p:txBody>
          <a:bodyPr/>
          <a:lstStyle/>
          <a:p>
            <a:r>
              <a:rPr lang="en-GB" dirty="0"/>
              <a:t>Add/Deleting Variables</a:t>
            </a:r>
          </a:p>
        </p:txBody>
      </p:sp>
      <p:sp>
        <p:nvSpPr>
          <p:cNvPr id="3" name="Content Placeholder 2">
            <a:extLst>
              <a:ext uri="{FF2B5EF4-FFF2-40B4-BE49-F238E27FC236}">
                <a16:creationId xmlns:a16="http://schemas.microsoft.com/office/drawing/2014/main" id="{B0E3F45E-8F53-4812-8FA5-175166BBEDDB}"/>
              </a:ext>
            </a:extLst>
          </p:cNvPr>
          <p:cNvSpPr>
            <a:spLocks noGrp="1"/>
          </p:cNvSpPr>
          <p:nvPr>
            <p:ph idx="1"/>
          </p:nvPr>
        </p:nvSpPr>
        <p:spPr/>
        <p:txBody>
          <a:bodyPr/>
          <a:lstStyle/>
          <a:p>
            <a:r>
              <a:rPr lang="en-GB" dirty="0"/>
              <a:t>Need to:</a:t>
            </a:r>
          </a:p>
          <a:p>
            <a:pPr lvl="1"/>
            <a:r>
              <a:rPr lang="en-GB" dirty="0"/>
              <a:t>Control confounding</a:t>
            </a:r>
          </a:p>
          <a:p>
            <a:pPr lvl="1"/>
            <a:r>
              <a:rPr lang="en-GB" dirty="0"/>
              <a:t>Avoid multicollinearity</a:t>
            </a:r>
          </a:p>
          <a:p>
            <a:pPr lvl="1"/>
            <a:endParaRPr lang="en-GB" dirty="0"/>
          </a:p>
          <a:p>
            <a:r>
              <a:rPr lang="en-GB" dirty="0"/>
              <a:t>Effect measure modification is of a much lesser concern unless you have a strong medical suspicion to examine it.</a:t>
            </a:r>
          </a:p>
          <a:p>
            <a:r>
              <a:rPr lang="en-GB" dirty="0"/>
              <a:t>If you do assess effect modification, only do it at the end once you’ve settled on a ‘final model’</a:t>
            </a:r>
          </a:p>
        </p:txBody>
      </p:sp>
    </p:spTree>
    <p:extLst>
      <p:ext uri="{BB962C8B-B14F-4D97-AF65-F5344CB8AC3E}">
        <p14:creationId xmlns:p14="http://schemas.microsoft.com/office/powerpoint/2010/main" val="173888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E471-A70E-459D-81D4-1BC50F681917}"/>
              </a:ext>
            </a:extLst>
          </p:cNvPr>
          <p:cNvSpPr>
            <a:spLocks noGrp="1"/>
          </p:cNvSpPr>
          <p:nvPr>
            <p:ph type="title"/>
          </p:nvPr>
        </p:nvSpPr>
        <p:spPr/>
        <p:txBody>
          <a:bodyPr/>
          <a:lstStyle/>
          <a:p>
            <a:r>
              <a:rPr lang="en-GB" dirty="0"/>
              <a:t>2 Approaches To Modelling</a:t>
            </a:r>
          </a:p>
        </p:txBody>
      </p:sp>
      <p:sp>
        <p:nvSpPr>
          <p:cNvPr id="3" name="Content Placeholder 2">
            <a:extLst>
              <a:ext uri="{FF2B5EF4-FFF2-40B4-BE49-F238E27FC236}">
                <a16:creationId xmlns:a16="http://schemas.microsoft.com/office/drawing/2014/main" id="{37FB2638-0FA5-47DF-B4C4-D8B13E92046B}"/>
              </a:ext>
            </a:extLst>
          </p:cNvPr>
          <p:cNvSpPr>
            <a:spLocks noGrp="1"/>
          </p:cNvSpPr>
          <p:nvPr>
            <p:ph idx="1"/>
          </p:nvPr>
        </p:nvSpPr>
        <p:spPr/>
        <p:txBody>
          <a:bodyPr/>
          <a:lstStyle/>
          <a:p>
            <a:r>
              <a:rPr lang="en-GB" dirty="0"/>
              <a:t>BACKWARDS</a:t>
            </a:r>
          </a:p>
          <a:p>
            <a:pPr lvl="1"/>
            <a:r>
              <a:rPr lang="en-GB" dirty="0"/>
              <a:t>Run the ‘full’ model including all potential confounders, and then only run a reduced model if there are problems of multicollinearity </a:t>
            </a:r>
          </a:p>
          <a:p>
            <a:r>
              <a:rPr lang="en-GB" dirty="0"/>
              <a:t>FORWARDS</a:t>
            </a:r>
          </a:p>
          <a:p>
            <a:pPr lvl="1"/>
            <a:r>
              <a:rPr lang="en-GB" dirty="0"/>
              <a:t>The model is first run with only the main exposure and our pre-defined a priori variables, and then the potential confounders are added one at a time, retaining the variables which change the main effect estimate by ‘an important amount’ – defined by the user.</a:t>
            </a:r>
          </a:p>
        </p:txBody>
      </p:sp>
    </p:spTree>
    <p:extLst>
      <p:ext uri="{BB962C8B-B14F-4D97-AF65-F5344CB8AC3E}">
        <p14:creationId xmlns:p14="http://schemas.microsoft.com/office/powerpoint/2010/main" val="22970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3258-1D43-4336-8EEA-DC3469C7087E}"/>
              </a:ext>
            </a:extLst>
          </p:cNvPr>
          <p:cNvSpPr>
            <a:spLocks noGrp="1"/>
          </p:cNvSpPr>
          <p:nvPr>
            <p:ph type="title"/>
          </p:nvPr>
        </p:nvSpPr>
        <p:spPr/>
        <p:txBody>
          <a:bodyPr/>
          <a:lstStyle/>
          <a:p>
            <a:r>
              <a:rPr lang="en-GB" dirty="0"/>
              <a:t>Forward Approach</a:t>
            </a:r>
          </a:p>
        </p:txBody>
      </p:sp>
      <p:sp>
        <p:nvSpPr>
          <p:cNvPr id="3" name="Content Placeholder 2">
            <a:extLst>
              <a:ext uri="{FF2B5EF4-FFF2-40B4-BE49-F238E27FC236}">
                <a16:creationId xmlns:a16="http://schemas.microsoft.com/office/drawing/2014/main" id="{7308B5C4-E568-4B35-B62F-280F82A7A702}"/>
              </a:ext>
            </a:extLst>
          </p:cNvPr>
          <p:cNvSpPr>
            <a:spLocks noGrp="1"/>
          </p:cNvSpPr>
          <p:nvPr>
            <p:ph idx="1"/>
          </p:nvPr>
        </p:nvSpPr>
        <p:spPr/>
        <p:txBody>
          <a:bodyPr/>
          <a:lstStyle/>
          <a:p>
            <a:r>
              <a:rPr lang="en-GB" dirty="0"/>
              <a:t>Outcome = Lung Cancer (b1 is the coefficient of Asbestos)</a:t>
            </a:r>
          </a:p>
          <a:p>
            <a:endParaRPr lang="en-GB" dirty="0"/>
          </a:p>
          <a:p>
            <a:endParaRPr lang="en-GB" dirty="0"/>
          </a:p>
          <a:p>
            <a:endParaRPr lang="en-GB" dirty="0"/>
          </a:p>
          <a:p>
            <a:endParaRPr lang="en-GB" dirty="0"/>
          </a:p>
          <a:p>
            <a:endParaRPr lang="en-GB" dirty="0"/>
          </a:p>
          <a:p>
            <a:endParaRPr lang="en-GB" dirty="0"/>
          </a:p>
          <a:p>
            <a:r>
              <a:rPr lang="en-GB" dirty="0"/>
              <a:t>Which confounder to keep?</a:t>
            </a:r>
          </a:p>
        </p:txBody>
      </p:sp>
      <p:pic>
        <p:nvPicPr>
          <p:cNvPr id="4" name="Picture 3">
            <a:extLst>
              <a:ext uri="{FF2B5EF4-FFF2-40B4-BE49-F238E27FC236}">
                <a16:creationId xmlns:a16="http://schemas.microsoft.com/office/drawing/2014/main" id="{5DB22340-93FC-4C57-A6E3-FE2DBA36CFBC}"/>
              </a:ext>
            </a:extLst>
          </p:cNvPr>
          <p:cNvPicPr>
            <a:picLocks noChangeAspect="1"/>
          </p:cNvPicPr>
          <p:nvPr/>
        </p:nvPicPr>
        <p:blipFill>
          <a:blip r:embed="rId2"/>
          <a:stretch>
            <a:fillRect/>
          </a:stretch>
        </p:blipFill>
        <p:spPr>
          <a:xfrm>
            <a:off x="838200" y="2263051"/>
            <a:ext cx="8931442" cy="2985076"/>
          </a:xfrm>
          <a:prstGeom prst="rect">
            <a:avLst/>
          </a:prstGeom>
        </p:spPr>
      </p:pic>
    </p:spTree>
    <p:extLst>
      <p:ext uri="{BB962C8B-B14F-4D97-AF65-F5344CB8AC3E}">
        <p14:creationId xmlns:p14="http://schemas.microsoft.com/office/powerpoint/2010/main" val="336040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AA67-53BE-4316-93E0-2BE960861482}"/>
              </a:ext>
            </a:extLst>
          </p:cNvPr>
          <p:cNvSpPr>
            <a:spLocks noGrp="1"/>
          </p:cNvSpPr>
          <p:nvPr>
            <p:ph type="title"/>
          </p:nvPr>
        </p:nvSpPr>
        <p:spPr/>
        <p:txBody>
          <a:bodyPr/>
          <a:lstStyle/>
          <a:p>
            <a:r>
              <a:rPr lang="en-GB" dirty="0"/>
              <a:t>Second Round</a:t>
            </a:r>
          </a:p>
        </p:txBody>
      </p:sp>
      <p:sp>
        <p:nvSpPr>
          <p:cNvPr id="3" name="Content Placeholder 2">
            <a:extLst>
              <a:ext uri="{FF2B5EF4-FFF2-40B4-BE49-F238E27FC236}">
                <a16:creationId xmlns:a16="http://schemas.microsoft.com/office/drawing/2014/main" id="{077CEEE9-228C-4B04-9963-0A35AFB2DDB6}"/>
              </a:ext>
            </a:extLst>
          </p:cNvPr>
          <p:cNvSpPr>
            <a:spLocks noGrp="1"/>
          </p:cNvSpPr>
          <p:nvPr>
            <p:ph idx="1"/>
          </p:nvPr>
        </p:nvSpPr>
        <p:spPr>
          <a:xfrm>
            <a:off x="838200" y="4604083"/>
            <a:ext cx="10515600" cy="1572879"/>
          </a:xfrm>
        </p:spPr>
        <p:txBody>
          <a:bodyPr/>
          <a:lstStyle/>
          <a:p>
            <a:endParaRPr lang="en-GB" dirty="0"/>
          </a:p>
        </p:txBody>
      </p:sp>
      <p:pic>
        <p:nvPicPr>
          <p:cNvPr id="5" name="Picture 4">
            <a:extLst>
              <a:ext uri="{FF2B5EF4-FFF2-40B4-BE49-F238E27FC236}">
                <a16:creationId xmlns:a16="http://schemas.microsoft.com/office/drawing/2014/main" id="{93571095-B80A-43E1-88B8-B46C887EC3EE}"/>
              </a:ext>
            </a:extLst>
          </p:cNvPr>
          <p:cNvPicPr>
            <a:picLocks noChangeAspect="1"/>
          </p:cNvPicPr>
          <p:nvPr/>
        </p:nvPicPr>
        <p:blipFill>
          <a:blip r:embed="rId2"/>
          <a:stretch>
            <a:fillRect/>
          </a:stretch>
        </p:blipFill>
        <p:spPr>
          <a:xfrm>
            <a:off x="838199" y="1388338"/>
            <a:ext cx="8304510" cy="4081323"/>
          </a:xfrm>
          <a:prstGeom prst="rect">
            <a:avLst/>
          </a:prstGeom>
        </p:spPr>
      </p:pic>
      <p:pic>
        <p:nvPicPr>
          <p:cNvPr id="6" name="Picture 5">
            <a:extLst>
              <a:ext uri="{FF2B5EF4-FFF2-40B4-BE49-F238E27FC236}">
                <a16:creationId xmlns:a16="http://schemas.microsoft.com/office/drawing/2014/main" id="{A422D897-A4D4-4A4B-AEA1-09BEFAD1622B}"/>
              </a:ext>
            </a:extLst>
          </p:cNvPr>
          <p:cNvPicPr>
            <a:picLocks noChangeAspect="1"/>
          </p:cNvPicPr>
          <p:nvPr/>
        </p:nvPicPr>
        <p:blipFill>
          <a:blip r:embed="rId3"/>
          <a:stretch>
            <a:fillRect/>
          </a:stretch>
        </p:blipFill>
        <p:spPr>
          <a:xfrm>
            <a:off x="838199" y="5726456"/>
            <a:ext cx="8304510" cy="901012"/>
          </a:xfrm>
          <a:prstGeom prst="rect">
            <a:avLst/>
          </a:prstGeom>
        </p:spPr>
      </p:pic>
    </p:spTree>
    <p:extLst>
      <p:ext uri="{BB962C8B-B14F-4D97-AF65-F5344CB8AC3E}">
        <p14:creationId xmlns:p14="http://schemas.microsoft.com/office/powerpoint/2010/main" val="365051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67F0-0389-4718-A171-92AE19D953AB}"/>
              </a:ext>
            </a:extLst>
          </p:cNvPr>
          <p:cNvSpPr>
            <a:spLocks noGrp="1"/>
          </p:cNvSpPr>
          <p:nvPr>
            <p:ph type="title"/>
          </p:nvPr>
        </p:nvSpPr>
        <p:spPr/>
        <p:txBody>
          <a:bodyPr/>
          <a:lstStyle/>
          <a:p>
            <a:r>
              <a:rPr lang="en-GB" dirty="0"/>
              <a:t>Taking into account Mean-squared Error</a:t>
            </a:r>
          </a:p>
        </p:txBody>
      </p:sp>
      <p:sp>
        <p:nvSpPr>
          <p:cNvPr id="3" name="Content Placeholder 2">
            <a:extLst>
              <a:ext uri="{FF2B5EF4-FFF2-40B4-BE49-F238E27FC236}">
                <a16:creationId xmlns:a16="http://schemas.microsoft.com/office/drawing/2014/main" id="{4CB67FB0-71B7-45AC-9B4D-0A6D91F0271A}"/>
              </a:ext>
            </a:extLst>
          </p:cNvPr>
          <p:cNvSpPr>
            <a:spLocks noGrp="1"/>
          </p:cNvSpPr>
          <p:nvPr>
            <p:ph idx="1"/>
          </p:nvPr>
        </p:nvSpPr>
        <p:spPr/>
        <p:txBody>
          <a:bodyPr/>
          <a:lstStyle/>
          <a:p>
            <a:r>
              <a:rPr lang="en-GB" dirty="0"/>
              <a:t>There are at least two sources of error when a regression analysis is preformed</a:t>
            </a:r>
          </a:p>
          <a:p>
            <a:pPr lvl="1"/>
            <a:r>
              <a:rPr lang="en-GB" dirty="0"/>
              <a:t>Random error</a:t>
            </a:r>
          </a:p>
          <a:p>
            <a:pPr lvl="1"/>
            <a:r>
              <a:rPr lang="en-GB" dirty="0"/>
              <a:t>Bias due to uncontrolled confounding</a:t>
            </a:r>
          </a:p>
          <a:p>
            <a:r>
              <a:rPr lang="en-GB" dirty="0"/>
              <a:t>Random error can be estimated using the SE of the regression coefficient.</a:t>
            </a:r>
          </a:p>
          <a:p>
            <a:r>
              <a:rPr lang="en-GB" dirty="0"/>
              <a:t>Minimising standard error change in the exposure coefficient is important.</a:t>
            </a:r>
          </a:p>
        </p:txBody>
      </p:sp>
    </p:spTree>
    <p:extLst>
      <p:ext uri="{BB962C8B-B14F-4D97-AF65-F5344CB8AC3E}">
        <p14:creationId xmlns:p14="http://schemas.microsoft.com/office/powerpoint/2010/main" val="32719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A7B9-97FD-4514-8153-C70B1996DB76}"/>
              </a:ext>
            </a:extLst>
          </p:cNvPr>
          <p:cNvSpPr>
            <a:spLocks noGrp="1"/>
          </p:cNvSpPr>
          <p:nvPr>
            <p:ph type="title"/>
          </p:nvPr>
        </p:nvSpPr>
        <p:spPr/>
        <p:txBody>
          <a:bodyPr/>
          <a:lstStyle/>
          <a:p>
            <a:r>
              <a:rPr lang="en-GB" dirty="0"/>
              <a:t>Scenarios</a:t>
            </a:r>
          </a:p>
        </p:txBody>
      </p:sp>
      <p:pic>
        <p:nvPicPr>
          <p:cNvPr id="4" name="Content Placeholder 3">
            <a:extLst>
              <a:ext uri="{FF2B5EF4-FFF2-40B4-BE49-F238E27FC236}">
                <a16:creationId xmlns:a16="http://schemas.microsoft.com/office/drawing/2014/main" id="{38E363EE-28B0-4237-93D1-A18AC4450771}"/>
              </a:ext>
            </a:extLst>
          </p:cNvPr>
          <p:cNvPicPr>
            <a:picLocks noGrp="1" noChangeAspect="1"/>
          </p:cNvPicPr>
          <p:nvPr>
            <p:ph idx="1"/>
          </p:nvPr>
        </p:nvPicPr>
        <p:blipFill>
          <a:blip r:embed="rId2"/>
          <a:stretch>
            <a:fillRect/>
          </a:stretch>
        </p:blipFill>
        <p:spPr>
          <a:xfrm>
            <a:off x="838200" y="1819702"/>
            <a:ext cx="10515600" cy="3257189"/>
          </a:xfrm>
          <a:prstGeom prst="rect">
            <a:avLst/>
          </a:prstGeom>
        </p:spPr>
      </p:pic>
    </p:spTree>
    <p:extLst>
      <p:ext uri="{BB962C8B-B14F-4D97-AF65-F5344CB8AC3E}">
        <p14:creationId xmlns:p14="http://schemas.microsoft.com/office/powerpoint/2010/main" val="2473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F879-E7FD-4CC0-B6E6-A6264DB89807}"/>
              </a:ext>
            </a:extLst>
          </p:cNvPr>
          <p:cNvSpPr>
            <a:spLocks noGrp="1"/>
          </p:cNvSpPr>
          <p:nvPr>
            <p:ph type="title"/>
          </p:nvPr>
        </p:nvSpPr>
        <p:spPr/>
        <p:txBody>
          <a:bodyPr/>
          <a:lstStyle/>
          <a:p>
            <a:r>
              <a:rPr lang="en-GB" dirty="0"/>
              <a:t>Confounding</a:t>
            </a:r>
          </a:p>
        </p:txBody>
      </p:sp>
      <p:pic>
        <p:nvPicPr>
          <p:cNvPr id="4" name="Content Placeholder 3">
            <a:extLst>
              <a:ext uri="{FF2B5EF4-FFF2-40B4-BE49-F238E27FC236}">
                <a16:creationId xmlns:a16="http://schemas.microsoft.com/office/drawing/2014/main" id="{DAAB231B-BA5E-4C19-8057-2BFCEAA1D703}"/>
              </a:ext>
            </a:extLst>
          </p:cNvPr>
          <p:cNvPicPr>
            <a:picLocks noGrp="1" noChangeAspect="1"/>
          </p:cNvPicPr>
          <p:nvPr>
            <p:ph idx="1"/>
          </p:nvPr>
        </p:nvPicPr>
        <p:blipFill>
          <a:blip r:embed="rId2"/>
          <a:stretch>
            <a:fillRect/>
          </a:stretch>
        </p:blipFill>
        <p:spPr>
          <a:xfrm>
            <a:off x="838200" y="1986474"/>
            <a:ext cx="10515600" cy="3286126"/>
          </a:xfrm>
          <a:prstGeom prst="rect">
            <a:avLst/>
          </a:prstGeom>
        </p:spPr>
      </p:pic>
    </p:spTree>
    <p:extLst>
      <p:ext uri="{BB962C8B-B14F-4D97-AF65-F5344CB8AC3E}">
        <p14:creationId xmlns:p14="http://schemas.microsoft.com/office/powerpoint/2010/main" val="66146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FB68-1B7E-4437-882D-0973726A69F7}"/>
              </a:ext>
            </a:extLst>
          </p:cNvPr>
          <p:cNvSpPr>
            <a:spLocks noGrp="1"/>
          </p:cNvSpPr>
          <p:nvPr>
            <p:ph type="title"/>
          </p:nvPr>
        </p:nvSpPr>
        <p:spPr/>
        <p:txBody>
          <a:bodyPr/>
          <a:lstStyle/>
          <a:p>
            <a:r>
              <a:rPr lang="en-GB" dirty="0"/>
              <a:t>Multicollinearity</a:t>
            </a:r>
          </a:p>
        </p:txBody>
      </p:sp>
      <p:sp>
        <p:nvSpPr>
          <p:cNvPr id="3" name="Content Placeholder 2">
            <a:extLst>
              <a:ext uri="{FF2B5EF4-FFF2-40B4-BE49-F238E27FC236}">
                <a16:creationId xmlns:a16="http://schemas.microsoft.com/office/drawing/2014/main" id="{C0A74223-949F-4082-B05A-F8207DC99620}"/>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8EC1C1A9-165C-4886-BE58-A299C675504D}"/>
              </a:ext>
            </a:extLst>
          </p:cNvPr>
          <p:cNvPicPr>
            <a:picLocks noChangeAspect="1"/>
          </p:cNvPicPr>
          <p:nvPr/>
        </p:nvPicPr>
        <p:blipFill>
          <a:blip r:embed="rId2"/>
          <a:stretch>
            <a:fillRect/>
          </a:stretch>
        </p:blipFill>
        <p:spPr>
          <a:xfrm>
            <a:off x="838200" y="2323306"/>
            <a:ext cx="10732309" cy="3355975"/>
          </a:xfrm>
          <a:prstGeom prst="rect">
            <a:avLst/>
          </a:prstGeom>
        </p:spPr>
      </p:pic>
    </p:spTree>
    <p:extLst>
      <p:ext uri="{BB962C8B-B14F-4D97-AF65-F5344CB8AC3E}">
        <p14:creationId xmlns:p14="http://schemas.microsoft.com/office/powerpoint/2010/main" val="278235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E47B-AE67-4367-9C99-285DF66ECE61}"/>
              </a:ext>
            </a:extLst>
          </p:cNvPr>
          <p:cNvSpPr>
            <a:spLocks noGrp="1"/>
          </p:cNvSpPr>
          <p:nvPr>
            <p:ph type="title"/>
          </p:nvPr>
        </p:nvSpPr>
        <p:spPr/>
        <p:txBody>
          <a:bodyPr/>
          <a:lstStyle/>
          <a:p>
            <a:r>
              <a:rPr lang="en-GB" dirty="0"/>
              <a:t>Both</a:t>
            </a:r>
          </a:p>
        </p:txBody>
      </p:sp>
      <p:pic>
        <p:nvPicPr>
          <p:cNvPr id="4" name="Content Placeholder 3">
            <a:extLst>
              <a:ext uri="{FF2B5EF4-FFF2-40B4-BE49-F238E27FC236}">
                <a16:creationId xmlns:a16="http://schemas.microsoft.com/office/drawing/2014/main" id="{D5F85FD6-B6B3-4FA4-B658-899AF1F50CFA}"/>
              </a:ext>
            </a:extLst>
          </p:cNvPr>
          <p:cNvPicPr>
            <a:picLocks noGrp="1" noChangeAspect="1"/>
          </p:cNvPicPr>
          <p:nvPr>
            <p:ph idx="1"/>
          </p:nvPr>
        </p:nvPicPr>
        <p:blipFill>
          <a:blip r:embed="rId2"/>
          <a:stretch>
            <a:fillRect/>
          </a:stretch>
        </p:blipFill>
        <p:spPr>
          <a:xfrm>
            <a:off x="838200" y="1690688"/>
            <a:ext cx="9982793" cy="2945480"/>
          </a:xfrm>
          <a:prstGeom prst="rect">
            <a:avLst/>
          </a:prstGeom>
        </p:spPr>
      </p:pic>
      <p:sp>
        <p:nvSpPr>
          <p:cNvPr id="5" name="TextBox 4">
            <a:extLst>
              <a:ext uri="{FF2B5EF4-FFF2-40B4-BE49-F238E27FC236}">
                <a16:creationId xmlns:a16="http://schemas.microsoft.com/office/drawing/2014/main" id="{6CA94C3F-F906-499C-B187-C34F80D68899}"/>
              </a:ext>
            </a:extLst>
          </p:cNvPr>
          <p:cNvSpPr txBox="1"/>
          <p:nvPr/>
        </p:nvSpPr>
        <p:spPr>
          <a:xfrm>
            <a:off x="838200" y="4748462"/>
            <a:ext cx="10150642" cy="1569660"/>
          </a:xfrm>
          <a:prstGeom prst="rect">
            <a:avLst/>
          </a:prstGeom>
          <a:noFill/>
        </p:spPr>
        <p:txBody>
          <a:bodyPr wrap="square" rtlCol="0">
            <a:spAutoFit/>
          </a:bodyPr>
          <a:lstStyle/>
          <a:p>
            <a:r>
              <a:rPr lang="en-GB" sz="2400" dirty="0"/>
              <a:t>Try to find a ‘reduced’ model which still controls for confounding (not changing the RR), but also avoids multicollinearity by removing V1,2,3,4,5 one at time</a:t>
            </a:r>
          </a:p>
          <a:p>
            <a:endParaRPr lang="en-GB" sz="2400" dirty="0"/>
          </a:p>
          <a:p>
            <a:r>
              <a:rPr lang="en-GB" sz="2400" dirty="0"/>
              <a:t>If that doesn’t work, keep the full model or consider ML methods </a:t>
            </a:r>
          </a:p>
        </p:txBody>
      </p:sp>
    </p:spTree>
    <p:extLst>
      <p:ext uri="{BB962C8B-B14F-4D97-AF65-F5344CB8AC3E}">
        <p14:creationId xmlns:p14="http://schemas.microsoft.com/office/powerpoint/2010/main" val="40678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641B-9404-4023-BA22-C994E028B4A8}"/>
              </a:ext>
            </a:extLst>
          </p:cNvPr>
          <p:cNvSpPr>
            <a:spLocks noGrp="1"/>
          </p:cNvSpPr>
          <p:nvPr>
            <p:ph type="title"/>
          </p:nvPr>
        </p:nvSpPr>
        <p:spPr/>
        <p:txBody>
          <a:bodyPr/>
          <a:lstStyle/>
          <a:p>
            <a:r>
              <a:rPr lang="en-GB" dirty="0"/>
              <a:t>Strategies of analysis</a:t>
            </a:r>
          </a:p>
        </p:txBody>
      </p:sp>
      <p:sp>
        <p:nvSpPr>
          <p:cNvPr id="3" name="Content Placeholder 2">
            <a:extLst>
              <a:ext uri="{FF2B5EF4-FFF2-40B4-BE49-F238E27FC236}">
                <a16:creationId xmlns:a16="http://schemas.microsoft.com/office/drawing/2014/main" id="{86A84E40-6DA9-4D96-9C29-6F972A66377D}"/>
              </a:ext>
            </a:extLst>
          </p:cNvPr>
          <p:cNvSpPr>
            <a:spLocks noGrp="1"/>
          </p:cNvSpPr>
          <p:nvPr>
            <p:ph idx="1"/>
          </p:nvPr>
        </p:nvSpPr>
        <p:spPr/>
        <p:txBody>
          <a:bodyPr/>
          <a:lstStyle/>
          <a:p>
            <a:r>
              <a:rPr lang="en-GB" dirty="0"/>
              <a:t>Where you get to distinguish yourself from the pure data scientists by approaching your modelling from a medical standpoint and using the approach which fits the research question.</a:t>
            </a:r>
          </a:p>
          <a:p>
            <a:r>
              <a:rPr lang="en-GB" dirty="0"/>
              <a:t>Most research questions can be addressed with one of two types of models</a:t>
            </a:r>
          </a:p>
          <a:p>
            <a:pPr lvl="1"/>
            <a:r>
              <a:rPr lang="en-GB" dirty="0"/>
              <a:t>Predictive</a:t>
            </a:r>
          </a:p>
          <a:p>
            <a:pPr lvl="1"/>
            <a:r>
              <a:rPr lang="en-GB" dirty="0"/>
              <a:t>Causal</a:t>
            </a:r>
          </a:p>
          <a:p>
            <a:endParaRPr lang="en-GB" dirty="0"/>
          </a:p>
        </p:txBody>
      </p:sp>
    </p:spTree>
    <p:extLst>
      <p:ext uri="{BB962C8B-B14F-4D97-AF65-F5344CB8AC3E}">
        <p14:creationId xmlns:p14="http://schemas.microsoft.com/office/powerpoint/2010/main" val="426853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7D01-E3FC-4B2A-BCE5-4457B982E995}"/>
              </a:ext>
            </a:extLst>
          </p:cNvPr>
          <p:cNvSpPr>
            <a:spLocks noGrp="1"/>
          </p:cNvSpPr>
          <p:nvPr>
            <p:ph type="title"/>
          </p:nvPr>
        </p:nvSpPr>
        <p:spPr/>
        <p:txBody>
          <a:bodyPr/>
          <a:lstStyle/>
          <a:p>
            <a:r>
              <a:rPr lang="en-GB" dirty="0"/>
              <a:t>Minimising RMSE</a:t>
            </a:r>
          </a:p>
        </p:txBody>
      </p:sp>
      <p:sp>
        <p:nvSpPr>
          <p:cNvPr id="3" name="Content Placeholder 2">
            <a:extLst>
              <a:ext uri="{FF2B5EF4-FFF2-40B4-BE49-F238E27FC236}">
                <a16:creationId xmlns:a16="http://schemas.microsoft.com/office/drawing/2014/main" id="{967CC361-FD97-4EA2-9B18-4EDC291FFEF6}"/>
              </a:ext>
            </a:extLst>
          </p:cNvPr>
          <p:cNvSpPr>
            <a:spLocks noGrp="1"/>
          </p:cNvSpPr>
          <p:nvPr>
            <p:ph idx="1"/>
          </p:nvPr>
        </p:nvSpPr>
        <p:spPr/>
        <p:txBody>
          <a:bodyPr/>
          <a:lstStyle/>
          <a:p>
            <a:r>
              <a:rPr lang="en-GB" dirty="0"/>
              <a:t>The MSE is based on two components</a:t>
            </a:r>
          </a:p>
          <a:p>
            <a:pPr lvl="1"/>
            <a:r>
              <a:rPr lang="en-GB" dirty="0"/>
              <a:t>The error in the coefficient, compared to the coefficient in the ‘full’ model</a:t>
            </a:r>
          </a:p>
          <a:p>
            <a:pPr lvl="2"/>
            <a:r>
              <a:rPr lang="en-GB" dirty="0"/>
              <a:t>(beta model – beta full)^2</a:t>
            </a:r>
          </a:p>
          <a:p>
            <a:pPr lvl="1"/>
            <a:r>
              <a:rPr lang="en-GB" dirty="0"/>
              <a:t>And random error (SE squared)</a:t>
            </a:r>
          </a:p>
          <a:p>
            <a:pPr lvl="1"/>
            <a:endParaRPr lang="en-GB" dirty="0"/>
          </a:p>
          <a:p>
            <a:r>
              <a:rPr lang="en-GB" dirty="0"/>
              <a:t>Observe what the RMSE for the models are when you include univariate analyses and multivariate analyses and see whether the inclusion of certain variables increases or decreases it.</a:t>
            </a:r>
          </a:p>
        </p:txBody>
      </p:sp>
    </p:spTree>
    <p:extLst>
      <p:ext uri="{BB962C8B-B14F-4D97-AF65-F5344CB8AC3E}">
        <p14:creationId xmlns:p14="http://schemas.microsoft.com/office/powerpoint/2010/main" val="1511539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B31D-CC23-470A-AFFE-EF49427E9B8A}"/>
              </a:ext>
            </a:extLst>
          </p:cNvPr>
          <p:cNvSpPr>
            <a:spLocks noGrp="1"/>
          </p:cNvSpPr>
          <p:nvPr>
            <p:ph type="title"/>
          </p:nvPr>
        </p:nvSpPr>
        <p:spPr/>
        <p:txBody>
          <a:bodyPr/>
          <a:lstStyle/>
          <a:p>
            <a:r>
              <a:rPr lang="en-GB" dirty="0"/>
              <a:t>Practice with ‘real world data’</a:t>
            </a:r>
          </a:p>
        </p:txBody>
      </p:sp>
      <p:sp>
        <p:nvSpPr>
          <p:cNvPr id="3" name="Content Placeholder 2">
            <a:extLst>
              <a:ext uri="{FF2B5EF4-FFF2-40B4-BE49-F238E27FC236}">
                <a16:creationId xmlns:a16="http://schemas.microsoft.com/office/drawing/2014/main" id="{7921D82F-DE1D-44FC-80EF-88AD0DC3808C}"/>
              </a:ext>
            </a:extLst>
          </p:cNvPr>
          <p:cNvSpPr>
            <a:spLocks noGrp="1"/>
          </p:cNvSpPr>
          <p:nvPr>
            <p:ph idx="1"/>
          </p:nvPr>
        </p:nvSpPr>
        <p:spPr/>
        <p:txBody>
          <a:bodyPr/>
          <a:lstStyle/>
          <a:p>
            <a:r>
              <a:rPr lang="en-GB" dirty="0"/>
              <a:t>Import the </a:t>
            </a:r>
            <a:r>
              <a:rPr lang="en-GB" dirty="0" err="1"/>
              <a:t>Uganda_first_lrti</a:t>
            </a:r>
            <a:r>
              <a:rPr lang="en-GB" dirty="0"/>
              <a:t> dataset from the google drive</a:t>
            </a:r>
          </a:p>
          <a:p>
            <a:r>
              <a:rPr lang="en-GB" dirty="0"/>
              <a:t>Examine the data</a:t>
            </a:r>
          </a:p>
          <a:p>
            <a:r>
              <a:rPr lang="en-GB" dirty="0"/>
              <a:t>This was initially set up to be a cohort longitudinal modelling exercise, however Poisson and Cox regression are beyond the scope of </a:t>
            </a:r>
            <a:r>
              <a:rPr lang="en-GB" dirty="0" err="1"/>
              <a:t>Gatenby’s</a:t>
            </a:r>
            <a:r>
              <a:rPr lang="en-GB" dirty="0"/>
              <a:t> brief and are simple enough to explore yourself using what we’ve learned already.</a:t>
            </a:r>
          </a:p>
          <a:p>
            <a:endParaRPr lang="en-GB" dirty="0"/>
          </a:p>
          <a:p>
            <a:r>
              <a:rPr lang="en-GB" dirty="0"/>
              <a:t>The outcome is ever developing a LRTI, and the exposure is maternal malarial infection.</a:t>
            </a:r>
          </a:p>
        </p:txBody>
      </p:sp>
    </p:spTree>
    <p:extLst>
      <p:ext uri="{BB962C8B-B14F-4D97-AF65-F5344CB8AC3E}">
        <p14:creationId xmlns:p14="http://schemas.microsoft.com/office/powerpoint/2010/main" val="16761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E2DB-56ED-4D7E-B535-7DDDA6B13ABD}"/>
              </a:ext>
            </a:extLst>
          </p:cNvPr>
          <p:cNvSpPr>
            <a:spLocks noGrp="1"/>
          </p:cNvSpPr>
          <p:nvPr>
            <p:ph type="title"/>
          </p:nvPr>
        </p:nvSpPr>
        <p:spPr/>
        <p:txBody>
          <a:bodyPr/>
          <a:lstStyle/>
          <a:p>
            <a:r>
              <a:rPr lang="en-GB" dirty="0"/>
              <a:t>Here’s the codebook</a:t>
            </a:r>
          </a:p>
        </p:txBody>
      </p:sp>
      <p:pic>
        <p:nvPicPr>
          <p:cNvPr id="6" name="Content Placeholder 5" descr="Table&#10;&#10;Description automatically generated">
            <a:extLst>
              <a:ext uri="{FF2B5EF4-FFF2-40B4-BE49-F238E27FC236}">
                <a16:creationId xmlns:a16="http://schemas.microsoft.com/office/drawing/2014/main" id="{F3169BFA-4718-4D76-BF74-18F346DAE6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2251"/>
          <a:stretch/>
        </p:blipFill>
        <p:spPr>
          <a:xfrm>
            <a:off x="838200" y="1193383"/>
            <a:ext cx="5356271" cy="5456070"/>
          </a:xfrm>
        </p:spPr>
      </p:pic>
      <p:pic>
        <p:nvPicPr>
          <p:cNvPr id="8" name="Picture 7" descr="Table&#10;&#10;Description automatically generated">
            <a:extLst>
              <a:ext uri="{FF2B5EF4-FFF2-40B4-BE49-F238E27FC236}">
                <a16:creationId xmlns:a16="http://schemas.microsoft.com/office/drawing/2014/main" id="{919653DB-B9F9-4A87-BC4A-CE001167CD95}"/>
              </a:ext>
            </a:extLst>
          </p:cNvPr>
          <p:cNvPicPr>
            <a:picLocks noChangeAspect="1"/>
          </p:cNvPicPr>
          <p:nvPr/>
        </p:nvPicPr>
        <p:blipFill rotWithShape="1">
          <a:blip r:embed="rId2">
            <a:extLst>
              <a:ext uri="{28A0092B-C50C-407E-A947-70E740481C1C}">
                <a14:useLocalDpi xmlns:a14="http://schemas.microsoft.com/office/drawing/2010/main" val="0"/>
              </a:ext>
            </a:extLst>
          </a:blip>
          <a:srcRect t="74500"/>
          <a:stretch/>
        </p:blipFill>
        <p:spPr>
          <a:xfrm>
            <a:off x="6194471" y="2121568"/>
            <a:ext cx="5813397" cy="2614863"/>
          </a:xfrm>
          <a:prstGeom prst="rect">
            <a:avLst/>
          </a:prstGeom>
        </p:spPr>
      </p:pic>
    </p:spTree>
    <p:extLst>
      <p:ext uri="{BB962C8B-B14F-4D97-AF65-F5344CB8AC3E}">
        <p14:creationId xmlns:p14="http://schemas.microsoft.com/office/powerpoint/2010/main" val="364288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6F61-CA11-44AC-8730-2FFF560F462E}"/>
              </a:ext>
            </a:extLst>
          </p:cNvPr>
          <p:cNvSpPr>
            <a:spLocks noGrp="1"/>
          </p:cNvSpPr>
          <p:nvPr>
            <p:ph type="title"/>
          </p:nvPr>
        </p:nvSpPr>
        <p:spPr/>
        <p:txBody>
          <a:bodyPr/>
          <a:lstStyle/>
          <a:p>
            <a:r>
              <a:rPr lang="en-GB" dirty="0"/>
              <a:t>An approach</a:t>
            </a:r>
          </a:p>
        </p:txBody>
      </p:sp>
      <p:sp>
        <p:nvSpPr>
          <p:cNvPr id="3" name="Content Placeholder 2">
            <a:extLst>
              <a:ext uri="{FF2B5EF4-FFF2-40B4-BE49-F238E27FC236}">
                <a16:creationId xmlns:a16="http://schemas.microsoft.com/office/drawing/2014/main" id="{59CECDBF-E10F-4CC6-8808-BA410EECDD0D}"/>
              </a:ext>
            </a:extLst>
          </p:cNvPr>
          <p:cNvSpPr>
            <a:spLocks noGrp="1"/>
          </p:cNvSpPr>
          <p:nvPr>
            <p:ph idx="1"/>
          </p:nvPr>
        </p:nvSpPr>
        <p:spPr>
          <a:xfrm>
            <a:off x="838200" y="1825625"/>
            <a:ext cx="7776411" cy="4351338"/>
          </a:xfrm>
        </p:spPr>
        <p:txBody>
          <a:bodyPr>
            <a:normAutofit fontScale="77500" lnSpcReduction="20000"/>
          </a:bodyPr>
          <a:lstStyle/>
          <a:p>
            <a:r>
              <a:rPr lang="en-GB" dirty="0"/>
              <a:t>Define a priori variables</a:t>
            </a:r>
          </a:p>
          <a:p>
            <a:pPr lvl="1"/>
            <a:r>
              <a:rPr lang="en-GB" dirty="0"/>
              <a:t>Maternal age</a:t>
            </a:r>
          </a:p>
          <a:p>
            <a:pPr lvl="1"/>
            <a:r>
              <a:rPr lang="en-GB" dirty="0"/>
              <a:t>Infant gender</a:t>
            </a:r>
          </a:p>
          <a:p>
            <a:pPr lvl="1"/>
            <a:r>
              <a:rPr lang="en-GB" dirty="0"/>
              <a:t>Household socioeconomic status (1-6) &lt;- be careful about multicollinearity</a:t>
            </a:r>
          </a:p>
          <a:p>
            <a:r>
              <a:rPr lang="en-GB" dirty="0"/>
              <a:t>Run analyses of each of the potential confounders, and </a:t>
            </a:r>
            <a:r>
              <a:rPr lang="en-GB" dirty="0" err="1"/>
              <a:t>lrtest</a:t>
            </a:r>
            <a:r>
              <a:rPr lang="en-GB" dirty="0"/>
              <a:t> them with the base a priori model. This gives you a short list of what are actually confounders.</a:t>
            </a:r>
          </a:p>
          <a:p>
            <a:r>
              <a:rPr lang="en-GB" dirty="0"/>
              <a:t>Make sure that if there is no significant change in effect, then that the RMSE doesn’t rise by adding in a new variable.</a:t>
            </a:r>
          </a:p>
          <a:p>
            <a:r>
              <a:rPr lang="en-GB" dirty="0"/>
              <a:t>Chuck them all in a model and see if the RMSE rises too much, if it does then you have to make a judgement call to remove a variable with a high RMSE change but small effect change. If you can’t do this then accept defeat. This is where personal opinion comes into modelling.</a:t>
            </a:r>
          </a:p>
          <a:p>
            <a:pPr lvl="1"/>
            <a:endParaRPr lang="en-GB" dirty="0"/>
          </a:p>
        </p:txBody>
      </p:sp>
      <p:pic>
        <p:nvPicPr>
          <p:cNvPr id="4" name="Picture 3">
            <a:extLst>
              <a:ext uri="{FF2B5EF4-FFF2-40B4-BE49-F238E27FC236}">
                <a16:creationId xmlns:a16="http://schemas.microsoft.com/office/drawing/2014/main" id="{816F9425-3BC6-4BEC-85E9-01CF5C794658}"/>
              </a:ext>
            </a:extLst>
          </p:cNvPr>
          <p:cNvPicPr>
            <a:picLocks noChangeAspect="1"/>
          </p:cNvPicPr>
          <p:nvPr/>
        </p:nvPicPr>
        <p:blipFill>
          <a:blip r:embed="rId2"/>
          <a:stretch>
            <a:fillRect/>
          </a:stretch>
        </p:blipFill>
        <p:spPr>
          <a:xfrm>
            <a:off x="8614611" y="1825625"/>
            <a:ext cx="3465323" cy="3831056"/>
          </a:xfrm>
          <a:prstGeom prst="rect">
            <a:avLst/>
          </a:prstGeom>
        </p:spPr>
      </p:pic>
    </p:spTree>
    <p:extLst>
      <p:ext uri="{BB962C8B-B14F-4D97-AF65-F5344CB8AC3E}">
        <p14:creationId xmlns:p14="http://schemas.microsoft.com/office/powerpoint/2010/main" val="316126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C220-EAAD-4084-B225-EEE158FF1F35}"/>
              </a:ext>
            </a:extLst>
          </p:cNvPr>
          <p:cNvSpPr>
            <a:spLocks noGrp="1"/>
          </p:cNvSpPr>
          <p:nvPr>
            <p:ph type="title"/>
          </p:nvPr>
        </p:nvSpPr>
        <p:spPr/>
        <p:txBody>
          <a:bodyPr/>
          <a:lstStyle/>
          <a:p>
            <a:r>
              <a:rPr lang="en-GB" dirty="0"/>
              <a:t>Introduction to </a:t>
            </a:r>
            <a:r>
              <a:rPr lang="en-GB" dirty="0" err="1"/>
              <a:t>lapply</a:t>
            </a:r>
            <a:endParaRPr lang="en-GB" dirty="0"/>
          </a:p>
        </p:txBody>
      </p:sp>
      <p:sp>
        <p:nvSpPr>
          <p:cNvPr id="3" name="Content Placeholder 2">
            <a:extLst>
              <a:ext uri="{FF2B5EF4-FFF2-40B4-BE49-F238E27FC236}">
                <a16:creationId xmlns:a16="http://schemas.microsoft.com/office/drawing/2014/main" id="{5BB3664B-5FE5-462F-9140-D50E633B0812}"/>
              </a:ext>
            </a:extLst>
          </p:cNvPr>
          <p:cNvSpPr>
            <a:spLocks noGrp="1"/>
          </p:cNvSpPr>
          <p:nvPr>
            <p:ph idx="1"/>
          </p:nvPr>
        </p:nvSpPr>
        <p:spPr/>
        <p:txBody>
          <a:bodyPr/>
          <a:lstStyle/>
          <a:p>
            <a:r>
              <a:rPr lang="en-GB" dirty="0"/>
              <a:t>Applies complex functions to a vector, returning a list</a:t>
            </a:r>
          </a:p>
          <a:p>
            <a:endParaRPr lang="en-GB" dirty="0"/>
          </a:p>
          <a:p>
            <a:r>
              <a:rPr lang="en-GB" dirty="0"/>
              <a:t>You can make your own function to use in </a:t>
            </a:r>
            <a:r>
              <a:rPr lang="en-GB" dirty="0" err="1"/>
              <a:t>lapply</a:t>
            </a:r>
            <a:r>
              <a:rPr lang="en-GB" dirty="0"/>
              <a:t> as well</a:t>
            </a:r>
          </a:p>
          <a:p>
            <a:endParaRPr lang="en-GB" dirty="0"/>
          </a:p>
          <a:p>
            <a:r>
              <a:rPr lang="en-GB" dirty="0" err="1"/>
              <a:t>lapply</a:t>
            </a:r>
            <a:r>
              <a:rPr lang="en-GB" dirty="0"/>
              <a:t> returns a list of the same length as X, each element of which is the result of applying FUN to the corresponding element of X.</a:t>
            </a:r>
          </a:p>
          <a:p>
            <a:endParaRPr lang="en-GB" dirty="0"/>
          </a:p>
          <a:p>
            <a:endParaRPr lang="en-GB" dirty="0"/>
          </a:p>
        </p:txBody>
      </p:sp>
    </p:spTree>
    <p:extLst>
      <p:ext uri="{BB962C8B-B14F-4D97-AF65-F5344CB8AC3E}">
        <p14:creationId xmlns:p14="http://schemas.microsoft.com/office/powerpoint/2010/main" val="2192871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A5F6-5716-4A5F-80C0-E1F9354A835D}"/>
              </a:ext>
            </a:extLst>
          </p:cNvPr>
          <p:cNvSpPr>
            <a:spLocks noGrp="1"/>
          </p:cNvSpPr>
          <p:nvPr>
            <p:ph type="title"/>
          </p:nvPr>
        </p:nvSpPr>
        <p:spPr/>
        <p:txBody>
          <a:bodyPr/>
          <a:lstStyle/>
          <a:p>
            <a:r>
              <a:rPr lang="en-GB" dirty="0"/>
              <a:t>A note about </a:t>
            </a:r>
            <a:r>
              <a:rPr lang="en-GB" dirty="0" err="1"/>
              <a:t>lrtest</a:t>
            </a:r>
            <a:endParaRPr lang="en-GB" dirty="0"/>
          </a:p>
        </p:txBody>
      </p:sp>
      <p:sp>
        <p:nvSpPr>
          <p:cNvPr id="3" name="Content Placeholder 2">
            <a:extLst>
              <a:ext uri="{FF2B5EF4-FFF2-40B4-BE49-F238E27FC236}">
                <a16:creationId xmlns:a16="http://schemas.microsoft.com/office/drawing/2014/main" id="{23849174-E522-4A8E-80EE-57BFBF1DACA3}"/>
              </a:ext>
            </a:extLst>
          </p:cNvPr>
          <p:cNvSpPr>
            <a:spLocks noGrp="1"/>
          </p:cNvSpPr>
          <p:nvPr>
            <p:ph idx="1"/>
          </p:nvPr>
        </p:nvSpPr>
        <p:spPr/>
        <p:txBody>
          <a:bodyPr/>
          <a:lstStyle/>
          <a:p>
            <a:r>
              <a:rPr lang="en-GB" dirty="0"/>
              <a:t>The nested model has to have the same number of degrees of freedom as the complex model</a:t>
            </a:r>
          </a:p>
          <a:p>
            <a:r>
              <a:rPr lang="en-GB" dirty="0"/>
              <a:t>What this means in practice is you need to subset the original a priori model without NA values of the variable you’re testing</a:t>
            </a:r>
          </a:p>
          <a:p>
            <a:endParaRPr lang="en-GB" dirty="0"/>
          </a:p>
          <a:p>
            <a:r>
              <a:rPr lang="en-GB" dirty="0"/>
              <a:t>This code can do that</a:t>
            </a:r>
          </a:p>
          <a:p>
            <a:r>
              <a:rPr lang="en-GB" dirty="0" err="1"/>
              <a:t>subset_dataset</a:t>
            </a:r>
            <a:r>
              <a:rPr lang="en-GB" dirty="0"/>
              <a:t> &lt;- dataset[</a:t>
            </a:r>
            <a:r>
              <a:rPr lang="en-GB" dirty="0" err="1"/>
              <a:t>complete.cases</a:t>
            </a:r>
            <a:r>
              <a:rPr lang="en-GB" dirty="0"/>
              <a:t>(dataset[,variable),]</a:t>
            </a:r>
          </a:p>
          <a:p>
            <a:r>
              <a:rPr lang="en-GB" dirty="0"/>
              <a:t>Then model with that dataset</a:t>
            </a:r>
          </a:p>
          <a:p>
            <a:r>
              <a:rPr lang="en-GB" dirty="0"/>
              <a:t>Then </a:t>
            </a:r>
            <a:r>
              <a:rPr lang="en-GB" dirty="0" err="1"/>
              <a:t>lrtest</a:t>
            </a:r>
            <a:r>
              <a:rPr lang="en-GB" dirty="0"/>
              <a:t>(</a:t>
            </a:r>
            <a:r>
              <a:rPr lang="en-GB" dirty="0" err="1"/>
              <a:t>subset_model</a:t>
            </a:r>
            <a:r>
              <a:rPr lang="en-GB" dirty="0"/>
              <a:t>, </a:t>
            </a:r>
            <a:r>
              <a:rPr lang="en-GB" dirty="0" err="1"/>
              <a:t>var_model</a:t>
            </a:r>
            <a:r>
              <a:rPr lang="en-GB" dirty="0"/>
              <a:t>)</a:t>
            </a:r>
          </a:p>
        </p:txBody>
      </p:sp>
    </p:spTree>
    <p:extLst>
      <p:ext uri="{BB962C8B-B14F-4D97-AF65-F5344CB8AC3E}">
        <p14:creationId xmlns:p14="http://schemas.microsoft.com/office/powerpoint/2010/main" val="263249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B54E-6114-4F9D-9655-3F1BCADACCCA}"/>
              </a:ext>
            </a:extLst>
          </p:cNvPr>
          <p:cNvSpPr>
            <a:spLocks noGrp="1"/>
          </p:cNvSpPr>
          <p:nvPr>
            <p:ph type="title"/>
          </p:nvPr>
        </p:nvSpPr>
        <p:spPr/>
        <p:txBody>
          <a:bodyPr/>
          <a:lstStyle/>
          <a:p>
            <a:r>
              <a:rPr lang="en-GB" dirty="0"/>
              <a:t>Homework and final assessment</a:t>
            </a:r>
          </a:p>
        </p:txBody>
      </p:sp>
      <p:sp>
        <p:nvSpPr>
          <p:cNvPr id="3" name="Content Placeholder 2">
            <a:extLst>
              <a:ext uri="{FF2B5EF4-FFF2-40B4-BE49-F238E27FC236}">
                <a16:creationId xmlns:a16="http://schemas.microsoft.com/office/drawing/2014/main" id="{E2748338-EB8E-41A7-92F6-66640DFA0489}"/>
              </a:ext>
            </a:extLst>
          </p:cNvPr>
          <p:cNvSpPr>
            <a:spLocks noGrp="1"/>
          </p:cNvSpPr>
          <p:nvPr>
            <p:ph idx="1"/>
          </p:nvPr>
        </p:nvSpPr>
        <p:spPr/>
        <p:txBody>
          <a:bodyPr>
            <a:normAutofit lnSpcReduction="10000"/>
          </a:bodyPr>
          <a:lstStyle/>
          <a:p>
            <a:r>
              <a:rPr lang="en-GB" dirty="0"/>
              <a:t>Create a model to adequately explain the relationship between </a:t>
            </a:r>
            <a:r>
              <a:rPr lang="en-GB" dirty="0" err="1"/>
              <a:t>lrti</a:t>
            </a:r>
            <a:r>
              <a:rPr lang="en-GB" dirty="0"/>
              <a:t> and maternal malaria infection.</a:t>
            </a:r>
          </a:p>
          <a:p>
            <a:endParaRPr lang="en-GB" dirty="0"/>
          </a:p>
          <a:p>
            <a:r>
              <a:rPr lang="en-GB" dirty="0"/>
              <a:t>Examine multicollinearity</a:t>
            </a:r>
          </a:p>
          <a:p>
            <a:endParaRPr lang="en-GB" dirty="0"/>
          </a:p>
          <a:p>
            <a:r>
              <a:rPr lang="en-GB" dirty="0"/>
              <a:t>Justify your modelling strategy</a:t>
            </a:r>
          </a:p>
          <a:p>
            <a:endParaRPr lang="en-GB" dirty="0"/>
          </a:p>
          <a:p>
            <a:r>
              <a:rPr lang="en-GB" dirty="0"/>
              <a:t>Send me your code including the final </a:t>
            </a:r>
            <a:r>
              <a:rPr lang="en-GB" dirty="0" err="1"/>
              <a:t>glm</a:t>
            </a:r>
            <a:r>
              <a:rPr lang="en-GB" dirty="0"/>
              <a:t>() with annotations</a:t>
            </a:r>
          </a:p>
          <a:p>
            <a:r>
              <a:rPr lang="en-GB" dirty="0"/>
              <a:t>Or don’t, I’m not your consultant.</a:t>
            </a:r>
          </a:p>
        </p:txBody>
      </p:sp>
    </p:spTree>
    <p:extLst>
      <p:ext uri="{BB962C8B-B14F-4D97-AF65-F5344CB8AC3E}">
        <p14:creationId xmlns:p14="http://schemas.microsoft.com/office/powerpoint/2010/main" val="274681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B321-69B1-4DF0-AC97-63DA72CA4114}"/>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9210F5CF-6F02-4837-86F7-6C34E5B965B8}"/>
              </a:ext>
            </a:extLst>
          </p:cNvPr>
          <p:cNvSpPr>
            <a:spLocks noGrp="1"/>
          </p:cNvSpPr>
          <p:nvPr>
            <p:ph idx="1"/>
          </p:nvPr>
        </p:nvSpPr>
        <p:spPr>
          <a:xfrm>
            <a:off x="838200" y="1825625"/>
            <a:ext cx="5033211" cy="4351338"/>
          </a:xfrm>
        </p:spPr>
        <p:txBody>
          <a:bodyPr/>
          <a:lstStyle/>
          <a:p>
            <a:r>
              <a:rPr lang="en-GB" dirty="0"/>
              <a:t>Causal modelling suitable for where there is ONE MAIN EXPOSURE of interest in the study.</a:t>
            </a:r>
          </a:p>
          <a:p>
            <a:pPr lvl="1"/>
            <a:r>
              <a:rPr lang="en-GB" dirty="0"/>
              <a:t>And the other variables collected can be considered as potential confounders or effect modifiers</a:t>
            </a:r>
          </a:p>
          <a:p>
            <a:r>
              <a:rPr lang="en-GB" dirty="0"/>
              <a:t>Directed Acyclic Graphs can be helpful in specifying your causal model.</a:t>
            </a:r>
          </a:p>
        </p:txBody>
      </p:sp>
      <p:pic>
        <p:nvPicPr>
          <p:cNvPr id="4" name="Picture 3">
            <a:extLst>
              <a:ext uri="{FF2B5EF4-FFF2-40B4-BE49-F238E27FC236}">
                <a16:creationId xmlns:a16="http://schemas.microsoft.com/office/drawing/2014/main" id="{FDA9913D-EB52-4119-BBC3-AD4C77925464}"/>
              </a:ext>
            </a:extLst>
          </p:cNvPr>
          <p:cNvPicPr>
            <a:picLocks noChangeAspect="1"/>
          </p:cNvPicPr>
          <p:nvPr/>
        </p:nvPicPr>
        <p:blipFill>
          <a:blip r:embed="rId2"/>
          <a:stretch>
            <a:fillRect/>
          </a:stretch>
        </p:blipFill>
        <p:spPr>
          <a:xfrm>
            <a:off x="6096000" y="1612983"/>
            <a:ext cx="5606614" cy="4563980"/>
          </a:xfrm>
          <a:prstGeom prst="rect">
            <a:avLst/>
          </a:prstGeom>
        </p:spPr>
      </p:pic>
    </p:spTree>
    <p:extLst>
      <p:ext uri="{BB962C8B-B14F-4D97-AF65-F5344CB8AC3E}">
        <p14:creationId xmlns:p14="http://schemas.microsoft.com/office/powerpoint/2010/main" val="146729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355D-4752-4586-B420-7DE41927C7DD}"/>
              </a:ext>
            </a:extLst>
          </p:cNvPr>
          <p:cNvSpPr>
            <a:spLocks noGrp="1"/>
          </p:cNvSpPr>
          <p:nvPr>
            <p:ph type="title"/>
          </p:nvPr>
        </p:nvSpPr>
        <p:spPr/>
        <p:txBody>
          <a:bodyPr/>
          <a:lstStyle/>
          <a:p>
            <a:r>
              <a:rPr lang="en-GB" dirty="0"/>
              <a:t>DAGs</a:t>
            </a:r>
          </a:p>
        </p:txBody>
      </p:sp>
      <p:sp>
        <p:nvSpPr>
          <p:cNvPr id="3" name="Content Placeholder 2">
            <a:extLst>
              <a:ext uri="{FF2B5EF4-FFF2-40B4-BE49-F238E27FC236}">
                <a16:creationId xmlns:a16="http://schemas.microsoft.com/office/drawing/2014/main" id="{3E6549EF-945B-4E73-92A0-F401D395C98F}"/>
              </a:ext>
            </a:extLst>
          </p:cNvPr>
          <p:cNvSpPr>
            <a:spLocks noGrp="1"/>
          </p:cNvSpPr>
          <p:nvPr>
            <p:ph idx="1"/>
          </p:nvPr>
        </p:nvSpPr>
        <p:spPr>
          <a:xfrm>
            <a:off x="838200" y="1825625"/>
            <a:ext cx="7487653" cy="4351338"/>
          </a:xfrm>
        </p:spPr>
        <p:txBody>
          <a:bodyPr>
            <a:normAutofit fontScale="92500" lnSpcReduction="10000"/>
          </a:bodyPr>
          <a:lstStyle/>
          <a:p>
            <a:r>
              <a:rPr lang="en-GB" dirty="0"/>
              <a:t>These allow us to set down on paper what we assume the underlying causal associations to be.</a:t>
            </a:r>
          </a:p>
          <a:p>
            <a:r>
              <a:rPr lang="en-GB" dirty="0"/>
              <a:t>Very useful to find variables NOT to control for as they are on the causal pathway between two others</a:t>
            </a:r>
          </a:p>
          <a:p>
            <a:r>
              <a:rPr lang="en-GB" dirty="0"/>
              <a:t>If there are only a few confounders using a DAG to specify them and them add them in a model is a valid approach and no ‘strategy’ is needed</a:t>
            </a:r>
          </a:p>
          <a:p>
            <a:r>
              <a:rPr lang="en-GB" dirty="0"/>
              <a:t>However, sometimes there are many potential confounders and because of sparse data we can’t control for them all at the same time</a:t>
            </a:r>
          </a:p>
          <a:p>
            <a:pPr lvl="1"/>
            <a:r>
              <a:rPr lang="en-GB" dirty="0"/>
              <a:t>We then need to use a modelling strategy</a:t>
            </a:r>
          </a:p>
        </p:txBody>
      </p:sp>
      <p:pic>
        <p:nvPicPr>
          <p:cNvPr id="1026" name="Picture 2" descr="D'ya like dags? Well there's a Snatch TV series planned">
            <a:extLst>
              <a:ext uri="{FF2B5EF4-FFF2-40B4-BE49-F238E27FC236}">
                <a16:creationId xmlns:a16="http://schemas.microsoft.com/office/drawing/2014/main" id="{ECCFEE7C-CCCF-4769-8D53-009BB685E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854" y="4203784"/>
            <a:ext cx="2823411" cy="15881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C60DDE5-8396-48F7-82F8-0AEE457964E8}"/>
              </a:ext>
            </a:extLst>
          </p:cNvPr>
          <p:cNvPicPr>
            <a:picLocks noChangeAspect="1"/>
          </p:cNvPicPr>
          <p:nvPr/>
        </p:nvPicPr>
        <p:blipFill>
          <a:blip r:embed="rId3"/>
          <a:stretch>
            <a:fillRect/>
          </a:stretch>
        </p:blipFill>
        <p:spPr>
          <a:xfrm>
            <a:off x="8253591" y="1287554"/>
            <a:ext cx="3938409" cy="2733324"/>
          </a:xfrm>
          <a:prstGeom prst="rect">
            <a:avLst/>
          </a:prstGeom>
        </p:spPr>
      </p:pic>
    </p:spTree>
    <p:extLst>
      <p:ext uri="{BB962C8B-B14F-4D97-AF65-F5344CB8AC3E}">
        <p14:creationId xmlns:p14="http://schemas.microsoft.com/office/powerpoint/2010/main" val="34430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7906-1AB1-464F-855F-F6F81F01263C}"/>
              </a:ext>
            </a:extLst>
          </p:cNvPr>
          <p:cNvSpPr>
            <a:spLocks noGrp="1"/>
          </p:cNvSpPr>
          <p:nvPr>
            <p:ph type="title"/>
          </p:nvPr>
        </p:nvSpPr>
        <p:spPr/>
        <p:txBody>
          <a:bodyPr/>
          <a:lstStyle/>
          <a:p>
            <a:r>
              <a:rPr lang="en-GB" dirty="0"/>
              <a:t>Using regression models - caution</a:t>
            </a:r>
          </a:p>
        </p:txBody>
      </p:sp>
      <p:sp>
        <p:nvSpPr>
          <p:cNvPr id="3" name="Content Placeholder 2">
            <a:extLst>
              <a:ext uri="{FF2B5EF4-FFF2-40B4-BE49-F238E27FC236}">
                <a16:creationId xmlns:a16="http://schemas.microsoft.com/office/drawing/2014/main" id="{C2AABDFC-FBC8-4436-90B2-E60695641844}"/>
              </a:ext>
            </a:extLst>
          </p:cNvPr>
          <p:cNvSpPr>
            <a:spLocks noGrp="1"/>
          </p:cNvSpPr>
          <p:nvPr>
            <p:ph idx="1"/>
          </p:nvPr>
        </p:nvSpPr>
        <p:spPr/>
        <p:txBody>
          <a:bodyPr/>
          <a:lstStyle/>
          <a:p>
            <a:r>
              <a:rPr lang="en-GB" dirty="0"/>
              <a:t>When using a regression based model the gain in statistical efficiency occurs because the model makes certain assumptions about the structure of the data (most importantly no interactions between confounders) – these assumptions may be wrong</a:t>
            </a:r>
          </a:p>
          <a:p>
            <a:r>
              <a:rPr lang="en-GB" dirty="0"/>
              <a:t>Simply writing a single line </a:t>
            </a:r>
            <a:r>
              <a:rPr lang="en-GB" dirty="0" err="1"/>
              <a:t>glm</a:t>
            </a:r>
            <a:r>
              <a:rPr lang="en-GB" dirty="0"/>
              <a:t>() means you lose control and understanding of the analysis, and then it is easy to make mistakes</a:t>
            </a:r>
          </a:p>
          <a:p>
            <a:endParaRPr lang="en-GB" dirty="0"/>
          </a:p>
          <a:p>
            <a:r>
              <a:rPr lang="en-GB" dirty="0"/>
              <a:t>Always do simple stratified analysis first.</a:t>
            </a:r>
          </a:p>
          <a:p>
            <a:pPr lvl="1"/>
            <a:r>
              <a:rPr lang="en-GB" dirty="0"/>
              <a:t>2x2 then Mantel-Haenszel and then replicate with regression</a:t>
            </a:r>
          </a:p>
        </p:txBody>
      </p:sp>
    </p:spTree>
    <p:extLst>
      <p:ext uri="{BB962C8B-B14F-4D97-AF65-F5344CB8AC3E}">
        <p14:creationId xmlns:p14="http://schemas.microsoft.com/office/powerpoint/2010/main" val="5733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A28-7A40-4CB7-8E84-F1C7F6D8E53B}"/>
              </a:ext>
            </a:extLst>
          </p:cNvPr>
          <p:cNvSpPr>
            <a:spLocks noGrp="1"/>
          </p:cNvSpPr>
          <p:nvPr>
            <p:ph type="title"/>
          </p:nvPr>
        </p:nvSpPr>
        <p:spPr/>
        <p:txBody>
          <a:bodyPr/>
          <a:lstStyle/>
          <a:p>
            <a:r>
              <a:rPr lang="en-GB" dirty="0"/>
              <a:t>Criteria for Confounding</a:t>
            </a:r>
          </a:p>
        </p:txBody>
      </p:sp>
      <p:sp>
        <p:nvSpPr>
          <p:cNvPr id="3" name="Content Placeholder 2">
            <a:extLst>
              <a:ext uri="{FF2B5EF4-FFF2-40B4-BE49-F238E27FC236}">
                <a16:creationId xmlns:a16="http://schemas.microsoft.com/office/drawing/2014/main" id="{81853E15-D60B-4033-AAA1-5DD58DB746A3}"/>
              </a:ext>
            </a:extLst>
          </p:cNvPr>
          <p:cNvSpPr>
            <a:spLocks noGrp="1"/>
          </p:cNvSpPr>
          <p:nvPr>
            <p:ph idx="1"/>
          </p:nvPr>
        </p:nvSpPr>
        <p:spPr/>
        <p:txBody>
          <a:bodyPr/>
          <a:lstStyle/>
          <a:p>
            <a:r>
              <a:rPr lang="en-GB" dirty="0"/>
              <a:t>The definition for confounding is something I’ve spoken about a bit before but refers specifically to the </a:t>
            </a:r>
            <a:r>
              <a:rPr lang="en-GB" b="1" i="1" dirty="0"/>
              <a:t>exchangeability</a:t>
            </a:r>
            <a:r>
              <a:rPr lang="en-GB" dirty="0"/>
              <a:t> of the groups being compared – are the exp and non-exp groups the same with respect to their baseline disease risk?</a:t>
            </a:r>
          </a:p>
          <a:p>
            <a:r>
              <a:rPr lang="en-GB" dirty="0"/>
              <a:t>How to choose potential confounders?</a:t>
            </a:r>
          </a:p>
          <a:p>
            <a:pPr lvl="1"/>
            <a:r>
              <a:rPr lang="en-GB" dirty="0"/>
              <a:t>Prior knowledge (age + gender are almost always included)</a:t>
            </a:r>
          </a:p>
          <a:p>
            <a:pPr lvl="2"/>
            <a:r>
              <a:rPr lang="en-GB" dirty="0"/>
              <a:t>This may also specify causal pathway variables</a:t>
            </a:r>
          </a:p>
          <a:p>
            <a:pPr lvl="1"/>
            <a:r>
              <a:rPr lang="en-GB" dirty="0"/>
              <a:t>Exploratory analyses of the data</a:t>
            </a:r>
          </a:p>
        </p:txBody>
      </p:sp>
    </p:spTree>
    <p:extLst>
      <p:ext uri="{BB962C8B-B14F-4D97-AF65-F5344CB8AC3E}">
        <p14:creationId xmlns:p14="http://schemas.microsoft.com/office/powerpoint/2010/main" val="80629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A446-BD4A-4878-8E63-2E19FC71674F}"/>
              </a:ext>
            </a:extLst>
          </p:cNvPr>
          <p:cNvSpPr>
            <a:spLocks noGrp="1"/>
          </p:cNvSpPr>
          <p:nvPr>
            <p:ph type="title"/>
          </p:nvPr>
        </p:nvSpPr>
        <p:spPr/>
        <p:txBody>
          <a:bodyPr/>
          <a:lstStyle/>
          <a:p>
            <a:r>
              <a:rPr lang="en-GB" dirty="0"/>
              <a:t>Confounding assessment in practice</a:t>
            </a:r>
          </a:p>
        </p:txBody>
      </p:sp>
      <p:sp>
        <p:nvSpPr>
          <p:cNvPr id="3" name="Content Placeholder 2">
            <a:extLst>
              <a:ext uri="{FF2B5EF4-FFF2-40B4-BE49-F238E27FC236}">
                <a16:creationId xmlns:a16="http://schemas.microsoft.com/office/drawing/2014/main" id="{9BC839C4-AE97-478E-9CC6-9FEE2DFCAB3D}"/>
              </a:ext>
            </a:extLst>
          </p:cNvPr>
          <p:cNvSpPr>
            <a:spLocks noGrp="1"/>
          </p:cNvSpPr>
          <p:nvPr>
            <p:ph idx="1"/>
          </p:nvPr>
        </p:nvSpPr>
        <p:spPr/>
        <p:txBody>
          <a:bodyPr/>
          <a:lstStyle/>
          <a:p>
            <a:r>
              <a:rPr lang="en-GB" dirty="0"/>
              <a:t>We most commonly consider the </a:t>
            </a:r>
            <a:r>
              <a:rPr lang="en-GB" b="1" i="1" u="sng" dirty="0"/>
              <a:t>collapsibility</a:t>
            </a:r>
            <a:r>
              <a:rPr lang="en-GB" dirty="0"/>
              <a:t> of the data across confounder strata by comparing the adjusted and unadjusted effect estimates – do we get the same result if we ‘collapse’ the confounder strata into a single 2x2 compared with adjusting/summarising across strata.</a:t>
            </a:r>
          </a:p>
          <a:p>
            <a:r>
              <a:rPr lang="en-GB" dirty="0"/>
              <a:t>Then we decide whether the adjusted and unadjusted effect estimates are sufficiently different (4.5 to 2 OR would be important, whereas 4.5 to 4.3 might not be)</a:t>
            </a:r>
          </a:p>
          <a:p>
            <a:r>
              <a:rPr lang="en-GB" dirty="0"/>
              <a:t>IT IS INVALID TO USE SIGNIFICANCE TESTING TO DECIDE WHETHER A FACTOR IS CONFOUNDER</a:t>
            </a:r>
          </a:p>
        </p:txBody>
      </p:sp>
    </p:spTree>
    <p:extLst>
      <p:ext uri="{BB962C8B-B14F-4D97-AF65-F5344CB8AC3E}">
        <p14:creationId xmlns:p14="http://schemas.microsoft.com/office/powerpoint/2010/main" val="4740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8C1A-BF25-494F-84B6-82932BB79653}"/>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8980CFA7-22FA-4AB9-9200-3EE810FD6C06}"/>
              </a:ext>
            </a:extLst>
          </p:cNvPr>
          <p:cNvSpPr>
            <a:spLocks noGrp="1"/>
          </p:cNvSpPr>
          <p:nvPr>
            <p:ph idx="1"/>
          </p:nvPr>
        </p:nvSpPr>
        <p:spPr/>
        <p:txBody>
          <a:bodyPr/>
          <a:lstStyle/>
          <a:p>
            <a:r>
              <a:rPr lang="en-GB" dirty="0"/>
              <a:t>The main exposure should ALWAYS be in the model</a:t>
            </a:r>
          </a:p>
          <a:p>
            <a:r>
              <a:rPr lang="en-GB" dirty="0"/>
              <a:t>Decisions on adding potential confounders should be based on whether the main exposure effect changes</a:t>
            </a:r>
          </a:p>
          <a:p>
            <a:r>
              <a:rPr lang="en-GB" dirty="0"/>
              <a:t>There is no need to include interaction terms in the initial analyses</a:t>
            </a:r>
          </a:p>
          <a:p>
            <a:r>
              <a:rPr lang="en-GB" dirty="0"/>
              <a:t>THEREFORE</a:t>
            </a:r>
          </a:p>
          <a:p>
            <a:r>
              <a:rPr lang="en-GB" dirty="0"/>
              <a:t>All potential confounders should be controlled if possible (there is little benefit to a simpler model if it’s stable)</a:t>
            </a:r>
          </a:p>
          <a:p>
            <a:endParaRPr lang="en-GB" dirty="0"/>
          </a:p>
        </p:txBody>
      </p:sp>
    </p:spTree>
    <p:extLst>
      <p:ext uri="{BB962C8B-B14F-4D97-AF65-F5344CB8AC3E}">
        <p14:creationId xmlns:p14="http://schemas.microsoft.com/office/powerpoint/2010/main" val="356411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FDB2-F4B5-402D-A4E4-D1B0FB79D1DF}"/>
              </a:ext>
            </a:extLst>
          </p:cNvPr>
          <p:cNvSpPr>
            <a:spLocks noGrp="1"/>
          </p:cNvSpPr>
          <p:nvPr>
            <p:ph type="title"/>
          </p:nvPr>
        </p:nvSpPr>
        <p:spPr/>
        <p:txBody>
          <a:bodyPr/>
          <a:lstStyle/>
          <a:p>
            <a:r>
              <a:rPr lang="en-GB" dirty="0"/>
              <a:t>Causal Modelling</a:t>
            </a:r>
          </a:p>
        </p:txBody>
      </p:sp>
      <p:sp>
        <p:nvSpPr>
          <p:cNvPr id="3" name="Content Placeholder 2">
            <a:extLst>
              <a:ext uri="{FF2B5EF4-FFF2-40B4-BE49-F238E27FC236}">
                <a16:creationId xmlns:a16="http://schemas.microsoft.com/office/drawing/2014/main" id="{28D1B326-35E4-4480-91B7-DCA2C6563C97}"/>
              </a:ext>
            </a:extLst>
          </p:cNvPr>
          <p:cNvSpPr>
            <a:spLocks noGrp="1"/>
          </p:cNvSpPr>
          <p:nvPr>
            <p:ph idx="1"/>
          </p:nvPr>
        </p:nvSpPr>
        <p:spPr/>
        <p:txBody>
          <a:bodyPr/>
          <a:lstStyle/>
          <a:p>
            <a:r>
              <a:rPr lang="en-GB" dirty="0"/>
              <a:t>However, adding in variables which are strongly correlated with another exposure will result in multicollinearity and make the model unstable. This happens because it is difficult to separate their individual effects in the model and it increases the root mean square error.</a:t>
            </a:r>
          </a:p>
          <a:p>
            <a:endParaRPr lang="en-GB" dirty="0"/>
          </a:p>
          <a:p>
            <a:r>
              <a:rPr lang="en-GB" dirty="0"/>
              <a:t>In addition if there are too many variables in the model there can be problems from sparse data (remember rule of 10 – number of events/cases should be roughly 10 times the number of parameters)</a:t>
            </a:r>
          </a:p>
        </p:txBody>
      </p:sp>
    </p:spTree>
    <p:extLst>
      <p:ext uri="{BB962C8B-B14F-4D97-AF65-F5344CB8AC3E}">
        <p14:creationId xmlns:p14="http://schemas.microsoft.com/office/powerpoint/2010/main" val="127214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9666</TotalTime>
  <Words>1389</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 Session 7</vt:lpstr>
      <vt:lpstr>Strategies of analysis</vt:lpstr>
      <vt:lpstr>CAUSAL MODELLING</vt:lpstr>
      <vt:lpstr>DAGs</vt:lpstr>
      <vt:lpstr>Using regression models - caution</vt:lpstr>
      <vt:lpstr>Criteria for Confounding</vt:lpstr>
      <vt:lpstr>Confounding assessment in practice</vt:lpstr>
      <vt:lpstr>Causal Modelling</vt:lpstr>
      <vt:lpstr>Causal Modelling</vt:lpstr>
      <vt:lpstr>Sparse Data</vt:lpstr>
      <vt:lpstr>Add/Deleting Variables</vt:lpstr>
      <vt:lpstr>2 Approaches To Modelling</vt:lpstr>
      <vt:lpstr>Forward Approach</vt:lpstr>
      <vt:lpstr>Second Round</vt:lpstr>
      <vt:lpstr>Taking into account Mean-squared Error</vt:lpstr>
      <vt:lpstr>Scenarios</vt:lpstr>
      <vt:lpstr>Confounding</vt:lpstr>
      <vt:lpstr>Multicollinearity</vt:lpstr>
      <vt:lpstr>Both</vt:lpstr>
      <vt:lpstr>Minimising RMSE</vt:lpstr>
      <vt:lpstr>Practice with ‘real world data’</vt:lpstr>
      <vt:lpstr>Here’s the codebook</vt:lpstr>
      <vt:lpstr>An approach</vt:lpstr>
      <vt:lpstr>Introduction to lapply</vt:lpstr>
      <vt:lpstr>A note about lrtest</vt:lpstr>
      <vt:lpstr>Homework and final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Session 7</dc:title>
  <dc:creator>robins c.j.g. (cjgr1g15)</dc:creator>
  <cp:lastModifiedBy>robins c.j.g. (cjgr1g15)</cp:lastModifiedBy>
  <cp:revision>26</cp:revision>
  <dcterms:created xsi:type="dcterms:W3CDTF">2020-09-30T17:18:22Z</dcterms:created>
  <dcterms:modified xsi:type="dcterms:W3CDTF">2020-10-10T19:05:49Z</dcterms:modified>
</cp:coreProperties>
</file>