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70" r:id="rId8"/>
    <p:sldId id="266" r:id="rId9"/>
    <p:sldId id="268" r:id="rId10"/>
    <p:sldId id="269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6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4F47-40DF-4411-B6DF-58A66EEC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47F62-EFC7-4DEB-8B5F-86EA1F343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AC58B-B82D-4E8D-A279-599EC51F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102-59E1-44C4-9F04-4E0C86877080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19B6A-8029-4E94-B659-CD26CB0D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64DD8-B6D5-439D-9810-E965B1A7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98A3-1DBD-4DF2-B048-6AC7F959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54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2B1-11F2-4661-A99C-644CAAC5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7E782-DA80-409A-B228-FA762ED7C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74BEF-0365-4453-B394-9804BEF5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102-59E1-44C4-9F04-4E0C86877080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7E8FD-F642-4311-B07D-EF6513FA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E013F-4415-4252-A12D-99AFE039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98A3-1DBD-4DF2-B048-6AC7F959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24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889680-1054-48F3-B3D9-93C238424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03F9C-BE27-43F5-9269-00EAE2D44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68F5A-6E26-4B7E-90F4-2EBD3AEF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102-59E1-44C4-9F04-4E0C86877080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DD25-B458-40A6-A6F4-9627FE6B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0EC13-D52A-4ACA-81A0-F5E2EAAF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98A3-1DBD-4DF2-B048-6AC7F959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2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AF30-1EE3-4690-AB4C-7EFF0ACD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9313-7642-4036-ADBF-E8B852263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708AF-2FA1-4C36-95EE-B9C9F8F3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102-59E1-44C4-9F04-4E0C86877080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6EC8C-A8DF-46D3-BE39-AD3C3CA5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6BE96-2238-4DE7-A09F-5823C601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98A3-1DBD-4DF2-B048-6AC7F959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86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6371-B4AE-4FB4-A86C-B81D9CB4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196E4-41FD-457E-B847-606D7A35B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3E18-EFC7-4168-BF5D-97CDA7EE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102-59E1-44C4-9F04-4E0C86877080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936F-3037-4881-A639-BF696C71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644E5-C787-4C9B-8C55-28A3B25A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98A3-1DBD-4DF2-B048-6AC7F959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79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4D22-115F-447C-B901-BA112FF2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A17D-61C4-4074-9C79-CAD1B3F6F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7AC6E-1273-418E-B10C-2549002F9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A82A7-7D9C-4FD0-8D16-06956872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102-59E1-44C4-9F04-4E0C86877080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D2F73-817F-4A5A-B626-82510264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38F0B-D431-4BD7-A817-14E3DBBF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98A3-1DBD-4DF2-B048-6AC7F959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52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B8B3-3330-4974-A2DF-489A20FF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DAD24-2AB3-40DF-AF12-A30F45B38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F07B-4F1A-4D94-ACD3-9CEAB1D67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D8360-55B0-478D-B036-95A905F99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EF058-0CFA-4834-9716-6C53A6185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7683D-826D-4653-9D67-65E68824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102-59E1-44C4-9F04-4E0C86877080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433CD-E04B-4E04-B337-29690DB5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A9D73-3DAC-4618-ADDD-4F10E7E8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98A3-1DBD-4DF2-B048-6AC7F959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18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A205-2AC6-4A41-B5B0-3C497DF9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3D523-E676-44FE-83FE-EBA22908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102-59E1-44C4-9F04-4E0C86877080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7BD1F-1E15-4F2E-9688-61468C7C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98BBF-06D0-41C0-BFF2-672F8CCC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98A3-1DBD-4DF2-B048-6AC7F959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21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FE552-6544-4D53-B436-D008C5C4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102-59E1-44C4-9F04-4E0C86877080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5E2FB-0B0D-4769-8D4E-C1AEECD7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0327-1619-4D9E-B4C0-D6F760CC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98A3-1DBD-4DF2-B048-6AC7F959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18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80D4-687E-4BEA-8CEB-50EE2AE4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7A165-0723-4831-8C04-32DB5F710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CFF7F-CEDB-460A-9B4C-3952AC64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5CE72-AB3F-41AC-860D-DF5AAD42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102-59E1-44C4-9F04-4E0C86877080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79EC7-583D-45C5-9B62-DEE06914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CEC0F-FCF4-40A3-ABE1-CE0FDD6A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98A3-1DBD-4DF2-B048-6AC7F959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58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4D42-EE3F-44CC-811A-AF4386FE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15222-E4D9-446F-9D30-1B90CAF8B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3B30B-575C-4DE0-B708-0D13E4BB3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DF64-421E-4D37-928F-FA4A13ED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102-59E1-44C4-9F04-4E0C86877080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88A49-D4A4-43AF-9529-287A03A0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8025C-CB51-4C83-902B-9A3D03DC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98A3-1DBD-4DF2-B048-6AC7F959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6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BD922-7495-491C-9269-A4C2AA51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FB067-11E7-47EA-A4ED-7D8DE8158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F410B-90E8-4DB4-9CFA-50D8B5BCD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80102-59E1-44C4-9F04-4E0C86877080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FA457-82BD-486F-BD1E-152DE07E2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31D7-97F8-4DAF-9BD1-CA2D63E83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198A3-1DBD-4DF2-B048-6AC7F959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22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311F-A764-4B3E-A403-E39EB6B90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 Session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9CAB4-BE1F-41BF-8A43-DC392CAD42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Infectious disease modelling and approaches to genetic analysis</a:t>
            </a:r>
          </a:p>
        </p:txBody>
      </p:sp>
    </p:spTree>
    <p:extLst>
      <p:ext uri="{BB962C8B-B14F-4D97-AF65-F5344CB8AC3E}">
        <p14:creationId xmlns:p14="http://schemas.microsoft.com/office/powerpoint/2010/main" val="138342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2E63-9B78-4EF0-8B2D-3D69B7DB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evaluate vaccines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F8C7-349A-4693-BB13-4ACCB64CC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Studies mostly (cohort, case control, best is RCT), but be careful</a:t>
            </a:r>
          </a:p>
          <a:p>
            <a:pPr lvl="1"/>
            <a:r>
              <a:rPr lang="en-GB" dirty="0"/>
              <a:t>If there is high uptake then there is something unusual about unvaccinated ppl</a:t>
            </a:r>
          </a:p>
          <a:p>
            <a:pPr lvl="1"/>
            <a:r>
              <a:rPr lang="en-GB" dirty="0"/>
              <a:t>Ascertainment of cases of adverse effect/disease MUST be independent of vaccine history (autism anyone…?)</a:t>
            </a:r>
          </a:p>
          <a:p>
            <a:pPr lvl="1"/>
            <a:r>
              <a:rPr lang="en-GB" dirty="0"/>
              <a:t>Vaccination data has to be based on documented evidence rather than Hx</a:t>
            </a:r>
          </a:p>
          <a:p>
            <a:pPr lvl="1"/>
            <a:r>
              <a:rPr lang="en-GB" dirty="0"/>
              <a:t>Unwell children may have some vaccinations contraindicated, and therefore may make the vaccine appear protective of some adverse effect</a:t>
            </a:r>
          </a:p>
          <a:p>
            <a:pPr lvl="1"/>
            <a:r>
              <a:rPr lang="en-GB" dirty="0"/>
              <a:t>There are as many confounders as you can think of, and many ulterior motives to discredit vaccination.</a:t>
            </a:r>
          </a:p>
          <a:p>
            <a:pPr lvl="1"/>
            <a:r>
              <a:rPr lang="en-GB" dirty="0"/>
              <a:t>As the memory of the disease target declines the importance of adverse effects increases</a:t>
            </a:r>
          </a:p>
        </p:txBody>
      </p:sp>
    </p:spTree>
    <p:extLst>
      <p:ext uri="{BB962C8B-B14F-4D97-AF65-F5344CB8AC3E}">
        <p14:creationId xmlns:p14="http://schemas.microsoft.com/office/powerpoint/2010/main" val="337840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5532-6734-40B8-AFD8-77E69EC9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Genetic Epidemiology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71DFB-A6C3-427B-B927-A0D8D091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6958" cy="4351338"/>
          </a:xfrm>
        </p:spPr>
        <p:txBody>
          <a:bodyPr/>
          <a:lstStyle/>
          <a:p>
            <a:r>
              <a:rPr lang="en-GB" dirty="0"/>
              <a:t>Genome wide association studies are the new hot ticket to a quick publication</a:t>
            </a:r>
          </a:p>
          <a:p>
            <a:r>
              <a:rPr lang="en-GB" dirty="0"/>
              <a:t>Balding(2006) gives a great easy to understand introduction to properly using statistical methodology to approach single SNP (single nucleotide polymorphism) analysis and beyond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C9D3B-642A-468A-986A-2AD16A1EA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41417"/>
            <a:ext cx="5725097" cy="351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4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20A3-C74B-4C40-BBC8-EDA7601E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Association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CE7D-BC1A-495C-9045-E6021CF2C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High number of variants assayed  errors and genotype or sequence miscalls are bound to happen</a:t>
            </a:r>
          </a:p>
          <a:p>
            <a:r>
              <a:rPr lang="en-GB" dirty="0"/>
              <a:t>If problematic samples not identified and excluded, they can affect the results of the entire experiment</a:t>
            </a:r>
          </a:p>
          <a:p>
            <a:r>
              <a:rPr lang="en-GB" dirty="0"/>
              <a:t>If SNPs with erroneous genotyping or sequencing not identified and excluded, can produce false signals of associations</a:t>
            </a:r>
          </a:p>
          <a:p>
            <a:r>
              <a:rPr lang="en-GB" dirty="0"/>
              <a:t>Therefore perform quality control (QC) procedures on samples and SNPs</a:t>
            </a:r>
          </a:p>
          <a:p>
            <a:r>
              <a:rPr lang="en-GB" dirty="0"/>
              <a:t>Basic principle: use samples and SNPs of high quality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CD500-EC28-45D0-810D-126743C9F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205" y="2676234"/>
            <a:ext cx="5531944" cy="28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9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2C03-6B88-4A94-AC40-D9CD674A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Genetic analysis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6AC7-132D-4897-95C7-33E9E222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3421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TOO MANY PACKAGES</a:t>
            </a:r>
          </a:p>
          <a:p>
            <a:r>
              <a:rPr lang="en-GB" dirty="0"/>
              <a:t>genetics, </a:t>
            </a:r>
            <a:r>
              <a:rPr lang="en-GB" dirty="0" err="1"/>
              <a:t>haplo.stats</a:t>
            </a:r>
            <a:r>
              <a:rPr lang="en-GB" dirty="0"/>
              <a:t> (</a:t>
            </a:r>
            <a:r>
              <a:rPr lang="en-GB" dirty="0" err="1"/>
              <a:t>haplo.ccs</a:t>
            </a:r>
            <a:r>
              <a:rPr lang="en-GB" dirty="0"/>
              <a:t>, </a:t>
            </a:r>
            <a:r>
              <a:rPr lang="en-GB" dirty="0" err="1"/>
              <a:t>hapassoc</a:t>
            </a:r>
            <a:r>
              <a:rPr lang="en-GB" dirty="0"/>
              <a:t>), gap, identity, pedigree, </a:t>
            </a:r>
            <a:r>
              <a:rPr lang="en-GB" dirty="0" err="1"/>
              <a:t>hwde</a:t>
            </a:r>
            <a:r>
              <a:rPr lang="en-GB" dirty="0"/>
              <a:t>, </a:t>
            </a:r>
            <a:r>
              <a:rPr lang="en-GB" dirty="0" err="1"/>
              <a:t>multic</a:t>
            </a:r>
            <a:r>
              <a:rPr lang="en-GB" dirty="0"/>
              <a:t>, </a:t>
            </a:r>
            <a:r>
              <a:rPr lang="en-GB" dirty="0" err="1"/>
              <a:t>LDheatmap</a:t>
            </a:r>
            <a:r>
              <a:rPr lang="en-GB" dirty="0"/>
              <a:t>.</a:t>
            </a:r>
          </a:p>
          <a:p>
            <a:r>
              <a:rPr lang="en-GB" dirty="0" err="1"/>
              <a:t>SNPassoc</a:t>
            </a:r>
            <a:r>
              <a:rPr lang="en-GB" dirty="0"/>
              <a:t>, </a:t>
            </a:r>
            <a:r>
              <a:rPr lang="en-GB" dirty="0" err="1"/>
              <a:t>snpMatrix</a:t>
            </a:r>
            <a:r>
              <a:rPr lang="en-GB" dirty="0"/>
              <a:t>, </a:t>
            </a:r>
            <a:r>
              <a:rPr lang="en-GB" dirty="0" err="1"/>
              <a:t>GenABEL</a:t>
            </a:r>
            <a:r>
              <a:rPr lang="en-GB" dirty="0"/>
              <a:t>, </a:t>
            </a:r>
            <a:r>
              <a:rPr lang="en-GB" dirty="0" err="1"/>
              <a:t>pbatR</a:t>
            </a:r>
            <a:r>
              <a:rPr lang="en-GB" dirty="0"/>
              <a:t>, </a:t>
            </a:r>
            <a:r>
              <a:rPr lang="en-GB" dirty="0" err="1"/>
              <a:t>statgenGWAS</a:t>
            </a:r>
            <a:endParaRPr lang="en-GB" dirty="0"/>
          </a:p>
          <a:p>
            <a:r>
              <a:rPr lang="en-GB" dirty="0"/>
              <a:t>In the end though you can still use conventional analysis methods once you’ve got your hypothesis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96ECE-3C9E-4538-B341-D50CE3789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5066"/>
            <a:ext cx="6035604" cy="256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57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AF67-4203-4823-8793-607D8ACF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GWAS Pipeline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E975D7-FC4A-4C51-B2E1-BCCD468A2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84" y="1690688"/>
            <a:ext cx="7886632" cy="460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6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6CB3-0B4E-4392-9CCB-68758932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EAE9-5B1F-4136-B8C3-A4609D039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First make a </a:t>
            </a:r>
            <a:r>
              <a:rPr lang="en-GB" dirty="0" err="1"/>
              <a:t>github</a:t>
            </a:r>
            <a:r>
              <a:rPr lang="en-GB" dirty="0"/>
              <a:t> account and download </a:t>
            </a:r>
            <a:r>
              <a:rPr lang="en-GB" dirty="0" err="1"/>
              <a:t>github</a:t>
            </a:r>
            <a:r>
              <a:rPr lang="en-GB" dirty="0"/>
              <a:t> desktop and git itself</a:t>
            </a:r>
          </a:p>
          <a:p>
            <a:r>
              <a:rPr lang="en-GB" dirty="0"/>
              <a:t>What is </a:t>
            </a:r>
            <a:r>
              <a:rPr lang="en-GB" dirty="0" err="1"/>
              <a:t>github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It’s where the world’s code is stored</a:t>
            </a:r>
          </a:p>
          <a:p>
            <a:pPr lvl="1"/>
            <a:r>
              <a:rPr lang="en-GB" dirty="0"/>
              <a:t>It allows multiple people to share and collaborate on code and different parts of a larger project</a:t>
            </a:r>
          </a:p>
          <a:p>
            <a:pPr lvl="1"/>
            <a:r>
              <a:rPr lang="en-GB" dirty="0"/>
              <a:t>It’s also where your code portfolio is kept for other people to look at and share.</a:t>
            </a:r>
          </a:p>
          <a:p>
            <a:r>
              <a:rPr lang="en-GB" dirty="0"/>
              <a:t>What’s a git then? – a version control system for branching changes.</a:t>
            </a:r>
          </a:p>
          <a:p>
            <a:r>
              <a:rPr lang="en-GB" sz="3200" b="1" dirty="0"/>
              <a:t>Git is to </a:t>
            </a:r>
            <a:r>
              <a:rPr lang="en-GB" sz="3200" b="1" dirty="0" err="1"/>
              <a:t>Github</a:t>
            </a:r>
            <a:r>
              <a:rPr lang="en-GB" sz="3200" b="1" dirty="0"/>
              <a:t> as Porn is to Pornhub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578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8739-2424-4B6C-9B65-48DB78B6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set up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078D2-77CA-4117-9BE6-2401C049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you’ve set up a </a:t>
            </a:r>
            <a:r>
              <a:rPr lang="en-GB" dirty="0" err="1"/>
              <a:t>github</a:t>
            </a:r>
            <a:r>
              <a:rPr lang="en-GB" dirty="0"/>
              <a:t> account just follow these steps</a:t>
            </a:r>
          </a:p>
          <a:p>
            <a:r>
              <a:rPr lang="en-GB" dirty="0"/>
              <a:t>First make a repository on </a:t>
            </a:r>
            <a:r>
              <a:rPr lang="en-GB" dirty="0" err="1"/>
              <a:t>Github</a:t>
            </a:r>
            <a:r>
              <a:rPr lang="en-GB" dirty="0"/>
              <a:t>, call is something like </a:t>
            </a:r>
            <a:r>
              <a:rPr lang="en-GB" dirty="0" err="1"/>
              <a:t>R_Teaching</a:t>
            </a:r>
            <a:r>
              <a:rPr lang="en-GB" dirty="0"/>
              <a:t>, and initialise it with a README</a:t>
            </a:r>
          </a:p>
          <a:p>
            <a:r>
              <a:rPr lang="en-GB" dirty="0"/>
              <a:t>Then set up a new project in RStudio</a:t>
            </a:r>
          </a:p>
          <a:p>
            <a:pPr lvl="1"/>
            <a:r>
              <a:rPr lang="en-GB" dirty="0"/>
              <a:t>Use ‘Version Control’ and open in a new session </a:t>
            </a:r>
          </a:p>
          <a:p>
            <a:pPr lvl="1"/>
            <a:r>
              <a:rPr lang="en-GB" dirty="0"/>
              <a:t>Use the URL of your new repo on </a:t>
            </a:r>
          </a:p>
          <a:p>
            <a:pPr lvl="1"/>
            <a:r>
              <a:rPr lang="en-GB" dirty="0"/>
              <a:t>What you’ve made is a new folder, a git repo (linked to a </a:t>
            </a:r>
            <a:r>
              <a:rPr lang="en-GB" dirty="0" err="1"/>
              <a:t>Github</a:t>
            </a:r>
            <a:r>
              <a:rPr lang="en-GB" dirty="0"/>
              <a:t> repo), and an </a:t>
            </a:r>
            <a:r>
              <a:rPr lang="en-GB" dirty="0" err="1"/>
              <a:t>Rstudio</a:t>
            </a:r>
            <a:r>
              <a:rPr lang="en-GB" dirty="0"/>
              <a:t> project</a:t>
            </a:r>
          </a:p>
          <a:p>
            <a:r>
              <a:rPr lang="en-GB" dirty="0"/>
              <a:t>Then just copy over all the relevant files for them to be synced</a:t>
            </a:r>
          </a:p>
        </p:txBody>
      </p:sp>
    </p:spTree>
    <p:extLst>
      <p:ext uri="{BB962C8B-B14F-4D97-AF65-F5344CB8AC3E}">
        <p14:creationId xmlns:p14="http://schemas.microsoft.com/office/powerpoint/2010/main" val="1068368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FDAA-4CD6-4806-874E-BED51CF4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F804-4B21-4036-9385-8B493ECA4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There’s a new pane in the global environment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Your code/files should be showing up there with question marks, meaning they are new untracked files.</a:t>
            </a:r>
          </a:p>
          <a:p>
            <a:r>
              <a:rPr lang="en-GB" dirty="0"/>
              <a:t>Stage them (set the stage for version tracking) and then commit them</a:t>
            </a:r>
          </a:p>
          <a:p>
            <a:r>
              <a:rPr lang="en-GB" dirty="0"/>
              <a:t>You have to have a message in the commit, make it something fun.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16B00-F625-4262-98B4-56F70D985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01" y="2261237"/>
            <a:ext cx="4793199" cy="146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6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95E3-1884-45D5-888E-736C6DC1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6B36-D76C-4388-80E1-33EC32BD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It’ll then say how far ahead of the common repo your versions and commits are</a:t>
            </a:r>
          </a:p>
          <a:p>
            <a:r>
              <a:rPr lang="en-GB" dirty="0"/>
              <a:t>Push them to merge with the common thread of the repo</a:t>
            </a:r>
          </a:p>
          <a:p>
            <a:endParaRPr lang="en-GB" dirty="0"/>
          </a:p>
          <a:p>
            <a:r>
              <a:rPr lang="en-GB" dirty="0"/>
              <a:t>That’s it</a:t>
            </a:r>
          </a:p>
          <a:p>
            <a:r>
              <a:rPr lang="en-GB" dirty="0"/>
              <a:t>Now your code is up in the GitHub and you can work on it from wherever you want.</a:t>
            </a:r>
          </a:p>
          <a:p>
            <a:r>
              <a:rPr lang="en-GB" dirty="0"/>
              <a:t>It’s like google drive, but every past change is saved and every change has to be approved and committed with some commenting</a:t>
            </a:r>
          </a:p>
        </p:txBody>
      </p:sp>
    </p:spTree>
    <p:extLst>
      <p:ext uri="{BB962C8B-B14F-4D97-AF65-F5344CB8AC3E}">
        <p14:creationId xmlns:p14="http://schemas.microsoft.com/office/powerpoint/2010/main" val="3994223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ED39-262D-4F82-A476-65A0D10E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Q+A?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EB4450-205A-4CF1-99DC-4C902D9A1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77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C2D5-1969-4E43-B00A-303FA4DF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to ID Modelling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0621-D26E-4B15-939A-8DFDE6784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5737" cy="4351338"/>
          </a:xfrm>
        </p:spPr>
        <p:txBody>
          <a:bodyPr/>
          <a:lstStyle/>
          <a:p>
            <a:r>
              <a:rPr lang="en-GB" dirty="0"/>
              <a:t>SEIR Model</a:t>
            </a:r>
          </a:p>
          <a:p>
            <a:r>
              <a:rPr lang="en-GB" dirty="0"/>
              <a:t>Beta is the “per capita rate at which two specific individuals come into effective contact per unit time”.</a:t>
            </a:r>
          </a:p>
          <a:p>
            <a:r>
              <a:rPr lang="en-GB" dirty="0"/>
              <a:t>How does this relate to the ‘R value’ we’ve all heard about?</a:t>
            </a:r>
          </a:p>
          <a:p>
            <a:r>
              <a:rPr lang="en-GB" dirty="0"/>
              <a:t>Assume D is the infectious period in days</a:t>
            </a:r>
          </a:p>
          <a:p>
            <a:r>
              <a:rPr lang="en-GB" dirty="0"/>
              <a:t>Rearrange these to get the R0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27D4F-130C-4104-9740-700FE3C9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557" y="1684842"/>
            <a:ext cx="5598695" cy="1071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7B2F7C-E6E8-421C-A905-AAE80DEEB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095" y="2812932"/>
            <a:ext cx="2385329" cy="812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054F24-2493-4F8B-A915-F2B0B5882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094" y="3623336"/>
            <a:ext cx="2385330" cy="755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8A10F7-ADDC-47C3-8284-B0A3DEB5A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714" y="4770983"/>
            <a:ext cx="3192379" cy="83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82BC-135A-4631-90B5-CA767E79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look at a single outbreak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FCDBE-48D8-4A6E-9A24-54D21D0F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dirty="0"/>
              <a:t>Rn (changing R value) is equal to R0*</a:t>
            </a:r>
            <a:r>
              <a:rPr lang="en-GB" dirty="0" err="1"/>
              <a:t>proportion_susceptible</a:t>
            </a: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3F43C-8728-4717-8F86-EC171B2B2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04782"/>
            <a:ext cx="6124074" cy="2993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5929F4-B951-4303-8A1B-622C61402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381" y="3113078"/>
            <a:ext cx="4591437" cy="20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7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D716-187A-48E5-B9C2-4679EA8A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happening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A91D0-D1D1-4326-946F-9B5135903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Number of new infectious individuals increases as there are sufficient numbers of </a:t>
            </a:r>
            <a:r>
              <a:rPr lang="en-GB" dirty="0" err="1"/>
              <a:t>susceptibles</a:t>
            </a:r>
            <a:r>
              <a:rPr lang="en-GB" dirty="0"/>
              <a:t> for Rn to be greater than 1</a:t>
            </a:r>
          </a:p>
          <a:p>
            <a:r>
              <a:rPr lang="en-GB" dirty="0"/>
              <a:t>Proportion of susceptible people decreases</a:t>
            </a:r>
          </a:p>
          <a:p>
            <a:r>
              <a:rPr lang="en-GB" dirty="0"/>
              <a:t>Once the proportion is sufficiently low, the Rn drops to below one and the number of new infectious individuals starts to decrease.</a:t>
            </a:r>
          </a:p>
          <a:p>
            <a:r>
              <a:rPr lang="en-GB" dirty="0"/>
              <a:t>Depending on the timeframe being examined new births of </a:t>
            </a:r>
            <a:r>
              <a:rPr lang="en-GB" dirty="0" err="1"/>
              <a:t>susceptibles</a:t>
            </a:r>
            <a:r>
              <a:rPr lang="en-GB" dirty="0"/>
              <a:t> may have to be modelled in to the population as these fuel continued infections</a:t>
            </a:r>
          </a:p>
        </p:txBody>
      </p:sp>
    </p:spTree>
    <p:extLst>
      <p:ext uri="{BB962C8B-B14F-4D97-AF65-F5344CB8AC3E}">
        <p14:creationId xmlns:p14="http://schemas.microsoft.com/office/powerpoint/2010/main" val="102044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CACE-DB4A-43C1-A9E3-0A8CEBF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Visually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9EE83B-2DAA-4594-8076-A8398C1E2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920982"/>
            <a:ext cx="8599082" cy="53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0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3B60-BACE-4769-AD6A-E7AC288F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try and code one of these simple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C111-7026-4197-8250-523100FC7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Load in the package </a:t>
            </a:r>
            <a:r>
              <a:rPr lang="en-GB" dirty="0" err="1"/>
              <a:t>epimodel</a:t>
            </a:r>
            <a:endParaRPr lang="en-GB" dirty="0"/>
          </a:p>
          <a:p>
            <a:r>
              <a:rPr lang="en-GB" dirty="0"/>
              <a:t>Copy and paste the model code and we’ll go through the flows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92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541E-4B93-40C3-84EB-8B4A3418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Model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AB33-78D4-456B-95D5-C9E8E016F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 Generation Matrices for different beta values of social groups/age groups mixing, and their individual R values</a:t>
            </a:r>
          </a:p>
          <a:p>
            <a:r>
              <a:rPr lang="en-GB" dirty="0"/>
              <a:t>Monte Carlo simulation for stochastic iteration of models</a:t>
            </a:r>
          </a:p>
          <a:p>
            <a:pPr lvl="1"/>
            <a:r>
              <a:rPr lang="en-GB" dirty="0"/>
              <a:t>Running the same thing lots of times with different parameters chosen from a distribution to see where the overall distribution of predictions are</a:t>
            </a:r>
          </a:p>
          <a:p>
            <a:r>
              <a:rPr lang="en-GB" dirty="0"/>
              <a:t>Machine learning applications</a:t>
            </a:r>
          </a:p>
          <a:p>
            <a:r>
              <a:rPr lang="en-GB" dirty="0"/>
              <a:t>Effect of public health interventions on transmission</a:t>
            </a:r>
          </a:p>
        </p:txBody>
      </p:sp>
    </p:spTree>
    <p:extLst>
      <p:ext uri="{BB962C8B-B14F-4D97-AF65-F5344CB8AC3E}">
        <p14:creationId xmlns:p14="http://schemas.microsoft.com/office/powerpoint/2010/main" val="334564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5D84-EACD-4A39-8C95-4D2EA54B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Infectious Disease Eradication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D3960-989E-44C8-ABCB-BF8948602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Epidemiological</a:t>
            </a:r>
          </a:p>
          <a:p>
            <a:pPr lvl="1"/>
            <a:r>
              <a:rPr lang="en-GB" dirty="0"/>
              <a:t>1. Absence of non-human reservoir</a:t>
            </a:r>
          </a:p>
          <a:p>
            <a:pPr lvl="1"/>
            <a:r>
              <a:rPr lang="en-GB" dirty="0"/>
              <a:t>2. Ease of recognition / diagnosis</a:t>
            </a:r>
          </a:p>
          <a:p>
            <a:pPr lvl="1"/>
            <a:r>
              <a:rPr lang="en-GB" dirty="0"/>
              <a:t>3. Durability of immunity post infection / vaccination</a:t>
            </a:r>
          </a:p>
          <a:p>
            <a:pPr lvl="1"/>
            <a:r>
              <a:rPr lang="en-GB" dirty="0"/>
              <a:t>4. Low transmissibility</a:t>
            </a:r>
          </a:p>
          <a:p>
            <a:r>
              <a:rPr lang="en-GB" dirty="0"/>
              <a:t>Practical feasibility</a:t>
            </a:r>
          </a:p>
          <a:p>
            <a:pPr lvl="1"/>
            <a:r>
              <a:rPr lang="en-GB" dirty="0"/>
              <a:t>5. Availability of effective and practical intervention</a:t>
            </a:r>
          </a:p>
          <a:p>
            <a:pPr lvl="1"/>
            <a:r>
              <a:rPr lang="en-GB" dirty="0"/>
              <a:t>6. Evidence of local / regional success</a:t>
            </a:r>
          </a:p>
          <a:p>
            <a:r>
              <a:rPr lang="en-GB" dirty="0"/>
              <a:t>Political + popular support</a:t>
            </a:r>
          </a:p>
          <a:p>
            <a:pPr lvl="1"/>
            <a:r>
              <a:rPr lang="en-GB" dirty="0"/>
              <a:t>7. Perceived burden &gt; estimated cost of eradication</a:t>
            </a:r>
          </a:p>
          <a:p>
            <a:pPr lvl="1"/>
            <a:r>
              <a:rPr lang="en-GB" dirty="0"/>
              <a:t>8. Implications for other interventions</a:t>
            </a:r>
          </a:p>
          <a:p>
            <a:pPr lvl="1"/>
            <a:r>
              <a:rPr lang="en-GB" dirty="0"/>
              <a:t>9. Political will</a:t>
            </a:r>
          </a:p>
        </p:txBody>
      </p:sp>
    </p:spTree>
    <p:extLst>
      <p:ext uri="{BB962C8B-B14F-4D97-AF65-F5344CB8AC3E}">
        <p14:creationId xmlns:p14="http://schemas.microsoft.com/office/powerpoint/2010/main" val="140849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C286-7F35-4E23-9E7F-FDE16BE8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Herd Immunity – difficult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6291-7248-4731-BACA-5660639F8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We’ve heard this talked about a lot with COVID, but the definition comes from modelling the spread of an infectious disease</a:t>
            </a:r>
          </a:p>
          <a:p>
            <a:r>
              <a:rPr lang="en-GB" dirty="0"/>
              <a:t>Once a disease is endemic in a population and no longer growing the R0 = Rn/</a:t>
            </a:r>
            <a:r>
              <a:rPr lang="en-GB" dirty="0" err="1"/>
              <a:t>prop_susceptible</a:t>
            </a:r>
            <a:r>
              <a:rPr lang="en-GB" dirty="0"/>
              <a:t> with the Rn being about 1</a:t>
            </a:r>
          </a:p>
          <a:p>
            <a:r>
              <a:rPr lang="en-GB" dirty="0"/>
              <a:t>Therefore to stop spread of a disease </a:t>
            </a:r>
            <a:r>
              <a:rPr lang="en-GB" dirty="0" err="1"/>
              <a:t>prop_susceptible</a:t>
            </a:r>
            <a:r>
              <a:rPr lang="en-GB" dirty="0"/>
              <a:t> has to be less than 1/r0, and the </a:t>
            </a:r>
            <a:r>
              <a:rPr lang="en-GB" dirty="0" err="1"/>
              <a:t>prop_vaccinated</a:t>
            </a:r>
            <a:r>
              <a:rPr lang="en-GB" dirty="0"/>
              <a:t> needs to be 1-1/R0</a:t>
            </a:r>
          </a:p>
          <a:p>
            <a:r>
              <a:rPr lang="en-GB" dirty="0"/>
              <a:t>You have to also consider natural immunity from disease recovery, and the % of that which are actually lifelong immune</a:t>
            </a:r>
          </a:p>
          <a:p>
            <a:r>
              <a:rPr lang="en-GB" dirty="0"/>
              <a:t>And also vaccine efficacy, not just protecting against disease development but also against infectiousness/asymptomatic spreading and infection itself (these aren’t always the same)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97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1061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 Session 8</vt:lpstr>
      <vt:lpstr>Background to ID Modelling</vt:lpstr>
      <vt:lpstr>Let’s look at a single outbreak</vt:lpstr>
      <vt:lpstr>What’s happening</vt:lpstr>
      <vt:lpstr>Visually </vt:lpstr>
      <vt:lpstr>Let’s try and code one of these simple models</vt:lpstr>
      <vt:lpstr>Further Model Developments</vt:lpstr>
      <vt:lpstr>Infectious Disease Eradication</vt:lpstr>
      <vt:lpstr>Herd Immunity – difficult questions</vt:lpstr>
      <vt:lpstr>How to evaluate vaccines</vt:lpstr>
      <vt:lpstr>Genetic Epidemiology</vt:lpstr>
      <vt:lpstr>Association Studies</vt:lpstr>
      <vt:lpstr>Genetic analysis in R</vt:lpstr>
      <vt:lpstr>GWAS Pipeline Example</vt:lpstr>
      <vt:lpstr>Github</vt:lpstr>
      <vt:lpstr>How to set up a repo</vt:lpstr>
      <vt:lpstr>Commitment</vt:lpstr>
      <vt:lpstr>PUSH </vt:lpstr>
      <vt:lpstr>Q+A?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Session 8</dc:title>
  <dc:creator>robins c.j.g. (cjgr1g15)</dc:creator>
  <cp:lastModifiedBy>robins c.j.g. (cjgr1g15)</cp:lastModifiedBy>
  <cp:revision>19</cp:revision>
  <dcterms:created xsi:type="dcterms:W3CDTF">2020-10-09T12:48:41Z</dcterms:created>
  <dcterms:modified xsi:type="dcterms:W3CDTF">2020-10-21T20:12:57Z</dcterms:modified>
</cp:coreProperties>
</file>