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36" r:id="rId5"/>
    <p:sldId id="3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A2A"/>
    <a:srgbClr val="2165AC"/>
    <a:srgbClr val="969696"/>
    <a:srgbClr val="FAD42A"/>
    <a:srgbClr val="801033"/>
    <a:srgbClr val="638CCD"/>
    <a:srgbClr val="F7D7FE"/>
    <a:srgbClr val="AED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/>
    <p:restoredTop sz="97030"/>
  </p:normalViewPr>
  <p:slideViewPr>
    <p:cSldViewPr snapToGrid="0">
      <p:cViewPr>
        <p:scale>
          <a:sx n="93" d="100"/>
          <a:sy n="93" d="100"/>
        </p:scale>
        <p:origin x="365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5EFEB-AEDE-FC4C-BD98-BCAAA9CB9605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9B3D-DECE-ED40-8634-CBD0E42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A81-3B7B-6E2F-A600-DCF0774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7049-422A-44F8-77DD-27AD86FB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F128-AF90-4D58-4EDF-E7515E0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FCA9-5E26-6F7B-AD11-14072764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E6C9-4C1E-1FE2-9A4E-27927894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A24A-8DF0-B09F-386B-A1032E68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6D5B-3D7C-39E1-8FAA-FD6E3CDA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52EC-56B5-8C93-CF17-D968516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21E3-4444-4D13-F08E-2DCD13E5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AC7-340E-1666-C5AC-F2DA515C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B9370-4558-1CEF-C942-29821EDE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36EAA-4F92-70E5-C734-8AE2DC83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6F85-2196-2DE1-15E2-AEEA6C24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223F-A73C-A41A-0052-25A1F4A1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6A7E-FEF9-5D15-0AB4-A2D2924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F1EA-8B3B-B391-552C-F2CD3C80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7157-0267-D8B0-D17F-3EFD4879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8608-5070-32E4-9F49-4F2173F9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829D-7E0F-25DD-AA02-46BC2155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B8-2F55-3A2A-DFC0-7C48920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7A5-CF26-510A-C69D-9C6C69A4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9F3C-F877-7B36-DBB5-491646A1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EB3A-5857-C568-21F8-90F3FEA3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1A15-1B4B-7293-49E1-DD87C59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632-FFB5-3FCB-5C0D-404989B3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1010-BD28-361E-FCEC-2325D15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6A7F-7EAF-7DD5-7FBC-4DDB0A10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F4BA-9168-A816-8307-3B92826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E485-8082-E649-9905-88D7235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5551-FFE2-8DD3-3027-CA0B5671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789E-E2B6-CD8B-8F1E-E0B1DAE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AC02-EBB4-42AC-EF55-044CF6F6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730A-E075-CC89-23A7-19C90595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6E34-6D2C-31DF-BC50-C4E17165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792E2-2FD1-F59E-157F-8B49F3523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5A91-40B3-9CBA-CD79-EF3A02AD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CA158-3B70-BC81-273B-C15AE150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F6589-B9B3-A176-177C-A2C85DC9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2F30E-6273-F1D2-4478-9131C8E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F45D-8BA3-59AF-04F1-5710D36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F3FF9-8088-A6DD-7962-A9E3788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288A-E4B4-B24E-0A35-5266E135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2E723-DF76-B1B7-0F89-274032E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8417-2ABB-37CE-A4A1-84947E8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8118-DC53-53CE-F03B-A4AE19AB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3F05-2A30-C34A-B3F2-F16299C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F187-FCBC-E725-4B0C-AE6E36A9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5D5C-47AF-039B-2EB4-A9681E45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6BC0-6A4A-0EF5-95E1-9A000019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02FA-2E19-C1AB-CC13-11E3332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EA419-2A32-9D76-85B7-FA3DFE4B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E3947-A6E7-8B91-99F4-E819379B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3B16-41E6-9BCD-1EC3-C987A410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82609-96B2-C863-0791-E6084597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966D-D18B-79C4-86DB-7BE80F2D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F4B08-E314-ED5A-53A9-E1ED34F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FDB-0544-8056-A759-787E21C4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885E-9F4D-A920-7A08-9F50AAC2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21355-44D8-295F-2E9A-AB1B356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2E88-D13D-61D1-238C-E702D6AF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0060-D92B-FA29-A28B-C60AA6535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BC11-4237-A549-BB53-4707F865414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A83C-F0E4-9ECF-8FF2-AB528BC0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47F2-26B3-9504-9459-6C7DC166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AB473CE-61DE-6420-92DA-DAAB6F405BD7}"/>
              </a:ext>
            </a:extLst>
          </p:cNvPr>
          <p:cNvGrpSpPr/>
          <p:nvPr/>
        </p:nvGrpSpPr>
        <p:grpSpPr>
          <a:xfrm>
            <a:off x="0" y="860553"/>
            <a:ext cx="11417968" cy="3799962"/>
            <a:chOff x="0" y="860553"/>
            <a:chExt cx="11417968" cy="37999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CCA1ED-C082-E924-6C32-A56133531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3" t="6269" r="6974" b="89643"/>
            <a:stretch/>
          </p:blipFill>
          <p:spPr>
            <a:xfrm>
              <a:off x="279542" y="860553"/>
              <a:ext cx="11055506" cy="16035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57854F-985B-72C1-1C74-16CDE6FD6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23" r="6848"/>
            <a:stretch/>
          </p:blipFill>
          <p:spPr>
            <a:xfrm>
              <a:off x="0" y="2464067"/>
              <a:ext cx="11357113" cy="21964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724F82-BF7E-1CC1-25BA-9D9F1935E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542" y="4247966"/>
              <a:ext cx="11138426" cy="175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5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56610A8-0F06-8390-24CD-B8C5D784256A}"/>
              </a:ext>
            </a:extLst>
          </p:cNvPr>
          <p:cNvGrpSpPr/>
          <p:nvPr/>
        </p:nvGrpSpPr>
        <p:grpSpPr>
          <a:xfrm>
            <a:off x="432883" y="1633166"/>
            <a:ext cx="10201217" cy="3192060"/>
            <a:chOff x="0" y="860553"/>
            <a:chExt cx="11402143" cy="343346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05FE49E-B1DF-301A-85DC-88DCFBADB3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3" t="6269" r="6974" b="89643"/>
            <a:stretch/>
          </p:blipFill>
          <p:spPr>
            <a:xfrm>
              <a:off x="305178" y="860553"/>
              <a:ext cx="11055506" cy="160351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EC790D-F5F6-8A52-6DE4-82D293CDA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23" r="6848" b="27883"/>
            <a:stretch/>
          </p:blipFill>
          <p:spPr>
            <a:xfrm>
              <a:off x="0" y="2464068"/>
              <a:ext cx="11357113" cy="150968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D3BD9E-6418-875A-7D01-D40BE10E3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717" y="4085626"/>
              <a:ext cx="11138426" cy="2083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FC3160-4418-309C-C74A-815C905AD7CB}"/>
              </a:ext>
            </a:extLst>
          </p:cNvPr>
          <p:cNvSpPr txBox="1"/>
          <p:nvPr/>
        </p:nvSpPr>
        <p:spPr>
          <a:xfrm>
            <a:off x="2576895" y="643912"/>
            <a:ext cx="683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HTF haplotype - O-antigen OBC genes presence/absence (m53 + h34)</a:t>
            </a:r>
          </a:p>
        </p:txBody>
      </p:sp>
      <p:pic>
        <p:nvPicPr>
          <p:cNvPr id="6" name="Picture 5" descr="A group of colorful arrows&#10;&#10;Description automatically generated">
            <a:extLst>
              <a:ext uri="{FF2B5EF4-FFF2-40B4-BE49-F238E27FC236}">
                <a16:creationId xmlns:a16="http://schemas.microsoft.com/office/drawing/2014/main" id="{0A45977E-0B79-2BEB-AD4F-645ED907D7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33" t="25146" r="81057" b="58659"/>
          <a:stretch/>
        </p:blipFill>
        <p:spPr>
          <a:xfrm>
            <a:off x="1230206" y="1730337"/>
            <a:ext cx="730470" cy="1291974"/>
          </a:xfrm>
          <a:prstGeom prst="rect">
            <a:avLst/>
          </a:prstGeom>
        </p:spPr>
      </p:pic>
      <p:pic>
        <p:nvPicPr>
          <p:cNvPr id="7" name="Picture 6" descr="A group of colorful arrows&#10;&#10;Description automatically generated">
            <a:extLst>
              <a:ext uri="{FF2B5EF4-FFF2-40B4-BE49-F238E27FC236}">
                <a16:creationId xmlns:a16="http://schemas.microsoft.com/office/drawing/2014/main" id="{17F55553-1E22-F065-EA01-C3B0875EB3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28" t="25146" r="69844" b="58120"/>
          <a:stretch/>
        </p:blipFill>
        <p:spPr>
          <a:xfrm>
            <a:off x="3200181" y="1719753"/>
            <a:ext cx="483457" cy="1349251"/>
          </a:xfrm>
          <a:prstGeom prst="rect">
            <a:avLst/>
          </a:prstGeom>
        </p:spPr>
      </p:pic>
      <p:pic>
        <p:nvPicPr>
          <p:cNvPr id="8" name="Picture 7" descr="A group of colorful arrows&#10;&#10;Description automatically generated">
            <a:extLst>
              <a:ext uri="{FF2B5EF4-FFF2-40B4-BE49-F238E27FC236}">
                <a16:creationId xmlns:a16="http://schemas.microsoft.com/office/drawing/2014/main" id="{8D7BE5D4-3C61-063D-5118-CA6FDCDAC2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03" t="25146" r="51069" b="58120"/>
          <a:stretch/>
        </p:blipFill>
        <p:spPr>
          <a:xfrm>
            <a:off x="5751904" y="1726452"/>
            <a:ext cx="483457" cy="1349251"/>
          </a:xfrm>
          <a:prstGeom prst="rect">
            <a:avLst/>
          </a:prstGeom>
        </p:spPr>
      </p:pic>
      <p:pic>
        <p:nvPicPr>
          <p:cNvPr id="9" name="Picture 8" descr="A group of colorful arrows&#10;&#10;Description automatically generated">
            <a:extLst>
              <a:ext uri="{FF2B5EF4-FFF2-40B4-BE49-F238E27FC236}">
                <a16:creationId xmlns:a16="http://schemas.microsoft.com/office/drawing/2014/main" id="{D04B5644-7ACD-7E56-34CA-1D5DB4AB17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23" t="25146" r="26160" b="58120"/>
          <a:stretch/>
        </p:blipFill>
        <p:spPr>
          <a:xfrm>
            <a:off x="8930495" y="1731777"/>
            <a:ext cx="575075" cy="13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0B34-0079-DA20-DA10-48C3AA4BE8DA}"/>
              </a:ext>
            </a:extLst>
          </p:cNvPr>
          <p:cNvSpPr txBox="1"/>
          <p:nvPr/>
        </p:nvSpPr>
        <p:spPr>
          <a:xfrm>
            <a:off x="602281" y="1145431"/>
            <a:ext cx="293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Tailocin</a:t>
            </a:r>
            <a:r>
              <a:rPr lang="en-US" b="1" dirty="0"/>
              <a:t> tail fiber haplotypes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F79EB-D7C2-E6A9-7C1C-C86069F4C829}"/>
              </a:ext>
            </a:extLst>
          </p:cNvPr>
          <p:cNvSpPr txBox="1"/>
          <p:nvPr/>
        </p:nvSpPr>
        <p:spPr>
          <a:xfrm rot="16200000">
            <a:off x="-1618066" y="2973592"/>
            <a:ext cx="365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O-antigen biosynthesis cluster genes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0F929A-F6B2-A3F1-4786-F121CE5C39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81" t="3" r="91376" b="21760"/>
          <a:stretch/>
        </p:blipFill>
        <p:spPr>
          <a:xfrm>
            <a:off x="10770727" y="4636263"/>
            <a:ext cx="111900" cy="1404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021C95-B209-0097-F8DF-F1D3E99B45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222" t="61175" r="17905" b="28891"/>
          <a:stretch/>
        </p:blipFill>
        <p:spPr>
          <a:xfrm>
            <a:off x="10772608" y="4296400"/>
            <a:ext cx="110019" cy="2232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9993C5-3DB5-E5C6-1421-625E408F3C24}"/>
              </a:ext>
            </a:extLst>
          </p:cNvPr>
          <p:cNvGrpSpPr/>
          <p:nvPr/>
        </p:nvGrpSpPr>
        <p:grpSpPr>
          <a:xfrm>
            <a:off x="10679156" y="2098936"/>
            <a:ext cx="837901" cy="1015663"/>
            <a:chOff x="10603005" y="2410712"/>
            <a:chExt cx="837901" cy="10156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8DB211-51A6-1B5A-F86E-DAD52F342D49}"/>
                </a:ext>
              </a:extLst>
            </p:cNvPr>
            <p:cNvGrpSpPr/>
            <p:nvPr/>
          </p:nvGrpSpPr>
          <p:grpSpPr>
            <a:xfrm>
              <a:off x="10603005" y="2410712"/>
              <a:ext cx="281284" cy="790047"/>
              <a:chOff x="3510549" y="5281684"/>
              <a:chExt cx="232012" cy="742532"/>
            </a:xfrm>
          </p:grpSpPr>
          <p:pic>
            <p:nvPicPr>
              <p:cNvPr id="12" name="Picture 11" descr="A group of colorful arrows&#10;&#10;Description automatically generated">
                <a:extLst>
                  <a:ext uri="{FF2B5EF4-FFF2-40B4-BE49-F238E27FC236}">
                    <a16:creationId xmlns:a16="http://schemas.microsoft.com/office/drawing/2014/main" id="{D92199C9-3E6D-7A26-B99F-D5D93157D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2951" t="39385" r="15576" b="58324"/>
              <a:stretch/>
            </p:blipFill>
            <p:spPr>
              <a:xfrm>
                <a:off x="3542561" y="5847585"/>
                <a:ext cx="173285" cy="176631"/>
              </a:xfrm>
              <a:prstGeom prst="rect">
                <a:avLst/>
              </a:prstGeom>
            </p:spPr>
          </p:pic>
          <p:pic>
            <p:nvPicPr>
              <p:cNvPr id="13" name="Picture 12" descr="A group of colorful arrows&#10;&#10;Description automatically generated">
                <a:extLst>
                  <a:ext uri="{FF2B5EF4-FFF2-40B4-BE49-F238E27FC236}">
                    <a16:creationId xmlns:a16="http://schemas.microsoft.com/office/drawing/2014/main" id="{845DA57E-D7AD-F668-98A0-57BB67E823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2646" t="25687" r="15318" b="67298"/>
              <a:stretch/>
            </p:blipFill>
            <p:spPr>
              <a:xfrm>
                <a:off x="3510549" y="5281684"/>
                <a:ext cx="232012" cy="55955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E3A81C-B49C-2E35-E6AF-56AB310DB09E}"/>
                </a:ext>
              </a:extLst>
            </p:cNvPr>
            <p:cNvSpPr txBox="1"/>
            <p:nvPr/>
          </p:nvSpPr>
          <p:spPr>
            <a:xfrm>
              <a:off x="10781751" y="2410712"/>
              <a:ext cx="659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7D7FE"/>
                  </a:solidFill>
                </a:rPr>
                <a:t>1830bp</a:t>
              </a:r>
            </a:p>
            <a:p>
              <a:r>
                <a:rPr lang="en-US" sz="1200" dirty="0">
                  <a:solidFill>
                    <a:srgbClr val="638CCD"/>
                  </a:solidFill>
                </a:rPr>
                <a:t>1383bp</a:t>
              </a:r>
            </a:p>
            <a:p>
              <a:r>
                <a:rPr lang="en-US" sz="1200" dirty="0">
                  <a:solidFill>
                    <a:srgbClr val="801033"/>
                  </a:solidFill>
                </a:rPr>
                <a:t>1803bp</a:t>
              </a:r>
            </a:p>
            <a:p>
              <a:r>
                <a:rPr lang="en-US" sz="1200" dirty="0">
                  <a:solidFill>
                    <a:srgbClr val="FAD42A"/>
                  </a:solidFill>
                </a:rPr>
                <a:t>1245bp</a:t>
              </a:r>
            </a:p>
            <a:p>
              <a:endParaRPr 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E0DE90-EEA0-C8B6-838E-BDF30A8169F7}"/>
              </a:ext>
            </a:extLst>
          </p:cNvPr>
          <p:cNvSpPr txBox="1"/>
          <p:nvPr/>
        </p:nvSpPr>
        <p:spPr>
          <a:xfrm>
            <a:off x="11005096" y="4281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69696"/>
                </a:solidFill>
              </a:rPr>
              <a:t>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0D0A7-4309-9A28-576B-5EB695D24A7B}"/>
              </a:ext>
            </a:extLst>
          </p:cNvPr>
          <p:cNvSpPr txBox="1"/>
          <p:nvPr/>
        </p:nvSpPr>
        <p:spPr>
          <a:xfrm>
            <a:off x="10859584" y="4567965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165AC"/>
                </a:solidFill>
              </a:rPr>
              <a:t>Modern</a:t>
            </a:r>
            <a:r>
              <a:rPr lang="en-US" sz="1000" dirty="0">
                <a:solidFill>
                  <a:srgbClr val="969696"/>
                </a:solidFill>
              </a:rPr>
              <a:t> </a:t>
            </a:r>
            <a:r>
              <a:rPr lang="en-US" sz="1000" dirty="0"/>
              <a:t>and</a:t>
            </a:r>
            <a:r>
              <a:rPr lang="en-US" sz="1000" dirty="0">
                <a:solidFill>
                  <a:srgbClr val="969696"/>
                </a:solidFill>
              </a:rPr>
              <a:t> </a:t>
            </a:r>
            <a:r>
              <a:rPr lang="en-US" sz="1000" dirty="0">
                <a:solidFill>
                  <a:srgbClr val="B21A2A"/>
                </a:solidFill>
              </a:rPr>
              <a:t>historical</a:t>
            </a:r>
          </a:p>
        </p:txBody>
      </p:sp>
      <p:pic>
        <p:nvPicPr>
          <p:cNvPr id="20" name="Picture 19" descr="A group of colorful arrows&#10;&#10;Description automatically generated">
            <a:extLst>
              <a:ext uri="{FF2B5EF4-FFF2-40B4-BE49-F238E27FC236}">
                <a16:creationId xmlns:a16="http://schemas.microsoft.com/office/drawing/2014/main" id="{DF092AB4-1F89-BA34-1111-1DEA5E94FA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502" t="51099" r="2534" b="43959"/>
          <a:stretch/>
        </p:blipFill>
        <p:spPr>
          <a:xfrm>
            <a:off x="10690998" y="3772723"/>
            <a:ext cx="291085" cy="2540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132624-54C9-D360-73F1-DFDE9729C89F}"/>
              </a:ext>
            </a:extLst>
          </p:cNvPr>
          <p:cNvSpPr txBox="1"/>
          <p:nvPr/>
        </p:nvSpPr>
        <p:spPr>
          <a:xfrm>
            <a:off x="10943150" y="3699691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Absent </a:t>
            </a:r>
          </a:p>
          <a:p>
            <a:r>
              <a:rPr lang="en-US" sz="1000" dirty="0"/>
              <a:t>Present</a:t>
            </a:r>
          </a:p>
        </p:txBody>
      </p:sp>
    </p:spTree>
    <p:extLst>
      <p:ext uri="{BB962C8B-B14F-4D97-AF65-F5344CB8AC3E}">
        <p14:creationId xmlns:p14="http://schemas.microsoft.com/office/powerpoint/2010/main" val="289009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318972-60f5-4afa-98f6-c19520574e57" xsi:nil="true"/>
    <lcf76f155ced4ddcb4097134ff3c332f xmlns="ac5dfaab-0878-459b-b0b1-00a629eabd8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6439232332249822FBB3717BF308A" ma:contentTypeVersion="15" ma:contentTypeDescription="Create a new document." ma:contentTypeScope="" ma:versionID="701781068bddb0acf2f4ccc9e7a6a799">
  <xsd:schema xmlns:xsd="http://www.w3.org/2001/XMLSchema" xmlns:xs="http://www.w3.org/2001/XMLSchema" xmlns:p="http://schemas.microsoft.com/office/2006/metadata/properties" xmlns:ns2="ac5dfaab-0878-459b-b0b1-00a629eabd85" xmlns:ns3="4c318972-60f5-4afa-98f6-c19520574e57" targetNamespace="http://schemas.microsoft.com/office/2006/metadata/properties" ma:root="true" ma:fieldsID="1e97419e04d06508345b0a854171ee4d" ns2:_="" ns3:_="">
    <xsd:import namespace="ac5dfaab-0878-459b-b0b1-00a629eabd85"/>
    <xsd:import namespace="4c318972-60f5-4afa-98f6-c19520574e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dfaab-0878-459b-b0b1-00a629eab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18972-60f5-4afa-98f6-c19520574e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0052e06-4aa5-4288-809d-4048ac8df144}" ma:internalName="TaxCatchAll" ma:showField="CatchAllData" ma:web="4c318972-60f5-4afa-98f6-c19520574e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9B129-5F64-4169-A8A6-BBD9F9947508}">
  <ds:schemaRefs>
    <ds:schemaRef ds:uri="http://schemas.microsoft.com/office/2006/metadata/properties"/>
    <ds:schemaRef ds:uri="http://schemas.microsoft.com/office/infopath/2007/PartnerControls"/>
    <ds:schemaRef ds:uri="4c318972-60f5-4afa-98f6-c19520574e57"/>
    <ds:schemaRef ds:uri="ac5dfaab-0878-459b-b0b1-00a629eabd85"/>
  </ds:schemaRefs>
</ds:datastoreItem>
</file>

<file path=customXml/itemProps2.xml><?xml version="1.0" encoding="utf-8"?>
<ds:datastoreItem xmlns:ds="http://schemas.openxmlformats.org/officeDocument/2006/customXml" ds:itemID="{26564D8D-6CAA-45DD-B2E6-6B9B67D9E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549F9B-1475-4ADC-97CC-10031B869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dfaab-0878-459b-b0b1-00a629eabd85"/>
    <ds:schemaRef ds:uri="4c318972-60f5-4afa-98f6-c19520574e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24277</TotalTime>
  <Words>32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Jiajun</dc:creator>
  <cp:lastModifiedBy>Cui, Jiajun</cp:lastModifiedBy>
  <cp:revision>25</cp:revision>
  <dcterms:created xsi:type="dcterms:W3CDTF">2025-05-07T01:06:08Z</dcterms:created>
  <dcterms:modified xsi:type="dcterms:W3CDTF">2025-08-17T19:42:25Z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0x0101009FE6439232332249822FBB3717BF308A</vt:lpwstr>
  </property>
</Properties>
</file>