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1" r:id="rId9"/>
    <p:sldId id="262" r:id="rId10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CC00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>
      <p:cViewPr varScale="1">
        <p:scale>
          <a:sx n="120" d="100"/>
          <a:sy n="120" d="100"/>
        </p:scale>
        <p:origin x="23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11/04/2020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11/04/2020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11/04/2020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11/04/2020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11/04/2020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11/04/2020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11/04/2020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11/04/2020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11/04/2020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11/04/2020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11/04/2020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11/04/2020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11/04/2020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11/04/2020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1628800"/>
            <a:ext cx="8735325" cy="955651"/>
          </a:xfrm>
        </p:spPr>
        <p:txBody>
          <a:bodyPr rtlCol="0"/>
          <a:lstStyle/>
          <a:p>
            <a:pPr rtl="0"/>
            <a:r>
              <a:rPr lang="es-ES" dirty="0">
                <a:latin typeface="Aunchanted Xspace" panose="02000803020000020004" pitchFamily="2" charset="0"/>
              </a:rPr>
              <a:t>Resolución examen Hito 2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06BAC-4359-461D-8DC5-83CC18C6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392083"/>
            <a:ext cx="10360501" cy="804669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Aunchanted Xspace" panose="02000803020000020004" pitchFamily="2" charset="0"/>
              </a:rPr>
              <a:t>Generar un aplicación que permita saber en que ciudad se tiene mas casos confirmados o la cantidad de mas casos sospechosos.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1DD715-308B-4557-95C0-0915F64C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967563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Aunchanted Xspace" panose="02000803020000020004" pitchFamily="2" charset="0"/>
              </a:rPr>
              <a:t>Parte 1</a:t>
            </a:r>
          </a:p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  <a:latin typeface="Aunchanted Xspace" panose="02000803020000020004" pitchFamily="2" charset="0"/>
              </a:rPr>
              <a:t>Generar </a:t>
            </a:r>
            <a:r>
              <a:rPr lang="es-ES" dirty="0" err="1">
                <a:solidFill>
                  <a:srgbClr val="FF0000"/>
                </a:solidFill>
                <a:latin typeface="Aunchanted Xspace" panose="02000803020000020004" pitchFamily="2" charset="0"/>
              </a:rPr>
              <a:t>Component</a:t>
            </a:r>
            <a:r>
              <a:rPr lang="es-ES" dirty="0">
                <a:solidFill>
                  <a:srgbClr val="FF0000"/>
                </a:solidFill>
                <a:latin typeface="Aunchanted Xspace" panose="02000803020000020004" pitchFamily="2" charset="0"/>
              </a:rPr>
              <a:t>: </a:t>
            </a:r>
            <a:r>
              <a:rPr lang="es-ES" dirty="0" err="1">
                <a:solidFill>
                  <a:srgbClr val="FF0000"/>
                </a:solidFill>
                <a:latin typeface="Aunchanted Xspace" panose="02000803020000020004" pitchFamily="2" charset="0"/>
              </a:rPr>
              <a:t>CVLogo</a:t>
            </a:r>
            <a:endParaRPr lang="es-ES" dirty="0">
              <a:solidFill>
                <a:srgbClr val="FF0000"/>
              </a:solidFill>
              <a:latin typeface="Aunchanted Xspace" panose="02000803020000020004" pitchFamily="2" charset="0"/>
            </a:endParaRPr>
          </a:p>
          <a:p>
            <a:pPr marL="0" indent="0">
              <a:buNone/>
            </a:pPr>
            <a:endParaRPr lang="es-ES" dirty="0">
              <a:solidFill>
                <a:srgbClr val="FF0000"/>
              </a:solidFill>
              <a:latin typeface="Aunchanted Xspace" panose="02000803020000020004" pitchFamily="2" charset="0"/>
            </a:endParaRPr>
          </a:p>
          <a:p>
            <a:pPr marL="0" indent="0">
              <a:buNone/>
            </a:pPr>
            <a:r>
              <a:rPr lang="es-ES" dirty="0">
                <a:latin typeface="Aunchanted Xspace" panose="02000803020000020004" pitchFamily="2" charset="0"/>
              </a:rPr>
              <a:t>Resultado:</a:t>
            </a:r>
          </a:p>
          <a:p>
            <a:pPr marL="0" indent="0">
              <a:buNone/>
            </a:pPr>
            <a:endParaRPr lang="es-ES" dirty="0">
              <a:latin typeface="Aunchanted Xspace" panose="020008030200000200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ACDEA8-2404-462B-AD43-26907E9EA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67" y="1701796"/>
            <a:ext cx="4406491" cy="14980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4A11C25-85CD-450D-9BF5-548B82208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3415701"/>
            <a:ext cx="2672369" cy="32536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D906B1A-FF7A-455D-89BF-EECE66969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088" y="4098781"/>
            <a:ext cx="4410691" cy="2114845"/>
          </a:xfrm>
          <a:prstGeom prst="rect">
            <a:avLst/>
          </a:prstGeom>
        </p:spPr>
      </p:pic>
      <p:sp>
        <p:nvSpPr>
          <p:cNvPr id="7" name="Flecha: curvada hacia la derecha 6">
            <a:extLst>
              <a:ext uri="{FF2B5EF4-FFF2-40B4-BE49-F238E27FC236}">
                <a16:creationId xmlns:a16="http://schemas.microsoft.com/office/drawing/2014/main" id="{85D794AF-BF1B-4A5C-B50C-164882EC3604}"/>
              </a:ext>
            </a:extLst>
          </p:cNvPr>
          <p:cNvSpPr/>
          <p:nvPr/>
        </p:nvSpPr>
        <p:spPr>
          <a:xfrm rot="19562745">
            <a:off x="1773932" y="4365104"/>
            <a:ext cx="576064" cy="1728192"/>
          </a:xfrm>
          <a:prstGeom prst="curvedRightArrow">
            <a:avLst>
              <a:gd name="adj1" fmla="val 43872"/>
              <a:gd name="adj2" fmla="val 79369"/>
              <a:gd name="adj3" fmla="val 3810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>
              <a:solidFill>
                <a:schemeClr val="tx1"/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151EF95-8456-45A9-836B-26E6A5782C53}"/>
              </a:ext>
            </a:extLst>
          </p:cNvPr>
          <p:cNvSpPr/>
          <p:nvPr/>
        </p:nvSpPr>
        <p:spPr>
          <a:xfrm>
            <a:off x="6173030" y="5156204"/>
            <a:ext cx="713470" cy="28902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19101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7F255-24A4-4370-BB2D-19242DCF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04664"/>
            <a:ext cx="10360501" cy="589880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unchanted Xspace" panose="02000803020000020004" pitchFamily="2" charset="0"/>
              </a:rPr>
              <a:t>Parte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2A9A20-42DA-4588-A7D5-A15D83B1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412776"/>
            <a:ext cx="10360501" cy="4751293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FFCC00"/>
                </a:solidFill>
                <a:latin typeface="Aunchanted Xspace" panose="02000803020000020004" pitchFamily="2" charset="0"/>
              </a:rPr>
              <a:t>Generar </a:t>
            </a:r>
            <a:r>
              <a:rPr lang="es-ES" dirty="0" err="1">
                <a:solidFill>
                  <a:srgbClr val="FFCC00"/>
                </a:solidFill>
                <a:latin typeface="Aunchanted Xspace" panose="02000803020000020004" pitchFamily="2" charset="0"/>
              </a:rPr>
              <a:t>Component</a:t>
            </a:r>
            <a:r>
              <a:rPr lang="es-ES" dirty="0">
                <a:solidFill>
                  <a:srgbClr val="FFCC00"/>
                </a:solidFill>
                <a:latin typeface="Aunchanted Xspace" panose="02000803020000020004" pitchFamily="2" charset="0"/>
              </a:rPr>
              <a:t>: CVCasos</a:t>
            </a:r>
          </a:p>
          <a:p>
            <a:pPr marL="0" indent="0">
              <a:buNone/>
            </a:pPr>
            <a:endParaRPr lang="es-ES" dirty="0">
              <a:solidFill>
                <a:srgbClr val="FFCC00"/>
              </a:solidFill>
              <a:latin typeface="Aunchanted Xspace" panose="02000803020000020004" pitchFamily="2" charset="0"/>
            </a:endParaRPr>
          </a:p>
          <a:p>
            <a:pPr marL="0" indent="0">
              <a:buNone/>
            </a:pPr>
            <a:endParaRPr lang="es-ES" dirty="0">
              <a:solidFill>
                <a:srgbClr val="FFCC00"/>
              </a:solidFill>
              <a:latin typeface="Aunchanted Xspace" panose="02000803020000020004" pitchFamily="2" charset="0"/>
            </a:endParaRPr>
          </a:p>
          <a:p>
            <a:pPr marL="0" indent="0">
              <a:buNone/>
            </a:pPr>
            <a:endParaRPr lang="es-ES" dirty="0">
              <a:solidFill>
                <a:srgbClr val="FFCC00"/>
              </a:solidFill>
              <a:latin typeface="Aunchanted Xspace" panose="02000803020000020004" pitchFamily="2" charset="0"/>
            </a:endParaRPr>
          </a:p>
          <a:p>
            <a:pPr marL="0" indent="0">
              <a:buNone/>
            </a:pPr>
            <a:r>
              <a:rPr lang="es-ES" dirty="0">
                <a:latin typeface="Aunchanted Xspace" panose="02000803020000020004" pitchFamily="2" charset="0"/>
              </a:rPr>
              <a:t>Resultado:</a:t>
            </a:r>
          </a:p>
          <a:p>
            <a:pPr marL="0" indent="0">
              <a:buNone/>
            </a:pPr>
            <a:endParaRPr lang="es-ES" dirty="0">
              <a:latin typeface="Aunchanted Xspace" panose="020008030200000200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CC7CCE-EBBC-4EE6-9F2B-8494FC714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133" y="1316216"/>
            <a:ext cx="4983224" cy="7586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E914455-2847-41ED-95F5-91921032C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33" y="4320827"/>
            <a:ext cx="4420217" cy="13241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6B07D9-69A1-496B-862F-9C69A69EE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092" y="2465412"/>
            <a:ext cx="3328343" cy="4040981"/>
          </a:xfrm>
          <a:prstGeom prst="rect">
            <a:avLst/>
          </a:prstGeom>
        </p:spPr>
      </p:pic>
      <p:sp>
        <p:nvSpPr>
          <p:cNvPr id="7" name="Flecha: curvada hacia la derecha 6">
            <a:extLst>
              <a:ext uri="{FF2B5EF4-FFF2-40B4-BE49-F238E27FC236}">
                <a16:creationId xmlns:a16="http://schemas.microsoft.com/office/drawing/2014/main" id="{57AF96D4-CC43-4DB4-A58D-882193CD66A0}"/>
              </a:ext>
            </a:extLst>
          </p:cNvPr>
          <p:cNvSpPr/>
          <p:nvPr/>
        </p:nvSpPr>
        <p:spPr>
          <a:xfrm rot="19562745">
            <a:off x="1928456" y="4334359"/>
            <a:ext cx="576064" cy="1728192"/>
          </a:xfrm>
          <a:prstGeom prst="curvedRightArrow">
            <a:avLst>
              <a:gd name="adj1" fmla="val 43872"/>
              <a:gd name="adj2" fmla="val 79369"/>
              <a:gd name="adj3" fmla="val 3810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>
              <a:solidFill>
                <a:schemeClr val="tx1"/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2652DD1-A97C-4B6B-B196-8497F9BDEDE1}"/>
              </a:ext>
            </a:extLst>
          </p:cNvPr>
          <p:cNvSpPr/>
          <p:nvPr/>
        </p:nvSpPr>
        <p:spPr>
          <a:xfrm>
            <a:off x="6678463" y="4846930"/>
            <a:ext cx="653041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16400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5008E-2118-4AA3-B471-9266A4F2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318840"/>
            <a:ext cx="10360501" cy="589880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unchanted Xspace" panose="02000803020000020004" pitchFamily="2" charset="0"/>
              </a:rPr>
              <a:t>Parte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7C6B6-D5AD-4920-B864-7B4EDCF3E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CC99"/>
                </a:solidFill>
                <a:latin typeface="Aunchanted Xspace" panose="02000803020000020004" pitchFamily="2" charset="0"/>
              </a:rPr>
              <a:t>Generar </a:t>
            </a:r>
            <a:r>
              <a:rPr lang="es-ES" dirty="0" err="1">
                <a:solidFill>
                  <a:srgbClr val="00CC99"/>
                </a:solidFill>
                <a:latin typeface="Aunchanted Xspace" panose="02000803020000020004" pitchFamily="2" charset="0"/>
              </a:rPr>
              <a:t>Component</a:t>
            </a:r>
            <a:r>
              <a:rPr lang="es-ES" dirty="0">
                <a:solidFill>
                  <a:srgbClr val="00CC99"/>
                </a:solidFill>
                <a:latin typeface="Aunchanted Xspace" panose="02000803020000020004" pitchFamily="2" charset="0"/>
              </a:rPr>
              <a:t>: CVCiudad</a:t>
            </a:r>
          </a:p>
          <a:p>
            <a:pPr marL="0" indent="0">
              <a:buNone/>
            </a:pPr>
            <a:endParaRPr lang="es-ES" dirty="0">
              <a:solidFill>
                <a:srgbClr val="00CC99"/>
              </a:solidFill>
              <a:latin typeface="Aunchanted Xspace" panose="02000803020000020004" pitchFamily="2" charset="0"/>
            </a:endParaRPr>
          </a:p>
          <a:p>
            <a:pPr marL="0" indent="0">
              <a:buNone/>
            </a:pPr>
            <a:r>
              <a:rPr lang="es-ES" dirty="0">
                <a:latin typeface="Aunchanted Xspace" panose="02000803020000020004" pitchFamily="2" charset="0"/>
              </a:rPr>
              <a:t>Resultado:</a:t>
            </a:r>
          </a:p>
          <a:p>
            <a:pPr marL="0" indent="0">
              <a:buNone/>
            </a:pPr>
            <a:endParaRPr lang="es-ES" dirty="0">
              <a:latin typeface="Aunchanted Xspace" panose="020008030200000200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5414E2-C979-4C0E-9CA6-AC98EFF1B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22" y="908720"/>
            <a:ext cx="5318218" cy="10470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970AB4E-5B5C-49BD-ABCE-AAB7F25F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223" y="2209746"/>
            <a:ext cx="3843301" cy="4648254"/>
          </a:xfrm>
          <a:prstGeom prst="rect">
            <a:avLst/>
          </a:prstGeom>
        </p:spPr>
      </p:pic>
      <p:sp>
        <p:nvSpPr>
          <p:cNvPr id="7" name="Flecha: curvada hacia la derecha 6">
            <a:extLst>
              <a:ext uri="{FF2B5EF4-FFF2-40B4-BE49-F238E27FC236}">
                <a16:creationId xmlns:a16="http://schemas.microsoft.com/office/drawing/2014/main" id="{1CAFFB23-A97D-4BA7-A069-9D6E326963E3}"/>
              </a:ext>
            </a:extLst>
          </p:cNvPr>
          <p:cNvSpPr/>
          <p:nvPr/>
        </p:nvSpPr>
        <p:spPr>
          <a:xfrm rot="19562745">
            <a:off x="1927874" y="3010484"/>
            <a:ext cx="576064" cy="1728192"/>
          </a:xfrm>
          <a:prstGeom prst="curvedRightArrow">
            <a:avLst>
              <a:gd name="adj1" fmla="val 43872"/>
              <a:gd name="adj2" fmla="val 79369"/>
              <a:gd name="adj3" fmla="val 3810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>
              <a:solidFill>
                <a:schemeClr val="tx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64324E8-F4C8-48B9-B319-EF07E60AF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620" y="3644406"/>
            <a:ext cx="4124901" cy="1505160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8980C54-0E92-4922-98CE-DFFDDA168D00}"/>
              </a:ext>
            </a:extLst>
          </p:cNvPr>
          <p:cNvSpPr/>
          <p:nvPr/>
        </p:nvSpPr>
        <p:spPr>
          <a:xfrm>
            <a:off x="7272829" y="4149080"/>
            <a:ext cx="549935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12526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0D0EA-3F51-49D1-9A17-9A56643D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74824"/>
            <a:ext cx="10360501" cy="589880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unchanted Xspace" panose="02000803020000020004" pitchFamily="2" charset="0"/>
              </a:rPr>
              <a:t>Parte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7474E-7867-40B7-BA0E-1C8C990C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908720"/>
            <a:ext cx="10360501" cy="5255349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accent6"/>
                </a:solidFill>
                <a:latin typeface="Aunchanted Xspace" panose="02000803020000020004" pitchFamily="2" charset="0"/>
              </a:rPr>
              <a:t>Generar </a:t>
            </a:r>
            <a:r>
              <a:rPr lang="es-ES" dirty="0" err="1">
                <a:solidFill>
                  <a:schemeClr val="accent6"/>
                </a:solidFill>
                <a:latin typeface="Aunchanted Xspace" panose="02000803020000020004" pitchFamily="2" charset="0"/>
              </a:rPr>
              <a:t>Component</a:t>
            </a:r>
            <a:r>
              <a:rPr lang="es-ES" dirty="0">
                <a:solidFill>
                  <a:schemeClr val="accent6"/>
                </a:solidFill>
                <a:latin typeface="Aunchanted Xspace" panose="02000803020000020004" pitchFamily="2" charset="0"/>
              </a:rPr>
              <a:t>: CVScreen</a:t>
            </a:r>
          </a:p>
          <a:p>
            <a:pPr marL="0" indent="0">
              <a:buNone/>
            </a:pPr>
            <a:endParaRPr lang="es-ES" dirty="0">
              <a:solidFill>
                <a:schemeClr val="accent6"/>
              </a:solidFill>
              <a:latin typeface="Aunchanted Xspace" panose="02000803020000020004" pitchFamily="2" charset="0"/>
            </a:endParaRPr>
          </a:p>
          <a:p>
            <a:pPr marL="0" indent="0">
              <a:buNone/>
            </a:pPr>
            <a:endParaRPr lang="es-ES" dirty="0">
              <a:solidFill>
                <a:schemeClr val="accent6"/>
              </a:solidFill>
              <a:latin typeface="Aunchanted Xspace" panose="02000803020000020004" pitchFamily="2" charset="0"/>
            </a:endParaRPr>
          </a:p>
          <a:p>
            <a:pPr marL="0" indent="0">
              <a:buNone/>
            </a:pPr>
            <a:r>
              <a:rPr lang="es-ES" dirty="0">
                <a:latin typeface="Aunchanted Xspace" panose="02000803020000020004" pitchFamily="2" charset="0"/>
              </a:rPr>
              <a:t>Resultado: </a:t>
            </a:r>
          </a:p>
          <a:p>
            <a:pPr marL="0" indent="0">
              <a:buNone/>
            </a:pPr>
            <a:endParaRPr lang="es-ES" dirty="0">
              <a:latin typeface="Aunchanted Xspace" panose="020008030200000200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8A2F77-C777-4C7E-8DF3-3144E64E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0" y="764704"/>
            <a:ext cx="5048321" cy="16584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3BED20-52E8-4649-B71F-1F10D902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76" y="2418752"/>
            <a:ext cx="3617584" cy="4390272"/>
          </a:xfrm>
          <a:prstGeom prst="rect">
            <a:avLst/>
          </a:prstGeom>
        </p:spPr>
      </p:pic>
      <p:sp>
        <p:nvSpPr>
          <p:cNvPr id="6" name="Flecha: curvada hacia la derecha 5">
            <a:extLst>
              <a:ext uri="{FF2B5EF4-FFF2-40B4-BE49-F238E27FC236}">
                <a16:creationId xmlns:a16="http://schemas.microsoft.com/office/drawing/2014/main" id="{12F6FC9A-6DEC-4549-BA78-6A9BF3AAF189}"/>
              </a:ext>
            </a:extLst>
          </p:cNvPr>
          <p:cNvSpPr/>
          <p:nvPr/>
        </p:nvSpPr>
        <p:spPr>
          <a:xfrm rot="19562745">
            <a:off x="1862035" y="3442533"/>
            <a:ext cx="576064" cy="1728192"/>
          </a:xfrm>
          <a:prstGeom prst="curvedRightArrow">
            <a:avLst>
              <a:gd name="adj1" fmla="val 43872"/>
              <a:gd name="adj2" fmla="val 79369"/>
              <a:gd name="adj3" fmla="val 3810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B595AC-5A52-4071-A7E5-9A1858A49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554" y="3119501"/>
            <a:ext cx="4115374" cy="3153215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47A6980E-38DB-4754-9C7D-1045772E619B}"/>
              </a:ext>
            </a:extLst>
          </p:cNvPr>
          <p:cNvSpPr/>
          <p:nvPr/>
        </p:nvSpPr>
        <p:spPr>
          <a:xfrm>
            <a:off x="6886500" y="4306629"/>
            <a:ext cx="810617" cy="27449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366714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BFEA9-E87D-48A4-9F6C-8F6009B2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589880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unchanted Xspace" panose="02000803020000020004" pitchFamily="2" charset="0"/>
              </a:rPr>
              <a:t>Parte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69D109-9E85-478A-8B79-B93B6433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980728"/>
            <a:ext cx="10360501" cy="5183341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  <a:latin typeface="Aunchanted Xspace" panose="02000803020000020004" pitchFamily="2" charset="0"/>
              </a:rPr>
              <a:t>Generar llamado en archivo App.js y Generar botón</a:t>
            </a:r>
          </a:p>
          <a:p>
            <a:pPr marL="0" indent="0">
              <a:buNone/>
            </a:pP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  <a:latin typeface="Aunchanted Xspace" panose="02000803020000020004" pitchFamily="2" charset="0"/>
            </a:endParaRPr>
          </a:p>
          <a:p>
            <a:pPr marL="0" indent="0">
              <a:buNone/>
            </a:pP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  <a:latin typeface="Aunchanted Xspace" panose="020008030200000200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95237E-361F-4C5F-A0B9-6006B5F0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858" y="1479700"/>
            <a:ext cx="4202608" cy="50841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4D3C32-A6AB-43DE-A920-9ADA2E61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162253"/>
            <a:ext cx="3456384" cy="3775177"/>
          </a:xfrm>
          <a:prstGeom prst="rect">
            <a:avLst/>
          </a:prstGeom>
        </p:spPr>
      </p:pic>
      <p:sp>
        <p:nvSpPr>
          <p:cNvPr id="6" name="Flecha: curvada hacia la izquierda 5">
            <a:extLst>
              <a:ext uri="{FF2B5EF4-FFF2-40B4-BE49-F238E27FC236}">
                <a16:creationId xmlns:a16="http://schemas.microsoft.com/office/drawing/2014/main" id="{9447A278-3DF3-4AFB-B114-4D7C6BE43D46}"/>
              </a:ext>
            </a:extLst>
          </p:cNvPr>
          <p:cNvSpPr/>
          <p:nvPr/>
        </p:nvSpPr>
        <p:spPr>
          <a:xfrm rot="2288924">
            <a:off x="5749298" y="1696846"/>
            <a:ext cx="792088" cy="1665369"/>
          </a:xfrm>
          <a:prstGeom prst="curved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>
              <a:solidFill>
                <a:schemeClr val="tx1"/>
              </a:solidFill>
            </a:endParaRPr>
          </a:p>
        </p:txBody>
      </p:sp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499D0E30-6140-405F-B71A-2ADFA39DF99B}"/>
              </a:ext>
            </a:extLst>
          </p:cNvPr>
          <p:cNvSpPr/>
          <p:nvPr/>
        </p:nvSpPr>
        <p:spPr>
          <a:xfrm rot="17717310">
            <a:off x="9830126" y="164996"/>
            <a:ext cx="792088" cy="1440160"/>
          </a:xfrm>
          <a:prstGeom prst="curved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32</TotalTime>
  <Words>71</Words>
  <Application>Microsoft Office PowerPoint</Application>
  <PresentationFormat>Personalizado</PresentationFormat>
  <Paragraphs>24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Aunchanted Xspace</vt:lpstr>
      <vt:lpstr>Calibri</vt:lpstr>
      <vt:lpstr>Tecnología 16x9</vt:lpstr>
      <vt:lpstr>Resolución examen Hito 2</vt:lpstr>
      <vt:lpstr>Generar un aplicación que permita saber en que ciudad se tiene mas casos confirmados o la cantidad de mas casos sospechosos.</vt:lpstr>
      <vt:lpstr>Parte 2</vt:lpstr>
      <vt:lpstr>Parte 3</vt:lpstr>
      <vt:lpstr>Parte 4</vt:lpstr>
      <vt:lpstr>Parte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examen Hito 2</dc:title>
  <dc:creator>Jomar Camacho</dc:creator>
  <cp:lastModifiedBy>Jomar Camacho</cp:lastModifiedBy>
  <cp:revision>5</cp:revision>
  <dcterms:created xsi:type="dcterms:W3CDTF">2020-04-11T22:53:10Z</dcterms:created>
  <dcterms:modified xsi:type="dcterms:W3CDTF">2020-04-11T23:25:19Z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