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9" r:id="rId2"/>
    <p:sldId id="276" r:id="rId3"/>
    <p:sldId id="261" r:id="rId4"/>
    <p:sldId id="274" r:id="rId5"/>
    <p:sldId id="272" r:id="rId6"/>
    <p:sldId id="277" r:id="rId7"/>
    <p:sldId id="278" r:id="rId8"/>
    <p:sldId id="271" r:id="rId9"/>
    <p:sldId id="270" r:id="rId10"/>
    <p:sldId id="273" r:id="rId11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6"/>
  </p:normalViewPr>
  <p:slideViewPr>
    <p:cSldViewPr snapToGrid="0" snapToObjects="1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09484-C0EE-4E12-ABCA-8CFD8F4AE2B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8945CA-6C78-4CA8-9679-798E25E7C7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Questions </a:t>
          </a:r>
          <a:endParaRPr lang="en-US"/>
        </a:p>
      </dgm:t>
    </dgm:pt>
    <dgm:pt modelId="{6AD13878-B12F-4738-822A-C1DB5EB79A91}" type="parTrans" cxnId="{F803DDB9-822B-4DA6-B378-0F34479ED4FB}">
      <dgm:prSet/>
      <dgm:spPr/>
      <dgm:t>
        <a:bodyPr/>
        <a:lstStyle/>
        <a:p>
          <a:endParaRPr lang="en-US"/>
        </a:p>
      </dgm:t>
    </dgm:pt>
    <dgm:pt modelId="{30A70A8C-71E2-45F3-9CE7-6FE0C2553E5F}" type="sibTrans" cxnId="{F803DDB9-822B-4DA6-B378-0F34479ED4FB}">
      <dgm:prSet/>
      <dgm:spPr/>
      <dgm:t>
        <a:bodyPr/>
        <a:lstStyle/>
        <a:p>
          <a:endParaRPr lang="en-US"/>
        </a:p>
      </dgm:t>
    </dgm:pt>
    <dgm:pt modelId="{D59C2E6E-D720-4E74-A199-E73BC98E76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Thank You </a:t>
          </a:r>
          <a:endParaRPr lang="en-US"/>
        </a:p>
      </dgm:t>
    </dgm:pt>
    <dgm:pt modelId="{91E74827-44A9-4C9A-8547-E3C25748C376}" type="parTrans" cxnId="{B56E61FF-DF34-45D0-840E-A3A4B3D5FCC5}">
      <dgm:prSet/>
      <dgm:spPr/>
      <dgm:t>
        <a:bodyPr/>
        <a:lstStyle/>
        <a:p>
          <a:endParaRPr lang="en-US"/>
        </a:p>
      </dgm:t>
    </dgm:pt>
    <dgm:pt modelId="{B1983F77-5D01-4F3B-8B73-E87D288E1E91}" type="sibTrans" cxnId="{B56E61FF-DF34-45D0-840E-A3A4B3D5FCC5}">
      <dgm:prSet/>
      <dgm:spPr/>
      <dgm:t>
        <a:bodyPr/>
        <a:lstStyle/>
        <a:p>
          <a:endParaRPr lang="en-US"/>
        </a:p>
      </dgm:t>
    </dgm:pt>
    <dgm:pt modelId="{28FB2DE5-BFA9-4B5E-ABEA-3490F853F784}" type="pres">
      <dgm:prSet presAssocID="{82B09484-C0EE-4E12-ABCA-8CFD8F4AE2B9}" presName="root" presStyleCnt="0">
        <dgm:presLayoutVars>
          <dgm:dir/>
          <dgm:resizeHandles val="exact"/>
        </dgm:presLayoutVars>
      </dgm:prSet>
      <dgm:spPr/>
    </dgm:pt>
    <dgm:pt modelId="{FF6629D8-FFD8-4461-AEC0-B2CC60D95F72}" type="pres">
      <dgm:prSet presAssocID="{C48945CA-6C78-4CA8-9679-798E25E7C7BF}" presName="compNode" presStyleCnt="0"/>
      <dgm:spPr/>
    </dgm:pt>
    <dgm:pt modelId="{E68363AB-A6ED-4ED0-B2CD-948835F7996E}" type="pres">
      <dgm:prSet presAssocID="{C48945CA-6C78-4CA8-9679-798E25E7C7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F6DDDFEA-1FB6-4C3F-B994-4D7142FC1A39}" type="pres">
      <dgm:prSet presAssocID="{C48945CA-6C78-4CA8-9679-798E25E7C7BF}" presName="spaceRect" presStyleCnt="0"/>
      <dgm:spPr/>
    </dgm:pt>
    <dgm:pt modelId="{6E64C079-D9B2-48CD-B854-CAA0FFF585DB}" type="pres">
      <dgm:prSet presAssocID="{C48945CA-6C78-4CA8-9679-798E25E7C7BF}" presName="textRect" presStyleLbl="revTx" presStyleIdx="0" presStyleCnt="2">
        <dgm:presLayoutVars>
          <dgm:chMax val="1"/>
          <dgm:chPref val="1"/>
        </dgm:presLayoutVars>
      </dgm:prSet>
      <dgm:spPr/>
    </dgm:pt>
    <dgm:pt modelId="{AFD56DD2-E6B8-43F9-AFAE-322F92EDDD56}" type="pres">
      <dgm:prSet presAssocID="{30A70A8C-71E2-45F3-9CE7-6FE0C2553E5F}" presName="sibTrans" presStyleCnt="0"/>
      <dgm:spPr/>
    </dgm:pt>
    <dgm:pt modelId="{A239409C-B091-477F-9F92-E1AF71CF52F5}" type="pres">
      <dgm:prSet presAssocID="{D59C2E6E-D720-4E74-A199-E73BC98E7609}" presName="compNode" presStyleCnt="0"/>
      <dgm:spPr/>
    </dgm:pt>
    <dgm:pt modelId="{A55A4B04-E16F-4284-BBF0-2E52A562789E}" type="pres">
      <dgm:prSet presAssocID="{D59C2E6E-D720-4E74-A199-E73BC98E76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C83D32E-573E-4B8F-8989-3BC2F79D4281}" type="pres">
      <dgm:prSet presAssocID="{D59C2E6E-D720-4E74-A199-E73BC98E7609}" presName="spaceRect" presStyleCnt="0"/>
      <dgm:spPr/>
    </dgm:pt>
    <dgm:pt modelId="{DCACB092-E1A1-4264-85C0-CFA72FD8BE6D}" type="pres">
      <dgm:prSet presAssocID="{D59C2E6E-D720-4E74-A199-E73BC98E760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0930604-3619-4DA6-8A3D-65CFA3B34519}" type="presOf" srcId="{C48945CA-6C78-4CA8-9679-798E25E7C7BF}" destId="{6E64C079-D9B2-48CD-B854-CAA0FFF585DB}" srcOrd="0" destOrd="0" presId="urn:microsoft.com/office/officeart/2018/2/layout/IconLabelList"/>
    <dgm:cxn modelId="{EBA903B8-72E8-4284-A269-13E2097B218E}" type="presOf" srcId="{D59C2E6E-D720-4E74-A199-E73BC98E7609}" destId="{DCACB092-E1A1-4264-85C0-CFA72FD8BE6D}" srcOrd="0" destOrd="0" presId="urn:microsoft.com/office/officeart/2018/2/layout/IconLabelList"/>
    <dgm:cxn modelId="{F803DDB9-822B-4DA6-B378-0F34479ED4FB}" srcId="{82B09484-C0EE-4E12-ABCA-8CFD8F4AE2B9}" destId="{C48945CA-6C78-4CA8-9679-798E25E7C7BF}" srcOrd="0" destOrd="0" parTransId="{6AD13878-B12F-4738-822A-C1DB5EB79A91}" sibTransId="{30A70A8C-71E2-45F3-9CE7-6FE0C2553E5F}"/>
    <dgm:cxn modelId="{1E15F0C6-974D-4078-8DC7-9C8DE6176E2A}" type="presOf" srcId="{82B09484-C0EE-4E12-ABCA-8CFD8F4AE2B9}" destId="{28FB2DE5-BFA9-4B5E-ABEA-3490F853F784}" srcOrd="0" destOrd="0" presId="urn:microsoft.com/office/officeart/2018/2/layout/IconLabelList"/>
    <dgm:cxn modelId="{B56E61FF-DF34-45D0-840E-A3A4B3D5FCC5}" srcId="{82B09484-C0EE-4E12-ABCA-8CFD8F4AE2B9}" destId="{D59C2E6E-D720-4E74-A199-E73BC98E7609}" srcOrd="1" destOrd="0" parTransId="{91E74827-44A9-4C9A-8547-E3C25748C376}" sibTransId="{B1983F77-5D01-4F3B-8B73-E87D288E1E91}"/>
    <dgm:cxn modelId="{D3AFE64F-7E57-418A-95B2-5998B95A311C}" type="presParOf" srcId="{28FB2DE5-BFA9-4B5E-ABEA-3490F853F784}" destId="{FF6629D8-FFD8-4461-AEC0-B2CC60D95F72}" srcOrd="0" destOrd="0" presId="urn:microsoft.com/office/officeart/2018/2/layout/IconLabelList"/>
    <dgm:cxn modelId="{843B7056-A0E8-4985-BE79-59AA5D813409}" type="presParOf" srcId="{FF6629D8-FFD8-4461-AEC0-B2CC60D95F72}" destId="{E68363AB-A6ED-4ED0-B2CD-948835F7996E}" srcOrd="0" destOrd="0" presId="urn:microsoft.com/office/officeart/2018/2/layout/IconLabelList"/>
    <dgm:cxn modelId="{9E0A75FF-1101-4753-A395-7374A7E850B4}" type="presParOf" srcId="{FF6629D8-FFD8-4461-AEC0-B2CC60D95F72}" destId="{F6DDDFEA-1FB6-4C3F-B994-4D7142FC1A39}" srcOrd="1" destOrd="0" presId="urn:microsoft.com/office/officeart/2018/2/layout/IconLabelList"/>
    <dgm:cxn modelId="{5894ABE9-4F2E-431E-9D1F-F15C7159D41B}" type="presParOf" srcId="{FF6629D8-FFD8-4461-AEC0-B2CC60D95F72}" destId="{6E64C079-D9B2-48CD-B854-CAA0FFF585DB}" srcOrd="2" destOrd="0" presId="urn:microsoft.com/office/officeart/2018/2/layout/IconLabelList"/>
    <dgm:cxn modelId="{344A2015-5E62-48F2-9C85-0F7B91A01757}" type="presParOf" srcId="{28FB2DE5-BFA9-4B5E-ABEA-3490F853F784}" destId="{AFD56DD2-E6B8-43F9-AFAE-322F92EDDD56}" srcOrd="1" destOrd="0" presId="urn:microsoft.com/office/officeart/2018/2/layout/IconLabelList"/>
    <dgm:cxn modelId="{49A1FBB3-2D39-4B36-B4BE-86B4F5027319}" type="presParOf" srcId="{28FB2DE5-BFA9-4B5E-ABEA-3490F853F784}" destId="{A239409C-B091-477F-9F92-E1AF71CF52F5}" srcOrd="2" destOrd="0" presId="urn:microsoft.com/office/officeart/2018/2/layout/IconLabelList"/>
    <dgm:cxn modelId="{3CF727AC-137E-4F23-8EB7-AAB608FCBA75}" type="presParOf" srcId="{A239409C-B091-477F-9F92-E1AF71CF52F5}" destId="{A55A4B04-E16F-4284-BBF0-2E52A562789E}" srcOrd="0" destOrd="0" presId="urn:microsoft.com/office/officeart/2018/2/layout/IconLabelList"/>
    <dgm:cxn modelId="{30D0C050-0AA9-424B-A973-95E8C3CBBDD6}" type="presParOf" srcId="{A239409C-B091-477F-9F92-E1AF71CF52F5}" destId="{CC83D32E-573E-4B8F-8989-3BC2F79D4281}" srcOrd="1" destOrd="0" presId="urn:microsoft.com/office/officeart/2018/2/layout/IconLabelList"/>
    <dgm:cxn modelId="{EB353C87-F6F7-46AA-BCC9-B3B57BD2AE38}" type="presParOf" srcId="{A239409C-B091-477F-9F92-E1AF71CF52F5}" destId="{DCACB092-E1A1-4264-85C0-CFA72FD8BE6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363AB-A6ED-4ED0-B2CD-948835F7996E}">
      <dsp:nvSpPr>
        <dsp:cNvPr id="0" name=""/>
        <dsp:cNvSpPr/>
      </dsp:nvSpPr>
      <dsp:spPr>
        <a:xfrm>
          <a:off x="2127306" y="53073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4C079-D9B2-48CD-B854-CAA0FFF585DB}">
      <dsp:nvSpPr>
        <dsp:cNvPr id="0" name=""/>
        <dsp:cNvSpPr/>
      </dsp:nvSpPr>
      <dsp:spPr>
        <a:xfrm>
          <a:off x="939306" y="294503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/>
            <a:t>Questions </a:t>
          </a:r>
          <a:endParaRPr lang="en-US" sz="4600" kern="1200"/>
        </a:p>
      </dsp:txBody>
      <dsp:txXfrm>
        <a:off x="939306" y="2945032"/>
        <a:ext cx="4320000" cy="720000"/>
      </dsp:txXfrm>
    </dsp:sp>
    <dsp:sp modelId="{A55A4B04-E16F-4284-BBF0-2E52A562789E}">
      <dsp:nvSpPr>
        <dsp:cNvPr id="0" name=""/>
        <dsp:cNvSpPr/>
      </dsp:nvSpPr>
      <dsp:spPr>
        <a:xfrm>
          <a:off x="7203306" y="53073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CB092-E1A1-4264-85C0-CFA72FD8BE6D}">
      <dsp:nvSpPr>
        <dsp:cNvPr id="0" name=""/>
        <dsp:cNvSpPr/>
      </dsp:nvSpPr>
      <dsp:spPr>
        <a:xfrm>
          <a:off x="6015306" y="294503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/>
            <a:t>Thank You </a:t>
          </a:r>
          <a:endParaRPr lang="en-US" sz="4600" kern="1200"/>
        </a:p>
      </dsp:txBody>
      <dsp:txXfrm>
        <a:off x="6015306" y="294503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2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3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4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7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4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7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9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5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27" r:id="rId7"/>
    <p:sldLayoutId id="2147483728" r:id="rId8"/>
    <p:sldLayoutId id="2147483729" r:id="rId9"/>
    <p:sldLayoutId id="2147483730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028756-0FA5-471F-B25F-B44FA1553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9C2C53-C77D-4569-8377-F6307A105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91D0B37-4004-4E3A-97FE-EF3C057AA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E0457E7-51E7-4FFE-B085-40494AC3E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84A87F-1F1F-8842-967C-BC48CB54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462" y="2468523"/>
            <a:ext cx="8777734" cy="156030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Implementing and Optimizing Neural Network in C++</a:t>
            </a:r>
            <a:endParaRPr lang="en-US"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F4CA8-1888-9044-B8DE-E9186E18B740}"/>
              </a:ext>
            </a:extLst>
          </p:cNvPr>
          <p:cNvSpPr txBox="1"/>
          <p:nvPr/>
        </p:nvSpPr>
        <p:spPr>
          <a:xfrm>
            <a:off x="2806416" y="4034436"/>
            <a:ext cx="715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NewRomanPSMT"/>
              </a:rPr>
              <a:t>Group member: </a:t>
            </a:r>
            <a:r>
              <a:rPr lang="en-US" sz="2400" dirty="0" err="1">
                <a:effectLst/>
                <a:latin typeface="TimesNewRomanPSMT"/>
              </a:rPr>
              <a:t>Abdulaziz</a:t>
            </a:r>
            <a:r>
              <a:rPr lang="en-US" sz="2400" dirty="0">
                <a:effectLst/>
                <a:latin typeface="TimesNewRomanPSMT"/>
              </a:rPr>
              <a:t> </a:t>
            </a:r>
            <a:r>
              <a:rPr lang="en-US" sz="2400" dirty="0" err="1">
                <a:effectLst/>
                <a:latin typeface="TimesNewRomanPSMT"/>
              </a:rPr>
              <a:t>Alshehri</a:t>
            </a:r>
            <a:r>
              <a:rPr lang="en-US" sz="2400" dirty="0">
                <a:effectLst/>
                <a:latin typeface="TimesNewRomanPSMT"/>
              </a:rPr>
              <a:t> and Chao-Jia Liu </a:t>
            </a:r>
            <a:endParaRPr lang="en-US" sz="2400" dirty="0">
              <a:effectLst/>
            </a:endParaRPr>
          </a:p>
        </p:txBody>
      </p:sp>
      <p:pic>
        <p:nvPicPr>
          <p:cNvPr id="6" name="Picture 5" descr="A blue and orange bird head&#10;&#10;Description automatically generated">
            <a:extLst>
              <a:ext uri="{FF2B5EF4-FFF2-40B4-BE49-F238E27FC236}">
                <a16:creationId xmlns:a16="http://schemas.microsoft.com/office/drawing/2014/main" id="{B79A40C7-01FB-AF4C-BE53-52AFF5C17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13" y="6029869"/>
            <a:ext cx="3201925" cy="70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8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880BEA-B51E-4E01-4C27-AB4533931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950690"/>
              </p:ext>
            </p:extLst>
          </p:nvPr>
        </p:nvGraphicFramePr>
        <p:xfrm>
          <a:off x="458694" y="1331118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74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ABFE-15C7-8148-AB57-50767DF6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Proposa</a:t>
            </a:r>
            <a:r>
              <a:rPr lang="en-US" altLang="zh-TW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altLang="zh-TW" sz="4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7FA9-365E-DF41-BFF6-AAEEE399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3"/>
            <a:ext cx="11274612" cy="480091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Anticipated Goal:</a:t>
            </a:r>
            <a:endParaRPr lang="en-US" altLang="zh-TW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neural network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C++ </a:t>
            </a:r>
            <a:endParaRPr lang="en-US" altLang="zh-TW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neural network </a:t>
            </a:r>
            <a:endParaRPr lang="en-US" altLang="zh-TW" sz="1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 C++ skills </a:t>
            </a:r>
            <a:endParaRPr lang="en-US" altLang="zh-TW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endParaRPr lang="en-US" altLang="zh-TW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buNone/>
            </a:pPr>
            <a:endParaRPr lang="en-US" altLang="zh-TW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Approach: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altLang="zh-TW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</a:t>
            </a: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classes, Class Neuron and Class Net for NN implementation </a:t>
            </a:r>
            <a:endParaRPr lang="en-US" altLang="zh-TW" sz="1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buNone/>
            </a:pPr>
            <a:endParaRPr lang="en-US" altLang="zh-TW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altLang="zh-TW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Neuron: Initialize weights/biases, compute output, update parameters including gradients</a:t>
            </a: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weights. 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altLang="zh-TW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Net: Link layers, get the net recent error. </a:t>
            </a:r>
            <a:endParaRPr lang="en-US" altLang="zh-TW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TrainingData: Set Topology </a:t>
            </a:r>
            <a:endParaRPr lang="en-US" altLang="zh-TW" sz="1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altLang="zh-TW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function: Initialize the NN architecture, print out the results </a:t>
            </a:r>
            <a:endParaRPr lang="en-US" altLang="zh-TW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endParaRPr lang="en-US" altLang="zh-TW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81D5C-40AC-5072-BA06-C527AD82675B}"/>
              </a:ext>
            </a:extLst>
          </p:cNvPr>
          <p:cNvSpPr txBox="1">
            <a:spLocks/>
          </p:cNvSpPr>
          <p:nvPr/>
        </p:nvSpPr>
        <p:spPr>
          <a:xfrm>
            <a:off x="458694" y="1711644"/>
            <a:ext cx="11274612" cy="171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300"/>
              </a:spcBef>
            </a:pPr>
            <a:endParaRPr lang="en-US" altLang="zh-TW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</a:t>
            </a: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(√)</a:t>
            </a: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(increase the accuracy)</a:t>
            </a: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(√)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Gnuplot for graph visualization</a:t>
            </a: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endParaRPr lang="en-US" altLang="zh-TW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endParaRPr lang="en-US" altLang="zh-TW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45F287-85A6-9710-9902-AF5671A51AA1}"/>
              </a:ext>
            </a:extLst>
          </p:cNvPr>
          <p:cNvSpPr txBox="1">
            <a:spLocks/>
          </p:cNvSpPr>
          <p:nvPr/>
        </p:nvSpPr>
        <p:spPr>
          <a:xfrm>
            <a:off x="458694" y="3977480"/>
            <a:ext cx="11274612" cy="2613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(utilize three classes, Class TrainingData was </a:t>
            </a: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been added)</a:t>
            </a: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		              </a:t>
            </a: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(√)</a:t>
            </a:r>
            <a:endParaRPr lang="en-US" altLang="zh-TW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(get the average error for separated target values)</a:t>
            </a: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(generate random training sets of input)</a:t>
            </a: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(store each results for compute the average </a:t>
            </a: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errors, plot the graph)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a do-while loop to realize the Inference part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endParaRPr lang="en-US" altLang="zh-TW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5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ABFE-15C7-8148-AB57-50767DF6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 Architecture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7FA9-365E-DF41-BFF6-AAEEE399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Neural Network Structure</a:t>
            </a:r>
          </a:p>
          <a:p>
            <a:pPr algn="just"/>
            <a:r>
              <a:rPr lang="en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Neurons and Algorithms </a:t>
            </a:r>
          </a:p>
          <a:p>
            <a:pPr algn="just"/>
            <a:r>
              <a:rPr lang="en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Structure Design</a:t>
            </a:r>
          </a:p>
          <a:p>
            <a:pPr algn="just"/>
            <a:r>
              <a:rPr lang="en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Utilizing Vectors in C++ 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Various </a:t>
            </a:r>
            <a:r>
              <a:rPr lang="en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Vector Functions </a:t>
            </a:r>
          </a:p>
          <a:p>
            <a:pPr algn="just"/>
            <a:r>
              <a:rPr lang="en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Integrating Gnuplot for Visualization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74FCB2B-97AA-E949-962C-B59F080E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247" y="1835150"/>
            <a:ext cx="5542056" cy="344064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0C0CA06-89EA-49A8-A992-CDA81EE08922}"/>
              </a:ext>
            </a:extLst>
          </p:cNvPr>
          <p:cNvSpPr txBox="1"/>
          <p:nvPr/>
        </p:nvSpPr>
        <p:spPr>
          <a:xfrm>
            <a:off x="5761799" y="5275798"/>
            <a:ext cx="5971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setting the topology, we can change the neural network structure. 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4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66B2-0395-874A-91E7-1E404502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2766218"/>
            <a:ext cx="10895106" cy="1325563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Present</a:t>
            </a:r>
            <a:endParaRPr lang="en-S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9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2B87EA-74F5-4B4D-84E8-322F19D66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459" y="2888482"/>
            <a:ext cx="4680964" cy="3301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057DC6-C4C2-6341-93A1-75F590DC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55" y="2884638"/>
            <a:ext cx="4551172" cy="3305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94B38D-ADD4-D443-A7BC-D4DFAEC35583}"/>
              </a:ext>
            </a:extLst>
          </p:cNvPr>
          <p:cNvSpPr txBox="1"/>
          <p:nvPr/>
        </p:nvSpPr>
        <p:spPr>
          <a:xfrm>
            <a:off x="1667420" y="6189925"/>
            <a:ext cx="314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Topology = {2, 4, 1} and the results for epochs = 2000.</a:t>
            </a:r>
            <a:endParaRPr lang="en-S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D612A-BE9A-F347-AC04-48D39087160E}"/>
              </a:ext>
            </a:extLst>
          </p:cNvPr>
          <p:cNvSpPr txBox="1"/>
          <p:nvPr/>
        </p:nvSpPr>
        <p:spPr>
          <a:xfrm>
            <a:off x="6849136" y="6211669"/>
            <a:ext cx="357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Topology = {2, 4, 4, 4, 1} and the results for epochs = 2000</a:t>
            </a:r>
            <a:endParaRPr lang="en-SA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6933A95-A90A-A47F-4128-E02DA157AA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1322319" y="1098991"/>
            <a:ext cx="3835244" cy="16023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4E06F0B-B444-4321-A952-6479BC67F4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000"/>
          <a:stretch/>
        </p:blipFill>
        <p:spPr>
          <a:xfrm>
            <a:off x="6479670" y="1098991"/>
            <a:ext cx="4022341" cy="1602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2066B2-0395-874A-91E7-1E404502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21744"/>
            <a:ext cx="10895106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n-US" dirty="0"/>
              <a:t> 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30466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5C2672-B678-D042-8E27-9FF4CCBC06E0}"/>
              </a:ext>
            </a:extLst>
          </p:cNvPr>
          <p:cNvSpPr txBox="1"/>
          <p:nvPr/>
        </p:nvSpPr>
        <p:spPr>
          <a:xfrm>
            <a:off x="855756" y="975829"/>
            <a:ext cx="10329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structure shows a distinct pattern in accuracy improvement. Having more hidden layers does not ensure greater accuracy across the same epochs.</a:t>
            </a:r>
            <a:endParaRPr lang="en-S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5762527-16E9-0B74-2FFE-4F001B21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5" y="2519966"/>
            <a:ext cx="6083223" cy="288934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A052B16-6637-B850-908E-1EDC38EBD4D0}"/>
              </a:ext>
            </a:extLst>
          </p:cNvPr>
          <p:cNvSpPr txBox="1"/>
          <p:nvPr/>
        </p:nvSpPr>
        <p:spPr>
          <a:xfrm>
            <a:off x="618224" y="5409311"/>
            <a:ext cx="55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 is set as 2000 and the result of different structure.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84C9568-863F-0D6B-EC30-060084AC0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86" y="1806826"/>
            <a:ext cx="4860758" cy="4315627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2994B5-A47F-6DBC-5569-B3088E16E612}"/>
              </a:ext>
            </a:extLst>
          </p:cNvPr>
          <p:cNvSpPr txBox="1"/>
          <p:nvPr/>
        </p:nvSpPr>
        <p:spPr>
          <a:xfrm>
            <a:off x="6171350" y="6066837"/>
            <a:ext cx="562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more complex the neural network structure is, the more training time it spends increasing accuracy.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243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5C2672-B678-D042-8E27-9FF4CCBC06E0}"/>
              </a:ext>
            </a:extLst>
          </p:cNvPr>
          <p:cNvSpPr txBox="1"/>
          <p:nvPr/>
        </p:nvSpPr>
        <p:spPr>
          <a:xfrm>
            <a:off x="286768" y="1149300"/>
            <a:ext cx="1176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performance for two structures with excessive hidden layers and high epoch settings. </a:t>
            </a:r>
            <a:endParaRPr lang="en-S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A052B16-6637-B850-908E-1EDC38EBD4D0}"/>
              </a:ext>
            </a:extLst>
          </p:cNvPr>
          <p:cNvSpPr txBox="1"/>
          <p:nvPr/>
        </p:nvSpPr>
        <p:spPr>
          <a:xfrm>
            <a:off x="607610" y="3823619"/>
            <a:ext cx="548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Topology = {2, 4, 4, 4, 4, 4, 1} and the epoch = 100000.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84C9568-863F-0D6B-EC30-060084AC0B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93192" y="1806826"/>
            <a:ext cx="4825346" cy="4315627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2994B5-A47F-6DBC-5569-B3088E16E612}"/>
              </a:ext>
            </a:extLst>
          </p:cNvPr>
          <p:cNvSpPr txBox="1"/>
          <p:nvPr/>
        </p:nvSpPr>
        <p:spPr>
          <a:xfrm>
            <a:off x="5903495" y="6141780"/>
            <a:ext cx="628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accuracy did not increased even when we set a huge epoch.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526BEC-BA51-9822-E18F-21C4366D4B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215" b="-215"/>
          <a:stretch/>
        </p:blipFill>
        <p:spPr>
          <a:xfrm>
            <a:off x="790583" y="1806826"/>
            <a:ext cx="4737433" cy="201679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325ED74-E982-6C9E-A55B-F90969ECBB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790583" y="4280648"/>
            <a:ext cx="4737433" cy="197506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7DDEAFC-6EB9-7F82-0FFE-D6BF2BF5C56B}"/>
              </a:ext>
            </a:extLst>
          </p:cNvPr>
          <p:cNvSpPr txBox="1"/>
          <p:nvPr/>
        </p:nvSpPr>
        <p:spPr>
          <a:xfrm>
            <a:off x="607610" y="6251891"/>
            <a:ext cx="548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Topology = {2, 4, 4, 4, 4, 4, 4, 1} and the epoch = 500000.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08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8BAB-3674-604A-A5B5-2CADE8A68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3" y="1331118"/>
            <a:ext cx="5880611" cy="4195763"/>
          </a:xfrm>
        </p:spPr>
        <p:txBody>
          <a:bodyPr/>
          <a:lstStyle/>
          <a:p>
            <a:pPr marL="0" indent="0">
              <a:buNone/>
            </a:pPr>
            <a:r>
              <a:rPr lang="en-SA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3B9EB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Increasing hidden layers may boost accuracy but extend </a:t>
            </a:r>
            <a:r>
              <a:rPr lang="en-US" altLang="zh-TW" sz="2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kumimoji="0" lang="en-US" altLang="zh-TW" sz="2000" i="0" u="none" strike="noStrike" kern="1200" cap="none" spc="0" normalizeH="0" baseline="0" noProof="0" dirty="0" err="1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</a:t>
            </a:r>
            <a:r>
              <a:rPr kumimoji="0" lang="en-US" altLang="zh-TW" sz="200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3B9EB1"/>
              </a:buClr>
              <a:buSzTx/>
              <a:buNone/>
              <a:tabLst/>
              <a:defRPr/>
            </a:pPr>
            <a:r>
              <a:rPr lang="en-SA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Pitfalls</a:t>
            </a:r>
          </a:p>
          <a:p>
            <a:r>
              <a:rPr lang="en-US" sz="2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cases in code led to varied results across epochs.</a:t>
            </a:r>
          </a:p>
          <a:p>
            <a:r>
              <a:rPr lang="en-US" sz="2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epoch had a unique pattern in performance degradation.</a:t>
            </a:r>
          </a:p>
          <a:p>
            <a:r>
              <a:rPr lang="en-US" sz="2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Tracking time is crucial for future reports.</a:t>
            </a:r>
          </a:p>
          <a:p>
            <a:endParaRPr lang="en-SA" sz="2000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7B6698-6928-D995-6C88-27307C7B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31" y="994610"/>
            <a:ext cx="4603366" cy="405865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55E3A50-18DA-CFE1-37D4-D0878BAC421B}"/>
              </a:ext>
            </a:extLst>
          </p:cNvPr>
          <p:cNvSpPr txBox="1"/>
          <p:nvPr/>
        </p:nvSpPr>
        <p:spPr>
          <a:xfrm>
            <a:off x="6173550" y="5103673"/>
            <a:ext cx="5880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graphical results for topology {2, 4, 4, 4, 1} with epochs set to 500 and 2000. When epoch = 500, the accuracy already reaches around 65 percent. However, when epoch is set to 2000, the accuracy observed at epoch = 500 struggles at 50 percent.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97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25F7-9803-6D42-9DEA-703D004A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8CE9B-4507-3A46-9A13-8A30D74DE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Standardizing Input and Weights</a:t>
            </a:r>
          </a:p>
          <a:p>
            <a:pPr marL="0" indent="0" algn="just">
              <a:buNone/>
            </a:pPr>
            <a:endParaRPr lang="en-S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Exploring Epoch-Accuracy Dynamics</a:t>
            </a:r>
          </a:p>
          <a:p>
            <a:pPr algn="just"/>
            <a:endParaRPr lang="en-S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S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Measuring Runtime Efficiency</a:t>
            </a:r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08315408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502</Words>
  <Application>Microsoft Office PowerPoint</Application>
  <PresentationFormat>寬螢幕</PresentationFormat>
  <Paragraphs>63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AvenirNext LT Pro Medium</vt:lpstr>
      <vt:lpstr>TimesNewRomanPSMT</vt:lpstr>
      <vt:lpstr>Arial</vt:lpstr>
      <vt:lpstr>Avenir Next LT Pro</vt:lpstr>
      <vt:lpstr>Calibri</vt:lpstr>
      <vt:lpstr>Sabon Next LT</vt:lpstr>
      <vt:lpstr>DappledVTI</vt:lpstr>
      <vt:lpstr>Implementing and Optimizing Neural Network in C++</vt:lpstr>
      <vt:lpstr>Project Proposal</vt:lpstr>
      <vt:lpstr>Neural Network Architecture in C++</vt:lpstr>
      <vt:lpstr>Code Present</vt:lpstr>
      <vt:lpstr>Results </vt:lpstr>
      <vt:lpstr>PowerPoint 簡報</vt:lpstr>
      <vt:lpstr>PowerPoint 簡報</vt:lpstr>
      <vt:lpstr>PowerPoint 簡報</vt:lpstr>
      <vt:lpstr>Future Work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and Optimizing Neural Network in C++</dc:title>
  <dc:creator>Abdulaziz Alshehri</dc:creator>
  <cp:lastModifiedBy>Chao-Jia Liu</cp:lastModifiedBy>
  <cp:revision>19</cp:revision>
  <dcterms:created xsi:type="dcterms:W3CDTF">2024-04-29T02:18:51Z</dcterms:created>
  <dcterms:modified xsi:type="dcterms:W3CDTF">2024-04-30T17:09:31Z</dcterms:modified>
</cp:coreProperties>
</file>