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  <p:sldId id="265" r:id="rId3"/>
    <p:sldId id="269" r:id="rId4"/>
    <p:sldId id="267" r:id="rId5"/>
    <p:sldId id="266" r:id="rId6"/>
    <p:sldId id="268" r:id="rId7"/>
  </p:sldIdLst>
  <p:sldSz cx="23039388" cy="251999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17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7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95"/>
    <p:restoredTop sz="94683"/>
  </p:normalViewPr>
  <p:slideViewPr>
    <p:cSldViewPr snapToGrid="0" snapToObjects="1">
      <p:cViewPr>
        <p:scale>
          <a:sx n="60" d="100"/>
          <a:sy n="60" d="100"/>
        </p:scale>
        <p:origin x="448" y="-912"/>
      </p:cViewPr>
      <p:guideLst>
        <p:guide orient="horz" pos="6417"/>
        <p:guide pos="7257"/>
        <p:guide orient="horz" pos="7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54" y="4124164"/>
            <a:ext cx="19583480" cy="8773325"/>
          </a:xfrm>
        </p:spPr>
        <p:txBody>
          <a:bodyPr anchor="b"/>
          <a:lstStyle>
            <a:lvl1pPr algn="ctr"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924" y="13235822"/>
            <a:ext cx="17279541" cy="6084159"/>
          </a:xfrm>
        </p:spPr>
        <p:txBody>
          <a:bodyPr/>
          <a:lstStyle>
            <a:lvl1pPr marL="0" indent="0" algn="ctr">
              <a:buNone/>
              <a:defRPr sz="6047"/>
            </a:lvl1pPr>
            <a:lvl2pPr marL="1151961" indent="0" algn="ctr">
              <a:buNone/>
              <a:defRPr sz="5039"/>
            </a:lvl2pPr>
            <a:lvl3pPr marL="2303922" indent="0" algn="ctr">
              <a:buNone/>
              <a:defRPr sz="4535"/>
            </a:lvl3pPr>
            <a:lvl4pPr marL="3455883" indent="0" algn="ctr">
              <a:buNone/>
              <a:defRPr sz="4031"/>
            </a:lvl4pPr>
            <a:lvl5pPr marL="4607844" indent="0" algn="ctr">
              <a:buNone/>
              <a:defRPr sz="4031"/>
            </a:lvl5pPr>
            <a:lvl6pPr marL="5759806" indent="0" algn="ctr">
              <a:buNone/>
              <a:defRPr sz="4031"/>
            </a:lvl6pPr>
            <a:lvl7pPr marL="6911767" indent="0" algn="ctr">
              <a:buNone/>
              <a:defRPr sz="4031"/>
            </a:lvl7pPr>
            <a:lvl8pPr marL="8063728" indent="0" algn="ctr">
              <a:buNone/>
              <a:defRPr sz="4031"/>
            </a:lvl8pPr>
            <a:lvl9pPr marL="9215689" indent="0" algn="ctr">
              <a:buNone/>
              <a:defRPr sz="40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3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7563" y="1341665"/>
            <a:ext cx="4967868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959" y="1341665"/>
            <a:ext cx="14615612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2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960" y="6282501"/>
            <a:ext cx="19871472" cy="10482488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960" y="16864157"/>
            <a:ext cx="19871472" cy="5512493"/>
          </a:xfrm>
        </p:spPr>
        <p:txBody>
          <a:bodyPr/>
          <a:lstStyle>
            <a:lvl1pPr marL="0" indent="0">
              <a:buNone/>
              <a:defRPr sz="6047">
                <a:solidFill>
                  <a:schemeClr val="tx1"/>
                </a:solidFill>
              </a:defRPr>
            </a:lvl1pPr>
            <a:lvl2pPr marL="115196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2pPr>
            <a:lvl3pPr marL="2303922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3pPr>
            <a:lvl4pPr marL="3455883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4pPr>
            <a:lvl5pPr marL="4607844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5pPr>
            <a:lvl6pPr marL="5759806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6pPr>
            <a:lvl7pPr marL="6911767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7pPr>
            <a:lvl8pPr marL="8063728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8pPr>
            <a:lvl9pPr marL="9215689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958" y="6708326"/>
            <a:ext cx="9791740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3690" y="6708326"/>
            <a:ext cx="9791740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4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1341671"/>
            <a:ext cx="19871472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961" y="6177496"/>
            <a:ext cx="9746740" cy="3027495"/>
          </a:xfrm>
        </p:spPr>
        <p:txBody>
          <a:bodyPr anchor="b"/>
          <a:lstStyle>
            <a:lvl1pPr marL="0" indent="0">
              <a:buNone/>
              <a:defRPr sz="6047" b="1"/>
            </a:lvl1pPr>
            <a:lvl2pPr marL="1151961" indent="0">
              <a:buNone/>
              <a:defRPr sz="5039" b="1"/>
            </a:lvl2pPr>
            <a:lvl3pPr marL="2303922" indent="0">
              <a:buNone/>
              <a:defRPr sz="4535" b="1"/>
            </a:lvl3pPr>
            <a:lvl4pPr marL="3455883" indent="0">
              <a:buNone/>
              <a:defRPr sz="4031" b="1"/>
            </a:lvl4pPr>
            <a:lvl5pPr marL="4607844" indent="0">
              <a:buNone/>
              <a:defRPr sz="4031" b="1"/>
            </a:lvl5pPr>
            <a:lvl6pPr marL="5759806" indent="0">
              <a:buNone/>
              <a:defRPr sz="4031" b="1"/>
            </a:lvl6pPr>
            <a:lvl7pPr marL="6911767" indent="0">
              <a:buNone/>
              <a:defRPr sz="4031" b="1"/>
            </a:lvl7pPr>
            <a:lvl8pPr marL="8063728" indent="0">
              <a:buNone/>
              <a:defRPr sz="4031" b="1"/>
            </a:lvl8pPr>
            <a:lvl9pPr marL="9215689" indent="0">
              <a:buNone/>
              <a:defRPr sz="40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961" y="9204991"/>
            <a:ext cx="9746740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3691" y="6177496"/>
            <a:ext cx="9794741" cy="3027495"/>
          </a:xfrm>
        </p:spPr>
        <p:txBody>
          <a:bodyPr anchor="b"/>
          <a:lstStyle>
            <a:lvl1pPr marL="0" indent="0">
              <a:buNone/>
              <a:defRPr sz="6047" b="1"/>
            </a:lvl1pPr>
            <a:lvl2pPr marL="1151961" indent="0">
              <a:buNone/>
              <a:defRPr sz="5039" b="1"/>
            </a:lvl2pPr>
            <a:lvl3pPr marL="2303922" indent="0">
              <a:buNone/>
              <a:defRPr sz="4535" b="1"/>
            </a:lvl3pPr>
            <a:lvl4pPr marL="3455883" indent="0">
              <a:buNone/>
              <a:defRPr sz="4031" b="1"/>
            </a:lvl4pPr>
            <a:lvl5pPr marL="4607844" indent="0">
              <a:buNone/>
              <a:defRPr sz="4031" b="1"/>
            </a:lvl5pPr>
            <a:lvl6pPr marL="5759806" indent="0">
              <a:buNone/>
              <a:defRPr sz="4031" b="1"/>
            </a:lvl6pPr>
            <a:lvl7pPr marL="6911767" indent="0">
              <a:buNone/>
              <a:defRPr sz="4031" b="1"/>
            </a:lvl7pPr>
            <a:lvl8pPr marL="8063728" indent="0">
              <a:buNone/>
              <a:defRPr sz="4031" b="1"/>
            </a:lvl8pPr>
            <a:lvl9pPr marL="9215689" indent="0">
              <a:buNone/>
              <a:defRPr sz="40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3691" y="9204991"/>
            <a:ext cx="9794741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7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0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9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1679998"/>
            <a:ext cx="7430802" cy="5879994"/>
          </a:xfrm>
        </p:spPr>
        <p:txBody>
          <a:bodyPr anchor="b"/>
          <a:lstStyle>
            <a:lvl1pPr>
              <a:defRPr sz="8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4741" y="3628335"/>
            <a:ext cx="11663690" cy="17908316"/>
          </a:xfrm>
        </p:spPr>
        <p:txBody>
          <a:bodyPr/>
          <a:lstStyle>
            <a:lvl1pPr>
              <a:defRPr sz="8063"/>
            </a:lvl1pPr>
            <a:lvl2pPr>
              <a:defRPr sz="7055"/>
            </a:lvl2pPr>
            <a:lvl3pPr>
              <a:defRPr sz="6047"/>
            </a:lvl3pPr>
            <a:lvl4pPr>
              <a:defRPr sz="5039"/>
            </a:lvl4pPr>
            <a:lvl5pPr>
              <a:defRPr sz="5039"/>
            </a:lvl5pPr>
            <a:lvl6pPr>
              <a:defRPr sz="5039"/>
            </a:lvl6pPr>
            <a:lvl7pPr>
              <a:defRPr sz="5039"/>
            </a:lvl7pPr>
            <a:lvl8pPr>
              <a:defRPr sz="5039"/>
            </a:lvl8pPr>
            <a:lvl9pPr>
              <a:defRPr sz="503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59" y="7559993"/>
            <a:ext cx="7430802" cy="14005821"/>
          </a:xfrm>
        </p:spPr>
        <p:txBody>
          <a:bodyPr/>
          <a:lstStyle>
            <a:lvl1pPr marL="0" indent="0">
              <a:buNone/>
              <a:defRPr sz="4031"/>
            </a:lvl1pPr>
            <a:lvl2pPr marL="1151961" indent="0">
              <a:buNone/>
              <a:defRPr sz="3527"/>
            </a:lvl2pPr>
            <a:lvl3pPr marL="2303922" indent="0">
              <a:buNone/>
              <a:defRPr sz="3024"/>
            </a:lvl3pPr>
            <a:lvl4pPr marL="3455883" indent="0">
              <a:buNone/>
              <a:defRPr sz="2520"/>
            </a:lvl4pPr>
            <a:lvl5pPr marL="4607844" indent="0">
              <a:buNone/>
              <a:defRPr sz="2520"/>
            </a:lvl5pPr>
            <a:lvl6pPr marL="5759806" indent="0">
              <a:buNone/>
              <a:defRPr sz="2520"/>
            </a:lvl6pPr>
            <a:lvl7pPr marL="6911767" indent="0">
              <a:buNone/>
              <a:defRPr sz="2520"/>
            </a:lvl7pPr>
            <a:lvl8pPr marL="8063728" indent="0">
              <a:buNone/>
              <a:defRPr sz="2520"/>
            </a:lvl8pPr>
            <a:lvl9pPr marL="9215689" indent="0">
              <a:buNone/>
              <a:defRPr sz="25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1679998"/>
            <a:ext cx="7430802" cy="5879994"/>
          </a:xfrm>
        </p:spPr>
        <p:txBody>
          <a:bodyPr anchor="b"/>
          <a:lstStyle>
            <a:lvl1pPr>
              <a:defRPr sz="8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4741" y="3628335"/>
            <a:ext cx="11663690" cy="17908316"/>
          </a:xfrm>
        </p:spPr>
        <p:txBody>
          <a:bodyPr anchor="t"/>
          <a:lstStyle>
            <a:lvl1pPr marL="0" indent="0">
              <a:buNone/>
              <a:defRPr sz="8063"/>
            </a:lvl1pPr>
            <a:lvl2pPr marL="1151961" indent="0">
              <a:buNone/>
              <a:defRPr sz="7055"/>
            </a:lvl2pPr>
            <a:lvl3pPr marL="2303922" indent="0">
              <a:buNone/>
              <a:defRPr sz="6047"/>
            </a:lvl3pPr>
            <a:lvl4pPr marL="3455883" indent="0">
              <a:buNone/>
              <a:defRPr sz="5039"/>
            </a:lvl4pPr>
            <a:lvl5pPr marL="4607844" indent="0">
              <a:buNone/>
              <a:defRPr sz="5039"/>
            </a:lvl5pPr>
            <a:lvl6pPr marL="5759806" indent="0">
              <a:buNone/>
              <a:defRPr sz="5039"/>
            </a:lvl6pPr>
            <a:lvl7pPr marL="6911767" indent="0">
              <a:buNone/>
              <a:defRPr sz="5039"/>
            </a:lvl7pPr>
            <a:lvl8pPr marL="8063728" indent="0">
              <a:buNone/>
              <a:defRPr sz="5039"/>
            </a:lvl8pPr>
            <a:lvl9pPr marL="9215689" indent="0">
              <a:buNone/>
              <a:defRPr sz="50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59" y="7559993"/>
            <a:ext cx="7430802" cy="14005821"/>
          </a:xfrm>
        </p:spPr>
        <p:txBody>
          <a:bodyPr/>
          <a:lstStyle>
            <a:lvl1pPr marL="0" indent="0">
              <a:buNone/>
              <a:defRPr sz="4031"/>
            </a:lvl1pPr>
            <a:lvl2pPr marL="1151961" indent="0">
              <a:buNone/>
              <a:defRPr sz="3527"/>
            </a:lvl2pPr>
            <a:lvl3pPr marL="2303922" indent="0">
              <a:buNone/>
              <a:defRPr sz="3024"/>
            </a:lvl3pPr>
            <a:lvl4pPr marL="3455883" indent="0">
              <a:buNone/>
              <a:defRPr sz="2520"/>
            </a:lvl4pPr>
            <a:lvl5pPr marL="4607844" indent="0">
              <a:buNone/>
              <a:defRPr sz="2520"/>
            </a:lvl5pPr>
            <a:lvl6pPr marL="5759806" indent="0">
              <a:buNone/>
              <a:defRPr sz="2520"/>
            </a:lvl6pPr>
            <a:lvl7pPr marL="6911767" indent="0">
              <a:buNone/>
              <a:defRPr sz="2520"/>
            </a:lvl7pPr>
            <a:lvl8pPr marL="8063728" indent="0">
              <a:buNone/>
              <a:defRPr sz="2520"/>
            </a:lvl8pPr>
            <a:lvl9pPr marL="9215689" indent="0">
              <a:buNone/>
              <a:defRPr sz="25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958" y="1341671"/>
            <a:ext cx="198714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958" y="6708326"/>
            <a:ext cx="198714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958" y="23356649"/>
            <a:ext cx="518386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D9F7-B586-E941-91F6-AA387EEC8C39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1798" y="23356649"/>
            <a:ext cx="7775793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71568" y="23356649"/>
            <a:ext cx="518386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1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303922" rtl="0" eaLnBrk="1" latinLnBrk="0" hangingPunct="1">
        <a:lnSpc>
          <a:spcPct val="90000"/>
        </a:lnSpc>
        <a:spcBef>
          <a:spcPct val="0"/>
        </a:spcBef>
        <a:buNone/>
        <a:defRPr sz="11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1" indent="-575981" algn="l" defTabSz="2303922" rtl="0" eaLnBrk="1" latinLnBrk="0" hangingPunct="1">
        <a:lnSpc>
          <a:spcPct val="90000"/>
        </a:lnSpc>
        <a:spcBef>
          <a:spcPts val="2520"/>
        </a:spcBef>
        <a:buFont typeface="Arial" panose="020B0604020202020204" pitchFamily="34" charset="0"/>
        <a:buChar char="•"/>
        <a:defRPr sz="7055" kern="1200">
          <a:solidFill>
            <a:schemeClr val="tx1"/>
          </a:solidFill>
          <a:latin typeface="+mn-lt"/>
          <a:ea typeface="+mn-ea"/>
          <a:cs typeface="+mn-cs"/>
        </a:defRPr>
      </a:lvl1pPr>
      <a:lvl2pPr marL="1727942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6047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3pPr>
      <a:lvl4pPr marL="4031864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5183825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6335786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7487747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639708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791670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1961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922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5883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7844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806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767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728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689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E959FA-DB31-0045-BA33-5E630B5673FC}"/>
              </a:ext>
            </a:extLst>
          </p:cNvPr>
          <p:cNvGrpSpPr/>
          <p:nvPr/>
        </p:nvGrpSpPr>
        <p:grpSpPr>
          <a:xfrm>
            <a:off x="5759694" y="13931658"/>
            <a:ext cx="11520000" cy="1728000"/>
            <a:chOff x="5759694" y="10332000"/>
            <a:chExt cx="11520000" cy="172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8D7711-4A1E-7D4D-B071-3E463CAEFCDD}"/>
                </a:ext>
              </a:extLst>
            </p:cNvPr>
            <p:cNvSpPr/>
            <p:nvPr/>
          </p:nvSpPr>
          <p:spPr>
            <a:xfrm>
              <a:off x="16199694" y="11340000"/>
              <a:ext cx="108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9C9B26-5D11-B645-9DFC-534A4F938A56}"/>
                </a:ext>
              </a:extLst>
            </p:cNvPr>
            <p:cNvSpPr/>
            <p:nvPr/>
          </p:nvSpPr>
          <p:spPr>
            <a:xfrm>
              <a:off x="5759694" y="11303621"/>
              <a:ext cx="108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D7A3EB-C576-4049-8AB7-FD6F0FCEBB15}"/>
                </a:ext>
              </a:extLst>
            </p:cNvPr>
            <p:cNvSpPr/>
            <p:nvPr/>
          </p:nvSpPr>
          <p:spPr>
            <a:xfrm>
              <a:off x="10673694" y="10332000"/>
              <a:ext cx="1692000" cy="16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419658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148716"/>
            <a:ext cx="180000" cy="244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A0888A-5CBA-CB4B-9D8F-0E44F4D5566C}"/>
              </a:ext>
            </a:extLst>
          </p:cNvPr>
          <p:cNvCxnSpPr>
            <a:cxnSpLocks/>
          </p:cNvCxnSpPr>
          <p:nvPr/>
        </p:nvCxnSpPr>
        <p:spPr>
          <a:xfrm>
            <a:off x="14281463" y="12383277"/>
            <a:ext cx="0" cy="25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D218CB-F020-C94A-9D55-B4A4EAB54380}"/>
              </a:ext>
            </a:extLst>
          </p:cNvPr>
          <p:cNvSpPr txBox="1"/>
          <p:nvPr/>
        </p:nvSpPr>
        <p:spPr>
          <a:xfrm>
            <a:off x="14425639" y="13346881"/>
            <a:ext cx="545053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7 mm</a:t>
            </a:r>
            <a:br>
              <a:rPr lang="en-US" sz="3200" dirty="0"/>
            </a:br>
            <a:r>
              <a:rPr lang="en-US" sz="3200" dirty="0"/>
              <a:t>to top of nylon screw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6839656"/>
            <a:ext cx="0" cy="810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7572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22.5 mm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619886-0859-2E45-B7FF-B9761B7C3C10}"/>
              </a:ext>
            </a:extLst>
          </p:cNvPr>
          <p:cNvCxnSpPr>
            <a:cxnSpLocks/>
          </p:cNvCxnSpPr>
          <p:nvPr/>
        </p:nvCxnSpPr>
        <p:spPr>
          <a:xfrm>
            <a:off x="11353201" y="12406837"/>
            <a:ext cx="5926495" cy="12821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0F9B52-E3F2-5D4A-BD4C-457002864EA5}"/>
              </a:ext>
            </a:extLst>
          </p:cNvPr>
          <p:cNvCxnSpPr>
            <a:cxnSpLocks/>
          </p:cNvCxnSpPr>
          <p:nvPr/>
        </p:nvCxnSpPr>
        <p:spPr>
          <a:xfrm>
            <a:off x="15540768" y="6839656"/>
            <a:ext cx="0" cy="558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5DAF1B-C11E-204B-85DB-F03F68371D07}"/>
              </a:ext>
            </a:extLst>
          </p:cNvPr>
          <p:cNvSpPr txBox="1"/>
          <p:nvPr/>
        </p:nvSpPr>
        <p:spPr>
          <a:xfrm>
            <a:off x="15128719" y="9026441"/>
            <a:ext cx="17572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15.5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455765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>
            <a:off x="5759694" y="3240000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>
              <a:off x="7576983" y="2992270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/>
              <a:t>Collimator clearances and rotation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BA76CB-AF83-D34F-A559-5FF884571B94}"/>
                  </a:ext>
                </a:extLst>
              </p:cNvPr>
              <p:cNvSpPr txBox="1"/>
              <p:nvPr/>
            </p:nvSpPr>
            <p:spPr>
              <a:xfrm>
                <a:off x="17535692" y="3976969"/>
                <a:ext cx="649770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  <a:br>
                  <a:rPr lang="en-US" sz="4400" dirty="0"/>
                </a:br>
                <a:r>
                  <a:rPr lang="en-US" sz="4400" dirty="0"/>
                  <a:t>the rotation angle of the source motor</a:t>
                </a: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BA76CB-AF83-D34F-A559-5FF88457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692" y="3976969"/>
                <a:ext cx="6497700" cy="2123658"/>
              </a:xfrm>
              <a:prstGeom prst="rect">
                <a:avLst/>
              </a:prstGeom>
              <a:blipFill>
                <a:blip r:embed="rId3"/>
                <a:stretch>
                  <a:fillRect l="-3711"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>
            <a:off x="9719694" y="6825536"/>
            <a:ext cx="1870053" cy="2534464"/>
            <a:chOff x="9719694" y="6825536"/>
            <a:chExt cx="1870053" cy="253446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9694" y="6825536"/>
              <a:ext cx="1870053" cy="2534464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8" y="8012233"/>
              <a:ext cx="166243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9216CEC-E4BA-1748-814A-DF821996F0DA}"/>
              </a:ext>
            </a:extLst>
          </p:cNvPr>
          <p:cNvSpPr txBox="1"/>
          <p:nvPr/>
        </p:nvSpPr>
        <p:spPr>
          <a:xfrm>
            <a:off x="1868339" y="9079328"/>
            <a:ext cx="68323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Don’t really need to worry about this point– At the lowest point, it’s still ~7 mm above the LMFE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A9D258-40F5-1349-8E35-32951BF68DDE}"/>
              </a:ext>
            </a:extLst>
          </p:cNvPr>
          <p:cNvCxnSpPr/>
          <p:nvPr/>
        </p:nvCxnSpPr>
        <p:spPr>
          <a:xfrm>
            <a:off x="8453372" y="9360000"/>
            <a:ext cx="1089214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414791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281252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815593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3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2ADE920F-0716-DC46-BB64-A6EDC42BC3EA}"/>
              </a:ext>
            </a:extLst>
          </p:cNvPr>
          <p:cNvGrpSpPr/>
          <p:nvPr/>
        </p:nvGrpSpPr>
        <p:grpSpPr>
          <a:xfrm>
            <a:off x="-1443" y="12419658"/>
            <a:ext cx="23040525" cy="12780317"/>
            <a:chOff x="-1443" y="10619432"/>
            <a:chExt cx="23040525" cy="1278031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63FDF3-B398-AB46-8258-2F84DC8021CA}"/>
                </a:ext>
              </a:extLst>
            </p:cNvPr>
            <p:cNvSpPr/>
            <p:nvPr/>
          </p:nvSpPr>
          <p:spPr>
            <a:xfrm>
              <a:off x="-306" y="13139432"/>
              <a:ext cx="23039388" cy="10260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0A7139-B6CB-AA45-959D-C44F17B7168C}"/>
                </a:ext>
              </a:extLst>
            </p:cNvPr>
            <p:cNvGrpSpPr/>
            <p:nvPr/>
          </p:nvGrpSpPr>
          <p:grpSpPr>
            <a:xfrm>
              <a:off x="-1443" y="10619432"/>
              <a:ext cx="17281137" cy="3240000"/>
              <a:chOff x="-1443" y="8820000"/>
              <a:chExt cx="17281137" cy="3240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6E959FA-DB31-0045-BA33-5E630B5673FC}"/>
                  </a:ext>
                </a:extLst>
              </p:cNvPr>
              <p:cNvGrpSpPr/>
              <p:nvPr/>
            </p:nvGrpSpPr>
            <p:grpSpPr>
              <a:xfrm>
                <a:off x="5759694" y="10332000"/>
                <a:ext cx="11520000" cy="1728000"/>
                <a:chOff x="5759694" y="10332000"/>
                <a:chExt cx="11520000" cy="17280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F8D7711-4A1E-7D4D-B071-3E463CAEFCDD}"/>
                    </a:ext>
                  </a:extLst>
                </p:cNvPr>
                <p:cNvSpPr/>
                <p:nvPr/>
              </p:nvSpPr>
              <p:spPr>
                <a:xfrm>
                  <a:off x="16199694" y="11340000"/>
                  <a:ext cx="1080000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F9C9B26-5D11-B645-9DFC-534A4F938A56}"/>
                    </a:ext>
                  </a:extLst>
                </p:cNvPr>
                <p:cNvSpPr/>
                <p:nvPr/>
              </p:nvSpPr>
              <p:spPr>
                <a:xfrm>
                  <a:off x="5759694" y="11303621"/>
                  <a:ext cx="1080000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9D7A3EB-C576-4049-8AB7-FD6F0FCEBB15}"/>
                    </a:ext>
                  </a:extLst>
                </p:cNvPr>
                <p:cNvSpPr/>
                <p:nvPr/>
              </p:nvSpPr>
              <p:spPr>
                <a:xfrm>
                  <a:off x="10673694" y="10332000"/>
                  <a:ext cx="1692000" cy="169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DA8B21-5016-864F-9646-EEC87F7B0CDF}"/>
                  </a:ext>
                </a:extLst>
              </p:cNvPr>
              <p:cNvSpPr/>
              <p:nvPr/>
            </p:nvSpPr>
            <p:spPr>
              <a:xfrm>
                <a:off x="-1443" y="8820000"/>
                <a:ext cx="13680000" cy="72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11ECAB-2ACC-E243-ACDE-955125D2FA12}"/>
                  </a:ext>
                </a:extLst>
              </p:cNvPr>
              <p:cNvSpPr/>
              <p:nvPr/>
            </p:nvSpPr>
            <p:spPr>
              <a:xfrm>
                <a:off x="11429694" y="9549058"/>
                <a:ext cx="180000" cy="244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6839656"/>
            <a:ext cx="0" cy="810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7572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22.5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455765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5B47123-8BCC-2149-BFCE-0B64F50E7418}"/>
              </a:ext>
            </a:extLst>
          </p:cNvPr>
          <p:cNvCxnSpPr>
            <a:cxnSpLocks/>
          </p:cNvCxnSpPr>
          <p:nvPr/>
        </p:nvCxnSpPr>
        <p:spPr>
          <a:xfrm>
            <a:off x="6603695" y="9698056"/>
            <a:ext cx="0" cy="27216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EF864A8-122A-CC4F-A8F2-03C2A62BC385}"/>
              </a:ext>
            </a:extLst>
          </p:cNvPr>
          <p:cNvSpPr txBox="1"/>
          <p:nvPr/>
        </p:nvSpPr>
        <p:spPr>
          <a:xfrm>
            <a:off x="5798123" y="10883261"/>
            <a:ext cx="1757212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7.48 mm 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0EDDC65-5530-504B-8F9C-7299E98E1F56}"/>
              </a:ext>
            </a:extLst>
          </p:cNvPr>
          <p:cNvCxnSpPr/>
          <p:nvPr/>
        </p:nvCxnSpPr>
        <p:spPr>
          <a:xfrm>
            <a:off x="11939127" y="6936160"/>
            <a:ext cx="5040000" cy="8820000"/>
          </a:xfrm>
          <a:prstGeom prst="line">
            <a:avLst/>
          </a:prstGeom>
          <a:ln w="1016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89B3283-61A4-F343-91C0-B878596931AC}"/>
                  </a:ext>
                </a:extLst>
              </p:cNvPr>
              <p:cNvSpPr txBox="1"/>
              <p:nvPr/>
            </p:nvSpPr>
            <p:spPr>
              <a:xfrm>
                <a:off x="112079" y="2683663"/>
                <a:ext cx="6880500" cy="286232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/>
                  <a:t>Angle definitions; ex: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30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60 </a:t>
                </a:r>
                <a:r>
                  <a:rPr lang="en-US" sz="6000" dirty="0" err="1"/>
                  <a:t>deg</a:t>
                </a:r>
                <a:endParaRPr lang="en-US" sz="6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89B3283-61A4-F343-91C0-B87859693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9" y="2683663"/>
                <a:ext cx="6880500" cy="2862322"/>
              </a:xfrm>
              <a:prstGeom prst="rect">
                <a:avLst/>
              </a:prstGeom>
              <a:blipFill>
                <a:blip r:embed="rId3"/>
                <a:stretch>
                  <a:fillRect l="-5147" t="-6140" r="-2022" b="-127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4A1BD57-F500-394A-ADF2-6F6688DD9509}"/>
              </a:ext>
            </a:extLst>
          </p:cNvPr>
          <p:cNvSpPr txBox="1"/>
          <p:nvPr/>
        </p:nvSpPr>
        <p:spPr>
          <a:xfrm>
            <a:off x="15540768" y="15774625"/>
            <a:ext cx="2765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Y = 14.0 mm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CB641326-FAB8-E640-8613-0FA3573A5903}"/>
              </a:ext>
            </a:extLst>
          </p:cNvPr>
          <p:cNvSpPr/>
          <p:nvPr/>
        </p:nvSpPr>
        <p:spPr>
          <a:xfrm rot="2597898">
            <a:off x="12490911" y="4513720"/>
            <a:ext cx="3166827" cy="2494154"/>
          </a:xfrm>
          <a:prstGeom prst="arc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3643527-B56D-B941-8B52-192DB812C6EF}"/>
              </a:ext>
            </a:extLst>
          </p:cNvPr>
          <p:cNvCxnSpPr>
            <a:cxnSpLocks/>
          </p:cNvCxnSpPr>
          <p:nvPr/>
        </p:nvCxnSpPr>
        <p:spPr>
          <a:xfrm flipV="1">
            <a:off x="16529248" y="9601066"/>
            <a:ext cx="0" cy="5280482"/>
          </a:xfrm>
          <a:prstGeom prst="line">
            <a:avLst/>
          </a:prstGeom>
          <a:ln w="825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AAFB1CD-F954-A543-BFF5-D3B4E8995A6F}"/>
              </a:ext>
            </a:extLst>
          </p:cNvPr>
          <p:cNvCxnSpPr>
            <a:cxnSpLocks/>
          </p:cNvCxnSpPr>
          <p:nvPr/>
        </p:nvCxnSpPr>
        <p:spPr>
          <a:xfrm>
            <a:off x="15583938" y="14918712"/>
            <a:ext cx="2432908" cy="0"/>
          </a:xfrm>
          <a:prstGeom prst="line">
            <a:avLst/>
          </a:prstGeom>
          <a:ln w="825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BAE91DB-C94B-D048-9344-70854249C562}"/>
                  </a:ext>
                </a:extLst>
              </p:cNvPr>
              <p:cNvSpPr txBox="1"/>
              <p:nvPr/>
            </p:nvSpPr>
            <p:spPr>
              <a:xfrm>
                <a:off x="15314432" y="12391482"/>
                <a:ext cx="12861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BAE91DB-C94B-D048-9344-70854249C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4432" y="12391482"/>
                <a:ext cx="1286121" cy="769441"/>
              </a:xfrm>
              <a:prstGeom prst="rect">
                <a:avLst/>
              </a:prstGeom>
              <a:blipFill>
                <a:blip r:embed="rId4"/>
                <a:stretch>
                  <a:fillRect l="-196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Arc 88">
            <a:extLst>
              <a:ext uri="{FF2B5EF4-FFF2-40B4-BE49-F238E27FC236}">
                <a16:creationId xmlns:a16="http://schemas.microsoft.com/office/drawing/2014/main" id="{BBB2ADA8-6D71-3147-96C3-47C1346BF7C8}"/>
              </a:ext>
            </a:extLst>
          </p:cNvPr>
          <p:cNvSpPr/>
          <p:nvPr/>
        </p:nvSpPr>
        <p:spPr>
          <a:xfrm rot="19926662">
            <a:off x="15206470" y="13436537"/>
            <a:ext cx="1322289" cy="855465"/>
          </a:xfrm>
          <a:prstGeom prst="arc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C4577ED-91C7-714F-8677-E00188C9C81C}"/>
                  </a:ext>
                </a:extLst>
              </p:cNvPr>
              <p:cNvSpPr txBox="1"/>
              <p:nvPr/>
            </p:nvSpPr>
            <p:spPr>
              <a:xfrm>
                <a:off x="14403754" y="13982663"/>
                <a:ext cx="13117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C4577ED-91C7-714F-8677-E00188C9C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754" y="13982663"/>
                <a:ext cx="1311769" cy="769441"/>
              </a:xfrm>
              <a:prstGeom prst="rect">
                <a:avLst/>
              </a:prstGeom>
              <a:blipFill>
                <a:blip r:embed="rId5"/>
                <a:stretch>
                  <a:fillRect l="-1923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c 92">
            <a:extLst>
              <a:ext uri="{FF2B5EF4-FFF2-40B4-BE49-F238E27FC236}">
                <a16:creationId xmlns:a16="http://schemas.microsoft.com/office/drawing/2014/main" id="{95C3786D-149E-D145-ADB6-DB2543D98CFB}"/>
              </a:ext>
            </a:extLst>
          </p:cNvPr>
          <p:cNvSpPr/>
          <p:nvPr/>
        </p:nvSpPr>
        <p:spPr>
          <a:xfrm rot="16380063">
            <a:off x="15336152" y="14516426"/>
            <a:ext cx="1322289" cy="855465"/>
          </a:xfrm>
          <a:prstGeom prst="arc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AFB427B-1D2F-FA45-A0EF-8FBD5643EFF2}"/>
              </a:ext>
            </a:extLst>
          </p:cNvPr>
          <p:cNvGrpSpPr/>
          <p:nvPr/>
        </p:nvGrpSpPr>
        <p:grpSpPr>
          <a:xfrm rot="-1800000">
            <a:off x="5759694" y="3240000"/>
            <a:ext cx="11520000" cy="6121505"/>
            <a:chOff x="5759694" y="1799431"/>
            <a:chExt cx="11520000" cy="612150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42DBDB0-C34B-7444-A95E-AE41D80BD0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49755E2-876D-E743-AB56-B73CBA629F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1961FE8-A76A-7446-97C6-34356B8B2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A636BFD-FB1D-C648-B78D-8E1DBB00F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D695C09-4BE0-644D-83B0-9B81A89A0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D347C99-46D5-D943-BDD0-9184293BE6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B867878-1486-7049-9E30-BD3D5DC51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7404B28-EBFE-D144-B61D-70B01DB2F29D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EB13FD1-3CC2-194E-9E8A-F962080BFF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38ABD75-A6B5-8D46-ADC4-8AC16E426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3DAE972-56D8-D241-83E7-D9A15AF205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87D3F1A-C290-754E-B51D-38B951DCC2D8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6C05C54-D55F-2A49-B99A-DA508B3A77B9}"/>
                </a:ext>
              </a:extLst>
            </p:cNvPr>
            <p:cNvSpPr txBox="1"/>
            <p:nvPr/>
          </p:nvSpPr>
          <p:spPr>
            <a:xfrm>
              <a:off x="7576983" y="2992270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DB0061-CFC5-8345-A16F-64355BEF8DA2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B7A24A9-0288-2F49-929A-361731B8E145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D388E40-C733-FB48-80E2-6FC35AAE6A8D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BCB8F7D-A857-1E45-922D-281764A435F5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9DD729D-FC2B-E44C-83DF-A90F1C611F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8FF2F0A-701F-C747-961A-D9E6C08EA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38FA575-8772-4546-91B6-CA1F96805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99749DD-1E6A-2643-A604-6BA12660501B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228E3-6989-1B42-B5C3-68243B827F9D}"/>
                  </a:ext>
                </a:extLst>
              </p:cNvPr>
              <p:cNvSpPr txBox="1"/>
              <p:nvPr/>
            </p:nvSpPr>
            <p:spPr>
              <a:xfrm>
                <a:off x="15642762" y="4498593"/>
                <a:ext cx="649770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4400" dirty="0"/>
                  <a:t> </a:t>
                </a:r>
                <a:br>
                  <a:rPr lang="en-US" sz="4400" dirty="0"/>
                </a:br>
                <a:r>
                  <a:rPr lang="en-US" sz="4400" dirty="0"/>
                  <a:t>the rotation angle of the source motor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228E3-6989-1B42-B5C3-68243B827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762" y="4498593"/>
                <a:ext cx="6497700" cy="2123658"/>
              </a:xfrm>
              <a:prstGeom prst="rect">
                <a:avLst/>
              </a:prstGeom>
              <a:blipFill>
                <a:blip r:embed="rId6"/>
                <a:stretch>
                  <a:fillRect l="-3711"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815593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41AE96C-BDEB-8D4B-8AF5-F3D2FBD3AAC1}"/>
              </a:ext>
            </a:extLst>
          </p:cNvPr>
          <p:cNvCxnSpPr>
            <a:cxnSpLocks/>
          </p:cNvCxnSpPr>
          <p:nvPr/>
        </p:nvCxnSpPr>
        <p:spPr>
          <a:xfrm flipV="1">
            <a:off x="11747742" y="2604925"/>
            <a:ext cx="7331952" cy="4117461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/>
              <a:t>Collimator clearances and rotation </a:t>
            </a:r>
          </a:p>
        </p:txBody>
      </p:sp>
    </p:spTree>
    <p:extLst>
      <p:ext uri="{BB962C8B-B14F-4D97-AF65-F5344CB8AC3E}">
        <p14:creationId xmlns:p14="http://schemas.microsoft.com/office/powerpoint/2010/main" val="153285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2ADE920F-0716-DC46-BB64-A6EDC42BC3EA}"/>
              </a:ext>
            </a:extLst>
          </p:cNvPr>
          <p:cNvGrpSpPr/>
          <p:nvPr/>
        </p:nvGrpSpPr>
        <p:grpSpPr>
          <a:xfrm>
            <a:off x="-1443" y="12419658"/>
            <a:ext cx="23040525" cy="12780317"/>
            <a:chOff x="-1443" y="10619432"/>
            <a:chExt cx="23040525" cy="1278031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63FDF3-B398-AB46-8258-2F84DC8021CA}"/>
                </a:ext>
              </a:extLst>
            </p:cNvPr>
            <p:cNvSpPr/>
            <p:nvPr/>
          </p:nvSpPr>
          <p:spPr>
            <a:xfrm>
              <a:off x="-306" y="13139432"/>
              <a:ext cx="23039388" cy="10260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0A7139-B6CB-AA45-959D-C44F17B7168C}"/>
                </a:ext>
              </a:extLst>
            </p:cNvPr>
            <p:cNvGrpSpPr/>
            <p:nvPr/>
          </p:nvGrpSpPr>
          <p:grpSpPr>
            <a:xfrm>
              <a:off x="-1443" y="10619432"/>
              <a:ext cx="17281137" cy="3240000"/>
              <a:chOff x="-1443" y="8820000"/>
              <a:chExt cx="17281137" cy="3240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6E959FA-DB31-0045-BA33-5E630B5673FC}"/>
                  </a:ext>
                </a:extLst>
              </p:cNvPr>
              <p:cNvGrpSpPr/>
              <p:nvPr/>
            </p:nvGrpSpPr>
            <p:grpSpPr>
              <a:xfrm>
                <a:off x="5759694" y="10332000"/>
                <a:ext cx="11520000" cy="1728000"/>
                <a:chOff x="5759694" y="10332000"/>
                <a:chExt cx="11520000" cy="17280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F8D7711-4A1E-7D4D-B071-3E463CAEFCDD}"/>
                    </a:ext>
                  </a:extLst>
                </p:cNvPr>
                <p:cNvSpPr/>
                <p:nvPr/>
              </p:nvSpPr>
              <p:spPr>
                <a:xfrm>
                  <a:off x="16199694" y="11340000"/>
                  <a:ext cx="1080000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F9C9B26-5D11-B645-9DFC-534A4F938A56}"/>
                    </a:ext>
                  </a:extLst>
                </p:cNvPr>
                <p:cNvSpPr/>
                <p:nvPr/>
              </p:nvSpPr>
              <p:spPr>
                <a:xfrm>
                  <a:off x="5759694" y="11303621"/>
                  <a:ext cx="1080000" cy="72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9D7A3EB-C576-4049-8AB7-FD6F0FCEBB15}"/>
                    </a:ext>
                  </a:extLst>
                </p:cNvPr>
                <p:cNvSpPr/>
                <p:nvPr/>
              </p:nvSpPr>
              <p:spPr>
                <a:xfrm>
                  <a:off x="10673694" y="10332000"/>
                  <a:ext cx="1692000" cy="169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DA8B21-5016-864F-9646-EEC87F7B0CDF}"/>
                  </a:ext>
                </a:extLst>
              </p:cNvPr>
              <p:cNvSpPr/>
              <p:nvPr/>
            </p:nvSpPr>
            <p:spPr>
              <a:xfrm>
                <a:off x="-1443" y="8820000"/>
                <a:ext cx="13680000" cy="72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11ECAB-2ACC-E243-ACDE-955125D2FA12}"/>
                  </a:ext>
                </a:extLst>
              </p:cNvPr>
              <p:cNvSpPr/>
              <p:nvPr/>
            </p:nvSpPr>
            <p:spPr>
              <a:xfrm>
                <a:off x="11429694" y="9549058"/>
                <a:ext cx="180000" cy="244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A0888A-5CBA-CB4B-9D8F-0E44F4D5566C}"/>
              </a:ext>
            </a:extLst>
          </p:cNvPr>
          <p:cNvCxnSpPr>
            <a:cxnSpLocks/>
          </p:cNvCxnSpPr>
          <p:nvPr/>
        </p:nvCxnSpPr>
        <p:spPr>
          <a:xfrm>
            <a:off x="14281463" y="12383277"/>
            <a:ext cx="0" cy="25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D218CB-F020-C94A-9D55-B4A4EAB54380}"/>
              </a:ext>
            </a:extLst>
          </p:cNvPr>
          <p:cNvSpPr txBox="1"/>
          <p:nvPr/>
        </p:nvSpPr>
        <p:spPr>
          <a:xfrm>
            <a:off x="14425639" y="13346881"/>
            <a:ext cx="545053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7 mm</a:t>
            </a:r>
            <a:br>
              <a:rPr lang="en-US" sz="3200" dirty="0"/>
            </a:br>
            <a:r>
              <a:rPr lang="en-US" sz="3200" dirty="0"/>
              <a:t>to top of nylon screw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6839656"/>
            <a:ext cx="0" cy="810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7572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22.5 mm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619886-0859-2E45-B7FF-B9761B7C3C10}"/>
              </a:ext>
            </a:extLst>
          </p:cNvPr>
          <p:cNvCxnSpPr>
            <a:cxnSpLocks/>
          </p:cNvCxnSpPr>
          <p:nvPr/>
        </p:nvCxnSpPr>
        <p:spPr>
          <a:xfrm>
            <a:off x="11353201" y="12406837"/>
            <a:ext cx="5926495" cy="12821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0F9B52-E3F2-5D4A-BD4C-457002864EA5}"/>
              </a:ext>
            </a:extLst>
          </p:cNvPr>
          <p:cNvCxnSpPr>
            <a:cxnSpLocks/>
          </p:cNvCxnSpPr>
          <p:nvPr/>
        </p:nvCxnSpPr>
        <p:spPr>
          <a:xfrm>
            <a:off x="15540768" y="6839656"/>
            <a:ext cx="0" cy="558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5DAF1B-C11E-204B-85DB-F03F68371D07}"/>
              </a:ext>
            </a:extLst>
          </p:cNvPr>
          <p:cNvSpPr txBox="1"/>
          <p:nvPr/>
        </p:nvSpPr>
        <p:spPr>
          <a:xfrm>
            <a:off x="15128719" y="9026441"/>
            <a:ext cx="17572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15.5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455765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5B47123-8BCC-2149-BFCE-0B64F50E7418}"/>
              </a:ext>
            </a:extLst>
          </p:cNvPr>
          <p:cNvCxnSpPr>
            <a:cxnSpLocks/>
          </p:cNvCxnSpPr>
          <p:nvPr/>
        </p:nvCxnSpPr>
        <p:spPr>
          <a:xfrm>
            <a:off x="6603695" y="9698056"/>
            <a:ext cx="0" cy="26928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EF864A8-122A-CC4F-A8F2-03C2A62BC385}"/>
              </a:ext>
            </a:extLst>
          </p:cNvPr>
          <p:cNvSpPr txBox="1"/>
          <p:nvPr/>
        </p:nvSpPr>
        <p:spPr>
          <a:xfrm>
            <a:off x="5798123" y="10883261"/>
            <a:ext cx="1757212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7.48 mm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89B3283-61A4-F343-91C0-B878596931AC}"/>
                  </a:ext>
                </a:extLst>
              </p:cNvPr>
              <p:cNvSpPr txBox="1"/>
              <p:nvPr/>
            </p:nvSpPr>
            <p:spPr>
              <a:xfrm>
                <a:off x="112079" y="2683663"/>
                <a:ext cx="6880500" cy="19389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30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60 </a:t>
                </a:r>
                <a:r>
                  <a:rPr lang="en-US" sz="6000" dirty="0" err="1"/>
                  <a:t>deg</a:t>
                </a:r>
                <a:endParaRPr lang="en-US" sz="6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89B3283-61A4-F343-91C0-B87859693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9" y="2683663"/>
                <a:ext cx="6880500" cy="1938992"/>
              </a:xfrm>
              <a:prstGeom prst="rect">
                <a:avLst/>
              </a:prstGeom>
              <a:blipFill>
                <a:blip r:embed="rId3"/>
                <a:stretch>
                  <a:fillRect l="-2206" t="-9032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4A1BD57-F500-394A-ADF2-6F6688DD9509}"/>
              </a:ext>
            </a:extLst>
          </p:cNvPr>
          <p:cNvSpPr txBox="1"/>
          <p:nvPr/>
        </p:nvSpPr>
        <p:spPr>
          <a:xfrm>
            <a:off x="15540768" y="15774625"/>
            <a:ext cx="2765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Y = 14.0 mm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FCB352-6316-564C-B9F9-BDE220CECB08}"/>
              </a:ext>
            </a:extLst>
          </p:cNvPr>
          <p:cNvCxnSpPr/>
          <p:nvPr/>
        </p:nvCxnSpPr>
        <p:spPr>
          <a:xfrm>
            <a:off x="11939127" y="6936160"/>
            <a:ext cx="5040000" cy="8820000"/>
          </a:xfrm>
          <a:prstGeom prst="line">
            <a:avLst/>
          </a:prstGeom>
          <a:ln w="1016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8C8F5D5-899D-9B44-B051-2B5C1F8AEA99}"/>
              </a:ext>
            </a:extLst>
          </p:cNvPr>
          <p:cNvGrpSpPr/>
          <p:nvPr/>
        </p:nvGrpSpPr>
        <p:grpSpPr>
          <a:xfrm rot="-1800000">
            <a:off x="5759694" y="3240000"/>
            <a:ext cx="11520000" cy="6121505"/>
            <a:chOff x="5759694" y="1799431"/>
            <a:chExt cx="11520000" cy="6121505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F3FF8EB-B1A1-A143-8E7B-D32506FD77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64D53E9-E502-5C41-A110-B33865D89B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26225B3-87E7-5544-8D0F-A6980A6B7F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B7EFD03-1A8B-484D-BD8B-01A7B38048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D638C95-F387-CA4E-9ED7-17EEE024F5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871D06E-A238-6D4F-BFFB-6859E5A7E8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3F68297-9CE4-B043-A8D8-A43D748BC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69C4193-B9C9-DD4C-BBCB-0927EC9FD31B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1FEAB58-1039-1C45-A116-82C6DC36E1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155734B-A390-F842-AFA6-2F40FDB41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E57A03B-F931-3049-BF35-3E23B3DAC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CFC95CA-2BC6-1F43-8020-6B90A661906B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AF7343F-6B86-2F41-8FA7-74DAA1EDB922}"/>
                </a:ext>
              </a:extLst>
            </p:cNvPr>
            <p:cNvSpPr txBox="1"/>
            <p:nvPr/>
          </p:nvSpPr>
          <p:spPr>
            <a:xfrm>
              <a:off x="7576983" y="2992270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DACE06D-D131-5A49-B8E5-F52C92C54643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F74C653-F670-AF42-8937-2056357A9729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C9DB0AA-F7DF-7F40-BDED-4EF3E34EE23D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79ECE2B-4E88-884E-8C11-929D64DD3C74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7D5F82E-C6EB-D44F-9829-5FBD8D493E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0151648-2DAA-CF4B-B0F0-AB2A5B138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156560F-0DB4-5245-AD6D-C902247DB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0D55D68-1745-C64D-9F24-7BE17D54FB9A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41AE96C-BDEB-8D4B-8AF5-F3D2FBD3AAC1}"/>
              </a:ext>
            </a:extLst>
          </p:cNvPr>
          <p:cNvCxnSpPr>
            <a:cxnSpLocks/>
          </p:cNvCxnSpPr>
          <p:nvPr/>
        </p:nvCxnSpPr>
        <p:spPr>
          <a:xfrm flipV="1">
            <a:off x="11747742" y="2604925"/>
            <a:ext cx="7331952" cy="4117461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815593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/>
              <a:t>Collimator clearances and rotation </a:t>
            </a:r>
          </a:p>
        </p:txBody>
      </p:sp>
    </p:spTree>
    <p:extLst>
      <p:ext uri="{BB962C8B-B14F-4D97-AF65-F5344CB8AC3E}">
        <p14:creationId xmlns:p14="http://schemas.microsoft.com/office/powerpoint/2010/main" val="32425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E959FA-DB31-0045-BA33-5E630B5673FC}"/>
              </a:ext>
            </a:extLst>
          </p:cNvPr>
          <p:cNvGrpSpPr/>
          <p:nvPr/>
        </p:nvGrpSpPr>
        <p:grpSpPr>
          <a:xfrm>
            <a:off x="5759694" y="13931658"/>
            <a:ext cx="11520000" cy="1728000"/>
            <a:chOff x="5759694" y="10332000"/>
            <a:chExt cx="11520000" cy="172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8D7711-4A1E-7D4D-B071-3E463CAEFCDD}"/>
                </a:ext>
              </a:extLst>
            </p:cNvPr>
            <p:cNvSpPr/>
            <p:nvPr/>
          </p:nvSpPr>
          <p:spPr>
            <a:xfrm>
              <a:off x="16199694" y="11340000"/>
              <a:ext cx="108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9C9B26-5D11-B645-9DFC-534A4F938A56}"/>
                </a:ext>
              </a:extLst>
            </p:cNvPr>
            <p:cNvSpPr/>
            <p:nvPr/>
          </p:nvSpPr>
          <p:spPr>
            <a:xfrm>
              <a:off x="5759694" y="11303621"/>
              <a:ext cx="108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D7A3EB-C576-4049-8AB7-FD6F0FCEBB15}"/>
                </a:ext>
              </a:extLst>
            </p:cNvPr>
            <p:cNvSpPr/>
            <p:nvPr/>
          </p:nvSpPr>
          <p:spPr>
            <a:xfrm>
              <a:off x="10673694" y="10332000"/>
              <a:ext cx="1692000" cy="16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419658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148716"/>
            <a:ext cx="180000" cy="244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A0888A-5CBA-CB4B-9D8F-0E44F4D5566C}"/>
              </a:ext>
            </a:extLst>
          </p:cNvPr>
          <p:cNvCxnSpPr>
            <a:cxnSpLocks/>
          </p:cNvCxnSpPr>
          <p:nvPr/>
        </p:nvCxnSpPr>
        <p:spPr>
          <a:xfrm>
            <a:off x="14281463" y="12383277"/>
            <a:ext cx="0" cy="25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D218CB-F020-C94A-9D55-B4A4EAB54380}"/>
              </a:ext>
            </a:extLst>
          </p:cNvPr>
          <p:cNvSpPr txBox="1"/>
          <p:nvPr/>
        </p:nvSpPr>
        <p:spPr>
          <a:xfrm>
            <a:off x="14425639" y="13346881"/>
            <a:ext cx="545053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7 mm</a:t>
            </a:r>
            <a:br>
              <a:rPr lang="en-US" sz="3200" dirty="0"/>
            </a:br>
            <a:r>
              <a:rPr lang="en-US" sz="3200" dirty="0"/>
              <a:t>to top of nylon screw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6839656"/>
            <a:ext cx="0" cy="810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7572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22.5 mm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619886-0859-2E45-B7FF-B9761B7C3C10}"/>
              </a:ext>
            </a:extLst>
          </p:cNvPr>
          <p:cNvCxnSpPr>
            <a:cxnSpLocks/>
          </p:cNvCxnSpPr>
          <p:nvPr/>
        </p:nvCxnSpPr>
        <p:spPr>
          <a:xfrm>
            <a:off x="11353201" y="12406837"/>
            <a:ext cx="5926495" cy="12821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0F9B52-E3F2-5D4A-BD4C-457002864EA5}"/>
              </a:ext>
            </a:extLst>
          </p:cNvPr>
          <p:cNvCxnSpPr>
            <a:cxnSpLocks/>
          </p:cNvCxnSpPr>
          <p:nvPr/>
        </p:nvCxnSpPr>
        <p:spPr>
          <a:xfrm>
            <a:off x="15540768" y="6839656"/>
            <a:ext cx="0" cy="558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5DAF1B-C11E-204B-85DB-F03F68371D07}"/>
              </a:ext>
            </a:extLst>
          </p:cNvPr>
          <p:cNvSpPr txBox="1"/>
          <p:nvPr/>
        </p:nvSpPr>
        <p:spPr>
          <a:xfrm>
            <a:off x="15128719" y="9026441"/>
            <a:ext cx="17572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15.5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455765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F176C0-2E9A-0344-BDF3-F79882334101}"/>
              </a:ext>
            </a:extLst>
          </p:cNvPr>
          <p:cNvCxnSpPr>
            <a:cxnSpLocks/>
          </p:cNvCxnSpPr>
          <p:nvPr/>
        </p:nvCxnSpPr>
        <p:spPr>
          <a:xfrm>
            <a:off x="6400267" y="9268052"/>
            <a:ext cx="0" cy="31392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7CBBE46-71E6-634B-B001-4ED4B6DDFC2B}"/>
              </a:ext>
            </a:extLst>
          </p:cNvPr>
          <p:cNvSpPr txBox="1"/>
          <p:nvPr/>
        </p:nvSpPr>
        <p:spPr>
          <a:xfrm>
            <a:off x="5772971" y="10687109"/>
            <a:ext cx="202304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8.72 mm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C466430-0242-CC4E-A9E4-8CDD5A61BD5D}"/>
                  </a:ext>
                </a:extLst>
              </p:cNvPr>
              <p:cNvSpPr txBox="1"/>
              <p:nvPr/>
            </p:nvSpPr>
            <p:spPr>
              <a:xfrm>
                <a:off x="112079" y="2683663"/>
                <a:ext cx="6880500" cy="19389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25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65 </a:t>
                </a:r>
                <a:r>
                  <a:rPr lang="en-US" sz="6000" dirty="0" err="1"/>
                  <a:t>deg</a:t>
                </a:r>
                <a:endParaRPr lang="en-US" sz="6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C466430-0242-CC4E-A9E4-8CDD5A61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9" y="2683663"/>
                <a:ext cx="6880500" cy="1938992"/>
              </a:xfrm>
              <a:prstGeom prst="rect">
                <a:avLst/>
              </a:prstGeom>
              <a:blipFill>
                <a:blip r:embed="rId3"/>
                <a:stretch>
                  <a:fillRect l="-2206" t="-9032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9D9A334C-278F-A346-9514-7A53A422370F}"/>
              </a:ext>
            </a:extLst>
          </p:cNvPr>
          <p:cNvGrpSpPr/>
          <p:nvPr/>
        </p:nvGrpSpPr>
        <p:grpSpPr>
          <a:xfrm rot="-1500000">
            <a:off x="5759694" y="3240000"/>
            <a:ext cx="11520000" cy="6121505"/>
            <a:chOff x="5759694" y="1799431"/>
            <a:chExt cx="11520000" cy="612150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FD9DFAA-EE5A-984C-A987-E5CD5E4243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66815AC-AE1A-564E-8A4D-9AC01E1245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CA4FF34-E6E5-0B4E-8F8F-921A4E6FE4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123FDD8-D6B9-E745-9285-0111ED041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B7F590B-17AF-374F-AE13-26E704FDA4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484A924-6D0A-5447-8D93-F1A8806D6E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D23C81D-CD5E-0649-85C9-6829BE5065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01FCDEF-3CC5-D942-A709-7C323F33450D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037106D-59FF-AF47-93BD-24A5297A11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52354ED-1DDF-8C41-A5EB-1886E275A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38F2A87-0698-9748-9B50-C8C5F0C1F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322271C-8B87-9643-B9EA-57D64B297BA0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3B55BB6-BF33-3C4E-A30F-F097DD0E216B}"/>
                </a:ext>
              </a:extLst>
            </p:cNvPr>
            <p:cNvSpPr txBox="1"/>
            <p:nvPr/>
          </p:nvSpPr>
          <p:spPr>
            <a:xfrm>
              <a:off x="7576983" y="2992270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4C97409-C8E6-EE47-B35C-AD877F32DAE5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64AD49A-4258-8341-9808-954A2FC5AD06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D6838AA-316F-4F4F-B557-C1DADEE66F7D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6D8FFB5-8C5E-DA47-91EC-B3D55584E9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79D47F5-80F5-A646-80DC-9FBA2C8D2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AA45C98-7789-4149-911A-304D38BA1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0BBB45-416C-F24C-BDDD-221665CABB86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3082448-82CF-9D45-84F7-FE52DD9947AD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815593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/>
              <a:t>Collimator clearances and rotation </a:t>
            </a:r>
          </a:p>
        </p:txBody>
      </p:sp>
    </p:spTree>
    <p:extLst>
      <p:ext uri="{BB962C8B-B14F-4D97-AF65-F5344CB8AC3E}">
        <p14:creationId xmlns:p14="http://schemas.microsoft.com/office/powerpoint/2010/main" val="291153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E959FA-DB31-0045-BA33-5E630B5673FC}"/>
              </a:ext>
            </a:extLst>
          </p:cNvPr>
          <p:cNvGrpSpPr/>
          <p:nvPr/>
        </p:nvGrpSpPr>
        <p:grpSpPr>
          <a:xfrm>
            <a:off x="5759694" y="13931658"/>
            <a:ext cx="11520000" cy="1728000"/>
            <a:chOff x="5759694" y="10332000"/>
            <a:chExt cx="11520000" cy="172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8D7711-4A1E-7D4D-B071-3E463CAEFCDD}"/>
                </a:ext>
              </a:extLst>
            </p:cNvPr>
            <p:cNvSpPr/>
            <p:nvPr/>
          </p:nvSpPr>
          <p:spPr>
            <a:xfrm>
              <a:off x="16199694" y="11340000"/>
              <a:ext cx="108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9C9B26-5D11-B645-9DFC-534A4F938A56}"/>
                </a:ext>
              </a:extLst>
            </p:cNvPr>
            <p:cNvSpPr/>
            <p:nvPr/>
          </p:nvSpPr>
          <p:spPr>
            <a:xfrm>
              <a:off x="5759694" y="11303621"/>
              <a:ext cx="108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D7A3EB-C576-4049-8AB7-FD6F0FCEBB15}"/>
                </a:ext>
              </a:extLst>
            </p:cNvPr>
            <p:cNvSpPr/>
            <p:nvPr/>
          </p:nvSpPr>
          <p:spPr>
            <a:xfrm>
              <a:off x="10673694" y="10332000"/>
              <a:ext cx="1692000" cy="16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419658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148716"/>
            <a:ext cx="180000" cy="244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A0888A-5CBA-CB4B-9D8F-0E44F4D5566C}"/>
              </a:ext>
            </a:extLst>
          </p:cNvPr>
          <p:cNvCxnSpPr>
            <a:cxnSpLocks/>
          </p:cNvCxnSpPr>
          <p:nvPr/>
        </p:nvCxnSpPr>
        <p:spPr>
          <a:xfrm>
            <a:off x="14281463" y="12383277"/>
            <a:ext cx="0" cy="25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D218CB-F020-C94A-9D55-B4A4EAB54380}"/>
              </a:ext>
            </a:extLst>
          </p:cNvPr>
          <p:cNvSpPr txBox="1"/>
          <p:nvPr/>
        </p:nvSpPr>
        <p:spPr>
          <a:xfrm>
            <a:off x="14425639" y="13346881"/>
            <a:ext cx="545053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7 mm</a:t>
            </a:r>
            <a:br>
              <a:rPr lang="en-US" sz="3200" dirty="0"/>
            </a:br>
            <a:r>
              <a:rPr lang="en-US" sz="3200" dirty="0"/>
              <a:t>to top of nylon screw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6839656"/>
            <a:ext cx="0" cy="810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7572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22.5 mm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619886-0859-2E45-B7FF-B9761B7C3C10}"/>
              </a:ext>
            </a:extLst>
          </p:cNvPr>
          <p:cNvCxnSpPr>
            <a:cxnSpLocks/>
          </p:cNvCxnSpPr>
          <p:nvPr/>
        </p:nvCxnSpPr>
        <p:spPr>
          <a:xfrm>
            <a:off x="11353201" y="12406837"/>
            <a:ext cx="5926495" cy="12821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0F9B52-E3F2-5D4A-BD4C-457002864EA5}"/>
              </a:ext>
            </a:extLst>
          </p:cNvPr>
          <p:cNvCxnSpPr>
            <a:cxnSpLocks/>
          </p:cNvCxnSpPr>
          <p:nvPr/>
        </p:nvCxnSpPr>
        <p:spPr>
          <a:xfrm>
            <a:off x="15540768" y="6839656"/>
            <a:ext cx="0" cy="558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5DAF1B-C11E-204B-85DB-F03F68371D07}"/>
              </a:ext>
            </a:extLst>
          </p:cNvPr>
          <p:cNvSpPr txBox="1"/>
          <p:nvPr/>
        </p:nvSpPr>
        <p:spPr>
          <a:xfrm>
            <a:off x="15128719" y="9026441"/>
            <a:ext cx="17572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15.5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455765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657C332-46F5-614F-99C3-1C98EEC2F8AC}"/>
              </a:ext>
            </a:extLst>
          </p:cNvPr>
          <p:cNvCxnSpPr>
            <a:cxnSpLocks/>
          </p:cNvCxnSpPr>
          <p:nvPr/>
        </p:nvCxnSpPr>
        <p:spPr>
          <a:xfrm>
            <a:off x="7604931" y="10874877"/>
            <a:ext cx="0" cy="14976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E6F3829-EF6A-EF43-A5A4-AA9DEE9760E3}"/>
              </a:ext>
            </a:extLst>
          </p:cNvPr>
          <p:cNvSpPr txBox="1"/>
          <p:nvPr/>
        </p:nvSpPr>
        <p:spPr>
          <a:xfrm>
            <a:off x="6951064" y="11227271"/>
            <a:ext cx="202304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4.16 mm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D960D8-0EDE-6843-9B85-4F68FD1584D0}"/>
                  </a:ext>
                </a:extLst>
              </p:cNvPr>
              <p:cNvSpPr txBox="1"/>
              <p:nvPr/>
            </p:nvSpPr>
            <p:spPr>
              <a:xfrm>
                <a:off x="112079" y="2683663"/>
                <a:ext cx="6880500" cy="19389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45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45 </a:t>
                </a:r>
                <a:r>
                  <a:rPr lang="en-US" sz="6000" dirty="0" err="1"/>
                  <a:t>deg</a:t>
                </a:r>
                <a:endParaRPr lang="en-US" sz="6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D960D8-0EDE-6843-9B85-4F68FD158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9" y="2683663"/>
                <a:ext cx="6880500" cy="1938992"/>
              </a:xfrm>
              <a:prstGeom prst="rect">
                <a:avLst/>
              </a:prstGeom>
              <a:blipFill>
                <a:blip r:embed="rId3"/>
                <a:stretch>
                  <a:fillRect l="-2206" t="-9032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65FA4057-9117-9B4E-B789-FFB2C4DBCCBF}"/>
              </a:ext>
            </a:extLst>
          </p:cNvPr>
          <p:cNvGrpSpPr/>
          <p:nvPr/>
        </p:nvGrpSpPr>
        <p:grpSpPr>
          <a:xfrm rot="-2700000">
            <a:off x="5759694" y="3240000"/>
            <a:ext cx="11520000" cy="6121505"/>
            <a:chOff x="5759694" y="1799431"/>
            <a:chExt cx="11520000" cy="6121505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A520A7C-FBE8-9C41-83B3-3CD77565B8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3A9C5B6-B9AC-B741-A65B-070A064D56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F0BB3D4-0A9A-3D40-9FD1-37740CBB54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1CB8E2D-9852-8A47-BF4C-6893D0941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995CB4B-3619-A142-ABEF-DBC292B06B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710895B-8C8F-AA41-B09C-8CB53E2318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9C92EBD-FD13-FF44-BF96-4958E1FAC0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99111AD-E5C7-E94A-9228-BE9ECA5CB0AD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2F4D051-D84C-384B-B662-6205EB8C1B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492EBCB-1D31-8140-A6AE-BF2BA0F3A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BFC08E4-F4BC-3444-8103-F6C3A4D84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71AE68D-C3BD-D149-87B3-8A3F92FE50C7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96887E3-379D-8D4D-BA4E-0CC2FA0A5A22}"/>
                </a:ext>
              </a:extLst>
            </p:cNvPr>
            <p:cNvSpPr txBox="1"/>
            <p:nvPr/>
          </p:nvSpPr>
          <p:spPr>
            <a:xfrm>
              <a:off x="7576983" y="2992270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C74108D-717E-1E45-91E2-1808CEFEAE58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852B136-C4D3-CD43-8EE5-8AD3065A3764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FC87BBF-FE14-9C4B-AD2C-2FE2D18C7666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D0D84CE-794A-FE40-8F66-6FB4B901C5CE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01ADC49-082B-B343-8744-A69867E244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E2D5D99-553A-EB48-A3CD-238CE3415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0EC721B-C0DC-4D4C-9D2E-332349D22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2858122-27AE-6249-8A99-2A4873A35AFC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815593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/>
              <a:t>Collimator clearances and rotation </a:t>
            </a:r>
          </a:p>
        </p:txBody>
      </p:sp>
    </p:spTree>
    <p:extLst>
      <p:ext uri="{BB962C8B-B14F-4D97-AF65-F5344CB8AC3E}">
        <p14:creationId xmlns:p14="http://schemas.microsoft.com/office/powerpoint/2010/main" val="394796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E959FA-DB31-0045-BA33-5E630B5673FC}"/>
              </a:ext>
            </a:extLst>
          </p:cNvPr>
          <p:cNvGrpSpPr/>
          <p:nvPr/>
        </p:nvGrpSpPr>
        <p:grpSpPr>
          <a:xfrm>
            <a:off x="5759694" y="13931658"/>
            <a:ext cx="11520000" cy="1728000"/>
            <a:chOff x="5759694" y="10332000"/>
            <a:chExt cx="11520000" cy="172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8D7711-4A1E-7D4D-B071-3E463CAEFCDD}"/>
                </a:ext>
              </a:extLst>
            </p:cNvPr>
            <p:cNvSpPr/>
            <p:nvPr/>
          </p:nvSpPr>
          <p:spPr>
            <a:xfrm>
              <a:off x="16199694" y="11340000"/>
              <a:ext cx="108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9C9B26-5D11-B645-9DFC-534A4F938A56}"/>
                </a:ext>
              </a:extLst>
            </p:cNvPr>
            <p:cNvSpPr/>
            <p:nvPr/>
          </p:nvSpPr>
          <p:spPr>
            <a:xfrm>
              <a:off x="5759694" y="11303621"/>
              <a:ext cx="1080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D7A3EB-C576-4049-8AB7-FD6F0FCEBB15}"/>
                </a:ext>
              </a:extLst>
            </p:cNvPr>
            <p:cNvSpPr/>
            <p:nvPr/>
          </p:nvSpPr>
          <p:spPr>
            <a:xfrm>
              <a:off x="10673694" y="10332000"/>
              <a:ext cx="1692000" cy="169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419658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148716"/>
            <a:ext cx="180000" cy="244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A0888A-5CBA-CB4B-9D8F-0E44F4D5566C}"/>
              </a:ext>
            </a:extLst>
          </p:cNvPr>
          <p:cNvCxnSpPr>
            <a:cxnSpLocks/>
          </p:cNvCxnSpPr>
          <p:nvPr/>
        </p:nvCxnSpPr>
        <p:spPr>
          <a:xfrm>
            <a:off x="14281463" y="12383277"/>
            <a:ext cx="0" cy="25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D218CB-F020-C94A-9D55-B4A4EAB54380}"/>
              </a:ext>
            </a:extLst>
          </p:cNvPr>
          <p:cNvSpPr txBox="1"/>
          <p:nvPr/>
        </p:nvSpPr>
        <p:spPr>
          <a:xfrm>
            <a:off x="14425639" y="13346881"/>
            <a:ext cx="545053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7 mm</a:t>
            </a:r>
            <a:br>
              <a:rPr lang="en-US" sz="3200" dirty="0"/>
            </a:br>
            <a:r>
              <a:rPr lang="en-US" sz="3200" dirty="0"/>
              <a:t>to top of nylon screw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6839656"/>
            <a:ext cx="0" cy="810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7572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22.5 mm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619886-0859-2E45-B7FF-B9761B7C3C10}"/>
              </a:ext>
            </a:extLst>
          </p:cNvPr>
          <p:cNvCxnSpPr>
            <a:cxnSpLocks/>
          </p:cNvCxnSpPr>
          <p:nvPr/>
        </p:nvCxnSpPr>
        <p:spPr>
          <a:xfrm>
            <a:off x="11353201" y="12406837"/>
            <a:ext cx="5926495" cy="12821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0F9B52-E3F2-5D4A-BD4C-457002864EA5}"/>
              </a:ext>
            </a:extLst>
          </p:cNvPr>
          <p:cNvCxnSpPr>
            <a:cxnSpLocks/>
          </p:cNvCxnSpPr>
          <p:nvPr/>
        </p:nvCxnSpPr>
        <p:spPr>
          <a:xfrm>
            <a:off x="15540768" y="6839656"/>
            <a:ext cx="0" cy="558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5DAF1B-C11E-204B-85DB-F03F68371D07}"/>
              </a:ext>
            </a:extLst>
          </p:cNvPr>
          <p:cNvSpPr txBox="1"/>
          <p:nvPr/>
        </p:nvSpPr>
        <p:spPr>
          <a:xfrm>
            <a:off x="15128719" y="9026441"/>
            <a:ext cx="17572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15.5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455765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AF1C95-776F-C04D-A448-FE4F5527BDA9}"/>
              </a:ext>
            </a:extLst>
          </p:cNvPr>
          <p:cNvCxnSpPr>
            <a:cxnSpLocks/>
          </p:cNvCxnSpPr>
          <p:nvPr/>
        </p:nvCxnSpPr>
        <p:spPr>
          <a:xfrm>
            <a:off x="7296866" y="10561911"/>
            <a:ext cx="0" cy="180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ED7E96B-5BF9-D74F-BE1F-6D7FC0B17165}"/>
              </a:ext>
            </a:extLst>
          </p:cNvPr>
          <p:cNvSpPr txBox="1"/>
          <p:nvPr/>
        </p:nvSpPr>
        <p:spPr>
          <a:xfrm>
            <a:off x="6818218" y="11218203"/>
            <a:ext cx="202304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5.0 mm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47D2DDE-8AE3-0E4C-8AE9-DEBE04D23363}"/>
                  </a:ext>
                </a:extLst>
              </p:cNvPr>
              <p:cNvSpPr txBox="1"/>
              <p:nvPr/>
            </p:nvSpPr>
            <p:spPr>
              <a:xfrm>
                <a:off x="270108" y="1697408"/>
                <a:ext cx="6799525" cy="378565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/>
                  <a:t>To maintain 5 mm clearance: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41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6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49 </a:t>
                </a:r>
                <a:r>
                  <a:rPr lang="en-US" sz="6000" dirty="0" err="1"/>
                  <a:t>deg</a:t>
                </a:r>
                <a:endParaRPr lang="en-US" sz="6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47D2DDE-8AE3-0E4C-8AE9-DEBE04D23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08" y="1697408"/>
                <a:ext cx="6799525" cy="3785652"/>
              </a:xfrm>
              <a:prstGeom prst="rect">
                <a:avLst/>
              </a:prstGeom>
              <a:blipFill>
                <a:blip r:embed="rId3"/>
                <a:stretch>
                  <a:fillRect l="-5019" t="-4667" b="-9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E4234E1-CBD4-B541-89AF-4590E19C8C97}"/>
              </a:ext>
            </a:extLst>
          </p:cNvPr>
          <p:cNvSpPr txBox="1"/>
          <p:nvPr/>
        </p:nvSpPr>
        <p:spPr>
          <a:xfrm>
            <a:off x="196421" y="6532561"/>
            <a:ext cx="4465335" cy="31700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prstClr val="black"/>
                </a:solidFill>
              </a:rPr>
              <a:t>Calculated using </a:t>
            </a:r>
            <a:r>
              <a:rPr lang="en-US" sz="4000" dirty="0" err="1">
                <a:solidFill>
                  <a:prstClr val="black"/>
                </a:solidFill>
              </a:rPr>
              <a:t>checkRotation</a:t>
            </a:r>
            <a:r>
              <a:rPr lang="en-US" sz="4000" dirty="0">
                <a:solidFill>
                  <a:prstClr val="black"/>
                </a:solidFill>
              </a:rPr>
              <a:t>() function within ~/CAGE/sims/</a:t>
            </a:r>
            <a:r>
              <a:rPr lang="en-US" sz="4000" dirty="0" err="1">
                <a:solidFill>
                  <a:prstClr val="black"/>
                </a:solidFill>
              </a:rPr>
              <a:t>source_placement.py</a:t>
            </a:r>
            <a:endParaRPr lang="en-US" sz="4000" dirty="0">
              <a:solidFill>
                <a:prstClr val="black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CE4225E-75AC-2345-A118-D02E2E0B0247}"/>
              </a:ext>
            </a:extLst>
          </p:cNvPr>
          <p:cNvGrpSpPr/>
          <p:nvPr/>
        </p:nvGrpSpPr>
        <p:grpSpPr>
          <a:xfrm rot="-2460000">
            <a:off x="5759694" y="3240000"/>
            <a:ext cx="11520000" cy="6121505"/>
            <a:chOff x="5759694" y="1799431"/>
            <a:chExt cx="11520000" cy="612150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9EEB900-CD1F-C147-A0DF-696580F04A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70AAA95-349E-BE46-A422-4E750716F3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25B99C9-F5D9-CC48-ACC5-05E4C3A3C3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6C52255-C7D9-B04C-AD05-076543DC36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F8D328E-2697-C24F-90FD-C155EFA940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33D61EE-598A-F848-8DBC-308D63CFEF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E8BE5001-1E75-A443-8274-9A35997A32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F8CAEAA-5487-5247-8D87-39839D9450D0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62AB09E3-CD40-E349-9EBD-5C1D1C4792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48DE3CF-B87D-9040-BDF5-4CD2A49C6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53FD9EF-AA0E-AC4A-B928-866041BFD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ACA7F6E-C4FF-F646-AE0C-1266E830F10B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EA581A-5195-DC44-B8E4-1160C9713179}"/>
                </a:ext>
              </a:extLst>
            </p:cNvPr>
            <p:cNvSpPr txBox="1"/>
            <p:nvPr/>
          </p:nvSpPr>
          <p:spPr>
            <a:xfrm>
              <a:off x="7576983" y="2992270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70E262C7-B238-274A-A9C2-F231E0B564B3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1D93140-152B-034B-A19A-42D528259E7C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391E2E2-A66F-534C-9604-DC47A9F0A7BD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955F5F1-5A0B-9543-9A47-A22E8DB7E723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B2E7743-5870-4845-A901-67CEB970E1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F1320B8-85EF-3D4D-B4C2-C60CBA0BD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DC2A598-DFAD-684E-95C3-D6C6714A2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CD67FB5-435F-4047-B6DF-8E09C39EA1C3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815593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13234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/>
              <a:t>Collimator clearances and rotation </a:t>
            </a:r>
          </a:p>
        </p:txBody>
      </p:sp>
    </p:spTree>
    <p:extLst>
      <p:ext uri="{BB962C8B-B14F-4D97-AF65-F5344CB8AC3E}">
        <p14:creationId xmlns:p14="http://schemas.microsoft.com/office/powerpoint/2010/main" val="145646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1763</TotalTime>
  <Words>508</Words>
  <Application>Microsoft Macintosh PowerPoint</Application>
  <PresentationFormat>Custom</PresentationFormat>
  <Paragraphs>121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Gulden Othman</dc:creator>
  <cp:keywords/>
  <dc:description/>
  <cp:lastModifiedBy>Gulden Othman</cp:lastModifiedBy>
  <cp:revision>51</cp:revision>
  <cp:lastPrinted>2020-05-14T16:38:18Z</cp:lastPrinted>
  <dcterms:created xsi:type="dcterms:W3CDTF">2020-05-13T13:56:50Z</dcterms:created>
  <dcterms:modified xsi:type="dcterms:W3CDTF">2020-07-16T15:34:31Z</dcterms:modified>
  <cp:category/>
</cp:coreProperties>
</file>