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70" r:id="rId3"/>
  </p:sldIdLst>
  <p:sldSz cx="23039388" cy="251999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17" userDrawn="1">
          <p15:clr>
            <a:srgbClr val="A4A3A4"/>
          </p15:clr>
        </p15:guide>
        <p15:guide id="2" pos="7257" userDrawn="1">
          <p15:clr>
            <a:srgbClr val="A4A3A4"/>
          </p15:clr>
        </p15:guide>
        <p15:guide id="3" orient="horz" pos="7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9"/>
    <p:restoredTop sz="94683"/>
  </p:normalViewPr>
  <p:slideViewPr>
    <p:cSldViewPr snapToGrid="0" snapToObjects="1">
      <p:cViewPr varScale="1">
        <p:scale>
          <a:sx n="39" d="100"/>
          <a:sy n="39" d="100"/>
        </p:scale>
        <p:origin x="1136" y="168"/>
      </p:cViewPr>
      <p:guideLst>
        <p:guide orient="horz" pos="6417"/>
        <p:guide pos="7257"/>
        <p:guide orient="horz" pos="7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954" y="4124164"/>
            <a:ext cx="19583480" cy="8773325"/>
          </a:xfrm>
        </p:spPr>
        <p:txBody>
          <a:bodyPr anchor="b"/>
          <a:lstStyle>
            <a:lvl1pPr algn="ctr"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924" y="13235822"/>
            <a:ext cx="17279541" cy="6084159"/>
          </a:xfrm>
        </p:spPr>
        <p:txBody>
          <a:bodyPr/>
          <a:lstStyle>
            <a:lvl1pPr marL="0" indent="0" algn="ctr">
              <a:buNone/>
              <a:defRPr sz="6047"/>
            </a:lvl1pPr>
            <a:lvl2pPr marL="1151961" indent="0" algn="ctr">
              <a:buNone/>
              <a:defRPr sz="5039"/>
            </a:lvl2pPr>
            <a:lvl3pPr marL="2303922" indent="0" algn="ctr">
              <a:buNone/>
              <a:defRPr sz="4535"/>
            </a:lvl3pPr>
            <a:lvl4pPr marL="3455883" indent="0" algn="ctr">
              <a:buNone/>
              <a:defRPr sz="4031"/>
            </a:lvl4pPr>
            <a:lvl5pPr marL="4607844" indent="0" algn="ctr">
              <a:buNone/>
              <a:defRPr sz="4031"/>
            </a:lvl5pPr>
            <a:lvl6pPr marL="5759806" indent="0" algn="ctr">
              <a:buNone/>
              <a:defRPr sz="4031"/>
            </a:lvl6pPr>
            <a:lvl7pPr marL="6911767" indent="0" algn="ctr">
              <a:buNone/>
              <a:defRPr sz="4031"/>
            </a:lvl7pPr>
            <a:lvl8pPr marL="8063728" indent="0" algn="ctr">
              <a:buNone/>
              <a:defRPr sz="4031"/>
            </a:lvl8pPr>
            <a:lvl9pPr marL="9215689" indent="0" algn="ctr">
              <a:buNone/>
              <a:defRPr sz="40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3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87563" y="1341665"/>
            <a:ext cx="4967868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959" y="1341665"/>
            <a:ext cx="14615612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5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60" y="6282501"/>
            <a:ext cx="19871472" cy="10482488"/>
          </a:xfrm>
        </p:spPr>
        <p:txBody>
          <a:bodyPr anchor="b"/>
          <a:lstStyle>
            <a:lvl1pPr>
              <a:defRPr sz="151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60" y="16864157"/>
            <a:ext cx="19871472" cy="5512493"/>
          </a:xfrm>
        </p:spPr>
        <p:txBody>
          <a:bodyPr/>
          <a:lstStyle>
            <a:lvl1pPr marL="0" indent="0">
              <a:buNone/>
              <a:defRPr sz="6047">
                <a:solidFill>
                  <a:schemeClr val="tx1"/>
                </a:solidFill>
              </a:defRPr>
            </a:lvl1pPr>
            <a:lvl2pPr marL="115196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2pPr>
            <a:lvl3pPr marL="2303922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3pPr>
            <a:lvl4pPr marL="3455883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4pPr>
            <a:lvl5pPr marL="4607844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5pPr>
            <a:lvl6pPr marL="5759806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6pPr>
            <a:lvl7pPr marL="6911767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7pPr>
            <a:lvl8pPr marL="8063728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8pPr>
            <a:lvl9pPr marL="9215689" indent="0">
              <a:buNone/>
              <a:defRPr sz="40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2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6708326"/>
            <a:ext cx="9791740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341671"/>
            <a:ext cx="19871472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1" y="6177496"/>
            <a:ext cx="9746740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1" y="9204991"/>
            <a:ext cx="9746740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1" y="6177496"/>
            <a:ext cx="9794741" cy="3027495"/>
          </a:xfrm>
        </p:spPr>
        <p:txBody>
          <a:bodyPr anchor="b"/>
          <a:lstStyle>
            <a:lvl1pPr marL="0" indent="0">
              <a:buNone/>
              <a:defRPr sz="6047" b="1"/>
            </a:lvl1pPr>
            <a:lvl2pPr marL="1151961" indent="0">
              <a:buNone/>
              <a:defRPr sz="5039" b="1"/>
            </a:lvl2pPr>
            <a:lvl3pPr marL="2303922" indent="0">
              <a:buNone/>
              <a:defRPr sz="4535" b="1"/>
            </a:lvl3pPr>
            <a:lvl4pPr marL="3455883" indent="0">
              <a:buNone/>
              <a:defRPr sz="4031" b="1"/>
            </a:lvl4pPr>
            <a:lvl5pPr marL="4607844" indent="0">
              <a:buNone/>
              <a:defRPr sz="4031" b="1"/>
            </a:lvl5pPr>
            <a:lvl6pPr marL="5759806" indent="0">
              <a:buNone/>
              <a:defRPr sz="4031" b="1"/>
            </a:lvl6pPr>
            <a:lvl7pPr marL="6911767" indent="0">
              <a:buNone/>
              <a:defRPr sz="4031" b="1"/>
            </a:lvl7pPr>
            <a:lvl8pPr marL="8063728" indent="0">
              <a:buNone/>
              <a:defRPr sz="4031" b="1"/>
            </a:lvl8pPr>
            <a:lvl9pPr marL="9215689" indent="0">
              <a:buNone/>
              <a:defRPr sz="4031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1" y="9204991"/>
            <a:ext cx="9794741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9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741" y="3628335"/>
            <a:ext cx="11663690" cy="17908316"/>
          </a:xfrm>
        </p:spPr>
        <p:txBody>
          <a:bodyPr/>
          <a:lstStyle>
            <a:lvl1pPr>
              <a:defRPr sz="8063"/>
            </a:lvl1pPr>
            <a:lvl2pPr>
              <a:defRPr sz="7055"/>
            </a:lvl2pPr>
            <a:lvl3pPr>
              <a:defRPr sz="6047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4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1679998"/>
            <a:ext cx="7430802" cy="5879994"/>
          </a:xfrm>
        </p:spPr>
        <p:txBody>
          <a:bodyPr anchor="b"/>
          <a:lstStyle>
            <a:lvl1pPr>
              <a:defRPr sz="80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94741" y="3628335"/>
            <a:ext cx="11663690" cy="17908316"/>
          </a:xfrm>
        </p:spPr>
        <p:txBody>
          <a:bodyPr anchor="t"/>
          <a:lstStyle>
            <a:lvl1pPr marL="0" indent="0">
              <a:buNone/>
              <a:defRPr sz="8063"/>
            </a:lvl1pPr>
            <a:lvl2pPr marL="1151961" indent="0">
              <a:buNone/>
              <a:defRPr sz="7055"/>
            </a:lvl2pPr>
            <a:lvl3pPr marL="2303922" indent="0">
              <a:buNone/>
              <a:defRPr sz="6047"/>
            </a:lvl3pPr>
            <a:lvl4pPr marL="3455883" indent="0">
              <a:buNone/>
              <a:defRPr sz="5039"/>
            </a:lvl4pPr>
            <a:lvl5pPr marL="4607844" indent="0">
              <a:buNone/>
              <a:defRPr sz="5039"/>
            </a:lvl5pPr>
            <a:lvl6pPr marL="5759806" indent="0">
              <a:buNone/>
              <a:defRPr sz="5039"/>
            </a:lvl6pPr>
            <a:lvl7pPr marL="6911767" indent="0">
              <a:buNone/>
              <a:defRPr sz="5039"/>
            </a:lvl7pPr>
            <a:lvl8pPr marL="8063728" indent="0">
              <a:buNone/>
              <a:defRPr sz="5039"/>
            </a:lvl8pPr>
            <a:lvl9pPr marL="9215689" indent="0">
              <a:buNone/>
              <a:defRPr sz="50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6959" y="7559993"/>
            <a:ext cx="7430802" cy="14005821"/>
          </a:xfrm>
        </p:spPr>
        <p:txBody>
          <a:bodyPr/>
          <a:lstStyle>
            <a:lvl1pPr marL="0" indent="0">
              <a:buNone/>
              <a:defRPr sz="4031"/>
            </a:lvl1pPr>
            <a:lvl2pPr marL="1151961" indent="0">
              <a:buNone/>
              <a:defRPr sz="3527"/>
            </a:lvl2pPr>
            <a:lvl3pPr marL="2303922" indent="0">
              <a:buNone/>
              <a:defRPr sz="3024"/>
            </a:lvl3pPr>
            <a:lvl4pPr marL="3455883" indent="0">
              <a:buNone/>
              <a:defRPr sz="2520"/>
            </a:lvl4pPr>
            <a:lvl5pPr marL="4607844" indent="0">
              <a:buNone/>
              <a:defRPr sz="2520"/>
            </a:lvl5pPr>
            <a:lvl6pPr marL="5759806" indent="0">
              <a:buNone/>
              <a:defRPr sz="2520"/>
            </a:lvl6pPr>
            <a:lvl7pPr marL="6911767" indent="0">
              <a:buNone/>
              <a:defRPr sz="2520"/>
            </a:lvl7pPr>
            <a:lvl8pPr marL="8063728" indent="0">
              <a:buNone/>
              <a:defRPr sz="2520"/>
            </a:lvl8pPr>
            <a:lvl9pPr marL="9215689" indent="0">
              <a:buNone/>
              <a:defRPr sz="25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1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1341671"/>
            <a:ext cx="198714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6708326"/>
            <a:ext cx="198714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395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D9F7-B586-E941-91F6-AA387EEC8C3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1798" y="23356649"/>
            <a:ext cx="7775793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71568" y="23356649"/>
            <a:ext cx="518386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9357-E18A-B644-BBBB-A54F7CB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303922" rtl="0" eaLnBrk="1" latinLnBrk="0" hangingPunct="1">
        <a:lnSpc>
          <a:spcPct val="90000"/>
        </a:lnSpc>
        <a:spcBef>
          <a:spcPct val="0"/>
        </a:spcBef>
        <a:buNone/>
        <a:defRPr sz="1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5981" indent="-575981" algn="l" defTabSz="2303922" rtl="0" eaLnBrk="1" latinLnBrk="0" hangingPunct="1">
        <a:lnSpc>
          <a:spcPct val="90000"/>
        </a:lnSpc>
        <a:spcBef>
          <a:spcPts val="2520"/>
        </a:spcBef>
        <a:buFont typeface="Arial" panose="020B0604020202020204" pitchFamily="34" charset="0"/>
        <a:buChar char="•"/>
        <a:defRPr sz="7055" kern="1200">
          <a:solidFill>
            <a:schemeClr val="tx1"/>
          </a:solidFill>
          <a:latin typeface="+mn-lt"/>
          <a:ea typeface="+mn-ea"/>
          <a:cs typeface="+mn-cs"/>
        </a:defRPr>
      </a:lvl1pPr>
      <a:lvl2pPr marL="1727942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6047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3pPr>
      <a:lvl4pPr marL="4031864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5183825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6335786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7487747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639708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791670" indent="-575981" algn="l" defTabSz="2303922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1pPr>
      <a:lvl2pPr marL="1151961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303922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3pPr>
      <a:lvl4pPr marL="3455883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4pPr>
      <a:lvl5pPr marL="4607844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5pPr>
      <a:lvl6pPr marL="5759806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6pPr>
      <a:lvl7pPr marL="6911767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7pPr>
      <a:lvl8pPr marL="8063728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8pPr>
      <a:lvl9pPr marL="9215689" algn="l" defTabSz="2303922" rtl="0" eaLnBrk="1" latinLnBrk="0" hangingPunct="1">
        <a:defRPr sz="4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log.legend-exp.org/UWScanner/200221_144719/IMG_8271.jp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Collimator clearances and rotation: OPPI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blipFill>
                <a:blip r:embed="rId3"/>
                <a:stretch>
                  <a:fillRect l="-371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>
            <a:off x="9719694" y="6825536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9216CEC-E4BA-1748-814A-DF821996F0DA}"/>
              </a:ext>
            </a:extLst>
          </p:cNvPr>
          <p:cNvSpPr txBox="1"/>
          <p:nvPr/>
        </p:nvSpPr>
        <p:spPr>
          <a:xfrm>
            <a:off x="1868339" y="9079328"/>
            <a:ext cx="68323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Don’t really need to worry about this point– At the lowest point, it’s still ~9 mm above the LMFE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A9D258-40F5-1349-8E35-32951BF68DDE}"/>
              </a:ext>
            </a:extLst>
          </p:cNvPr>
          <p:cNvCxnSpPr/>
          <p:nvPr/>
        </p:nvCxnSpPr>
        <p:spPr>
          <a:xfrm>
            <a:off x="8453372" y="9360000"/>
            <a:ext cx="1089214" cy="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663FDF3-B398-AB46-8258-2F84DC8021CA}"/>
              </a:ext>
            </a:extLst>
          </p:cNvPr>
          <p:cNvSpPr/>
          <p:nvPr/>
        </p:nvSpPr>
        <p:spPr>
          <a:xfrm>
            <a:off x="-306" y="14939658"/>
            <a:ext cx="23039388" cy="1026031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D7A3EB-C576-4049-8AB7-FD6F0FCEBB15}"/>
              </a:ext>
            </a:extLst>
          </p:cNvPr>
          <p:cNvSpPr/>
          <p:nvPr/>
        </p:nvSpPr>
        <p:spPr>
          <a:xfrm>
            <a:off x="10673694" y="13931658"/>
            <a:ext cx="1692000" cy="169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DA8B21-5016-864F-9646-EEC87F7B0CDF}"/>
              </a:ext>
            </a:extLst>
          </p:cNvPr>
          <p:cNvSpPr/>
          <p:nvPr/>
        </p:nvSpPr>
        <p:spPr>
          <a:xfrm>
            <a:off x="-1443" y="12648257"/>
            <a:ext cx="13680000" cy="72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1ECAB-2ACC-E243-ACDE-955125D2FA12}"/>
              </a:ext>
            </a:extLst>
          </p:cNvPr>
          <p:cNvSpPr/>
          <p:nvPr/>
        </p:nvSpPr>
        <p:spPr>
          <a:xfrm>
            <a:off x="11429694" y="13409972"/>
            <a:ext cx="180000" cy="208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4F399-7D4D-7749-B1AB-BF7FB385C9AB}"/>
              </a:ext>
            </a:extLst>
          </p:cNvPr>
          <p:cNvCxnSpPr>
            <a:cxnSpLocks/>
          </p:cNvCxnSpPr>
          <p:nvPr/>
        </p:nvCxnSpPr>
        <p:spPr>
          <a:xfrm flipV="1">
            <a:off x="11519694" y="14490353"/>
            <a:ext cx="2160000" cy="1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A0888A-5CBA-CB4B-9D8F-0E44F4D5566C}"/>
              </a:ext>
            </a:extLst>
          </p:cNvPr>
          <p:cNvCxnSpPr>
            <a:cxnSpLocks/>
          </p:cNvCxnSpPr>
          <p:nvPr/>
        </p:nvCxnSpPr>
        <p:spPr>
          <a:xfrm>
            <a:off x="14281463" y="12742504"/>
            <a:ext cx="0" cy="21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4D218CB-F020-C94A-9D55-B4A4EAB54380}"/>
              </a:ext>
            </a:extLst>
          </p:cNvPr>
          <p:cNvSpPr txBox="1"/>
          <p:nvPr/>
        </p:nvSpPr>
        <p:spPr>
          <a:xfrm>
            <a:off x="14425639" y="13346881"/>
            <a:ext cx="545053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6 mm</a:t>
            </a:r>
            <a:br>
              <a:rPr lang="en-US" sz="3200" dirty="0"/>
            </a:br>
            <a:r>
              <a:rPr lang="en-US" sz="3200" dirty="0"/>
              <a:t>to top of nylon screw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FABF3-58B9-1040-AB7F-81B50D0E0DD7}"/>
              </a:ext>
            </a:extLst>
          </p:cNvPr>
          <p:cNvSpPr txBox="1"/>
          <p:nvPr/>
        </p:nvSpPr>
        <p:spPr>
          <a:xfrm>
            <a:off x="12084502" y="13958883"/>
            <a:ext cx="159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6 mm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A2958A-9C63-F04A-A326-DAEB0AF135AE}"/>
              </a:ext>
            </a:extLst>
          </p:cNvPr>
          <p:cNvCxnSpPr>
            <a:cxnSpLocks/>
          </p:cNvCxnSpPr>
          <p:nvPr/>
        </p:nvCxnSpPr>
        <p:spPr>
          <a:xfrm>
            <a:off x="21051231" y="7002941"/>
            <a:ext cx="0" cy="792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2443E0B-B8F2-6443-BBBE-D13E9C37A036}"/>
              </a:ext>
            </a:extLst>
          </p:cNvPr>
          <p:cNvSpPr txBox="1"/>
          <p:nvPr/>
        </p:nvSpPr>
        <p:spPr>
          <a:xfrm>
            <a:off x="20172625" y="10055596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22 mm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619886-0859-2E45-B7FF-B9761B7C3C10}"/>
              </a:ext>
            </a:extLst>
          </p:cNvPr>
          <p:cNvCxnSpPr>
            <a:cxnSpLocks/>
          </p:cNvCxnSpPr>
          <p:nvPr/>
        </p:nvCxnSpPr>
        <p:spPr>
          <a:xfrm>
            <a:off x="11353201" y="12635436"/>
            <a:ext cx="5926495" cy="12821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0F9B52-E3F2-5D4A-BD4C-457002864EA5}"/>
              </a:ext>
            </a:extLst>
          </p:cNvPr>
          <p:cNvCxnSpPr>
            <a:cxnSpLocks/>
          </p:cNvCxnSpPr>
          <p:nvPr/>
        </p:nvCxnSpPr>
        <p:spPr>
          <a:xfrm>
            <a:off x="15540768" y="6872313"/>
            <a:ext cx="0" cy="57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5DAF1B-C11E-204B-85DB-F03F68371D07}"/>
              </a:ext>
            </a:extLst>
          </p:cNvPr>
          <p:cNvSpPr txBox="1"/>
          <p:nvPr/>
        </p:nvSpPr>
        <p:spPr>
          <a:xfrm>
            <a:off x="15128719" y="9026441"/>
            <a:ext cx="144462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16 mm 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F7B3B3-DE8F-0C4B-87AD-4805C19F7F45}"/>
              </a:ext>
            </a:extLst>
          </p:cNvPr>
          <p:cNvCxnSpPr>
            <a:cxnSpLocks/>
          </p:cNvCxnSpPr>
          <p:nvPr/>
        </p:nvCxnSpPr>
        <p:spPr>
          <a:xfrm>
            <a:off x="13737052" y="12684364"/>
            <a:ext cx="0" cy="2951784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28ED3C-06AA-9E4C-97E6-86DDF7526831}"/>
              </a:ext>
            </a:extLst>
          </p:cNvPr>
          <p:cNvGrpSpPr/>
          <p:nvPr/>
        </p:nvGrpSpPr>
        <p:grpSpPr>
          <a:xfrm rot="-2580000">
            <a:off x="5759694" y="3420000"/>
            <a:ext cx="11520000" cy="6121505"/>
            <a:chOff x="5759694" y="1799431"/>
            <a:chExt cx="11520000" cy="61215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A4803B1-034B-AD42-B00E-2E9D1B044F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9694" y="1799431"/>
              <a:ext cx="11520000" cy="6120000"/>
              <a:chOff x="336000" y="0"/>
              <a:chExt cx="11520000" cy="61200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67620DB-66AF-7047-A38B-AC88F3BEF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00" y="0"/>
                <a:ext cx="11520000" cy="324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ED68A9E-67A2-F642-A801-E4680D6705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000" y="3240000"/>
                <a:ext cx="3600000" cy="28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97EB1C-19E9-C54D-B55D-202E1D1698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6000" y="1080000"/>
                <a:ext cx="9360000" cy="90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08F402-1C61-C742-BD45-00A1807CED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6000" y="1980000"/>
                <a:ext cx="5040000" cy="18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B4B85A-B3EB-494A-9BF0-E8542F392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06000" y="2160000"/>
                <a:ext cx="360000" cy="396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13CED-1ABE-8F45-ACDE-9873DE616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000" y="1800000"/>
                <a:ext cx="900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0852C3-11E5-294C-924D-BEAD6E5A92B2}"/>
                </a:ext>
              </a:extLst>
            </p:cNvPr>
            <p:cNvGrpSpPr/>
            <p:nvPr/>
          </p:nvGrpSpPr>
          <p:grpSpPr>
            <a:xfrm>
              <a:off x="10507742" y="4370558"/>
              <a:ext cx="2373787" cy="1927328"/>
              <a:chOff x="6013183" y="3177221"/>
              <a:chExt cx="463550" cy="393700"/>
            </a:xfrm>
            <a:solidFill>
              <a:srgbClr val="FF000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64E8694-57B0-0947-829A-50181F2F2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329011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FDC4FA4-DB14-A44A-AA88-895C3B4E63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77221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D037B7-C446-3945-B87B-E96DEE540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74071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FDF052-1CAC-F24C-819C-1F72F75C5103}"/>
                </a:ext>
              </a:extLst>
            </p:cNvPr>
            <p:cNvCxnSpPr>
              <a:cxnSpLocks/>
            </p:cNvCxnSpPr>
            <p:nvPr/>
          </p:nvCxnSpPr>
          <p:spPr>
            <a:xfrm>
              <a:off x="5759694" y="1799431"/>
              <a:ext cx="5760000" cy="324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B05677-42EF-E148-9E28-8D15A33344C9}"/>
                </a:ext>
              </a:extLst>
            </p:cNvPr>
            <p:cNvSpPr txBox="1"/>
            <p:nvPr/>
          </p:nvSpPr>
          <p:spPr>
            <a:xfrm>
              <a:off x="7576983" y="2992270"/>
              <a:ext cx="196560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18.87 mm 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6FA49F-50C1-5741-B4DA-063CA0AC76BC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91" y="5003052"/>
              <a:ext cx="5725447" cy="393886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9CD3E61-6934-F44E-8AA9-10191C9C651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9694" y="5400936"/>
              <a:ext cx="0" cy="2520000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19E0E-4329-974F-8016-A677C0BACBBB}"/>
                </a:ext>
              </a:extLst>
            </p:cNvPr>
            <p:cNvSpPr txBox="1"/>
            <p:nvPr/>
          </p:nvSpPr>
          <p:spPr>
            <a:xfrm>
              <a:off x="13396189" y="6137814"/>
              <a:ext cx="123623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7 mm 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5483B3C-8321-F343-9157-CB7C508409E0}"/>
                </a:ext>
              </a:extLst>
            </p:cNvPr>
            <p:cNvGrpSpPr/>
            <p:nvPr/>
          </p:nvGrpSpPr>
          <p:grpSpPr>
            <a:xfrm>
              <a:off x="10515692" y="2846368"/>
              <a:ext cx="2373787" cy="192732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9532E61-129C-1E41-AA5A-D1B18CBA9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B7CC080-C39C-9D49-A7D5-1114B29B7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31E6605-914E-3F43-B65D-EA36EB3B5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063E108-81DE-1F4C-ADAC-13FC619AE50C}"/>
                </a:ext>
              </a:extLst>
            </p:cNvPr>
            <p:cNvSpPr txBox="1"/>
            <p:nvPr/>
          </p:nvSpPr>
          <p:spPr>
            <a:xfrm rot="202343">
              <a:off x="7258456" y="4955696"/>
              <a:ext cx="19656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16.03 mm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1B23CA9-CBD1-9746-A826-D91C1A88114E}"/>
              </a:ext>
            </a:extLst>
          </p:cNvPr>
          <p:cNvSpPr txBox="1"/>
          <p:nvPr/>
        </p:nvSpPr>
        <p:spPr>
          <a:xfrm>
            <a:off x="236897" y="24212111"/>
            <a:ext cx="7340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Scale: 1 mm real life = 1 cm in drawing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B530D6-617E-C04B-8733-C653C9E98180}"/>
              </a:ext>
            </a:extLst>
          </p:cNvPr>
          <p:cNvGrpSpPr/>
          <p:nvPr/>
        </p:nvGrpSpPr>
        <p:grpSpPr>
          <a:xfrm>
            <a:off x="16711381" y="18585684"/>
            <a:ext cx="5711832" cy="6272758"/>
            <a:chOff x="16885931" y="14448306"/>
            <a:chExt cx="5711832" cy="627275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20676-1DA0-9A46-A385-FBF4E65A9842}"/>
                </a:ext>
              </a:extLst>
            </p:cNvPr>
            <p:cNvGrpSpPr/>
            <p:nvPr/>
          </p:nvGrpSpPr>
          <p:grpSpPr>
            <a:xfrm>
              <a:off x="16885931" y="14448306"/>
              <a:ext cx="5711832" cy="6236379"/>
              <a:chOff x="8905956" y="3737155"/>
              <a:chExt cx="3180662" cy="375335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6B775A4-D85E-204E-B047-1CF2A47247C2}"/>
                  </a:ext>
                </a:extLst>
              </p:cNvPr>
              <p:cNvSpPr/>
              <p:nvPr/>
            </p:nvSpPr>
            <p:spPr>
              <a:xfrm>
                <a:off x="8905956" y="3737155"/>
                <a:ext cx="3180662" cy="37533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05D357A-DA8E-A841-99E2-2EA403B0EEE9}"/>
                  </a:ext>
                </a:extLst>
              </p:cNvPr>
              <p:cNvGrpSpPr/>
              <p:nvPr/>
            </p:nvGrpSpPr>
            <p:grpSpPr>
              <a:xfrm>
                <a:off x="9246882" y="5064692"/>
                <a:ext cx="963090" cy="834518"/>
                <a:chOff x="6013183" y="3111500"/>
                <a:chExt cx="463550" cy="393700"/>
              </a:xfrm>
              <a:solidFill>
                <a:srgbClr val="FF0000"/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CAF1C65-3E23-0942-A6A1-4FB7C16548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BB9F0C9-08CB-224B-A465-C612054AE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64A78C3-40AE-2043-A4A0-A8E9B0251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897CBA-ADBA-8942-9C75-1474FB497922}"/>
                  </a:ext>
                </a:extLst>
              </p:cNvPr>
              <p:cNvSpPr txBox="1"/>
              <p:nvPr/>
            </p:nvSpPr>
            <p:spPr>
              <a:xfrm>
                <a:off x="10268002" y="5297285"/>
                <a:ext cx="1589614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</a:rPr>
                  <a:t>Rotation axis</a:t>
                </a: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74B686D-82A4-C244-80CA-126606E99D03}"/>
                  </a:ext>
                </a:extLst>
              </p:cNvPr>
              <p:cNvGrpSpPr/>
              <p:nvPr/>
            </p:nvGrpSpPr>
            <p:grpSpPr>
              <a:xfrm>
                <a:off x="9246882" y="4106503"/>
                <a:ext cx="963090" cy="834518"/>
                <a:chOff x="6013183" y="3111500"/>
                <a:chExt cx="463550" cy="393700"/>
              </a:xfrm>
              <a:solidFill>
                <a:srgbClr val="7030A0"/>
              </a:solidFill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E647A4FE-181F-344D-9F41-798B515B88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78283" y="3263290"/>
                  <a:ext cx="91440" cy="91440"/>
                </a:xfrm>
                <a:prstGeom prst="ellips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A722725-BFE8-0949-A8CB-68D8187C0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9201" y="3111500"/>
                  <a:ext cx="0" cy="39370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EFF8A27-5275-7A49-AA81-DA8ABB964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13183" y="3308350"/>
                  <a:ext cx="463550" cy="0"/>
                </a:xfrm>
                <a:prstGeom prst="line">
                  <a:avLst/>
                </a:prstGeom>
                <a:grpFill/>
                <a:ln w="254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CC0362-5A97-5940-875B-F5C9A3AD5F53}"/>
                  </a:ext>
                </a:extLst>
              </p:cNvPr>
              <p:cNvSpPr txBox="1"/>
              <p:nvPr/>
            </p:nvSpPr>
            <p:spPr>
              <a:xfrm>
                <a:off x="10283031" y="4383713"/>
                <a:ext cx="1701479" cy="426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7030A0"/>
                    </a:solidFill>
                  </a:rPr>
                  <a:t>Source center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9D8180-20AB-BC4D-9AEB-81C1F2986914}"/>
                  </a:ext>
                </a:extLst>
              </p:cNvPr>
              <p:cNvSpPr txBox="1"/>
              <p:nvPr/>
            </p:nvSpPr>
            <p:spPr>
              <a:xfrm>
                <a:off x="8990513" y="6049528"/>
                <a:ext cx="3096105" cy="351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Important clearance dimensions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9B57512-E768-7148-A735-1EF3B82C1C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4968" y="6551792"/>
                <a:ext cx="2642637" cy="0"/>
              </a:xfrm>
              <a:prstGeom prst="straightConnector1">
                <a:avLst/>
              </a:prstGeom>
              <a:ln w="698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A0B835B-8905-A142-A313-62D7AF79ADDE}"/>
                  </a:ext>
                </a:extLst>
              </p:cNvPr>
              <p:cNvSpPr txBox="1"/>
              <p:nvPr/>
            </p:nvSpPr>
            <p:spPr>
              <a:xfrm>
                <a:off x="10105902" y="3808161"/>
                <a:ext cx="1023216" cy="4630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Legend</a:t>
                </a:r>
              </a:p>
            </p:txBody>
          </p: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E463A06-436B-8F43-B3F3-E27E620539FB}"/>
                </a:ext>
              </a:extLst>
            </p:cNvPr>
            <p:cNvCxnSpPr/>
            <p:nvPr/>
          </p:nvCxnSpPr>
          <p:spPr>
            <a:xfrm>
              <a:off x="17609119" y="20001898"/>
              <a:ext cx="3600000" cy="0"/>
            </a:xfrm>
            <a:prstGeom prst="line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49FCC6-38F1-3A4F-B55F-B5CE75D240F3}"/>
                </a:ext>
              </a:extLst>
            </p:cNvPr>
            <p:cNvSpPr txBox="1"/>
            <p:nvPr/>
          </p:nvSpPr>
          <p:spPr>
            <a:xfrm>
              <a:off x="18695767" y="20074733"/>
              <a:ext cx="1494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10 mm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4469B3-CF7B-E74B-A8FB-B0B92A26378D}"/>
                </a:ext>
              </a:extLst>
            </p:cNvPr>
            <p:cNvSpPr txBox="1"/>
            <p:nvPr/>
          </p:nvSpPr>
          <p:spPr>
            <a:xfrm>
              <a:off x="21299191" y="19640523"/>
              <a:ext cx="11137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scale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2C996AD-44A3-354C-9389-8DBFA1CAFE37}"/>
              </a:ext>
            </a:extLst>
          </p:cNvPr>
          <p:cNvSpPr/>
          <p:nvPr/>
        </p:nvSpPr>
        <p:spPr>
          <a:xfrm>
            <a:off x="-4778110" y="25236354"/>
            <a:ext cx="152938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hlinkClick r:id="rId2"/>
              </a:rPr>
              <a:t>https://elog.legend-exp.org/UWScanner/200221_144719/IMG_8271.jpg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/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/>
                  <a:t> </a:t>
                </a:r>
                <a:br>
                  <a:rPr lang="en-US" sz="4400" dirty="0"/>
                </a:br>
                <a:r>
                  <a:rPr lang="en-US" sz="4400" dirty="0"/>
                  <a:t>the rotation angle of the source motor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1BA76CB-AF83-D34F-A559-5FF88457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692" y="3976969"/>
                <a:ext cx="6497700" cy="2123658"/>
              </a:xfrm>
              <a:prstGeom prst="rect">
                <a:avLst/>
              </a:prstGeom>
              <a:blipFill>
                <a:blip r:embed="rId3"/>
                <a:stretch>
                  <a:fillRect l="-3711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97DBB1F-9424-4944-9F3D-B77F1542DB63}"/>
              </a:ext>
            </a:extLst>
          </p:cNvPr>
          <p:cNvGrpSpPr/>
          <p:nvPr/>
        </p:nvGrpSpPr>
        <p:grpSpPr>
          <a:xfrm rot="18731620">
            <a:off x="11057544" y="7086542"/>
            <a:ext cx="1870053" cy="2534464"/>
            <a:chOff x="9719694" y="6825536"/>
            <a:chExt cx="1870053" cy="2534464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5BFEF7A-EDF5-0746-827C-AC82CDDC5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9694" y="6825536"/>
              <a:ext cx="1870053" cy="2534464"/>
            </a:xfrm>
            <a:prstGeom prst="straightConnector1">
              <a:avLst/>
            </a:prstGeom>
            <a:ln w="698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E39858D-6616-C441-B1B3-9733C0E527A0}"/>
                </a:ext>
              </a:extLst>
            </p:cNvPr>
            <p:cNvSpPr txBox="1"/>
            <p:nvPr/>
          </p:nvSpPr>
          <p:spPr>
            <a:xfrm>
              <a:off x="9743478" y="8012233"/>
              <a:ext cx="166243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8.6 mm 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E58874-A97A-CF43-98D4-B5B15FD35DEB}"/>
              </a:ext>
            </a:extLst>
          </p:cNvPr>
          <p:cNvCxnSpPr>
            <a:cxnSpLocks/>
          </p:cNvCxnSpPr>
          <p:nvPr/>
        </p:nvCxnSpPr>
        <p:spPr>
          <a:xfrm>
            <a:off x="17370798" y="6512762"/>
            <a:ext cx="0" cy="36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A3FC1ED-9F69-EC45-A42B-4EC23E8296FD}"/>
              </a:ext>
            </a:extLst>
          </p:cNvPr>
          <p:cNvSpPr txBox="1"/>
          <p:nvPr/>
        </p:nvSpPr>
        <p:spPr>
          <a:xfrm>
            <a:off x="17422429" y="6379223"/>
            <a:ext cx="123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 mm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497E3D-F4A9-A84B-991D-22111871D92A}"/>
              </a:ext>
            </a:extLst>
          </p:cNvPr>
          <p:cNvCxnSpPr>
            <a:cxnSpLocks/>
          </p:cNvCxnSpPr>
          <p:nvPr/>
        </p:nvCxnSpPr>
        <p:spPr>
          <a:xfrm>
            <a:off x="11609694" y="6913564"/>
            <a:ext cx="10552474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3985350-42D9-F744-82D4-249A6D6E9024}"/>
              </a:ext>
            </a:extLst>
          </p:cNvPr>
          <p:cNvSpPr txBox="1"/>
          <p:nvPr/>
        </p:nvSpPr>
        <p:spPr>
          <a:xfrm>
            <a:off x="196421" y="7316334"/>
            <a:ext cx="4465335" cy="31700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prstClr val="black"/>
                </a:solidFill>
              </a:rPr>
              <a:t>Calculated using </a:t>
            </a:r>
            <a:r>
              <a:rPr lang="en-US" sz="4000" dirty="0" err="1">
                <a:solidFill>
                  <a:prstClr val="black"/>
                </a:solidFill>
              </a:rPr>
              <a:t>maxRotation</a:t>
            </a:r>
            <a:r>
              <a:rPr lang="en-US" sz="4000" dirty="0">
                <a:solidFill>
                  <a:prstClr val="black"/>
                </a:solidFill>
              </a:rPr>
              <a:t>() function within ~/CAGE/sims/</a:t>
            </a:r>
            <a:r>
              <a:rPr lang="en-US" sz="4000" dirty="0" err="1">
                <a:solidFill>
                  <a:prstClr val="black"/>
                </a:solidFill>
              </a:rPr>
              <a:t>source_placement.py</a:t>
            </a:r>
            <a:endParaRPr lang="en-US" sz="4000" dirty="0">
              <a:solidFill>
                <a:prstClr val="black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D43B2C-D604-B54C-8DB7-8B0DECFA155A}"/>
              </a:ext>
            </a:extLst>
          </p:cNvPr>
          <p:cNvCxnSpPr>
            <a:cxnSpLocks/>
          </p:cNvCxnSpPr>
          <p:nvPr/>
        </p:nvCxnSpPr>
        <p:spPr>
          <a:xfrm>
            <a:off x="7460151" y="10692539"/>
            <a:ext cx="0" cy="1800000"/>
          </a:xfrm>
          <a:prstGeom prst="straightConnector1">
            <a:avLst/>
          </a:prstGeom>
          <a:ln w="698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638DA1-5D5E-3B48-AE49-2E529083D589}"/>
              </a:ext>
            </a:extLst>
          </p:cNvPr>
          <p:cNvSpPr txBox="1"/>
          <p:nvPr/>
        </p:nvSpPr>
        <p:spPr>
          <a:xfrm>
            <a:off x="6981503" y="11348831"/>
            <a:ext cx="202304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5.0 mm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962C7-A17E-1A4B-8EAB-C06D20B54043}"/>
              </a:ext>
            </a:extLst>
          </p:cNvPr>
          <p:cNvSpPr txBox="1"/>
          <p:nvPr/>
        </p:nvSpPr>
        <p:spPr>
          <a:xfrm>
            <a:off x="3959694" y="169637"/>
            <a:ext cx="15120000" cy="255454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Collimator clearances and rotation: OPPI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F5A5DC-EC52-E447-956A-331928C96745}"/>
                  </a:ext>
                </a:extLst>
              </p:cNvPr>
              <p:cNvSpPr txBox="1"/>
              <p:nvPr/>
            </p:nvSpPr>
            <p:spPr>
              <a:xfrm>
                <a:off x="270108" y="2481181"/>
                <a:ext cx="7230324" cy="378565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To maintain 5 mm clearance: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𝑟𝑜𝑡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43.33 </a:t>
                </a:r>
                <a:r>
                  <a:rPr lang="en-US" sz="6000" dirty="0" err="1"/>
                  <a:t>deg</a:t>
                </a:r>
                <a:r>
                  <a:rPr lang="en-US" sz="600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6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6000" dirty="0"/>
                  <a:t>= 46.67 </a:t>
                </a:r>
                <a:r>
                  <a:rPr lang="en-US" sz="6000" dirty="0" err="1"/>
                  <a:t>deg</a:t>
                </a:r>
                <a:endParaRPr lang="en-US" sz="60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9F5A5DC-EC52-E447-956A-331928C96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8" y="2481181"/>
                <a:ext cx="7230324" cy="3785652"/>
              </a:xfrm>
              <a:prstGeom prst="rect">
                <a:avLst/>
              </a:prstGeom>
              <a:blipFill>
                <a:blip r:embed="rId4"/>
                <a:stretch>
                  <a:fillRect l="-4720" t="-4667" b="-9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90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1889</TotalTime>
  <Words>215</Words>
  <Application>Microsoft Macintosh PowerPoint</Application>
  <PresentationFormat>Custom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57</cp:revision>
  <cp:lastPrinted>2020-05-14T16:38:18Z</cp:lastPrinted>
  <dcterms:created xsi:type="dcterms:W3CDTF">2020-05-13T13:56:50Z</dcterms:created>
  <dcterms:modified xsi:type="dcterms:W3CDTF">2020-08-25T20:48:15Z</dcterms:modified>
  <cp:category/>
</cp:coreProperties>
</file>