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  <p:sldId id="270" r:id="rId3"/>
    <p:sldId id="272" r:id="rId4"/>
    <p:sldId id="273" r:id="rId5"/>
    <p:sldId id="275" r:id="rId6"/>
    <p:sldId id="277" r:id="rId7"/>
    <p:sldId id="276" r:id="rId8"/>
    <p:sldId id="274" r:id="rId9"/>
  </p:sldIdLst>
  <p:sldSz cx="23039388" cy="251999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17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7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9"/>
    <p:restoredTop sz="94683"/>
  </p:normalViewPr>
  <p:slideViewPr>
    <p:cSldViewPr snapToGrid="0" snapToObjects="1">
      <p:cViewPr varScale="1">
        <p:scale>
          <a:sx n="39" d="100"/>
          <a:sy n="39" d="100"/>
        </p:scale>
        <p:origin x="1456" y="168"/>
      </p:cViewPr>
      <p:guideLst>
        <p:guide orient="horz" pos="6417"/>
        <p:guide pos="7257"/>
        <p:guide orient="horz" pos="7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54" y="4124164"/>
            <a:ext cx="19583480" cy="8773325"/>
          </a:xfrm>
        </p:spPr>
        <p:txBody>
          <a:bodyPr anchor="b"/>
          <a:lstStyle>
            <a:lvl1pPr algn="ctr"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924" y="13235822"/>
            <a:ext cx="17279541" cy="6084159"/>
          </a:xfrm>
        </p:spPr>
        <p:txBody>
          <a:bodyPr/>
          <a:lstStyle>
            <a:lvl1pPr marL="0" indent="0" algn="ctr">
              <a:buNone/>
              <a:defRPr sz="6047"/>
            </a:lvl1pPr>
            <a:lvl2pPr marL="1151961" indent="0" algn="ctr">
              <a:buNone/>
              <a:defRPr sz="5039"/>
            </a:lvl2pPr>
            <a:lvl3pPr marL="2303922" indent="0" algn="ctr">
              <a:buNone/>
              <a:defRPr sz="4535"/>
            </a:lvl3pPr>
            <a:lvl4pPr marL="3455883" indent="0" algn="ctr">
              <a:buNone/>
              <a:defRPr sz="4031"/>
            </a:lvl4pPr>
            <a:lvl5pPr marL="4607844" indent="0" algn="ctr">
              <a:buNone/>
              <a:defRPr sz="4031"/>
            </a:lvl5pPr>
            <a:lvl6pPr marL="5759806" indent="0" algn="ctr">
              <a:buNone/>
              <a:defRPr sz="4031"/>
            </a:lvl6pPr>
            <a:lvl7pPr marL="6911767" indent="0" algn="ctr">
              <a:buNone/>
              <a:defRPr sz="4031"/>
            </a:lvl7pPr>
            <a:lvl8pPr marL="8063728" indent="0" algn="ctr">
              <a:buNone/>
              <a:defRPr sz="4031"/>
            </a:lvl8pPr>
            <a:lvl9pPr marL="9215689" indent="0" algn="ctr">
              <a:buNone/>
              <a:defRPr sz="40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6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3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7563" y="1341665"/>
            <a:ext cx="4967868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959" y="1341665"/>
            <a:ext cx="14615612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5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2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960" y="6282501"/>
            <a:ext cx="19871472" cy="10482488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960" y="16864157"/>
            <a:ext cx="19871472" cy="5512493"/>
          </a:xfrm>
        </p:spPr>
        <p:txBody>
          <a:bodyPr/>
          <a:lstStyle>
            <a:lvl1pPr marL="0" indent="0">
              <a:buNone/>
              <a:defRPr sz="6047">
                <a:solidFill>
                  <a:schemeClr val="tx1"/>
                </a:solidFill>
              </a:defRPr>
            </a:lvl1pPr>
            <a:lvl2pPr marL="115196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2pPr>
            <a:lvl3pPr marL="2303922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3pPr>
            <a:lvl4pPr marL="3455883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4pPr>
            <a:lvl5pPr marL="4607844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5pPr>
            <a:lvl6pPr marL="5759806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6pPr>
            <a:lvl7pPr marL="6911767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7pPr>
            <a:lvl8pPr marL="8063728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8pPr>
            <a:lvl9pPr marL="9215689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958" y="6708326"/>
            <a:ext cx="9791740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3690" y="6708326"/>
            <a:ext cx="9791740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4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1341671"/>
            <a:ext cx="19871472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6961" y="6177496"/>
            <a:ext cx="9746740" cy="3027495"/>
          </a:xfrm>
        </p:spPr>
        <p:txBody>
          <a:bodyPr anchor="b"/>
          <a:lstStyle>
            <a:lvl1pPr marL="0" indent="0">
              <a:buNone/>
              <a:defRPr sz="6047" b="1"/>
            </a:lvl1pPr>
            <a:lvl2pPr marL="1151961" indent="0">
              <a:buNone/>
              <a:defRPr sz="5039" b="1"/>
            </a:lvl2pPr>
            <a:lvl3pPr marL="2303922" indent="0">
              <a:buNone/>
              <a:defRPr sz="4535" b="1"/>
            </a:lvl3pPr>
            <a:lvl4pPr marL="3455883" indent="0">
              <a:buNone/>
              <a:defRPr sz="4031" b="1"/>
            </a:lvl4pPr>
            <a:lvl5pPr marL="4607844" indent="0">
              <a:buNone/>
              <a:defRPr sz="4031" b="1"/>
            </a:lvl5pPr>
            <a:lvl6pPr marL="5759806" indent="0">
              <a:buNone/>
              <a:defRPr sz="4031" b="1"/>
            </a:lvl6pPr>
            <a:lvl7pPr marL="6911767" indent="0">
              <a:buNone/>
              <a:defRPr sz="4031" b="1"/>
            </a:lvl7pPr>
            <a:lvl8pPr marL="8063728" indent="0">
              <a:buNone/>
              <a:defRPr sz="4031" b="1"/>
            </a:lvl8pPr>
            <a:lvl9pPr marL="9215689" indent="0">
              <a:buNone/>
              <a:defRPr sz="40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961" y="9204991"/>
            <a:ext cx="9746740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3691" y="6177496"/>
            <a:ext cx="9794741" cy="3027495"/>
          </a:xfrm>
        </p:spPr>
        <p:txBody>
          <a:bodyPr anchor="b"/>
          <a:lstStyle>
            <a:lvl1pPr marL="0" indent="0">
              <a:buNone/>
              <a:defRPr sz="6047" b="1"/>
            </a:lvl1pPr>
            <a:lvl2pPr marL="1151961" indent="0">
              <a:buNone/>
              <a:defRPr sz="5039" b="1"/>
            </a:lvl2pPr>
            <a:lvl3pPr marL="2303922" indent="0">
              <a:buNone/>
              <a:defRPr sz="4535" b="1"/>
            </a:lvl3pPr>
            <a:lvl4pPr marL="3455883" indent="0">
              <a:buNone/>
              <a:defRPr sz="4031" b="1"/>
            </a:lvl4pPr>
            <a:lvl5pPr marL="4607844" indent="0">
              <a:buNone/>
              <a:defRPr sz="4031" b="1"/>
            </a:lvl5pPr>
            <a:lvl6pPr marL="5759806" indent="0">
              <a:buNone/>
              <a:defRPr sz="4031" b="1"/>
            </a:lvl6pPr>
            <a:lvl7pPr marL="6911767" indent="0">
              <a:buNone/>
              <a:defRPr sz="4031" b="1"/>
            </a:lvl7pPr>
            <a:lvl8pPr marL="8063728" indent="0">
              <a:buNone/>
              <a:defRPr sz="4031" b="1"/>
            </a:lvl8pPr>
            <a:lvl9pPr marL="9215689" indent="0">
              <a:buNone/>
              <a:defRPr sz="40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63691" y="9204991"/>
            <a:ext cx="9794741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7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0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9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1679998"/>
            <a:ext cx="7430802" cy="5879994"/>
          </a:xfrm>
        </p:spPr>
        <p:txBody>
          <a:bodyPr anchor="b"/>
          <a:lstStyle>
            <a:lvl1pPr>
              <a:defRPr sz="80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4741" y="3628335"/>
            <a:ext cx="11663690" cy="17908316"/>
          </a:xfrm>
        </p:spPr>
        <p:txBody>
          <a:bodyPr/>
          <a:lstStyle>
            <a:lvl1pPr>
              <a:defRPr sz="8063"/>
            </a:lvl1pPr>
            <a:lvl2pPr>
              <a:defRPr sz="7055"/>
            </a:lvl2pPr>
            <a:lvl3pPr>
              <a:defRPr sz="6047"/>
            </a:lvl3pPr>
            <a:lvl4pPr>
              <a:defRPr sz="5039"/>
            </a:lvl4pPr>
            <a:lvl5pPr>
              <a:defRPr sz="5039"/>
            </a:lvl5pPr>
            <a:lvl6pPr>
              <a:defRPr sz="5039"/>
            </a:lvl6pPr>
            <a:lvl7pPr>
              <a:defRPr sz="5039"/>
            </a:lvl7pPr>
            <a:lvl8pPr>
              <a:defRPr sz="5039"/>
            </a:lvl8pPr>
            <a:lvl9pPr>
              <a:defRPr sz="503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959" y="7559993"/>
            <a:ext cx="7430802" cy="14005821"/>
          </a:xfrm>
        </p:spPr>
        <p:txBody>
          <a:bodyPr/>
          <a:lstStyle>
            <a:lvl1pPr marL="0" indent="0">
              <a:buNone/>
              <a:defRPr sz="4031"/>
            </a:lvl1pPr>
            <a:lvl2pPr marL="1151961" indent="0">
              <a:buNone/>
              <a:defRPr sz="3527"/>
            </a:lvl2pPr>
            <a:lvl3pPr marL="2303922" indent="0">
              <a:buNone/>
              <a:defRPr sz="3024"/>
            </a:lvl3pPr>
            <a:lvl4pPr marL="3455883" indent="0">
              <a:buNone/>
              <a:defRPr sz="2520"/>
            </a:lvl4pPr>
            <a:lvl5pPr marL="4607844" indent="0">
              <a:buNone/>
              <a:defRPr sz="2520"/>
            </a:lvl5pPr>
            <a:lvl6pPr marL="5759806" indent="0">
              <a:buNone/>
              <a:defRPr sz="2520"/>
            </a:lvl6pPr>
            <a:lvl7pPr marL="6911767" indent="0">
              <a:buNone/>
              <a:defRPr sz="2520"/>
            </a:lvl7pPr>
            <a:lvl8pPr marL="8063728" indent="0">
              <a:buNone/>
              <a:defRPr sz="2520"/>
            </a:lvl8pPr>
            <a:lvl9pPr marL="9215689" indent="0">
              <a:buNone/>
              <a:defRPr sz="25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1679998"/>
            <a:ext cx="7430802" cy="5879994"/>
          </a:xfrm>
        </p:spPr>
        <p:txBody>
          <a:bodyPr anchor="b"/>
          <a:lstStyle>
            <a:lvl1pPr>
              <a:defRPr sz="80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94741" y="3628335"/>
            <a:ext cx="11663690" cy="17908316"/>
          </a:xfrm>
        </p:spPr>
        <p:txBody>
          <a:bodyPr anchor="t"/>
          <a:lstStyle>
            <a:lvl1pPr marL="0" indent="0">
              <a:buNone/>
              <a:defRPr sz="8063"/>
            </a:lvl1pPr>
            <a:lvl2pPr marL="1151961" indent="0">
              <a:buNone/>
              <a:defRPr sz="7055"/>
            </a:lvl2pPr>
            <a:lvl3pPr marL="2303922" indent="0">
              <a:buNone/>
              <a:defRPr sz="6047"/>
            </a:lvl3pPr>
            <a:lvl4pPr marL="3455883" indent="0">
              <a:buNone/>
              <a:defRPr sz="5039"/>
            </a:lvl4pPr>
            <a:lvl5pPr marL="4607844" indent="0">
              <a:buNone/>
              <a:defRPr sz="5039"/>
            </a:lvl5pPr>
            <a:lvl6pPr marL="5759806" indent="0">
              <a:buNone/>
              <a:defRPr sz="5039"/>
            </a:lvl6pPr>
            <a:lvl7pPr marL="6911767" indent="0">
              <a:buNone/>
              <a:defRPr sz="5039"/>
            </a:lvl7pPr>
            <a:lvl8pPr marL="8063728" indent="0">
              <a:buNone/>
              <a:defRPr sz="5039"/>
            </a:lvl8pPr>
            <a:lvl9pPr marL="9215689" indent="0">
              <a:buNone/>
              <a:defRPr sz="50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959" y="7559993"/>
            <a:ext cx="7430802" cy="14005821"/>
          </a:xfrm>
        </p:spPr>
        <p:txBody>
          <a:bodyPr/>
          <a:lstStyle>
            <a:lvl1pPr marL="0" indent="0">
              <a:buNone/>
              <a:defRPr sz="4031"/>
            </a:lvl1pPr>
            <a:lvl2pPr marL="1151961" indent="0">
              <a:buNone/>
              <a:defRPr sz="3527"/>
            </a:lvl2pPr>
            <a:lvl3pPr marL="2303922" indent="0">
              <a:buNone/>
              <a:defRPr sz="3024"/>
            </a:lvl3pPr>
            <a:lvl4pPr marL="3455883" indent="0">
              <a:buNone/>
              <a:defRPr sz="2520"/>
            </a:lvl4pPr>
            <a:lvl5pPr marL="4607844" indent="0">
              <a:buNone/>
              <a:defRPr sz="2520"/>
            </a:lvl5pPr>
            <a:lvl6pPr marL="5759806" indent="0">
              <a:buNone/>
              <a:defRPr sz="2520"/>
            </a:lvl6pPr>
            <a:lvl7pPr marL="6911767" indent="0">
              <a:buNone/>
              <a:defRPr sz="2520"/>
            </a:lvl7pPr>
            <a:lvl8pPr marL="8063728" indent="0">
              <a:buNone/>
              <a:defRPr sz="2520"/>
            </a:lvl8pPr>
            <a:lvl9pPr marL="9215689" indent="0">
              <a:buNone/>
              <a:defRPr sz="25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1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3958" y="1341671"/>
            <a:ext cx="198714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958" y="6708326"/>
            <a:ext cx="198714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3958" y="23356649"/>
            <a:ext cx="518386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D9F7-B586-E941-91F6-AA387EEC8C3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1798" y="23356649"/>
            <a:ext cx="7775793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71568" y="23356649"/>
            <a:ext cx="518386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1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303922" rtl="0" eaLnBrk="1" latinLnBrk="0" hangingPunct="1">
        <a:lnSpc>
          <a:spcPct val="90000"/>
        </a:lnSpc>
        <a:spcBef>
          <a:spcPct val="0"/>
        </a:spcBef>
        <a:buNone/>
        <a:defRPr sz="11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1" indent="-575981" algn="l" defTabSz="2303922" rtl="0" eaLnBrk="1" latinLnBrk="0" hangingPunct="1">
        <a:lnSpc>
          <a:spcPct val="90000"/>
        </a:lnSpc>
        <a:spcBef>
          <a:spcPts val="2520"/>
        </a:spcBef>
        <a:buFont typeface="Arial" panose="020B0604020202020204" pitchFamily="34" charset="0"/>
        <a:buChar char="•"/>
        <a:defRPr sz="7055" kern="1200">
          <a:solidFill>
            <a:schemeClr val="tx1"/>
          </a:solidFill>
          <a:latin typeface="+mn-lt"/>
          <a:ea typeface="+mn-ea"/>
          <a:cs typeface="+mn-cs"/>
        </a:defRPr>
      </a:lvl1pPr>
      <a:lvl2pPr marL="1727942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6047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3pPr>
      <a:lvl4pPr marL="4031864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5183825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6335786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7487747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639708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791670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1961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922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5883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7844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806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767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728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689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663FDF3-B398-AB46-8258-2F84DC8021CA}"/>
              </a:ext>
            </a:extLst>
          </p:cNvPr>
          <p:cNvSpPr/>
          <p:nvPr/>
        </p:nvSpPr>
        <p:spPr>
          <a:xfrm>
            <a:off x="-306" y="14939658"/>
            <a:ext cx="23039388" cy="10260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D7A3EB-C576-4049-8AB7-FD6F0FCEBB15}"/>
              </a:ext>
            </a:extLst>
          </p:cNvPr>
          <p:cNvSpPr/>
          <p:nvPr/>
        </p:nvSpPr>
        <p:spPr>
          <a:xfrm>
            <a:off x="10673694" y="13931658"/>
            <a:ext cx="1692000" cy="169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A8B21-5016-864F-9646-EEC87F7B0CDF}"/>
              </a:ext>
            </a:extLst>
          </p:cNvPr>
          <p:cNvSpPr/>
          <p:nvPr/>
        </p:nvSpPr>
        <p:spPr>
          <a:xfrm>
            <a:off x="-1443" y="12648257"/>
            <a:ext cx="136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1ECAB-2ACC-E243-ACDE-955125D2FA12}"/>
              </a:ext>
            </a:extLst>
          </p:cNvPr>
          <p:cNvSpPr/>
          <p:nvPr/>
        </p:nvSpPr>
        <p:spPr>
          <a:xfrm>
            <a:off x="11429694" y="13409972"/>
            <a:ext cx="180000" cy="20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A0888A-5CBA-CB4B-9D8F-0E44F4D5566C}"/>
              </a:ext>
            </a:extLst>
          </p:cNvPr>
          <p:cNvCxnSpPr>
            <a:cxnSpLocks/>
          </p:cNvCxnSpPr>
          <p:nvPr/>
        </p:nvCxnSpPr>
        <p:spPr>
          <a:xfrm>
            <a:off x="14281463" y="12742504"/>
            <a:ext cx="0" cy="21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D218CB-F020-C94A-9D55-B4A4EAB54380}"/>
              </a:ext>
            </a:extLst>
          </p:cNvPr>
          <p:cNvSpPr txBox="1"/>
          <p:nvPr/>
        </p:nvSpPr>
        <p:spPr>
          <a:xfrm>
            <a:off x="14425639" y="13346881"/>
            <a:ext cx="545053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6 mm</a:t>
            </a:r>
            <a:br>
              <a:rPr lang="en-US" sz="3200" dirty="0"/>
            </a:br>
            <a:r>
              <a:rPr lang="en-US" sz="3200" dirty="0"/>
              <a:t>to top of nylon screw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7002941"/>
            <a:ext cx="0" cy="79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 mm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619886-0859-2E45-B7FF-B9761B7C3C10}"/>
              </a:ext>
            </a:extLst>
          </p:cNvPr>
          <p:cNvCxnSpPr>
            <a:cxnSpLocks/>
          </p:cNvCxnSpPr>
          <p:nvPr/>
        </p:nvCxnSpPr>
        <p:spPr>
          <a:xfrm>
            <a:off x="11353201" y="12635436"/>
            <a:ext cx="5926495" cy="12821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0F9B52-E3F2-5D4A-BD4C-457002864EA5}"/>
              </a:ext>
            </a:extLst>
          </p:cNvPr>
          <p:cNvCxnSpPr>
            <a:cxnSpLocks/>
          </p:cNvCxnSpPr>
          <p:nvPr/>
        </p:nvCxnSpPr>
        <p:spPr>
          <a:xfrm>
            <a:off x="15540768" y="6872313"/>
            <a:ext cx="0" cy="57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5DAF1B-C11E-204B-85DB-F03F68371D07}"/>
              </a:ext>
            </a:extLst>
          </p:cNvPr>
          <p:cNvSpPr txBox="1"/>
          <p:nvPr/>
        </p:nvSpPr>
        <p:spPr>
          <a:xfrm>
            <a:off x="15128719" y="9026441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16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684364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28ED3C-06AA-9E4C-97E6-86DDF7526831}"/>
              </a:ext>
            </a:extLst>
          </p:cNvPr>
          <p:cNvGrpSpPr/>
          <p:nvPr/>
        </p:nvGrpSpPr>
        <p:grpSpPr>
          <a:xfrm>
            <a:off x="5759694" y="3420000"/>
            <a:ext cx="11520000" cy="6121505"/>
            <a:chOff x="5759694" y="1799431"/>
            <a:chExt cx="11520000" cy="61215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4803B1-034B-AD42-B00E-2E9D1B044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7620DB-66AF-7047-A38B-AC88F3BEF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D68A9E-67A2-F642-A801-E4680D670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7EB1C-19E9-C54D-B55D-202E1D169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08F402-1C61-C742-BD45-00A1807CE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B4B85A-B3EB-494A-9BF0-E8542F392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13CED-1ABE-8F45-ACDE-9873DE616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0852C3-11E5-294C-924D-BEAD6E5A92B2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64E8694-57B0-0947-829A-50181F2F2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FDC4FA4-DB14-A44A-AA88-895C3B4E6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D037B7-C446-3945-B87B-E96DEE540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FDF052-1CAC-F24C-819C-1F72F75C5103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5677-42EF-E148-9E28-8D15A33344C9}"/>
                </a:ext>
              </a:extLst>
            </p:cNvPr>
            <p:cNvSpPr txBox="1"/>
            <p:nvPr/>
          </p:nvSpPr>
          <p:spPr>
            <a:xfrm>
              <a:off x="7576983" y="2992270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6FA49F-50C1-5741-B4DA-063CA0AC76BC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9CD3E61-6934-F44E-8AA9-10191C9C651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19E0E-4329-974F-8016-A677C0BACBBB}"/>
                </a:ext>
              </a:extLst>
            </p:cNvPr>
            <p:cNvSpPr txBox="1"/>
            <p:nvPr/>
          </p:nvSpPr>
          <p:spPr>
            <a:xfrm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5483B3C-8321-F343-9157-CB7C508409E0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9532E61-129C-1E41-AA5A-D1B18CBA9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B7CC080-C39C-9D49-A7D5-1114B29B7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31E6605-914E-3F43-B65D-EA36EB3B5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63E108-81DE-1F4C-ADAC-13FC619AE50C}"/>
                </a:ext>
              </a:extLst>
            </p:cNvPr>
            <p:cNvSpPr txBox="1"/>
            <p:nvPr/>
          </p:nvSpPr>
          <p:spPr>
            <a:xfrm rot="202343">
              <a:off x="7258456" y="4955696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4" y="169637"/>
            <a:ext cx="15120000" cy="25545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Collimator clearances and rotation: OPPI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BA76CB-AF83-D34F-A559-5FF884571B94}"/>
                  </a:ext>
                </a:extLst>
              </p:cNvPr>
              <p:cNvSpPr txBox="1"/>
              <p:nvPr/>
            </p:nvSpPr>
            <p:spPr>
              <a:xfrm>
                <a:off x="17535692" y="3976969"/>
                <a:ext cx="649770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/>
                  <a:t> </a:t>
                </a:r>
                <a:br>
                  <a:rPr lang="en-US" sz="4400" dirty="0"/>
                </a:br>
                <a:r>
                  <a:rPr lang="en-US" sz="4400" dirty="0"/>
                  <a:t>the rotation angle of the source motor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BA76CB-AF83-D34F-A559-5FF884571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692" y="3976969"/>
                <a:ext cx="6497700" cy="2123658"/>
              </a:xfrm>
              <a:prstGeom prst="rect">
                <a:avLst/>
              </a:prstGeom>
              <a:blipFill>
                <a:blip r:embed="rId3"/>
                <a:stretch>
                  <a:fillRect l="-3711" b="-1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97DBB1F-9424-4944-9F3D-B77F1542DB63}"/>
              </a:ext>
            </a:extLst>
          </p:cNvPr>
          <p:cNvGrpSpPr/>
          <p:nvPr/>
        </p:nvGrpSpPr>
        <p:grpSpPr>
          <a:xfrm>
            <a:off x="9719694" y="6825536"/>
            <a:ext cx="1870053" cy="2534464"/>
            <a:chOff x="9719694" y="6825536"/>
            <a:chExt cx="1870053" cy="2534464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5BFEF7A-EDF5-0746-827C-AC82CDDC5A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9694" y="6825536"/>
              <a:ext cx="1870053" cy="2534464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39858D-6616-C441-B1B3-9733C0E527A0}"/>
                </a:ext>
              </a:extLst>
            </p:cNvPr>
            <p:cNvSpPr txBox="1"/>
            <p:nvPr/>
          </p:nvSpPr>
          <p:spPr>
            <a:xfrm>
              <a:off x="9743478" y="8012233"/>
              <a:ext cx="166243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8.6 mm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9216CEC-E4BA-1748-814A-DF821996F0DA}"/>
              </a:ext>
            </a:extLst>
          </p:cNvPr>
          <p:cNvSpPr txBox="1"/>
          <p:nvPr/>
        </p:nvSpPr>
        <p:spPr>
          <a:xfrm>
            <a:off x="1868339" y="9079328"/>
            <a:ext cx="68323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Don’t really need to worry about this point– At the lowest point, it’s still ~9 mm above the LMFE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A9D258-40F5-1349-8E35-32951BF68DDE}"/>
              </a:ext>
            </a:extLst>
          </p:cNvPr>
          <p:cNvCxnSpPr/>
          <p:nvPr/>
        </p:nvCxnSpPr>
        <p:spPr>
          <a:xfrm>
            <a:off x="8453372" y="9360000"/>
            <a:ext cx="1089214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E58874-A97A-CF43-98D4-B5B15FD35DEB}"/>
              </a:ext>
            </a:extLst>
          </p:cNvPr>
          <p:cNvCxnSpPr>
            <a:cxnSpLocks/>
          </p:cNvCxnSpPr>
          <p:nvPr/>
        </p:nvCxnSpPr>
        <p:spPr>
          <a:xfrm>
            <a:off x="17370798" y="6512762"/>
            <a:ext cx="0" cy="3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A3FC1ED-9F69-EC45-A42B-4EC23E8296FD}"/>
              </a:ext>
            </a:extLst>
          </p:cNvPr>
          <p:cNvSpPr txBox="1"/>
          <p:nvPr/>
        </p:nvSpPr>
        <p:spPr>
          <a:xfrm>
            <a:off x="17422429" y="6379223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mm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913564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83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663FDF3-B398-AB46-8258-2F84DC8021CA}"/>
              </a:ext>
            </a:extLst>
          </p:cNvPr>
          <p:cNvSpPr/>
          <p:nvPr/>
        </p:nvSpPr>
        <p:spPr>
          <a:xfrm>
            <a:off x="-306" y="14939658"/>
            <a:ext cx="23039388" cy="10260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D7A3EB-C576-4049-8AB7-FD6F0FCEBB15}"/>
              </a:ext>
            </a:extLst>
          </p:cNvPr>
          <p:cNvSpPr/>
          <p:nvPr/>
        </p:nvSpPr>
        <p:spPr>
          <a:xfrm>
            <a:off x="10673694" y="13931658"/>
            <a:ext cx="1692000" cy="169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A8B21-5016-864F-9646-EEC87F7B0CDF}"/>
              </a:ext>
            </a:extLst>
          </p:cNvPr>
          <p:cNvSpPr/>
          <p:nvPr/>
        </p:nvSpPr>
        <p:spPr>
          <a:xfrm>
            <a:off x="-1443" y="12648257"/>
            <a:ext cx="136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1ECAB-2ACC-E243-ACDE-955125D2FA12}"/>
              </a:ext>
            </a:extLst>
          </p:cNvPr>
          <p:cNvSpPr/>
          <p:nvPr/>
        </p:nvSpPr>
        <p:spPr>
          <a:xfrm>
            <a:off x="11429694" y="13409972"/>
            <a:ext cx="180000" cy="20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A0888A-5CBA-CB4B-9D8F-0E44F4D5566C}"/>
              </a:ext>
            </a:extLst>
          </p:cNvPr>
          <p:cNvCxnSpPr>
            <a:cxnSpLocks/>
          </p:cNvCxnSpPr>
          <p:nvPr/>
        </p:nvCxnSpPr>
        <p:spPr>
          <a:xfrm>
            <a:off x="14281463" y="12742504"/>
            <a:ext cx="0" cy="21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D218CB-F020-C94A-9D55-B4A4EAB54380}"/>
              </a:ext>
            </a:extLst>
          </p:cNvPr>
          <p:cNvSpPr txBox="1"/>
          <p:nvPr/>
        </p:nvSpPr>
        <p:spPr>
          <a:xfrm>
            <a:off x="14425639" y="13346881"/>
            <a:ext cx="545053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6 mm</a:t>
            </a:r>
            <a:br>
              <a:rPr lang="en-US" sz="3200" dirty="0"/>
            </a:br>
            <a:r>
              <a:rPr lang="en-US" sz="3200" dirty="0"/>
              <a:t>to top of nylon screw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7002941"/>
            <a:ext cx="0" cy="79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 mm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619886-0859-2E45-B7FF-B9761B7C3C10}"/>
              </a:ext>
            </a:extLst>
          </p:cNvPr>
          <p:cNvCxnSpPr>
            <a:cxnSpLocks/>
          </p:cNvCxnSpPr>
          <p:nvPr/>
        </p:nvCxnSpPr>
        <p:spPr>
          <a:xfrm>
            <a:off x="11353201" y="12635436"/>
            <a:ext cx="5926495" cy="12821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0F9B52-E3F2-5D4A-BD4C-457002864EA5}"/>
              </a:ext>
            </a:extLst>
          </p:cNvPr>
          <p:cNvCxnSpPr>
            <a:cxnSpLocks/>
          </p:cNvCxnSpPr>
          <p:nvPr/>
        </p:nvCxnSpPr>
        <p:spPr>
          <a:xfrm>
            <a:off x="15540768" y="6872313"/>
            <a:ext cx="0" cy="57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5DAF1B-C11E-204B-85DB-F03F68371D07}"/>
              </a:ext>
            </a:extLst>
          </p:cNvPr>
          <p:cNvSpPr txBox="1"/>
          <p:nvPr/>
        </p:nvSpPr>
        <p:spPr>
          <a:xfrm>
            <a:off x="15128719" y="9026441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16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684364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28ED3C-06AA-9E4C-97E6-86DDF7526831}"/>
              </a:ext>
            </a:extLst>
          </p:cNvPr>
          <p:cNvGrpSpPr/>
          <p:nvPr/>
        </p:nvGrpSpPr>
        <p:grpSpPr>
          <a:xfrm rot="-2580000">
            <a:off x="5759694" y="3420000"/>
            <a:ext cx="11520000" cy="6121505"/>
            <a:chOff x="5759694" y="1799431"/>
            <a:chExt cx="11520000" cy="61215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4803B1-034B-AD42-B00E-2E9D1B044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7620DB-66AF-7047-A38B-AC88F3BEF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D68A9E-67A2-F642-A801-E4680D670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7EB1C-19E9-C54D-B55D-202E1D169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08F402-1C61-C742-BD45-00A1807CE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B4B85A-B3EB-494A-9BF0-E8542F392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13CED-1ABE-8F45-ACDE-9873DE616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0852C3-11E5-294C-924D-BEAD6E5A92B2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64E8694-57B0-0947-829A-50181F2F2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FDC4FA4-DB14-A44A-AA88-895C3B4E6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D037B7-C446-3945-B87B-E96DEE540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FDF052-1CAC-F24C-819C-1F72F75C5103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5677-42EF-E148-9E28-8D15A33344C9}"/>
                </a:ext>
              </a:extLst>
            </p:cNvPr>
            <p:cNvSpPr txBox="1"/>
            <p:nvPr/>
          </p:nvSpPr>
          <p:spPr>
            <a:xfrm>
              <a:off x="7576983" y="2992270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6FA49F-50C1-5741-B4DA-063CA0AC76BC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9CD3E61-6934-F44E-8AA9-10191C9C651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19E0E-4329-974F-8016-A677C0BACBBB}"/>
                </a:ext>
              </a:extLst>
            </p:cNvPr>
            <p:cNvSpPr txBox="1"/>
            <p:nvPr/>
          </p:nvSpPr>
          <p:spPr>
            <a:xfrm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5483B3C-8321-F343-9157-CB7C508409E0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9532E61-129C-1E41-AA5A-D1B18CBA9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B7CC080-C39C-9D49-A7D5-1114B29B7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31E6605-914E-3F43-B65D-EA36EB3B5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63E108-81DE-1F4C-ADAC-13FC619AE50C}"/>
                </a:ext>
              </a:extLst>
            </p:cNvPr>
            <p:cNvSpPr txBox="1"/>
            <p:nvPr/>
          </p:nvSpPr>
          <p:spPr>
            <a:xfrm rot="202343">
              <a:off x="7258456" y="4955696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BA76CB-AF83-D34F-A559-5FF884571B94}"/>
                  </a:ext>
                </a:extLst>
              </p:cNvPr>
              <p:cNvSpPr txBox="1"/>
              <p:nvPr/>
            </p:nvSpPr>
            <p:spPr>
              <a:xfrm>
                <a:off x="17535692" y="3976969"/>
                <a:ext cx="649770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/>
                  <a:t> </a:t>
                </a:r>
                <a:br>
                  <a:rPr lang="en-US" sz="4400" dirty="0"/>
                </a:br>
                <a:r>
                  <a:rPr lang="en-US" sz="4400" dirty="0"/>
                  <a:t>the rotation angle of the source motor is </a:t>
                </a:r>
                <a:br>
                  <a:rPr lang="en-US" sz="4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−180</m:t>
                      </m:r>
                      <m:r>
                        <a:rPr lang="en-US" sz="4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400">
                          <a:latin typeface="Cambria Math" panose="02040503050406030204" pitchFamily="18" charset="0"/>
                        </a:rPr>
                        <m:t>deg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BA76CB-AF83-D34F-A559-5FF884571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692" y="3976969"/>
                <a:ext cx="6497700" cy="2800767"/>
              </a:xfrm>
              <a:prstGeom prst="rect">
                <a:avLst/>
              </a:prstGeom>
              <a:blipFill>
                <a:blip r:embed="rId3"/>
                <a:stretch>
                  <a:fillRect l="-3711" b="-6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97DBB1F-9424-4944-9F3D-B77F1542DB63}"/>
              </a:ext>
            </a:extLst>
          </p:cNvPr>
          <p:cNvGrpSpPr/>
          <p:nvPr/>
        </p:nvGrpSpPr>
        <p:grpSpPr>
          <a:xfrm rot="18731620">
            <a:off x="11057544" y="7086542"/>
            <a:ext cx="1870053" cy="2534464"/>
            <a:chOff x="9719694" y="6825536"/>
            <a:chExt cx="1870053" cy="2534464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5BFEF7A-EDF5-0746-827C-AC82CDDC5A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9694" y="6825536"/>
              <a:ext cx="1870053" cy="2534464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39858D-6616-C441-B1B3-9733C0E527A0}"/>
                </a:ext>
              </a:extLst>
            </p:cNvPr>
            <p:cNvSpPr txBox="1"/>
            <p:nvPr/>
          </p:nvSpPr>
          <p:spPr>
            <a:xfrm>
              <a:off x="9743478" y="8012233"/>
              <a:ext cx="166243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8.6 mm 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E58874-A97A-CF43-98D4-B5B15FD35DEB}"/>
              </a:ext>
            </a:extLst>
          </p:cNvPr>
          <p:cNvCxnSpPr>
            <a:cxnSpLocks/>
          </p:cNvCxnSpPr>
          <p:nvPr/>
        </p:nvCxnSpPr>
        <p:spPr>
          <a:xfrm>
            <a:off x="17370798" y="6512762"/>
            <a:ext cx="0" cy="3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A3FC1ED-9F69-EC45-A42B-4EC23E8296FD}"/>
              </a:ext>
            </a:extLst>
          </p:cNvPr>
          <p:cNvSpPr txBox="1"/>
          <p:nvPr/>
        </p:nvSpPr>
        <p:spPr>
          <a:xfrm>
            <a:off x="17422429" y="6379223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mm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913564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3985350-42D9-F744-82D4-249A6D6E9024}"/>
              </a:ext>
            </a:extLst>
          </p:cNvPr>
          <p:cNvSpPr txBox="1"/>
          <p:nvPr/>
        </p:nvSpPr>
        <p:spPr>
          <a:xfrm>
            <a:off x="196421" y="7316334"/>
            <a:ext cx="4465335" cy="31700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prstClr val="black"/>
                </a:solidFill>
              </a:rPr>
              <a:t>Calculated using </a:t>
            </a:r>
            <a:r>
              <a:rPr lang="en-US" sz="4000" dirty="0" err="1">
                <a:solidFill>
                  <a:prstClr val="black"/>
                </a:solidFill>
              </a:rPr>
              <a:t>maxRotation</a:t>
            </a:r>
            <a:r>
              <a:rPr lang="en-US" sz="4000" dirty="0">
                <a:solidFill>
                  <a:prstClr val="black"/>
                </a:solidFill>
              </a:rPr>
              <a:t>() function within ~/CAGE/sims/</a:t>
            </a:r>
            <a:r>
              <a:rPr lang="en-US" sz="4000" dirty="0" err="1">
                <a:solidFill>
                  <a:prstClr val="black"/>
                </a:solidFill>
              </a:rPr>
              <a:t>source_placement.py</a:t>
            </a:r>
            <a:endParaRPr lang="en-US" sz="4000" dirty="0">
              <a:solidFill>
                <a:prstClr val="black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AD43B2C-D604-B54C-8DB7-8B0DECFA155A}"/>
              </a:ext>
            </a:extLst>
          </p:cNvPr>
          <p:cNvCxnSpPr>
            <a:cxnSpLocks/>
          </p:cNvCxnSpPr>
          <p:nvPr/>
        </p:nvCxnSpPr>
        <p:spPr>
          <a:xfrm>
            <a:off x="7460151" y="10692539"/>
            <a:ext cx="0" cy="180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D638DA1-5D5E-3B48-AE49-2E529083D589}"/>
              </a:ext>
            </a:extLst>
          </p:cNvPr>
          <p:cNvSpPr txBox="1"/>
          <p:nvPr/>
        </p:nvSpPr>
        <p:spPr>
          <a:xfrm>
            <a:off x="6981503" y="11348831"/>
            <a:ext cx="202304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5.0 mm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4" y="169637"/>
            <a:ext cx="15120000" cy="25545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Collimator clearances and rotation: OPPI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F5A5DC-EC52-E447-956A-331928C96745}"/>
                  </a:ext>
                </a:extLst>
              </p:cNvPr>
              <p:cNvSpPr txBox="1"/>
              <p:nvPr/>
            </p:nvSpPr>
            <p:spPr>
              <a:xfrm>
                <a:off x="270108" y="2481181"/>
                <a:ext cx="7230324" cy="378565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/>
                  <a:t>To maintain 5 mm clearance: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𝑟𝑜𝑡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43.33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6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46.67 </a:t>
                </a:r>
                <a:r>
                  <a:rPr lang="en-US" sz="6000" dirty="0" err="1"/>
                  <a:t>deg</a:t>
                </a:r>
                <a:endParaRPr lang="en-US" sz="60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F5A5DC-EC52-E447-956A-331928C96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08" y="2481181"/>
                <a:ext cx="7230324" cy="3785652"/>
              </a:xfrm>
              <a:prstGeom prst="rect">
                <a:avLst/>
              </a:prstGeom>
              <a:blipFill>
                <a:blip r:embed="rId4"/>
                <a:stretch>
                  <a:fillRect l="-4720" t="-4667" b="-9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90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663FDF3-B398-AB46-8258-2F84DC8021CA}"/>
              </a:ext>
            </a:extLst>
          </p:cNvPr>
          <p:cNvSpPr/>
          <p:nvPr/>
        </p:nvSpPr>
        <p:spPr>
          <a:xfrm>
            <a:off x="-306" y="14939658"/>
            <a:ext cx="23039388" cy="10260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D7A3EB-C576-4049-8AB7-FD6F0FCEBB15}"/>
              </a:ext>
            </a:extLst>
          </p:cNvPr>
          <p:cNvSpPr/>
          <p:nvPr/>
        </p:nvSpPr>
        <p:spPr>
          <a:xfrm>
            <a:off x="10673694" y="13931658"/>
            <a:ext cx="1692000" cy="169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A8B21-5016-864F-9646-EEC87F7B0CDF}"/>
              </a:ext>
            </a:extLst>
          </p:cNvPr>
          <p:cNvSpPr/>
          <p:nvPr/>
        </p:nvSpPr>
        <p:spPr>
          <a:xfrm>
            <a:off x="-1443" y="12648257"/>
            <a:ext cx="136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1ECAB-2ACC-E243-ACDE-955125D2FA12}"/>
              </a:ext>
            </a:extLst>
          </p:cNvPr>
          <p:cNvSpPr/>
          <p:nvPr/>
        </p:nvSpPr>
        <p:spPr>
          <a:xfrm>
            <a:off x="11429694" y="13409972"/>
            <a:ext cx="180000" cy="20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7002941"/>
            <a:ext cx="0" cy="79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684364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28ED3C-06AA-9E4C-97E6-86DDF7526831}"/>
              </a:ext>
            </a:extLst>
          </p:cNvPr>
          <p:cNvGrpSpPr/>
          <p:nvPr/>
        </p:nvGrpSpPr>
        <p:grpSpPr>
          <a:xfrm rot="-1800000">
            <a:off x="5759694" y="3420000"/>
            <a:ext cx="11520000" cy="6121505"/>
            <a:chOff x="5759694" y="1799431"/>
            <a:chExt cx="11520000" cy="61215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4803B1-034B-AD42-B00E-2E9D1B044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7620DB-66AF-7047-A38B-AC88F3BEF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D68A9E-67A2-F642-A801-E4680D670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7EB1C-19E9-C54D-B55D-202E1D169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08F402-1C61-C742-BD45-00A1807CE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B4B85A-B3EB-494A-9BF0-E8542F392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13CED-1ABE-8F45-ACDE-9873DE616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0852C3-11E5-294C-924D-BEAD6E5A92B2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64E8694-57B0-0947-829A-50181F2F2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FDC4FA4-DB14-A44A-AA88-895C3B4E6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D037B7-C446-3945-B87B-E96DEE540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FDF052-1CAC-F24C-819C-1F72F75C5103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5677-42EF-E148-9E28-8D15A33344C9}"/>
                </a:ext>
              </a:extLst>
            </p:cNvPr>
            <p:cNvSpPr txBox="1"/>
            <p:nvPr/>
          </p:nvSpPr>
          <p:spPr>
            <a:xfrm rot="780000">
              <a:off x="7576983" y="2992271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6FA49F-50C1-5741-B4DA-063CA0AC76BC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9CD3E61-6934-F44E-8AA9-10191C9C651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19E0E-4329-974F-8016-A677C0BACBBB}"/>
                </a:ext>
              </a:extLst>
            </p:cNvPr>
            <p:cNvSpPr txBox="1"/>
            <p:nvPr/>
          </p:nvSpPr>
          <p:spPr>
            <a:xfrm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5483B3C-8321-F343-9157-CB7C508409E0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9532E61-129C-1E41-AA5A-D1B18CBA9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B7CC080-C39C-9D49-A7D5-1114B29B7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31E6605-914E-3F43-B65D-EA36EB3B5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63E108-81DE-1F4C-ADAC-13FC619AE50C}"/>
                </a:ext>
              </a:extLst>
            </p:cNvPr>
            <p:cNvSpPr txBox="1"/>
            <p:nvPr/>
          </p:nvSpPr>
          <p:spPr>
            <a:xfrm rot="202343">
              <a:off x="7258456" y="4955696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7DBB1F-9424-4944-9F3D-B77F1542DB63}"/>
              </a:ext>
            </a:extLst>
          </p:cNvPr>
          <p:cNvGrpSpPr/>
          <p:nvPr/>
        </p:nvGrpSpPr>
        <p:grpSpPr>
          <a:xfrm rot="18731620">
            <a:off x="10254241" y="8284729"/>
            <a:ext cx="2915778" cy="584775"/>
            <a:chOff x="9398139" y="8208703"/>
            <a:chExt cx="2915778" cy="584775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5BFEF7A-EDF5-0746-827C-AC82CDDC5A65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 rot="2868380" flipH="1">
              <a:off x="10772333" y="6984943"/>
              <a:ext cx="167387" cy="2915778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39858D-6616-C441-B1B3-9733C0E527A0}"/>
                </a:ext>
              </a:extLst>
            </p:cNvPr>
            <p:cNvSpPr txBox="1"/>
            <p:nvPr/>
          </p:nvSpPr>
          <p:spPr>
            <a:xfrm>
              <a:off x="9743479" y="8208703"/>
              <a:ext cx="157940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8.6 mm 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E58874-A97A-CF43-98D4-B5B15FD35DEB}"/>
              </a:ext>
            </a:extLst>
          </p:cNvPr>
          <p:cNvCxnSpPr>
            <a:cxnSpLocks/>
          </p:cNvCxnSpPr>
          <p:nvPr/>
        </p:nvCxnSpPr>
        <p:spPr>
          <a:xfrm>
            <a:off x="17370798" y="6512762"/>
            <a:ext cx="0" cy="3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A3FC1ED-9F69-EC45-A42B-4EC23E8296FD}"/>
              </a:ext>
            </a:extLst>
          </p:cNvPr>
          <p:cNvSpPr txBox="1"/>
          <p:nvPr/>
        </p:nvSpPr>
        <p:spPr>
          <a:xfrm>
            <a:off x="17422429" y="6379223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mm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913564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AD43B2C-D604-B54C-8DB7-8B0DECFA155A}"/>
              </a:ext>
            </a:extLst>
          </p:cNvPr>
          <p:cNvCxnSpPr>
            <a:cxnSpLocks/>
          </p:cNvCxnSpPr>
          <p:nvPr/>
        </p:nvCxnSpPr>
        <p:spPr>
          <a:xfrm>
            <a:off x="6712507" y="9682691"/>
            <a:ext cx="0" cy="28728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D638DA1-5D5E-3B48-AE49-2E529083D589}"/>
              </a:ext>
            </a:extLst>
          </p:cNvPr>
          <p:cNvSpPr txBox="1"/>
          <p:nvPr/>
        </p:nvSpPr>
        <p:spPr>
          <a:xfrm>
            <a:off x="5700984" y="10761696"/>
            <a:ext cx="202304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7.98 mm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4" y="169637"/>
            <a:ext cx="15120000" cy="1323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Angle definitions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5B456D8-DEEE-1142-B116-EC08B12AC451}"/>
              </a:ext>
            </a:extLst>
          </p:cNvPr>
          <p:cNvCxnSpPr>
            <a:cxnSpLocks/>
          </p:cNvCxnSpPr>
          <p:nvPr/>
        </p:nvCxnSpPr>
        <p:spPr>
          <a:xfrm>
            <a:off x="11849342" y="6936160"/>
            <a:ext cx="4602459" cy="8003498"/>
          </a:xfrm>
          <a:prstGeom prst="line">
            <a:avLst/>
          </a:prstGeom>
          <a:ln w="1016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2057C17-9248-0A41-97D8-E1CE892BEE15}"/>
              </a:ext>
            </a:extLst>
          </p:cNvPr>
          <p:cNvCxnSpPr>
            <a:cxnSpLocks/>
          </p:cNvCxnSpPr>
          <p:nvPr/>
        </p:nvCxnSpPr>
        <p:spPr>
          <a:xfrm flipV="1">
            <a:off x="16481993" y="9601066"/>
            <a:ext cx="0" cy="5280482"/>
          </a:xfrm>
          <a:prstGeom prst="line">
            <a:avLst/>
          </a:prstGeom>
          <a:ln w="825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6F204B8-1971-E840-8ABC-483007D62D92}"/>
                  </a:ext>
                </a:extLst>
              </p:cNvPr>
              <p:cNvSpPr txBox="1"/>
              <p:nvPr/>
            </p:nvSpPr>
            <p:spPr>
              <a:xfrm>
                <a:off x="15330972" y="12370217"/>
                <a:ext cx="12861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6F204B8-1971-E840-8ABC-483007D62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0972" y="12370217"/>
                <a:ext cx="1286121" cy="769441"/>
              </a:xfrm>
              <a:prstGeom prst="rect">
                <a:avLst/>
              </a:prstGeom>
              <a:blipFill>
                <a:blip r:embed="rId3"/>
                <a:stretch>
                  <a:fillRect l="-196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Arc 90">
            <a:extLst>
              <a:ext uri="{FF2B5EF4-FFF2-40B4-BE49-F238E27FC236}">
                <a16:creationId xmlns:a16="http://schemas.microsoft.com/office/drawing/2014/main" id="{FD8C3F98-2DE4-114A-9A9F-83B56F319A91}"/>
              </a:ext>
            </a:extLst>
          </p:cNvPr>
          <p:cNvSpPr/>
          <p:nvPr/>
        </p:nvSpPr>
        <p:spPr>
          <a:xfrm rot="19926662">
            <a:off x="15180480" y="13436537"/>
            <a:ext cx="1322289" cy="855465"/>
          </a:xfrm>
          <a:prstGeom prst="arc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CABE9E-7D72-054E-B12A-960609C9920B}"/>
                  </a:ext>
                </a:extLst>
              </p:cNvPr>
              <p:cNvSpPr txBox="1"/>
              <p:nvPr/>
            </p:nvSpPr>
            <p:spPr>
              <a:xfrm>
                <a:off x="14390759" y="13936588"/>
                <a:ext cx="13117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CABE9E-7D72-054E-B12A-960609C99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759" y="13936588"/>
                <a:ext cx="1311769" cy="769441"/>
              </a:xfrm>
              <a:prstGeom prst="rect">
                <a:avLst/>
              </a:prstGeom>
              <a:blipFill>
                <a:blip r:embed="rId4"/>
                <a:stretch>
                  <a:fillRect l="-1923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rc 92">
            <a:extLst>
              <a:ext uri="{FF2B5EF4-FFF2-40B4-BE49-F238E27FC236}">
                <a16:creationId xmlns:a16="http://schemas.microsoft.com/office/drawing/2014/main" id="{3CF4E23D-A9A9-0640-8A09-758A34DD8C6B}"/>
              </a:ext>
            </a:extLst>
          </p:cNvPr>
          <p:cNvSpPr/>
          <p:nvPr/>
        </p:nvSpPr>
        <p:spPr>
          <a:xfrm rot="16380063">
            <a:off x="15278096" y="14498494"/>
            <a:ext cx="1322289" cy="855465"/>
          </a:xfrm>
          <a:prstGeom prst="arc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EB21CF9-A327-2E41-88EC-D3D536F9F062}"/>
                  </a:ext>
                </a:extLst>
              </p:cNvPr>
              <p:cNvSpPr txBox="1"/>
              <p:nvPr/>
            </p:nvSpPr>
            <p:spPr>
              <a:xfrm>
                <a:off x="112079" y="2683663"/>
                <a:ext cx="6880500" cy="286232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/>
                  <a:t>Angle definitions; ex: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30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60 </a:t>
                </a:r>
                <a:r>
                  <a:rPr lang="en-US" sz="6000" dirty="0" err="1"/>
                  <a:t>deg</a:t>
                </a:r>
                <a:endParaRPr lang="en-US" sz="60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EB21CF9-A327-2E41-88EC-D3D536F9F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9" y="2683663"/>
                <a:ext cx="6880500" cy="2862322"/>
              </a:xfrm>
              <a:prstGeom prst="rect">
                <a:avLst/>
              </a:prstGeom>
              <a:blipFill>
                <a:blip r:embed="rId5"/>
                <a:stretch>
                  <a:fillRect l="-5147" t="-6140" r="-2022" b="-127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03E005B-B5FE-614B-B87E-D6311B859869}"/>
                  </a:ext>
                </a:extLst>
              </p:cNvPr>
              <p:cNvSpPr txBox="1"/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the rotation angle of the source motor is </a:t>
                </a:r>
                <a:br>
                  <a:rPr lang="en-US" sz="4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−180</m:t>
                      </m:r>
                      <m:r>
                        <a:rPr lang="en-US" sz="4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400">
                          <a:latin typeface="Cambria Math" panose="02040503050406030204" pitchFamily="18" charset="0"/>
                        </a:rPr>
                        <m:t>deg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03E005B-B5FE-614B-B87E-D6311B859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blipFill>
                <a:blip r:embed="rId6"/>
                <a:stretch>
                  <a:fillRect l="-4308" t="-5917" b="-82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Curved Down Arrow 95">
            <a:extLst>
              <a:ext uri="{FF2B5EF4-FFF2-40B4-BE49-F238E27FC236}">
                <a16:creationId xmlns:a16="http://schemas.microsoft.com/office/drawing/2014/main" id="{D5CA5845-28B5-C04E-A39C-8978D2D2D169}"/>
              </a:ext>
            </a:extLst>
          </p:cNvPr>
          <p:cNvSpPr/>
          <p:nvPr/>
        </p:nvSpPr>
        <p:spPr>
          <a:xfrm>
            <a:off x="13396189" y="3018543"/>
            <a:ext cx="3169786" cy="161807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5E69AB-DCB1-4A40-9D36-244C4F5AFFDB}"/>
              </a:ext>
            </a:extLst>
          </p:cNvPr>
          <p:cNvSpPr txBox="1"/>
          <p:nvPr/>
        </p:nvSpPr>
        <p:spPr>
          <a:xfrm>
            <a:off x="16711381" y="3002526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Source motor direction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1A470C7-4D37-6041-9B1C-DE03E7BD4066}"/>
                  </a:ext>
                </a:extLst>
              </p:cNvPr>
              <p:cNvSpPr/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1A470C7-4D37-6041-9B1C-DE03E7BD4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  <a:blipFill>
                <a:blip r:embed="rId7"/>
                <a:stretch>
                  <a:fillRect l="-378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33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663FDF3-B398-AB46-8258-2F84DC8021CA}"/>
              </a:ext>
            </a:extLst>
          </p:cNvPr>
          <p:cNvSpPr/>
          <p:nvPr/>
        </p:nvSpPr>
        <p:spPr>
          <a:xfrm>
            <a:off x="-306" y="14939658"/>
            <a:ext cx="23039388" cy="10260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D7A3EB-C576-4049-8AB7-FD6F0FCEBB15}"/>
              </a:ext>
            </a:extLst>
          </p:cNvPr>
          <p:cNvSpPr/>
          <p:nvPr/>
        </p:nvSpPr>
        <p:spPr>
          <a:xfrm>
            <a:off x="10673694" y="13931658"/>
            <a:ext cx="1692000" cy="169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A8B21-5016-864F-9646-EEC87F7B0CDF}"/>
              </a:ext>
            </a:extLst>
          </p:cNvPr>
          <p:cNvSpPr/>
          <p:nvPr/>
        </p:nvSpPr>
        <p:spPr>
          <a:xfrm>
            <a:off x="-1443" y="12648257"/>
            <a:ext cx="136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1ECAB-2ACC-E243-ACDE-955125D2FA12}"/>
              </a:ext>
            </a:extLst>
          </p:cNvPr>
          <p:cNvSpPr/>
          <p:nvPr/>
        </p:nvSpPr>
        <p:spPr>
          <a:xfrm>
            <a:off x="11429694" y="13409972"/>
            <a:ext cx="180000" cy="20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7002941"/>
            <a:ext cx="0" cy="79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684364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28ED3C-06AA-9E4C-97E6-86DDF7526831}"/>
              </a:ext>
            </a:extLst>
          </p:cNvPr>
          <p:cNvGrpSpPr/>
          <p:nvPr/>
        </p:nvGrpSpPr>
        <p:grpSpPr>
          <a:xfrm rot="10800000">
            <a:off x="5759694" y="4301741"/>
            <a:ext cx="11520000" cy="6121505"/>
            <a:chOff x="5759694" y="1799431"/>
            <a:chExt cx="11520000" cy="61215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4803B1-034B-AD42-B00E-2E9D1B044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7620DB-66AF-7047-A38B-AC88F3BEF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D68A9E-67A2-F642-A801-E4680D670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7EB1C-19E9-C54D-B55D-202E1D169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08F402-1C61-C742-BD45-00A1807CE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B4B85A-B3EB-494A-9BF0-E8542F392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13CED-1ABE-8F45-ACDE-9873DE616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0852C3-11E5-294C-924D-BEAD6E5A92B2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64E8694-57B0-0947-829A-50181F2F2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FDC4FA4-DB14-A44A-AA88-895C3B4E6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D037B7-C446-3945-B87B-E96DEE540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FDF052-1CAC-F24C-819C-1F72F75C5103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5677-42EF-E148-9E28-8D15A33344C9}"/>
                </a:ext>
              </a:extLst>
            </p:cNvPr>
            <p:cNvSpPr txBox="1"/>
            <p:nvPr/>
          </p:nvSpPr>
          <p:spPr>
            <a:xfrm rot="10800000">
              <a:off x="7576983" y="2992271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6FA49F-50C1-5741-B4DA-063CA0AC76BC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9CD3E61-6934-F44E-8AA9-10191C9C651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19E0E-4329-974F-8016-A677C0BACBBB}"/>
                </a:ext>
              </a:extLst>
            </p:cNvPr>
            <p:cNvSpPr txBox="1"/>
            <p:nvPr/>
          </p:nvSpPr>
          <p:spPr>
            <a:xfrm rot="10800000"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5483B3C-8321-F343-9157-CB7C508409E0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9532E61-129C-1E41-AA5A-D1B18CBA9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B7CC080-C39C-9D49-A7D5-1114B29B7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31E6605-914E-3F43-B65D-EA36EB3B5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63E108-81DE-1F4C-ADAC-13FC619AE50C}"/>
                </a:ext>
              </a:extLst>
            </p:cNvPr>
            <p:cNvSpPr txBox="1"/>
            <p:nvPr/>
          </p:nvSpPr>
          <p:spPr>
            <a:xfrm rot="10800000">
              <a:off x="7238653" y="4628648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BA76CB-AF83-D34F-A559-5FF884571B94}"/>
                  </a:ext>
                </a:extLst>
              </p:cNvPr>
              <p:cNvSpPr txBox="1"/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the rotation angle of the source motor is </a:t>
                </a:r>
                <a:br>
                  <a:rPr lang="en-US" sz="4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−180</m:t>
                      </m:r>
                      <m:r>
                        <a:rPr lang="en-US" sz="4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400">
                          <a:latin typeface="Cambria Math" panose="02040503050406030204" pitchFamily="18" charset="0"/>
                        </a:rPr>
                        <m:t>deg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BA76CB-AF83-D34F-A559-5FF884571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blipFill>
                <a:blip r:embed="rId3"/>
                <a:stretch>
                  <a:fillRect l="-4308" t="-5917" b="-82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97DBB1F-9424-4944-9F3D-B77F1542DB63}"/>
              </a:ext>
            </a:extLst>
          </p:cNvPr>
          <p:cNvGrpSpPr/>
          <p:nvPr/>
        </p:nvGrpSpPr>
        <p:grpSpPr>
          <a:xfrm rot="18731620">
            <a:off x="-4131225" y="10118058"/>
            <a:ext cx="4150658" cy="584775"/>
            <a:chOff x="8539534" y="8208703"/>
            <a:chExt cx="4150658" cy="584775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5BFEF7A-EDF5-0746-827C-AC82CDDC5A65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 rot="2868380" flipH="1">
              <a:off x="10598693" y="6494987"/>
              <a:ext cx="32339" cy="4150658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39858D-6616-C441-B1B3-9733C0E527A0}"/>
                </a:ext>
              </a:extLst>
            </p:cNvPr>
            <p:cNvSpPr txBox="1"/>
            <p:nvPr/>
          </p:nvSpPr>
          <p:spPr>
            <a:xfrm>
              <a:off x="9743479" y="8208703"/>
              <a:ext cx="157940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8.6 mm 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E58874-A97A-CF43-98D4-B5B15FD35DEB}"/>
              </a:ext>
            </a:extLst>
          </p:cNvPr>
          <p:cNvCxnSpPr>
            <a:cxnSpLocks/>
          </p:cNvCxnSpPr>
          <p:nvPr/>
        </p:nvCxnSpPr>
        <p:spPr>
          <a:xfrm>
            <a:off x="17370798" y="6937303"/>
            <a:ext cx="0" cy="3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A3FC1ED-9F69-EC45-A42B-4EC23E8296FD}"/>
              </a:ext>
            </a:extLst>
          </p:cNvPr>
          <p:cNvSpPr txBox="1"/>
          <p:nvPr/>
        </p:nvSpPr>
        <p:spPr>
          <a:xfrm>
            <a:off x="17422429" y="6803764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mm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913564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AD43B2C-D604-B54C-8DB7-8B0DECFA155A}"/>
              </a:ext>
            </a:extLst>
          </p:cNvPr>
          <p:cNvCxnSpPr>
            <a:cxnSpLocks/>
          </p:cNvCxnSpPr>
          <p:nvPr/>
        </p:nvCxnSpPr>
        <p:spPr>
          <a:xfrm>
            <a:off x="6838557" y="10455904"/>
            <a:ext cx="0" cy="21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D638DA1-5D5E-3B48-AE49-2E529083D589}"/>
              </a:ext>
            </a:extLst>
          </p:cNvPr>
          <p:cNvSpPr txBox="1"/>
          <p:nvPr/>
        </p:nvSpPr>
        <p:spPr>
          <a:xfrm>
            <a:off x="5759694" y="11138859"/>
            <a:ext cx="202304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6 mm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3" y="169637"/>
            <a:ext cx="17074875" cy="25545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Angle definitions: Parked on limit switch</a:t>
            </a:r>
          </a:p>
          <a:p>
            <a:pPr algn="ctr"/>
            <a:r>
              <a:rPr lang="en-US" sz="8000" dirty="0"/>
              <a:t>-- zero source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EB21CF9-A327-2E41-88EC-D3D536F9F062}"/>
                  </a:ext>
                </a:extLst>
              </p:cNvPr>
              <p:cNvSpPr txBox="1"/>
              <p:nvPr/>
            </p:nvSpPr>
            <p:spPr>
              <a:xfrm>
                <a:off x="139194" y="3074148"/>
                <a:ext cx="6880500" cy="286232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/>
                  <a:t>Angle definitions; ex: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180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;</a:t>
                </a:r>
              </a:p>
              <a:p>
                <a:endParaRPr lang="en-US" sz="60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EB21CF9-A327-2E41-88EC-D3D536F9F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94" y="3074148"/>
                <a:ext cx="6880500" cy="2862322"/>
              </a:xfrm>
              <a:prstGeom prst="rect">
                <a:avLst/>
              </a:prstGeom>
              <a:blipFill>
                <a:blip r:embed="rId4"/>
                <a:stretch>
                  <a:fillRect l="-5147" t="-6167" r="-20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0E69DD4-B77B-CA45-A823-1F9FD7A2B357}"/>
              </a:ext>
            </a:extLst>
          </p:cNvPr>
          <p:cNvCxnSpPr>
            <a:cxnSpLocks/>
          </p:cNvCxnSpPr>
          <p:nvPr/>
        </p:nvCxnSpPr>
        <p:spPr>
          <a:xfrm>
            <a:off x="4802929" y="7219625"/>
            <a:ext cx="0" cy="5428632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555CD2D6-2F7F-9942-A1E1-271320A4FD91}"/>
              </a:ext>
            </a:extLst>
          </p:cNvPr>
          <p:cNvSpPr/>
          <p:nvPr/>
        </p:nvSpPr>
        <p:spPr>
          <a:xfrm>
            <a:off x="13396189" y="3018543"/>
            <a:ext cx="3169786" cy="161807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6E0F20-2C75-C746-B92D-4543E3A8878C}"/>
              </a:ext>
            </a:extLst>
          </p:cNvPr>
          <p:cNvCxnSpPr/>
          <p:nvPr/>
        </p:nvCxnSpPr>
        <p:spPr>
          <a:xfrm>
            <a:off x="3629716" y="18320657"/>
            <a:ext cx="8947751" cy="0"/>
          </a:xfrm>
          <a:prstGeom prst="straightConnector1">
            <a:avLst/>
          </a:prstGeom>
          <a:ln w="314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EC7716-9BDD-D042-A1AB-BC8D701D2234}"/>
              </a:ext>
            </a:extLst>
          </p:cNvPr>
          <p:cNvSpPr txBox="1"/>
          <p:nvPr/>
        </p:nvSpPr>
        <p:spPr>
          <a:xfrm>
            <a:off x="4493575" y="18680975"/>
            <a:ext cx="6166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Linear motor travel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089444-180E-1A47-BD4C-EA3739ADFFE6}"/>
              </a:ext>
            </a:extLst>
          </p:cNvPr>
          <p:cNvSpPr txBox="1"/>
          <p:nvPr/>
        </p:nvSpPr>
        <p:spPr>
          <a:xfrm>
            <a:off x="16711381" y="3002526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Source motor direction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7C81824-3979-374F-983F-834D75A58698}"/>
                  </a:ext>
                </a:extLst>
              </p:cNvPr>
              <p:cNvSpPr/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7C81824-3979-374F-983F-834D75A58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  <a:blipFill>
                <a:blip r:embed="rId5"/>
                <a:stretch>
                  <a:fillRect l="-378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9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663FDF3-B398-AB46-8258-2F84DC8021CA}"/>
              </a:ext>
            </a:extLst>
          </p:cNvPr>
          <p:cNvSpPr/>
          <p:nvPr/>
        </p:nvSpPr>
        <p:spPr>
          <a:xfrm>
            <a:off x="-306" y="14939658"/>
            <a:ext cx="23039388" cy="10260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D7A3EB-C576-4049-8AB7-FD6F0FCEBB15}"/>
              </a:ext>
            </a:extLst>
          </p:cNvPr>
          <p:cNvSpPr/>
          <p:nvPr/>
        </p:nvSpPr>
        <p:spPr>
          <a:xfrm>
            <a:off x="10673694" y="13931658"/>
            <a:ext cx="1692000" cy="169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A8B21-5016-864F-9646-EEC87F7B0CDF}"/>
              </a:ext>
            </a:extLst>
          </p:cNvPr>
          <p:cNvSpPr/>
          <p:nvPr/>
        </p:nvSpPr>
        <p:spPr>
          <a:xfrm>
            <a:off x="-1443" y="12648257"/>
            <a:ext cx="136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1ECAB-2ACC-E243-ACDE-955125D2FA12}"/>
              </a:ext>
            </a:extLst>
          </p:cNvPr>
          <p:cNvSpPr/>
          <p:nvPr/>
        </p:nvSpPr>
        <p:spPr>
          <a:xfrm>
            <a:off x="11429694" y="13409972"/>
            <a:ext cx="180000" cy="20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7002941"/>
            <a:ext cx="0" cy="79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684364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28ED3C-06AA-9E4C-97E6-86DDF7526831}"/>
              </a:ext>
            </a:extLst>
          </p:cNvPr>
          <p:cNvGrpSpPr/>
          <p:nvPr/>
        </p:nvGrpSpPr>
        <p:grpSpPr>
          <a:xfrm rot="16200000">
            <a:off x="5759694" y="4301741"/>
            <a:ext cx="11520000" cy="6121505"/>
            <a:chOff x="5759694" y="1799431"/>
            <a:chExt cx="11520000" cy="61215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4803B1-034B-AD42-B00E-2E9D1B044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7620DB-66AF-7047-A38B-AC88F3BEF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D68A9E-67A2-F642-A801-E4680D670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7EB1C-19E9-C54D-B55D-202E1D169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08F402-1C61-C742-BD45-00A1807CE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B4B85A-B3EB-494A-9BF0-E8542F392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13CED-1ABE-8F45-ACDE-9873DE616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0852C3-11E5-294C-924D-BEAD6E5A92B2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64E8694-57B0-0947-829A-50181F2F2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FDC4FA4-DB14-A44A-AA88-895C3B4E6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D037B7-C446-3945-B87B-E96DEE540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FDF052-1CAC-F24C-819C-1F72F75C5103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5677-42EF-E148-9E28-8D15A33344C9}"/>
                </a:ext>
              </a:extLst>
            </p:cNvPr>
            <p:cNvSpPr txBox="1"/>
            <p:nvPr/>
          </p:nvSpPr>
          <p:spPr>
            <a:xfrm rot="10800000">
              <a:off x="7576983" y="2992271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6FA49F-50C1-5741-B4DA-063CA0AC76BC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9CD3E61-6934-F44E-8AA9-10191C9C651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19E0E-4329-974F-8016-A677C0BACBBB}"/>
                </a:ext>
              </a:extLst>
            </p:cNvPr>
            <p:cNvSpPr txBox="1"/>
            <p:nvPr/>
          </p:nvSpPr>
          <p:spPr>
            <a:xfrm rot="10800000"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5483B3C-8321-F343-9157-CB7C508409E0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9532E61-129C-1E41-AA5A-D1B18CBA9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B7CC080-C39C-9D49-A7D5-1114B29B7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31E6605-914E-3F43-B65D-EA36EB3B5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63E108-81DE-1F4C-ADAC-13FC619AE50C}"/>
                </a:ext>
              </a:extLst>
            </p:cNvPr>
            <p:cNvSpPr txBox="1"/>
            <p:nvPr/>
          </p:nvSpPr>
          <p:spPr>
            <a:xfrm rot="10800000">
              <a:off x="7238653" y="4628648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7DBB1F-9424-4944-9F3D-B77F1542DB63}"/>
              </a:ext>
            </a:extLst>
          </p:cNvPr>
          <p:cNvGrpSpPr/>
          <p:nvPr/>
        </p:nvGrpSpPr>
        <p:grpSpPr>
          <a:xfrm rot="18731620">
            <a:off x="-332572" y="4177620"/>
            <a:ext cx="8498278" cy="14176005"/>
            <a:chOff x="9743479" y="6412329"/>
            <a:chExt cx="8498278" cy="14176005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5BFEF7A-EDF5-0746-827C-AC82CDDC5A65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 rot="2868380" flipH="1">
              <a:off x="8617826" y="10964404"/>
              <a:ext cx="14176005" cy="507185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39858D-6616-C441-B1B3-9733C0E527A0}"/>
                </a:ext>
              </a:extLst>
            </p:cNvPr>
            <p:cNvSpPr txBox="1"/>
            <p:nvPr/>
          </p:nvSpPr>
          <p:spPr>
            <a:xfrm>
              <a:off x="9743479" y="8208703"/>
              <a:ext cx="157940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8.6 mm 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E58874-A97A-CF43-98D4-B5B15FD35DEB}"/>
              </a:ext>
            </a:extLst>
          </p:cNvPr>
          <p:cNvCxnSpPr>
            <a:cxnSpLocks/>
          </p:cNvCxnSpPr>
          <p:nvPr/>
        </p:nvCxnSpPr>
        <p:spPr>
          <a:xfrm>
            <a:off x="17370798" y="6937303"/>
            <a:ext cx="0" cy="3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A3FC1ED-9F69-EC45-A42B-4EC23E8296FD}"/>
              </a:ext>
            </a:extLst>
          </p:cNvPr>
          <p:cNvSpPr txBox="1"/>
          <p:nvPr/>
        </p:nvSpPr>
        <p:spPr>
          <a:xfrm>
            <a:off x="17422429" y="6803764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mm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913564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4" y="169637"/>
            <a:ext cx="15120000" cy="25545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Angle definitions: </a:t>
            </a:r>
          </a:p>
          <a:p>
            <a:pPr algn="ctr"/>
            <a:r>
              <a:rPr lang="en-US" sz="8000" dirty="0"/>
              <a:t>--move source -90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EB21CF9-A327-2E41-88EC-D3D536F9F062}"/>
                  </a:ext>
                </a:extLst>
              </p:cNvPr>
              <p:cNvSpPr txBox="1"/>
              <p:nvPr/>
            </p:nvSpPr>
            <p:spPr>
              <a:xfrm>
                <a:off x="236897" y="3511841"/>
                <a:ext cx="6880500" cy="193899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90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0 </a:t>
                </a:r>
                <a:r>
                  <a:rPr lang="en-US" sz="6000" dirty="0" err="1"/>
                  <a:t>deg</a:t>
                </a:r>
                <a:endParaRPr lang="en-US" sz="60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EB21CF9-A327-2E41-88EC-D3D536F9F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97" y="3511841"/>
                <a:ext cx="6880500" cy="1938992"/>
              </a:xfrm>
              <a:prstGeom prst="rect">
                <a:avLst/>
              </a:prstGeom>
              <a:blipFill>
                <a:blip r:embed="rId3"/>
                <a:stretch>
                  <a:fillRect l="-2394" t="-9091" b="-194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17C43A9-1536-7E40-9E0B-70AB548592A6}"/>
              </a:ext>
            </a:extLst>
          </p:cNvPr>
          <p:cNvCxnSpPr/>
          <p:nvPr/>
        </p:nvCxnSpPr>
        <p:spPr>
          <a:xfrm>
            <a:off x="3629716" y="18320657"/>
            <a:ext cx="8947751" cy="0"/>
          </a:xfrm>
          <a:prstGeom prst="straightConnector1">
            <a:avLst/>
          </a:prstGeom>
          <a:ln w="314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089E8C1-C595-6F43-B5D8-D64AADE7658E}"/>
              </a:ext>
            </a:extLst>
          </p:cNvPr>
          <p:cNvSpPr txBox="1"/>
          <p:nvPr/>
        </p:nvSpPr>
        <p:spPr>
          <a:xfrm>
            <a:off x="4493575" y="18680975"/>
            <a:ext cx="6166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Linear motor travel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6593B0A-76FA-8946-A2B6-B185DB6F3057}"/>
                  </a:ext>
                </a:extLst>
              </p:cNvPr>
              <p:cNvSpPr txBox="1"/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the rotation angle of the source motor is </a:t>
                </a:r>
                <a:br>
                  <a:rPr lang="en-US" sz="4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−180</m:t>
                      </m:r>
                      <m:r>
                        <a:rPr lang="en-US" sz="4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400">
                          <a:latin typeface="Cambria Math" panose="02040503050406030204" pitchFamily="18" charset="0"/>
                        </a:rPr>
                        <m:t>deg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6593B0A-76FA-8946-A2B6-B185DB6F3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blipFill>
                <a:blip r:embed="rId4"/>
                <a:stretch>
                  <a:fillRect l="-4308" t="-5917" b="-82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Curved Down Arrow 96">
            <a:extLst>
              <a:ext uri="{FF2B5EF4-FFF2-40B4-BE49-F238E27FC236}">
                <a16:creationId xmlns:a16="http://schemas.microsoft.com/office/drawing/2014/main" id="{8060C67D-676A-8341-9173-062B7FBD1C6E}"/>
              </a:ext>
            </a:extLst>
          </p:cNvPr>
          <p:cNvSpPr/>
          <p:nvPr/>
        </p:nvSpPr>
        <p:spPr>
          <a:xfrm>
            <a:off x="13396189" y="3018543"/>
            <a:ext cx="3169786" cy="161807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AE54258-71C6-334A-9A6C-2A69E01355D3}"/>
              </a:ext>
            </a:extLst>
          </p:cNvPr>
          <p:cNvSpPr txBox="1"/>
          <p:nvPr/>
        </p:nvSpPr>
        <p:spPr>
          <a:xfrm>
            <a:off x="16711381" y="3002526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Source motor direction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3A8AFDC-27D4-FF46-891C-22F815EA92B7}"/>
                  </a:ext>
                </a:extLst>
              </p:cNvPr>
              <p:cNvSpPr/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3A8AFDC-27D4-FF46-891C-22F815EA9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  <a:blipFill>
                <a:blip r:embed="rId5"/>
                <a:stretch>
                  <a:fillRect l="-378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12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663FDF3-B398-AB46-8258-2F84DC8021CA}"/>
              </a:ext>
            </a:extLst>
          </p:cNvPr>
          <p:cNvSpPr/>
          <p:nvPr/>
        </p:nvSpPr>
        <p:spPr>
          <a:xfrm>
            <a:off x="-306" y="14939658"/>
            <a:ext cx="23039388" cy="10260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D7A3EB-C576-4049-8AB7-FD6F0FCEBB15}"/>
              </a:ext>
            </a:extLst>
          </p:cNvPr>
          <p:cNvSpPr/>
          <p:nvPr/>
        </p:nvSpPr>
        <p:spPr>
          <a:xfrm>
            <a:off x="10673694" y="13931658"/>
            <a:ext cx="1692000" cy="169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A8B21-5016-864F-9646-EEC87F7B0CDF}"/>
              </a:ext>
            </a:extLst>
          </p:cNvPr>
          <p:cNvSpPr/>
          <p:nvPr/>
        </p:nvSpPr>
        <p:spPr>
          <a:xfrm>
            <a:off x="-1443" y="12648257"/>
            <a:ext cx="136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1ECAB-2ACC-E243-ACDE-955125D2FA12}"/>
              </a:ext>
            </a:extLst>
          </p:cNvPr>
          <p:cNvSpPr/>
          <p:nvPr/>
        </p:nvSpPr>
        <p:spPr>
          <a:xfrm>
            <a:off x="11429694" y="13409972"/>
            <a:ext cx="180000" cy="20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7002941"/>
            <a:ext cx="0" cy="79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684364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28ED3C-06AA-9E4C-97E6-86DDF7526831}"/>
              </a:ext>
            </a:extLst>
          </p:cNvPr>
          <p:cNvGrpSpPr/>
          <p:nvPr/>
        </p:nvGrpSpPr>
        <p:grpSpPr>
          <a:xfrm rot="-1800000">
            <a:off x="5759694" y="3420000"/>
            <a:ext cx="11520000" cy="6121505"/>
            <a:chOff x="5759694" y="1799431"/>
            <a:chExt cx="11520000" cy="61215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4803B1-034B-AD42-B00E-2E9D1B044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7620DB-66AF-7047-A38B-AC88F3BEF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D68A9E-67A2-F642-A801-E4680D670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7EB1C-19E9-C54D-B55D-202E1D169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08F402-1C61-C742-BD45-00A1807CE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B4B85A-B3EB-494A-9BF0-E8542F392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13CED-1ABE-8F45-ACDE-9873DE616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0852C3-11E5-294C-924D-BEAD6E5A92B2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64E8694-57B0-0947-829A-50181F2F2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FDC4FA4-DB14-A44A-AA88-895C3B4E6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D037B7-C446-3945-B87B-E96DEE540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FDF052-1CAC-F24C-819C-1F72F75C5103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5677-42EF-E148-9E28-8D15A33344C9}"/>
                </a:ext>
              </a:extLst>
            </p:cNvPr>
            <p:cNvSpPr txBox="1"/>
            <p:nvPr/>
          </p:nvSpPr>
          <p:spPr>
            <a:xfrm rot="780000">
              <a:off x="7576983" y="2992271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6FA49F-50C1-5741-B4DA-063CA0AC76BC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9CD3E61-6934-F44E-8AA9-10191C9C651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19E0E-4329-974F-8016-A677C0BACBBB}"/>
                </a:ext>
              </a:extLst>
            </p:cNvPr>
            <p:cNvSpPr txBox="1"/>
            <p:nvPr/>
          </p:nvSpPr>
          <p:spPr>
            <a:xfrm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5483B3C-8321-F343-9157-CB7C508409E0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9532E61-129C-1E41-AA5A-D1B18CBA9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B7CC080-C39C-9D49-A7D5-1114B29B7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31E6605-914E-3F43-B65D-EA36EB3B5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63E108-81DE-1F4C-ADAC-13FC619AE50C}"/>
                </a:ext>
              </a:extLst>
            </p:cNvPr>
            <p:cNvSpPr txBox="1"/>
            <p:nvPr/>
          </p:nvSpPr>
          <p:spPr>
            <a:xfrm rot="202343">
              <a:off x="7258456" y="4955696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7DBB1F-9424-4944-9F3D-B77F1542DB63}"/>
              </a:ext>
            </a:extLst>
          </p:cNvPr>
          <p:cNvGrpSpPr/>
          <p:nvPr/>
        </p:nvGrpSpPr>
        <p:grpSpPr>
          <a:xfrm rot="18731620">
            <a:off x="10254241" y="8284729"/>
            <a:ext cx="2915778" cy="584775"/>
            <a:chOff x="9398139" y="8208703"/>
            <a:chExt cx="2915778" cy="584775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5BFEF7A-EDF5-0746-827C-AC82CDDC5A65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 rot="2868380" flipH="1">
              <a:off x="10772333" y="6984943"/>
              <a:ext cx="167387" cy="2915778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39858D-6616-C441-B1B3-9733C0E527A0}"/>
                </a:ext>
              </a:extLst>
            </p:cNvPr>
            <p:cNvSpPr txBox="1"/>
            <p:nvPr/>
          </p:nvSpPr>
          <p:spPr>
            <a:xfrm>
              <a:off x="9743479" y="8208703"/>
              <a:ext cx="157940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8.6 mm 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E58874-A97A-CF43-98D4-B5B15FD35DEB}"/>
              </a:ext>
            </a:extLst>
          </p:cNvPr>
          <p:cNvCxnSpPr>
            <a:cxnSpLocks/>
          </p:cNvCxnSpPr>
          <p:nvPr/>
        </p:nvCxnSpPr>
        <p:spPr>
          <a:xfrm>
            <a:off x="17370798" y="6512762"/>
            <a:ext cx="0" cy="3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A3FC1ED-9F69-EC45-A42B-4EC23E8296FD}"/>
              </a:ext>
            </a:extLst>
          </p:cNvPr>
          <p:cNvSpPr txBox="1"/>
          <p:nvPr/>
        </p:nvSpPr>
        <p:spPr>
          <a:xfrm>
            <a:off x="17422429" y="6379223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mm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913564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AD43B2C-D604-B54C-8DB7-8B0DECFA155A}"/>
              </a:ext>
            </a:extLst>
          </p:cNvPr>
          <p:cNvCxnSpPr>
            <a:cxnSpLocks/>
          </p:cNvCxnSpPr>
          <p:nvPr/>
        </p:nvCxnSpPr>
        <p:spPr>
          <a:xfrm>
            <a:off x="6712507" y="9682691"/>
            <a:ext cx="0" cy="28728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D638DA1-5D5E-3B48-AE49-2E529083D589}"/>
              </a:ext>
            </a:extLst>
          </p:cNvPr>
          <p:cNvSpPr txBox="1"/>
          <p:nvPr/>
        </p:nvSpPr>
        <p:spPr>
          <a:xfrm>
            <a:off x="5700984" y="10761696"/>
            <a:ext cx="202304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7.98 mm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4" y="169637"/>
            <a:ext cx="15120000" cy="25545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Angle definitions:</a:t>
            </a:r>
          </a:p>
          <a:p>
            <a:pPr algn="ctr"/>
            <a:r>
              <a:rPr lang="en-US" sz="8000" dirty="0"/>
              <a:t>--move source -150 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5B456D8-DEEE-1142-B116-EC08B12AC451}"/>
              </a:ext>
            </a:extLst>
          </p:cNvPr>
          <p:cNvCxnSpPr>
            <a:cxnSpLocks/>
          </p:cNvCxnSpPr>
          <p:nvPr/>
        </p:nvCxnSpPr>
        <p:spPr>
          <a:xfrm>
            <a:off x="11849342" y="6936160"/>
            <a:ext cx="4602459" cy="8003498"/>
          </a:xfrm>
          <a:prstGeom prst="line">
            <a:avLst/>
          </a:prstGeom>
          <a:ln w="1016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2057C17-9248-0A41-97D8-E1CE892BEE15}"/>
              </a:ext>
            </a:extLst>
          </p:cNvPr>
          <p:cNvCxnSpPr>
            <a:cxnSpLocks/>
          </p:cNvCxnSpPr>
          <p:nvPr/>
        </p:nvCxnSpPr>
        <p:spPr>
          <a:xfrm flipV="1">
            <a:off x="16481993" y="9601066"/>
            <a:ext cx="0" cy="5280482"/>
          </a:xfrm>
          <a:prstGeom prst="line">
            <a:avLst/>
          </a:prstGeom>
          <a:ln w="825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6F204B8-1971-E840-8ABC-483007D62D92}"/>
                  </a:ext>
                </a:extLst>
              </p:cNvPr>
              <p:cNvSpPr txBox="1"/>
              <p:nvPr/>
            </p:nvSpPr>
            <p:spPr>
              <a:xfrm>
                <a:off x="15330972" y="12370217"/>
                <a:ext cx="12861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6F204B8-1971-E840-8ABC-483007D62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0972" y="12370217"/>
                <a:ext cx="1286121" cy="769441"/>
              </a:xfrm>
              <a:prstGeom prst="rect">
                <a:avLst/>
              </a:prstGeom>
              <a:blipFill>
                <a:blip r:embed="rId3"/>
                <a:stretch>
                  <a:fillRect l="-196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Arc 90">
            <a:extLst>
              <a:ext uri="{FF2B5EF4-FFF2-40B4-BE49-F238E27FC236}">
                <a16:creationId xmlns:a16="http://schemas.microsoft.com/office/drawing/2014/main" id="{FD8C3F98-2DE4-114A-9A9F-83B56F319A91}"/>
              </a:ext>
            </a:extLst>
          </p:cNvPr>
          <p:cNvSpPr/>
          <p:nvPr/>
        </p:nvSpPr>
        <p:spPr>
          <a:xfrm rot="19926662">
            <a:off x="15180480" y="13436537"/>
            <a:ext cx="1322289" cy="855465"/>
          </a:xfrm>
          <a:prstGeom prst="arc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CABE9E-7D72-054E-B12A-960609C9920B}"/>
                  </a:ext>
                </a:extLst>
              </p:cNvPr>
              <p:cNvSpPr txBox="1"/>
              <p:nvPr/>
            </p:nvSpPr>
            <p:spPr>
              <a:xfrm>
                <a:off x="14390759" y="13936588"/>
                <a:ext cx="13117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CABE9E-7D72-054E-B12A-960609C99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759" y="13936588"/>
                <a:ext cx="1311769" cy="769441"/>
              </a:xfrm>
              <a:prstGeom prst="rect">
                <a:avLst/>
              </a:prstGeom>
              <a:blipFill>
                <a:blip r:embed="rId4"/>
                <a:stretch>
                  <a:fillRect l="-1923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rc 92">
            <a:extLst>
              <a:ext uri="{FF2B5EF4-FFF2-40B4-BE49-F238E27FC236}">
                <a16:creationId xmlns:a16="http://schemas.microsoft.com/office/drawing/2014/main" id="{3CF4E23D-A9A9-0640-8A09-758A34DD8C6B}"/>
              </a:ext>
            </a:extLst>
          </p:cNvPr>
          <p:cNvSpPr/>
          <p:nvPr/>
        </p:nvSpPr>
        <p:spPr>
          <a:xfrm rot="16380063">
            <a:off x="15278096" y="14498494"/>
            <a:ext cx="1322289" cy="855465"/>
          </a:xfrm>
          <a:prstGeom prst="arc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EB21CF9-A327-2E41-88EC-D3D536F9F062}"/>
                  </a:ext>
                </a:extLst>
              </p:cNvPr>
              <p:cNvSpPr txBox="1"/>
              <p:nvPr/>
            </p:nvSpPr>
            <p:spPr>
              <a:xfrm>
                <a:off x="141160" y="3299283"/>
                <a:ext cx="6880500" cy="378565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30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; </a:t>
                </a:r>
                <a:br>
                  <a:rPr lang="en-US" sz="6000" dirty="0"/>
                </a:br>
                <a:r>
                  <a:rPr lang="en-US" sz="6000" dirty="0"/>
                  <a:t>(-150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 source motor)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60 </a:t>
                </a:r>
                <a:r>
                  <a:rPr lang="en-US" sz="6000" dirty="0" err="1"/>
                  <a:t>deg</a:t>
                </a:r>
                <a:endParaRPr lang="en-US" sz="60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EB21CF9-A327-2E41-88EC-D3D536F9F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60" y="3299283"/>
                <a:ext cx="6880500" cy="3785652"/>
              </a:xfrm>
              <a:prstGeom prst="rect">
                <a:avLst/>
              </a:prstGeom>
              <a:blipFill>
                <a:blip r:embed="rId5"/>
                <a:stretch>
                  <a:fillRect l="-4963" t="-4667" b="-9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213CCE3-00DB-2E48-B397-57E555222433}"/>
                  </a:ext>
                </a:extLst>
              </p:cNvPr>
              <p:cNvSpPr txBox="1"/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the rotation angle of the source motor is </a:t>
                </a:r>
                <a:br>
                  <a:rPr lang="en-US" sz="4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−180</m:t>
                      </m:r>
                      <m:r>
                        <a:rPr lang="en-US" sz="4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400">
                          <a:latin typeface="Cambria Math" panose="02040503050406030204" pitchFamily="18" charset="0"/>
                        </a:rPr>
                        <m:t>deg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213CCE3-00DB-2E48-B397-57E555222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blipFill>
                <a:blip r:embed="rId6"/>
                <a:stretch>
                  <a:fillRect l="-4308" t="-5917" b="-82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urved Down Arrow 83">
            <a:extLst>
              <a:ext uri="{FF2B5EF4-FFF2-40B4-BE49-F238E27FC236}">
                <a16:creationId xmlns:a16="http://schemas.microsoft.com/office/drawing/2014/main" id="{25113238-A706-4144-BD5F-7056B4F9150A}"/>
              </a:ext>
            </a:extLst>
          </p:cNvPr>
          <p:cNvSpPr/>
          <p:nvPr/>
        </p:nvSpPr>
        <p:spPr>
          <a:xfrm>
            <a:off x="13396189" y="3018543"/>
            <a:ext cx="3169786" cy="161807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FE91D1-07E0-8640-BB98-6A6B3584DB22}"/>
              </a:ext>
            </a:extLst>
          </p:cNvPr>
          <p:cNvSpPr txBox="1"/>
          <p:nvPr/>
        </p:nvSpPr>
        <p:spPr>
          <a:xfrm>
            <a:off x="16711381" y="3002526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Source motor direction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5B8DE76-69E1-AC44-9FAB-2E5B03181F7C}"/>
                  </a:ext>
                </a:extLst>
              </p:cNvPr>
              <p:cNvSpPr/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5B8DE76-69E1-AC44-9FAB-2E5B03181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  <a:blipFill>
                <a:blip r:embed="rId7"/>
                <a:stretch>
                  <a:fillRect l="-378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43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663FDF3-B398-AB46-8258-2F84DC8021CA}"/>
              </a:ext>
            </a:extLst>
          </p:cNvPr>
          <p:cNvSpPr/>
          <p:nvPr/>
        </p:nvSpPr>
        <p:spPr>
          <a:xfrm>
            <a:off x="-306" y="14939658"/>
            <a:ext cx="23039388" cy="10260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D7A3EB-C576-4049-8AB7-FD6F0FCEBB15}"/>
              </a:ext>
            </a:extLst>
          </p:cNvPr>
          <p:cNvSpPr/>
          <p:nvPr/>
        </p:nvSpPr>
        <p:spPr>
          <a:xfrm>
            <a:off x="10673694" y="13931658"/>
            <a:ext cx="1692000" cy="169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A8B21-5016-864F-9646-EEC87F7B0CDF}"/>
              </a:ext>
            </a:extLst>
          </p:cNvPr>
          <p:cNvSpPr/>
          <p:nvPr/>
        </p:nvSpPr>
        <p:spPr>
          <a:xfrm>
            <a:off x="-1443" y="12648257"/>
            <a:ext cx="136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1ECAB-2ACC-E243-ACDE-955125D2FA12}"/>
              </a:ext>
            </a:extLst>
          </p:cNvPr>
          <p:cNvSpPr/>
          <p:nvPr/>
        </p:nvSpPr>
        <p:spPr>
          <a:xfrm>
            <a:off x="11429694" y="13409972"/>
            <a:ext cx="180000" cy="20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A0888A-5CBA-CB4B-9D8F-0E44F4D5566C}"/>
              </a:ext>
            </a:extLst>
          </p:cNvPr>
          <p:cNvCxnSpPr>
            <a:cxnSpLocks/>
          </p:cNvCxnSpPr>
          <p:nvPr/>
        </p:nvCxnSpPr>
        <p:spPr>
          <a:xfrm>
            <a:off x="14281463" y="12742504"/>
            <a:ext cx="0" cy="21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D218CB-F020-C94A-9D55-B4A4EAB54380}"/>
              </a:ext>
            </a:extLst>
          </p:cNvPr>
          <p:cNvSpPr txBox="1"/>
          <p:nvPr/>
        </p:nvSpPr>
        <p:spPr>
          <a:xfrm>
            <a:off x="14425639" y="13346881"/>
            <a:ext cx="545053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6 mm</a:t>
            </a:r>
            <a:br>
              <a:rPr lang="en-US" sz="3200" dirty="0"/>
            </a:br>
            <a:r>
              <a:rPr lang="en-US" sz="3200" dirty="0"/>
              <a:t>to top of nylon screw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7002941"/>
            <a:ext cx="0" cy="79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 mm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619886-0859-2E45-B7FF-B9761B7C3C10}"/>
              </a:ext>
            </a:extLst>
          </p:cNvPr>
          <p:cNvCxnSpPr>
            <a:cxnSpLocks/>
          </p:cNvCxnSpPr>
          <p:nvPr/>
        </p:nvCxnSpPr>
        <p:spPr>
          <a:xfrm>
            <a:off x="11353201" y="12635436"/>
            <a:ext cx="5926495" cy="12821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0F9B52-E3F2-5D4A-BD4C-457002864EA5}"/>
              </a:ext>
            </a:extLst>
          </p:cNvPr>
          <p:cNvCxnSpPr>
            <a:cxnSpLocks/>
          </p:cNvCxnSpPr>
          <p:nvPr/>
        </p:nvCxnSpPr>
        <p:spPr>
          <a:xfrm>
            <a:off x="15540768" y="6872313"/>
            <a:ext cx="0" cy="57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5DAF1B-C11E-204B-85DB-F03F68371D07}"/>
              </a:ext>
            </a:extLst>
          </p:cNvPr>
          <p:cNvSpPr txBox="1"/>
          <p:nvPr/>
        </p:nvSpPr>
        <p:spPr>
          <a:xfrm>
            <a:off x="15128719" y="9026441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16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684364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28ED3C-06AA-9E4C-97E6-86DDF7526831}"/>
              </a:ext>
            </a:extLst>
          </p:cNvPr>
          <p:cNvGrpSpPr/>
          <p:nvPr/>
        </p:nvGrpSpPr>
        <p:grpSpPr>
          <a:xfrm>
            <a:off x="5759694" y="3420000"/>
            <a:ext cx="11520000" cy="6121505"/>
            <a:chOff x="5759694" y="1799431"/>
            <a:chExt cx="11520000" cy="61215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4803B1-034B-AD42-B00E-2E9D1B044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7620DB-66AF-7047-A38B-AC88F3BEF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D68A9E-67A2-F642-A801-E4680D670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7EB1C-19E9-C54D-B55D-202E1D169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08F402-1C61-C742-BD45-00A1807CE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B4B85A-B3EB-494A-9BF0-E8542F392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13CED-1ABE-8F45-ACDE-9873DE616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0852C3-11E5-294C-924D-BEAD6E5A92B2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64E8694-57B0-0947-829A-50181F2F2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FDC4FA4-DB14-A44A-AA88-895C3B4E6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D037B7-C446-3945-B87B-E96DEE540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FDF052-1CAC-F24C-819C-1F72F75C5103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5677-42EF-E148-9E28-8D15A33344C9}"/>
                </a:ext>
              </a:extLst>
            </p:cNvPr>
            <p:cNvSpPr txBox="1"/>
            <p:nvPr/>
          </p:nvSpPr>
          <p:spPr>
            <a:xfrm>
              <a:off x="7576983" y="2992270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6FA49F-50C1-5741-B4DA-063CA0AC76BC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9CD3E61-6934-F44E-8AA9-10191C9C651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19E0E-4329-974F-8016-A677C0BACBBB}"/>
                </a:ext>
              </a:extLst>
            </p:cNvPr>
            <p:cNvSpPr txBox="1"/>
            <p:nvPr/>
          </p:nvSpPr>
          <p:spPr>
            <a:xfrm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5483B3C-8321-F343-9157-CB7C508409E0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9532E61-129C-1E41-AA5A-D1B18CBA9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B7CC080-C39C-9D49-A7D5-1114B29B7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31E6605-914E-3F43-B65D-EA36EB3B5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63E108-81DE-1F4C-ADAC-13FC619AE50C}"/>
                </a:ext>
              </a:extLst>
            </p:cNvPr>
            <p:cNvSpPr txBox="1"/>
            <p:nvPr/>
          </p:nvSpPr>
          <p:spPr>
            <a:xfrm rot="202343">
              <a:off x="7258456" y="4955696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4" y="169637"/>
            <a:ext cx="15120000" cy="25545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Angle definitions: -180 (centered)</a:t>
            </a:r>
          </a:p>
          <a:p>
            <a:pPr algn="ctr"/>
            <a:r>
              <a:rPr lang="en-US" sz="8000" dirty="0"/>
              <a:t>--center source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7DBB1F-9424-4944-9F3D-B77F1542DB63}"/>
              </a:ext>
            </a:extLst>
          </p:cNvPr>
          <p:cNvGrpSpPr/>
          <p:nvPr/>
        </p:nvGrpSpPr>
        <p:grpSpPr>
          <a:xfrm>
            <a:off x="9719694" y="6825536"/>
            <a:ext cx="1870053" cy="2534464"/>
            <a:chOff x="9719694" y="6825536"/>
            <a:chExt cx="1870053" cy="2534464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5BFEF7A-EDF5-0746-827C-AC82CDDC5A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9694" y="6825536"/>
              <a:ext cx="1870053" cy="2534464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39858D-6616-C441-B1B3-9733C0E527A0}"/>
                </a:ext>
              </a:extLst>
            </p:cNvPr>
            <p:cNvSpPr txBox="1"/>
            <p:nvPr/>
          </p:nvSpPr>
          <p:spPr>
            <a:xfrm>
              <a:off x="9743478" y="8012233"/>
              <a:ext cx="166243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8.6 mm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9216CEC-E4BA-1748-814A-DF821996F0DA}"/>
              </a:ext>
            </a:extLst>
          </p:cNvPr>
          <p:cNvSpPr txBox="1"/>
          <p:nvPr/>
        </p:nvSpPr>
        <p:spPr>
          <a:xfrm>
            <a:off x="1868339" y="9079328"/>
            <a:ext cx="68323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Don’t really need to worry about this point– At the lowest point, it’s still ~9 mm above the LMFE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A9D258-40F5-1349-8E35-32951BF68DDE}"/>
              </a:ext>
            </a:extLst>
          </p:cNvPr>
          <p:cNvCxnSpPr/>
          <p:nvPr/>
        </p:nvCxnSpPr>
        <p:spPr>
          <a:xfrm>
            <a:off x="8453372" y="9360000"/>
            <a:ext cx="1089214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E58874-A97A-CF43-98D4-B5B15FD35DEB}"/>
              </a:ext>
            </a:extLst>
          </p:cNvPr>
          <p:cNvCxnSpPr>
            <a:cxnSpLocks/>
          </p:cNvCxnSpPr>
          <p:nvPr/>
        </p:nvCxnSpPr>
        <p:spPr>
          <a:xfrm>
            <a:off x="17370798" y="6512762"/>
            <a:ext cx="0" cy="3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A3FC1ED-9F69-EC45-A42B-4EC23E8296FD}"/>
              </a:ext>
            </a:extLst>
          </p:cNvPr>
          <p:cNvSpPr txBox="1"/>
          <p:nvPr/>
        </p:nvSpPr>
        <p:spPr>
          <a:xfrm>
            <a:off x="17422429" y="6379223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mm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913564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9AF3224-26C3-0F4D-B433-9B943290136F}"/>
              </a:ext>
            </a:extLst>
          </p:cNvPr>
          <p:cNvCxnSpPr/>
          <p:nvPr/>
        </p:nvCxnSpPr>
        <p:spPr>
          <a:xfrm>
            <a:off x="3629716" y="18320657"/>
            <a:ext cx="8947751" cy="0"/>
          </a:xfrm>
          <a:prstGeom prst="straightConnector1">
            <a:avLst/>
          </a:prstGeom>
          <a:ln w="314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8F9DC43-A2A3-8141-8937-D66C5D722135}"/>
              </a:ext>
            </a:extLst>
          </p:cNvPr>
          <p:cNvSpPr txBox="1"/>
          <p:nvPr/>
        </p:nvSpPr>
        <p:spPr>
          <a:xfrm>
            <a:off x="4493575" y="18680975"/>
            <a:ext cx="6166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Linear motor travel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7D015B5-7872-BE4C-B00B-13E877006DA7}"/>
                  </a:ext>
                </a:extLst>
              </p:cNvPr>
              <p:cNvSpPr txBox="1"/>
              <p:nvPr/>
            </p:nvSpPr>
            <p:spPr>
              <a:xfrm>
                <a:off x="307846" y="3202850"/>
                <a:ext cx="6757674" cy="378565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0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; </a:t>
                </a:r>
                <a:br>
                  <a:rPr lang="en-US" sz="6000" dirty="0"/>
                </a:br>
                <a:r>
                  <a:rPr lang="en-US" sz="6000" dirty="0"/>
                  <a:t>(-180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 source motor)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90 </a:t>
                </a:r>
                <a:r>
                  <a:rPr lang="en-US" sz="6000" dirty="0" err="1"/>
                  <a:t>deg</a:t>
                </a:r>
                <a:endParaRPr lang="en-US" sz="60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7D015B5-7872-BE4C-B00B-13E877006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6" y="3202850"/>
                <a:ext cx="6757674" cy="3785652"/>
              </a:xfrm>
              <a:prstGeom prst="rect">
                <a:avLst/>
              </a:prstGeom>
              <a:blipFill>
                <a:blip r:embed="rId3"/>
                <a:stretch>
                  <a:fillRect l="-5253" t="-5017" b="-93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DD31856-7C03-2F44-90BB-65A003F0D27D}"/>
                  </a:ext>
                </a:extLst>
              </p:cNvPr>
              <p:cNvSpPr txBox="1"/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the rotation angle of the source motor is </a:t>
                </a:r>
                <a:br>
                  <a:rPr lang="en-US" sz="4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−180</m:t>
                      </m:r>
                      <m:r>
                        <a:rPr lang="en-US" sz="4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400">
                          <a:latin typeface="Cambria Math" panose="02040503050406030204" pitchFamily="18" charset="0"/>
                        </a:rPr>
                        <m:t>deg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DD31856-7C03-2F44-90BB-65A003F0D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blipFill>
                <a:blip r:embed="rId4"/>
                <a:stretch>
                  <a:fillRect l="-4308" t="-5917" b="-82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Curved Down Arrow 87">
            <a:extLst>
              <a:ext uri="{FF2B5EF4-FFF2-40B4-BE49-F238E27FC236}">
                <a16:creationId xmlns:a16="http://schemas.microsoft.com/office/drawing/2014/main" id="{516083E9-5A7B-244C-8DBA-9508DAB8607C}"/>
              </a:ext>
            </a:extLst>
          </p:cNvPr>
          <p:cNvSpPr/>
          <p:nvPr/>
        </p:nvSpPr>
        <p:spPr>
          <a:xfrm>
            <a:off x="13396189" y="3018543"/>
            <a:ext cx="3169786" cy="161807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470D15-040B-3742-8093-275157E050DC}"/>
              </a:ext>
            </a:extLst>
          </p:cNvPr>
          <p:cNvSpPr txBox="1"/>
          <p:nvPr/>
        </p:nvSpPr>
        <p:spPr>
          <a:xfrm>
            <a:off x="17233893" y="3002526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Source motor direction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09891E5-E358-FE45-A614-6BC2FCFB49E1}"/>
                  </a:ext>
                </a:extLst>
              </p:cNvPr>
              <p:cNvSpPr/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09891E5-E358-FE45-A614-6BC2FCFB4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  <a:blipFill>
                <a:blip r:embed="rId5"/>
                <a:stretch>
                  <a:fillRect l="-378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86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663FDF3-B398-AB46-8258-2F84DC8021CA}"/>
              </a:ext>
            </a:extLst>
          </p:cNvPr>
          <p:cNvSpPr/>
          <p:nvPr/>
        </p:nvSpPr>
        <p:spPr>
          <a:xfrm>
            <a:off x="-306" y="14939658"/>
            <a:ext cx="23039388" cy="10260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D7A3EB-C576-4049-8AB7-FD6F0FCEBB15}"/>
              </a:ext>
            </a:extLst>
          </p:cNvPr>
          <p:cNvSpPr/>
          <p:nvPr/>
        </p:nvSpPr>
        <p:spPr>
          <a:xfrm>
            <a:off x="10673694" y="13931658"/>
            <a:ext cx="1692000" cy="169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A8B21-5016-864F-9646-EEC87F7B0CDF}"/>
              </a:ext>
            </a:extLst>
          </p:cNvPr>
          <p:cNvSpPr/>
          <p:nvPr/>
        </p:nvSpPr>
        <p:spPr>
          <a:xfrm>
            <a:off x="-1443" y="12648257"/>
            <a:ext cx="136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1ECAB-2ACC-E243-ACDE-955125D2FA12}"/>
              </a:ext>
            </a:extLst>
          </p:cNvPr>
          <p:cNvSpPr/>
          <p:nvPr/>
        </p:nvSpPr>
        <p:spPr>
          <a:xfrm>
            <a:off x="11429694" y="13409972"/>
            <a:ext cx="180000" cy="20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A0888A-5CBA-CB4B-9D8F-0E44F4D5566C}"/>
              </a:ext>
            </a:extLst>
          </p:cNvPr>
          <p:cNvCxnSpPr>
            <a:cxnSpLocks/>
          </p:cNvCxnSpPr>
          <p:nvPr/>
        </p:nvCxnSpPr>
        <p:spPr>
          <a:xfrm>
            <a:off x="14281463" y="12742504"/>
            <a:ext cx="0" cy="21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D218CB-F020-C94A-9D55-B4A4EAB54380}"/>
              </a:ext>
            </a:extLst>
          </p:cNvPr>
          <p:cNvSpPr txBox="1"/>
          <p:nvPr/>
        </p:nvSpPr>
        <p:spPr>
          <a:xfrm>
            <a:off x="14425639" y="13346881"/>
            <a:ext cx="545053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6 mm</a:t>
            </a:r>
            <a:br>
              <a:rPr lang="en-US" sz="3200" dirty="0"/>
            </a:br>
            <a:r>
              <a:rPr lang="en-US" sz="3200" dirty="0"/>
              <a:t>to top of nylon screw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7002941"/>
            <a:ext cx="0" cy="79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 mm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619886-0859-2E45-B7FF-B9761B7C3C10}"/>
              </a:ext>
            </a:extLst>
          </p:cNvPr>
          <p:cNvCxnSpPr>
            <a:cxnSpLocks/>
          </p:cNvCxnSpPr>
          <p:nvPr/>
        </p:nvCxnSpPr>
        <p:spPr>
          <a:xfrm>
            <a:off x="11353201" y="12635436"/>
            <a:ext cx="5926495" cy="12821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0F9B52-E3F2-5D4A-BD4C-457002864EA5}"/>
              </a:ext>
            </a:extLst>
          </p:cNvPr>
          <p:cNvCxnSpPr>
            <a:cxnSpLocks/>
          </p:cNvCxnSpPr>
          <p:nvPr/>
        </p:nvCxnSpPr>
        <p:spPr>
          <a:xfrm>
            <a:off x="15540768" y="6872313"/>
            <a:ext cx="0" cy="57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5DAF1B-C11E-204B-85DB-F03F68371D07}"/>
              </a:ext>
            </a:extLst>
          </p:cNvPr>
          <p:cNvSpPr txBox="1"/>
          <p:nvPr/>
        </p:nvSpPr>
        <p:spPr>
          <a:xfrm>
            <a:off x="15128719" y="9026441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16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684364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28ED3C-06AA-9E4C-97E6-86DDF7526831}"/>
              </a:ext>
            </a:extLst>
          </p:cNvPr>
          <p:cNvGrpSpPr/>
          <p:nvPr/>
        </p:nvGrpSpPr>
        <p:grpSpPr>
          <a:xfrm rot="1500000">
            <a:off x="5759694" y="3420000"/>
            <a:ext cx="11520000" cy="6121505"/>
            <a:chOff x="5759694" y="1799431"/>
            <a:chExt cx="11520000" cy="61215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4803B1-034B-AD42-B00E-2E9D1B044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7620DB-66AF-7047-A38B-AC88F3BEF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D68A9E-67A2-F642-A801-E4680D670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7EB1C-19E9-C54D-B55D-202E1D169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08F402-1C61-C742-BD45-00A1807CE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B4B85A-B3EB-494A-9BF0-E8542F392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13CED-1ABE-8F45-ACDE-9873DE616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0852C3-11E5-294C-924D-BEAD6E5A92B2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64E8694-57B0-0947-829A-50181F2F2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FDC4FA4-DB14-A44A-AA88-895C3B4E6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D037B7-C446-3945-B87B-E96DEE540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FDF052-1CAC-F24C-819C-1F72F75C5103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5677-42EF-E148-9E28-8D15A33344C9}"/>
                </a:ext>
              </a:extLst>
            </p:cNvPr>
            <p:cNvSpPr txBox="1"/>
            <p:nvPr/>
          </p:nvSpPr>
          <p:spPr>
            <a:xfrm>
              <a:off x="7576983" y="2992270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6FA49F-50C1-5741-B4DA-063CA0AC76BC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9CD3E61-6934-F44E-8AA9-10191C9C651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19E0E-4329-974F-8016-A677C0BACBBB}"/>
                </a:ext>
              </a:extLst>
            </p:cNvPr>
            <p:cNvSpPr txBox="1"/>
            <p:nvPr/>
          </p:nvSpPr>
          <p:spPr>
            <a:xfrm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5483B3C-8321-F343-9157-CB7C508409E0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9532E61-129C-1E41-AA5A-D1B18CBA9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B7CC080-C39C-9D49-A7D5-1114B29B7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31E6605-914E-3F43-B65D-EA36EB3B5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63E108-81DE-1F4C-ADAC-13FC619AE50C}"/>
                </a:ext>
              </a:extLst>
            </p:cNvPr>
            <p:cNvSpPr txBox="1"/>
            <p:nvPr/>
          </p:nvSpPr>
          <p:spPr>
            <a:xfrm rot="202343">
              <a:off x="7258456" y="4955696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4" y="169637"/>
            <a:ext cx="15120000" cy="25545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Angle definitions: -205 (max)</a:t>
            </a:r>
          </a:p>
          <a:p>
            <a:pPr algn="ctr"/>
            <a:r>
              <a:rPr lang="en-US" sz="8000" dirty="0"/>
              <a:t>--move source -205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7DBB1F-9424-4944-9F3D-B77F1542DB63}"/>
              </a:ext>
            </a:extLst>
          </p:cNvPr>
          <p:cNvGrpSpPr/>
          <p:nvPr/>
        </p:nvGrpSpPr>
        <p:grpSpPr>
          <a:xfrm>
            <a:off x="9719694" y="6825536"/>
            <a:ext cx="1870053" cy="2534464"/>
            <a:chOff x="9719694" y="6825536"/>
            <a:chExt cx="1870053" cy="2534464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5BFEF7A-EDF5-0746-827C-AC82CDDC5A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9694" y="6825536"/>
              <a:ext cx="1870053" cy="2534464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39858D-6616-C441-B1B3-9733C0E527A0}"/>
                </a:ext>
              </a:extLst>
            </p:cNvPr>
            <p:cNvSpPr txBox="1"/>
            <p:nvPr/>
          </p:nvSpPr>
          <p:spPr>
            <a:xfrm>
              <a:off x="9743478" y="8012233"/>
              <a:ext cx="166243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8.6 mm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9216CEC-E4BA-1748-814A-DF821996F0DA}"/>
              </a:ext>
            </a:extLst>
          </p:cNvPr>
          <p:cNvSpPr txBox="1"/>
          <p:nvPr/>
        </p:nvSpPr>
        <p:spPr>
          <a:xfrm>
            <a:off x="1868339" y="9079328"/>
            <a:ext cx="68323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Don’t really need to worry about this point– At the lowest point, it’s still ~9 mm above the LMFE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A9D258-40F5-1349-8E35-32951BF68DDE}"/>
              </a:ext>
            </a:extLst>
          </p:cNvPr>
          <p:cNvCxnSpPr/>
          <p:nvPr/>
        </p:nvCxnSpPr>
        <p:spPr>
          <a:xfrm>
            <a:off x="8453372" y="9360000"/>
            <a:ext cx="1089214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E58874-A97A-CF43-98D4-B5B15FD35DEB}"/>
              </a:ext>
            </a:extLst>
          </p:cNvPr>
          <p:cNvCxnSpPr>
            <a:cxnSpLocks/>
          </p:cNvCxnSpPr>
          <p:nvPr/>
        </p:nvCxnSpPr>
        <p:spPr>
          <a:xfrm>
            <a:off x="17370798" y="6512762"/>
            <a:ext cx="0" cy="3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A3FC1ED-9F69-EC45-A42B-4EC23E8296FD}"/>
              </a:ext>
            </a:extLst>
          </p:cNvPr>
          <p:cNvSpPr txBox="1"/>
          <p:nvPr/>
        </p:nvSpPr>
        <p:spPr>
          <a:xfrm>
            <a:off x="17422429" y="6379223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mm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913564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9AF3224-26C3-0F4D-B433-9B943290136F}"/>
              </a:ext>
            </a:extLst>
          </p:cNvPr>
          <p:cNvCxnSpPr/>
          <p:nvPr/>
        </p:nvCxnSpPr>
        <p:spPr>
          <a:xfrm>
            <a:off x="3629716" y="18320657"/>
            <a:ext cx="8947751" cy="0"/>
          </a:xfrm>
          <a:prstGeom prst="straightConnector1">
            <a:avLst/>
          </a:prstGeom>
          <a:ln w="314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8F9DC43-A2A3-8141-8937-D66C5D722135}"/>
              </a:ext>
            </a:extLst>
          </p:cNvPr>
          <p:cNvSpPr txBox="1"/>
          <p:nvPr/>
        </p:nvSpPr>
        <p:spPr>
          <a:xfrm>
            <a:off x="4493575" y="18680975"/>
            <a:ext cx="6166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Linear motor travel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A77E698-5299-5A40-940D-DB31041D4D36}"/>
                  </a:ext>
                </a:extLst>
              </p:cNvPr>
              <p:cNvSpPr txBox="1"/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the rotation angle of the source motor is </a:t>
                </a:r>
                <a:br>
                  <a:rPr lang="en-US" sz="4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−180</m:t>
                      </m:r>
                      <m:r>
                        <a:rPr lang="en-US" sz="4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400">
                          <a:latin typeface="Cambria Math" panose="02040503050406030204" pitchFamily="18" charset="0"/>
                        </a:rPr>
                        <m:t>deg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A77E698-5299-5A40-940D-DB31041D4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blipFill>
                <a:blip r:embed="rId3"/>
                <a:stretch>
                  <a:fillRect l="-4308" t="-5917" b="-82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Curved Down Arrow 86">
            <a:extLst>
              <a:ext uri="{FF2B5EF4-FFF2-40B4-BE49-F238E27FC236}">
                <a16:creationId xmlns:a16="http://schemas.microsoft.com/office/drawing/2014/main" id="{952841F9-7D86-084E-AB44-7B2B7B81B2A1}"/>
              </a:ext>
            </a:extLst>
          </p:cNvPr>
          <p:cNvSpPr/>
          <p:nvPr/>
        </p:nvSpPr>
        <p:spPr>
          <a:xfrm>
            <a:off x="13396189" y="3018543"/>
            <a:ext cx="3169786" cy="161807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57A94C-7980-3044-96A2-3B5417E5B000}"/>
              </a:ext>
            </a:extLst>
          </p:cNvPr>
          <p:cNvSpPr txBox="1"/>
          <p:nvPr/>
        </p:nvSpPr>
        <p:spPr>
          <a:xfrm>
            <a:off x="16711381" y="3002526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Source motor direction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16E052C-5518-7342-B265-1EE6D6638DBE}"/>
                  </a:ext>
                </a:extLst>
              </p:cNvPr>
              <p:cNvSpPr/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16E052C-5518-7342-B265-1EE6D6638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  <a:blipFill>
                <a:blip r:embed="rId4"/>
                <a:stretch>
                  <a:fillRect l="-378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BCD9113-7AC9-B04C-84EF-C7BBE215A995}"/>
                  </a:ext>
                </a:extLst>
              </p:cNvPr>
              <p:cNvSpPr txBox="1"/>
              <p:nvPr/>
            </p:nvSpPr>
            <p:spPr>
              <a:xfrm>
                <a:off x="307846" y="3202850"/>
                <a:ext cx="6757674" cy="378565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-25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; </a:t>
                </a:r>
                <a:br>
                  <a:rPr lang="en-US" sz="6000" dirty="0"/>
                </a:br>
                <a:r>
                  <a:rPr lang="en-US" sz="6000" dirty="0"/>
                  <a:t>(-205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 source motor)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-65 </a:t>
                </a:r>
                <a:r>
                  <a:rPr lang="en-US" sz="6000" dirty="0" err="1"/>
                  <a:t>deg</a:t>
                </a:r>
                <a:endParaRPr lang="en-US" sz="60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BCD9113-7AC9-B04C-84EF-C7BBE215A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6" y="3202850"/>
                <a:ext cx="6757674" cy="3785652"/>
              </a:xfrm>
              <a:prstGeom prst="rect">
                <a:avLst/>
              </a:prstGeom>
              <a:blipFill>
                <a:blip r:embed="rId5"/>
                <a:stretch>
                  <a:fillRect l="-5253" t="-5017" b="-93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9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1992</TotalTime>
  <Words>874</Words>
  <Application>Microsoft Macintosh PowerPoint</Application>
  <PresentationFormat>Custom</PresentationFormat>
  <Paragraphs>193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Gulden Othman</dc:creator>
  <cp:keywords/>
  <dc:description/>
  <cp:lastModifiedBy>Gulden Othman</cp:lastModifiedBy>
  <cp:revision>64</cp:revision>
  <cp:lastPrinted>2020-05-14T16:38:18Z</cp:lastPrinted>
  <dcterms:created xsi:type="dcterms:W3CDTF">2020-05-13T13:56:50Z</dcterms:created>
  <dcterms:modified xsi:type="dcterms:W3CDTF">2020-10-06T22:32:58Z</dcterms:modified>
  <cp:category/>
</cp:coreProperties>
</file>