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4d884eed3_0_3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24d884eed3_0_3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4d884eed3_0_3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24d884eed3_0_3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6488723c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6488723c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6488723c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46488723c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4d884eed3_0_3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4d884eed3_0_3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6488723c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6488723c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4d884eed3_0_3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4d884eed3_0_3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4d884eed3_0_3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4d884eed3_0_3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4d884eed3_0_3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4d884eed3_0_3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4d884eed3_0_3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4d884eed3_0_3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6488723c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6488723c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4d884eed3_0_3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4d884eed3_0_3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55" name="Shape 55"/>
        <p:cNvGrpSpPr/>
        <p:nvPr/>
      </p:nvGrpSpPr>
      <p:grpSpPr>
        <a:xfrm>
          <a:off x="0" y="0"/>
          <a:ext cx="0" cy="0"/>
          <a:chOff x="0" y="0"/>
          <a:chExt cx="0" cy="0"/>
        </a:xfrm>
      </p:grpSpPr>
      <p:grpSp>
        <p:nvGrpSpPr>
          <p:cNvPr id="56" name="Google Shape;56;p13"/>
          <p:cNvGrpSpPr/>
          <p:nvPr/>
        </p:nvGrpSpPr>
        <p:grpSpPr>
          <a:xfrm>
            <a:off x="4406400" y="0"/>
            <a:ext cx="4737600" cy="5143065"/>
            <a:chOff x="4406400" y="0"/>
            <a:chExt cx="4737600" cy="5143065"/>
          </a:xfrm>
        </p:grpSpPr>
        <p:sp>
          <p:nvSpPr>
            <p:cNvPr id="57" name="Google Shape;57;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76" name="Google Shape;76;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77" name="Shape 77"/>
        <p:cNvGrpSpPr/>
        <p:nvPr/>
      </p:nvGrpSpPr>
      <p:grpSpPr>
        <a:xfrm>
          <a:off x="0" y="0"/>
          <a:ext cx="0" cy="0"/>
          <a:chOff x="0" y="0"/>
          <a:chExt cx="0" cy="0"/>
        </a:xfrm>
      </p:grpSpPr>
      <p:pic>
        <p:nvPicPr>
          <p:cNvPr descr="offset_comp_343059.jpg" id="78" name="Google Shape;78;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79" name="Google Shape;7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4"/>
          <p:cNvSpPr txBox="1"/>
          <p:nvPr>
            <p:ph idx="1" type="body"/>
          </p:nvPr>
        </p:nvSpPr>
        <p:spPr>
          <a:xfrm>
            <a:off x="4018025" y="1567550"/>
            <a:ext cx="4318500" cy="1766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2"/>
              </a:buClr>
              <a:buSzPts val="1800"/>
              <a:buChar char="●"/>
              <a:defRPr>
                <a:solidFill>
                  <a:schemeClr val="dk2"/>
                </a:solidFill>
              </a:defRPr>
            </a:lvl1pPr>
            <a:lvl2pPr indent="-317500" lvl="1" marL="914400" rtl="0">
              <a:spcBef>
                <a:spcPts val="0"/>
              </a:spcBef>
              <a:spcAft>
                <a:spcPts val="0"/>
              </a:spcAft>
              <a:buClr>
                <a:schemeClr val="dk2"/>
              </a:buClr>
              <a:buSzPts val="1400"/>
              <a:buChar char="○"/>
              <a:defRPr>
                <a:solidFill>
                  <a:schemeClr val="dk2"/>
                </a:solidFill>
              </a:defRPr>
            </a:lvl2pPr>
            <a:lvl3pPr indent="-317500" lvl="2" marL="1371600" rtl="0">
              <a:spcBef>
                <a:spcPts val="0"/>
              </a:spcBef>
              <a:spcAft>
                <a:spcPts val="0"/>
              </a:spcAft>
              <a:buClr>
                <a:schemeClr val="dk2"/>
              </a:buClr>
              <a:buSzPts val="1400"/>
              <a:buChar char="■"/>
              <a:defRPr>
                <a:solidFill>
                  <a:schemeClr val="dk2"/>
                </a:solidFill>
              </a:defRPr>
            </a:lvl3pPr>
            <a:lvl4pPr indent="-317500" lvl="3" marL="1828800" rtl="0">
              <a:spcBef>
                <a:spcPts val="0"/>
              </a:spcBef>
              <a:spcAft>
                <a:spcPts val="0"/>
              </a:spcAft>
              <a:buClr>
                <a:schemeClr val="dk2"/>
              </a:buClr>
              <a:buSzPts val="1400"/>
              <a:buChar char="●"/>
              <a:defRPr>
                <a:solidFill>
                  <a:schemeClr val="dk2"/>
                </a:solidFill>
              </a:defRPr>
            </a:lvl4pPr>
            <a:lvl5pPr indent="-317500" lvl="4" marL="2286000" rtl="0">
              <a:spcBef>
                <a:spcPts val="0"/>
              </a:spcBef>
              <a:spcAft>
                <a:spcPts val="0"/>
              </a:spcAft>
              <a:buClr>
                <a:schemeClr val="dk2"/>
              </a:buClr>
              <a:buSzPts val="1400"/>
              <a:buChar char="○"/>
              <a:defRPr>
                <a:solidFill>
                  <a:schemeClr val="dk2"/>
                </a:solidFill>
              </a:defRPr>
            </a:lvl5pPr>
            <a:lvl6pPr indent="-317500" lvl="5" marL="2743200" rtl="0">
              <a:spcBef>
                <a:spcPts val="0"/>
              </a:spcBef>
              <a:spcAft>
                <a:spcPts val="0"/>
              </a:spcAft>
              <a:buClr>
                <a:schemeClr val="dk2"/>
              </a:buClr>
              <a:buSzPts val="1400"/>
              <a:buChar char="■"/>
              <a:defRPr>
                <a:solidFill>
                  <a:schemeClr val="dk2"/>
                </a:solidFill>
              </a:defRPr>
            </a:lvl6pPr>
            <a:lvl7pPr indent="-317500" lvl="6" marL="3200400" rtl="0">
              <a:spcBef>
                <a:spcPts val="0"/>
              </a:spcBef>
              <a:spcAft>
                <a:spcPts val="0"/>
              </a:spcAft>
              <a:buClr>
                <a:schemeClr val="dk2"/>
              </a:buClr>
              <a:buSzPts val="1400"/>
              <a:buChar char="●"/>
              <a:defRPr>
                <a:solidFill>
                  <a:schemeClr val="dk2"/>
                </a:solidFill>
              </a:defRPr>
            </a:lvl7pPr>
            <a:lvl8pPr indent="-317500" lvl="7" marL="3657600" rtl="0">
              <a:spcBef>
                <a:spcPts val="0"/>
              </a:spcBef>
              <a:spcAft>
                <a:spcPts val="0"/>
              </a:spcAft>
              <a:buClr>
                <a:schemeClr val="dk2"/>
              </a:buClr>
              <a:buSzPts val="1400"/>
              <a:buChar char="○"/>
              <a:defRPr>
                <a:solidFill>
                  <a:schemeClr val="dk2"/>
                </a:solidFill>
              </a:defRPr>
            </a:lvl8pPr>
            <a:lvl9pPr indent="-317500" lvl="8" marL="4114800" rtl="0">
              <a:spcBef>
                <a:spcPts val="0"/>
              </a:spcBef>
              <a:spcAft>
                <a:spcPts val="0"/>
              </a:spcAft>
              <a:buClr>
                <a:schemeClr val="dk2"/>
              </a:buClr>
              <a:buSzPts val="1400"/>
              <a:buChar char="■"/>
              <a:defRPr>
                <a:solidFill>
                  <a:schemeClr val="dk2"/>
                </a:solidFill>
              </a:defRPr>
            </a:lvl9pPr>
          </a:lstStyle>
          <a:p/>
        </p:txBody>
      </p:sp>
      <p:sp>
        <p:nvSpPr>
          <p:cNvPr id="81" name="Google Shape;8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82" name="Google Shape;82;p14">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4"/>
          <p:cNvGrpSpPr/>
          <p:nvPr/>
        </p:nvGrpSpPr>
        <p:grpSpPr>
          <a:xfrm>
            <a:off x="0" y="381001"/>
            <a:ext cx="1037850" cy="1016287"/>
            <a:chOff x="0" y="381001"/>
            <a:chExt cx="1037850" cy="1016287"/>
          </a:xfrm>
        </p:grpSpPr>
        <p:sp>
          <p:nvSpPr>
            <p:cNvPr id="87" name="Google Shape;87;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89" name="Shape 89"/>
        <p:cNvGrpSpPr/>
        <p:nvPr/>
      </p:nvGrpSpPr>
      <p:grpSpPr>
        <a:xfrm>
          <a:off x="0" y="0"/>
          <a:ext cx="0" cy="0"/>
          <a:chOff x="0" y="0"/>
          <a:chExt cx="0" cy="0"/>
        </a:xfrm>
      </p:grpSpPr>
      <p:sp>
        <p:nvSpPr>
          <p:cNvPr id="90" name="Google Shape;90;p15"/>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1" name="Google Shape;91;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93" name="Google Shape;93;p15">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15"/>
          <p:cNvGrpSpPr/>
          <p:nvPr/>
        </p:nvGrpSpPr>
        <p:grpSpPr>
          <a:xfrm>
            <a:off x="0" y="381001"/>
            <a:ext cx="1037850" cy="1016287"/>
            <a:chOff x="0" y="381001"/>
            <a:chExt cx="1037850" cy="1016287"/>
          </a:xfrm>
        </p:grpSpPr>
        <p:sp>
          <p:nvSpPr>
            <p:cNvPr id="98" name="Google Shape;98;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5"/>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01" name="Google Shape;10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102" name="Shape 102"/>
        <p:cNvGrpSpPr/>
        <p:nvPr/>
      </p:nvGrpSpPr>
      <p:grpSpPr>
        <a:xfrm>
          <a:off x="0" y="0"/>
          <a:ext cx="0" cy="0"/>
          <a:chOff x="0" y="0"/>
          <a:chExt cx="0" cy="0"/>
        </a:xfrm>
      </p:grpSpPr>
      <p:sp>
        <p:nvSpPr>
          <p:cNvPr id="103" name="Google Shape;103;p16"/>
          <p:cNvSpPr txBox="1"/>
          <p:nvPr>
            <p:ph type="title"/>
          </p:nvPr>
        </p:nvSpPr>
        <p:spPr>
          <a:xfrm>
            <a:off x="702850" y="1708619"/>
            <a:ext cx="3333300" cy="147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4" name="Google Shape;104;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16"/>
          <p:cNvGrpSpPr/>
          <p:nvPr/>
        </p:nvGrpSpPr>
        <p:grpSpPr>
          <a:xfrm>
            <a:off x="0" y="381001"/>
            <a:ext cx="1037850" cy="1016287"/>
            <a:chOff x="0" y="381001"/>
            <a:chExt cx="1037850" cy="1016287"/>
          </a:xfrm>
        </p:grpSpPr>
        <p:sp>
          <p:nvSpPr>
            <p:cNvPr id="110" name="Google Shape;110;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6"/>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13" name="Google Shape;11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14" name="Google Shape;114;p16"/>
          <p:cNvSpPr txBox="1"/>
          <p:nvPr>
            <p:ph idx="1" type="body"/>
          </p:nvPr>
        </p:nvSpPr>
        <p:spPr>
          <a:xfrm>
            <a:off x="702850" y="3625275"/>
            <a:ext cx="3333300" cy="765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www.nps.gov/subjects/developer/index.htm" TargetMode="External"/><Relationship Id="rId4" Type="http://schemas.openxmlformats.org/officeDocument/2006/relationships/hyperlink" Target="https://www.nps.gov/subjects/developer/api-documentation.htm" TargetMode="External"/><Relationship Id="rId5" Type="http://schemas.openxmlformats.org/officeDocument/2006/relationships/hyperlink" Target="https://www.nps.gov/aboutus/foia/upload/NPS-Unit-List.xlsx" TargetMode="External"/><Relationship Id="rId6" Type="http://schemas.openxmlformats.org/officeDocument/2006/relationships/hyperlink" Target="https://www.nps.gov/subjects/developer/api-documentation.htm" TargetMode="External"/><Relationship Id="rId7" Type="http://schemas.openxmlformats.org/officeDocument/2006/relationships/hyperlink" Target="https://1000logos.net/wp-content/uploads/2021/04/National-Park-Service-logo.png" TargetMode="External"/><Relationship Id="rId8"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17"/>
          <p:cNvSpPr txBox="1"/>
          <p:nvPr>
            <p:ph type="ctrTitle"/>
          </p:nvPr>
        </p:nvSpPr>
        <p:spPr>
          <a:xfrm>
            <a:off x="671258" y="990800"/>
            <a:ext cx="7801500" cy="1730100"/>
          </a:xfrm>
          <a:prstGeom prst="rect">
            <a:avLst/>
          </a:prstGeom>
          <a:effectLst>
            <a:outerShdw blurRad="57150" rotWithShape="0" algn="bl" dist="38100">
              <a:srgbClr val="000000"/>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GB"/>
              <a:t>US National Parks Data Analysis</a:t>
            </a:r>
            <a:endParaRPr/>
          </a:p>
        </p:txBody>
      </p:sp>
      <p:sp>
        <p:nvSpPr>
          <p:cNvPr id="120" name="Google Shape;120;p17"/>
          <p:cNvSpPr txBox="1"/>
          <p:nvPr>
            <p:ph idx="1" type="subTitle"/>
          </p:nvPr>
        </p:nvSpPr>
        <p:spPr>
          <a:xfrm>
            <a:off x="671250" y="3174876"/>
            <a:ext cx="7801500" cy="792600"/>
          </a:xfrm>
          <a:prstGeom prst="rect">
            <a:avLst/>
          </a:prstGeom>
          <a:effectLst>
            <a:outerShdw blurRad="57150" rotWithShape="0" algn="bl" dist="66675">
              <a:srgbClr val="000000">
                <a:alpha val="72000"/>
              </a:srgbClr>
            </a:outerShdw>
          </a:effectLst>
        </p:spPr>
        <p:txBody>
          <a:bodyPr anchorCtr="0" anchor="t" bIns="91425" lIns="91425" spcFirstLastPara="1" rIns="91425" wrap="square" tIns="91425">
            <a:normAutofit lnSpcReduction="20000"/>
          </a:bodyPr>
          <a:lstStyle/>
          <a:p>
            <a:pPr indent="0" lvl="0" marL="0" rtl="0" algn="ctr">
              <a:lnSpc>
                <a:spcPct val="115000"/>
              </a:lnSpc>
              <a:spcBef>
                <a:spcPts val="0"/>
              </a:spcBef>
              <a:spcAft>
                <a:spcPts val="1600"/>
              </a:spcAft>
              <a:buNone/>
            </a:pPr>
            <a:r>
              <a:rPr lang="en-GB">
                <a:solidFill>
                  <a:schemeClr val="dk1"/>
                </a:solidFill>
              </a:rPr>
              <a:t>By: Cody Osieczonek, Andrea Monnerie, Tyler White, and Mason Godlove </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Activities Data</a:t>
            </a:r>
            <a:endParaRPr/>
          </a:p>
        </p:txBody>
      </p:sp>
      <p:sp>
        <p:nvSpPr>
          <p:cNvPr id="186" name="Google Shape;186;p26"/>
          <p:cNvSpPr txBox="1"/>
          <p:nvPr>
            <p:ph idx="1" type="body"/>
          </p:nvPr>
        </p:nvSpPr>
        <p:spPr>
          <a:xfrm>
            <a:off x="311700" y="1152475"/>
            <a:ext cx="48135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We next found out the national parks with most a</a:t>
            </a:r>
            <a:r>
              <a:rPr lang="en-GB"/>
              <a:t>ctivities (biking, hiking, swimming, ect.).</a:t>
            </a:r>
            <a:endParaRPr/>
          </a:p>
          <a:p>
            <a:pPr indent="-342900" lvl="0" marL="457200" rtl="0" algn="l">
              <a:spcBef>
                <a:spcPts val="0"/>
              </a:spcBef>
              <a:spcAft>
                <a:spcPts val="0"/>
              </a:spcAft>
              <a:buSzPts val="1800"/>
              <a:buChar char="●"/>
            </a:pPr>
            <a:r>
              <a:rPr lang="en-GB"/>
              <a:t>This information could be useful for travelers with children or someone who wants more entertainment in parks.</a:t>
            </a:r>
            <a:endParaRPr/>
          </a:p>
          <a:p>
            <a:pPr indent="-342900" lvl="0" marL="457200" rtl="0" algn="l">
              <a:spcBef>
                <a:spcPts val="0"/>
              </a:spcBef>
              <a:spcAft>
                <a:spcPts val="0"/>
              </a:spcAft>
              <a:buSzPts val="1800"/>
              <a:buChar char="●"/>
            </a:pPr>
            <a:r>
              <a:rPr lang="en-GB"/>
              <a:t>The national park with the most activities was Acadia National Park with 16 total activities.</a:t>
            </a:r>
            <a:endParaRPr/>
          </a:p>
          <a:p>
            <a:pPr indent="-342900" lvl="0" marL="457200" rtl="0" algn="l">
              <a:spcBef>
                <a:spcPts val="0"/>
              </a:spcBef>
              <a:spcAft>
                <a:spcPts val="0"/>
              </a:spcAft>
              <a:buSzPts val="1800"/>
              <a:buChar char="●"/>
            </a:pPr>
            <a:r>
              <a:rPr lang="en-GB"/>
              <a:t>The runner-up is Abraham Lincoln Birthplace Historical Park with 9 total activities</a:t>
            </a:r>
            <a:endParaRPr/>
          </a:p>
        </p:txBody>
      </p:sp>
      <p:pic>
        <p:nvPicPr>
          <p:cNvPr id="187" name="Google Shape;187;p26"/>
          <p:cNvPicPr preferRelativeResize="0"/>
          <p:nvPr/>
        </p:nvPicPr>
        <p:blipFill>
          <a:blip r:embed="rId3">
            <a:alphaModFix/>
          </a:blip>
          <a:stretch>
            <a:fillRect/>
          </a:stretch>
        </p:blipFill>
        <p:spPr>
          <a:xfrm>
            <a:off x="5255625" y="1017725"/>
            <a:ext cx="3816325" cy="3816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Activities Data Cont. </a:t>
            </a:r>
            <a:endParaRPr/>
          </a:p>
        </p:txBody>
      </p:sp>
      <p:sp>
        <p:nvSpPr>
          <p:cNvPr id="193" name="Google Shape;193;p27"/>
          <p:cNvSpPr txBox="1"/>
          <p:nvPr>
            <p:ph idx="1" type="body"/>
          </p:nvPr>
        </p:nvSpPr>
        <p:spPr>
          <a:xfrm>
            <a:off x="311700" y="1152475"/>
            <a:ext cx="4813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Mean: 3.07</a:t>
            </a:r>
            <a:endParaRPr/>
          </a:p>
          <a:p>
            <a:pPr indent="-342900" lvl="0" marL="457200" rtl="0" algn="l">
              <a:spcBef>
                <a:spcPts val="0"/>
              </a:spcBef>
              <a:spcAft>
                <a:spcPts val="0"/>
              </a:spcAft>
              <a:buSzPts val="1800"/>
              <a:buChar char="●"/>
            </a:pPr>
            <a:r>
              <a:rPr lang="en-GB"/>
              <a:t>Median: 1.0</a:t>
            </a:r>
            <a:endParaRPr/>
          </a:p>
          <a:p>
            <a:pPr indent="-317500" lvl="1" marL="914400" rtl="0" algn="l">
              <a:spcBef>
                <a:spcPts val="0"/>
              </a:spcBef>
              <a:spcAft>
                <a:spcPts val="0"/>
              </a:spcAft>
              <a:buSzPts val="1400"/>
              <a:buChar char="○"/>
            </a:pPr>
            <a:r>
              <a:rPr lang="en-GB"/>
              <a:t>Mean ≠ median, there is skewness</a:t>
            </a:r>
            <a:endParaRPr/>
          </a:p>
          <a:p>
            <a:pPr indent="-317500" lvl="1" marL="914400" rtl="0" algn="l">
              <a:spcBef>
                <a:spcPts val="0"/>
              </a:spcBef>
              <a:spcAft>
                <a:spcPts val="0"/>
              </a:spcAft>
              <a:buSzPts val="1400"/>
              <a:buChar char="○"/>
            </a:pPr>
            <a:r>
              <a:rPr lang="en-GB"/>
              <a:t>Mean &gt; median, right skewness</a:t>
            </a:r>
            <a:endParaRPr/>
          </a:p>
          <a:p>
            <a:pPr indent="-342900" lvl="0" marL="457200" rtl="0" algn="l">
              <a:spcBef>
                <a:spcPts val="0"/>
              </a:spcBef>
              <a:spcAft>
                <a:spcPts val="0"/>
              </a:spcAft>
              <a:buSzPts val="1800"/>
              <a:buChar char="●"/>
            </a:pPr>
            <a:r>
              <a:rPr lang="en-GB"/>
              <a:t>96.9% of national parks have 0 activities</a:t>
            </a:r>
            <a:endParaRPr/>
          </a:p>
          <a:p>
            <a:pPr indent="-342900" lvl="0" marL="457200" rtl="0" algn="l">
              <a:spcBef>
                <a:spcPts val="0"/>
              </a:spcBef>
              <a:spcAft>
                <a:spcPts val="0"/>
              </a:spcAft>
              <a:buSzPts val="1800"/>
              <a:buChar char="●"/>
            </a:pPr>
            <a:r>
              <a:rPr lang="en-GB"/>
              <a:t>3.1% (40 parks) national parks have at least 1 activity</a:t>
            </a:r>
            <a:endParaRPr/>
          </a:p>
          <a:p>
            <a:pPr indent="-342900" lvl="0" marL="457200" rtl="0" algn="l">
              <a:spcBef>
                <a:spcPts val="0"/>
              </a:spcBef>
              <a:spcAft>
                <a:spcPts val="0"/>
              </a:spcAft>
              <a:buSzPts val="1800"/>
              <a:buChar char="●"/>
            </a:pPr>
            <a:r>
              <a:rPr lang="en-GB"/>
              <a:t>There are a few national parks with activities, so travelers that want activities have a few parks to choose from</a:t>
            </a:r>
            <a:endParaRPr/>
          </a:p>
        </p:txBody>
      </p:sp>
      <p:pic>
        <p:nvPicPr>
          <p:cNvPr id="194" name="Google Shape;194;p27"/>
          <p:cNvPicPr preferRelativeResize="0"/>
          <p:nvPr/>
        </p:nvPicPr>
        <p:blipFill rotWithShape="1">
          <a:blip r:embed="rId3">
            <a:alphaModFix/>
          </a:blip>
          <a:srcRect b="12157" l="4926" r="9690" t="8014"/>
          <a:stretch/>
        </p:blipFill>
        <p:spPr>
          <a:xfrm>
            <a:off x="5276250" y="1152475"/>
            <a:ext cx="3654017" cy="341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Events Data</a:t>
            </a:r>
            <a:endParaRPr/>
          </a:p>
        </p:txBody>
      </p:sp>
      <p:sp>
        <p:nvSpPr>
          <p:cNvPr id="200" name="Google Shape;200;p28"/>
          <p:cNvSpPr txBox="1"/>
          <p:nvPr>
            <p:ph idx="1" type="body"/>
          </p:nvPr>
        </p:nvSpPr>
        <p:spPr>
          <a:xfrm>
            <a:off x="311700" y="1152475"/>
            <a:ext cx="48135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We next found out the total number of events in national parks with the most events</a:t>
            </a:r>
            <a:r>
              <a:rPr lang="en-GB"/>
              <a:t> such as tours, walks, rides, etc.</a:t>
            </a:r>
            <a:endParaRPr/>
          </a:p>
          <a:p>
            <a:pPr indent="-342900" lvl="0" marL="457200" rtl="0" algn="l">
              <a:spcBef>
                <a:spcPts val="0"/>
              </a:spcBef>
              <a:spcAft>
                <a:spcPts val="0"/>
              </a:spcAft>
              <a:buSzPts val="1800"/>
              <a:buChar char="●"/>
            </a:pPr>
            <a:r>
              <a:rPr lang="en-GB"/>
              <a:t>This is our most dynamic set of data (keeps changing).</a:t>
            </a:r>
            <a:endParaRPr/>
          </a:p>
          <a:p>
            <a:pPr indent="-342900" lvl="0" marL="457200" rtl="0" algn="l">
              <a:spcBef>
                <a:spcPts val="0"/>
              </a:spcBef>
              <a:spcAft>
                <a:spcPts val="0"/>
              </a:spcAft>
              <a:buSzPts val="1800"/>
              <a:buChar char="●"/>
            </a:pPr>
            <a:r>
              <a:rPr lang="en-GB"/>
              <a:t>This information would be great for travelers with children or for anyone who loves history and/or nature</a:t>
            </a:r>
            <a:endParaRPr/>
          </a:p>
          <a:p>
            <a:pPr indent="-342900" lvl="0" marL="457200" rtl="0" algn="l">
              <a:spcBef>
                <a:spcPts val="0"/>
              </a:spcBef>
              <a:spcAft>
                <a:spcPts val="0"/>
              </a:spcAft>
              <a:buSzPts val="1800"/>
              <a:buChar char="●"/>
            </a:pPr>
            <a:r>
              <a:rPr lang="en-GB"/>
              <a:t>At the moment:</a:t>
            </a:r>
            <a:endParaRPr/>
          </a:p>
          <a:p>
            <a:pPr indent="-317500" lvl="1" marL="914400" rtl="0" algn="l">
              <a:spcBef>
                <a:spcPts val="0"/>
              </a:spcBef>
              <a:spcAft>
                <a:spcPts val="0"/>
              </a:spcAft>
              <a:buSzPts val="1400"/>
              <a:buChar char="○"/>
            </a:pPr>
            <a:r>
              <a:rPr lang="en-GB"/>
              <a:t>The national park with the most events was Yorktown </a:t>
            </a:r>
            <a:r>
              <a:rPr lang="en-GB"/>
              <a:t>Battlefield</a:t>
            </a:r>
            <a:r>
              <a:rPr lang="en-GB"/>
              <a:t> National </a:t>
            </a:r>
            <a:r>
              <a:rPr lang="en-GB"/>
              <a:t>Park</a:t>
            </a:r>
            <a:r>
              <a:rPr lang="en-GB"/>
              <a:t> with 2 events</a:t>
            </a:r>
            <a:endParaRPr/>
          </a:p>
        </p:txBody>
      </p:sp>
      <p:pic>
        <p:nvPicPr>
          <p:cNvPr id="201" name="Google Shape;201;p28"/>
          <p:cNvPicPr preferRelativeResize="0"/>
          <p:nvPr/>
        </p:nvPicPr>
        <p:blipFill>
          <a:blip r:embed="rId3">
            <a:alphaModFix/>
          </a:blip>
          <a:stretch>
            <a:fillRect/>
          </a:stretch>
        </p:blipFill>
        <p:spPr>
          <a:xfrm>
            <a:off x="5277600" y="1170125"/>
            <a:ext cx="3714000" cy="371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Events Data Cont.</a:t>
            </a:r>
            <a:endParaRPr/>
          </a:p>
        </p:txBody>
      </p:sp>
      <p:sp>
        <p:nvSpPr>
          <p:cNvPr id="207" name="Google Shape;207;p29"/>
          <p:cNvSpPr txBox="1"/>
          <p:nvPr>
            <p:ph idx="1" type="body"/>
          </p:nvPr>
        </p:nvSpPr>
        <p:spPr>
          <a:xfrm>
            <a:off x="311700" y="1152475"/>
            <a:ext cx="4813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 next found out the most common events in national parks which was talks (as well as walks/guided tours).</a:t>
            </a:r>
            <a:endParaRPr/>
          </a:p>
          <a:p>
            <a:pPr indent="-342900" lvl="0" marL="457200" rtl="0" algn="l">
              <a:spcBef>
                <a:spcPts val="0"/>
              </a:spcBef>
              <a:spcAft>
                <a:spcPts val="0"/>
              </a:spcAft>
              <a:buSzPts val="1800"/>
              <a:buChar char="●"/>
            </a:pPr>
            <a:r>
              <a:rPr lang="en-GB"/>
              <a:t>The runner-up is hard to say b</a:t>
            </a:r>
            <a:r>
              <a:rPr lang="en-GB"/>
              <a:t>ecause</a:t>
            </a:r>
            <a:r>
              <a:rPr lang="en-GB"/>
              <a:t> there are several and they change constantly</a:t>
            </a:r>
            <a:endParaRPr/>
          </a:p>
          <a:p>
            <a:pPr indent="-342900" lvl="0" marL="457200" rtl="0" algn="l">
              <a:spcBef>
                <a:spcPts val="0"/>
              </a:spcBef>
              <a:spcAft>
                <a:spcPts val="0"/>
              </a:spcAft>
              <a:buSzPts val="1800"/>
              <a:buChar char="●"/>
            </a:pPr>
            <a:r>
              <a:rPr lang="en-GB"/>
              <a:t>Difficult</a:t>
            </a:r>
            <a:r>
              <a:rPr lang="en-GB"/>
              <a:t> to plan in advance (especially for </a:t>
            </a:r>
            <a:r>
              <a:rPr lang="en-GB"/>
              <a:t>specific</a:t>
            </a:r>
            <a:r>
              <a:rPr lang="en-GB"/>
              <a:t> events)</a:t>
            </a:r>
            <a:endParaRPr/>
          </a:p>
          <a:p>
            <a:pPr indent="-342900" lvl="0" marL="457200" rtl="0" algn="l">
              <a:spcBef>
                <a:spcPts val="0"/>
              </a:spcBef>
              <a:spcAft>
                <a:spcPts val="0"/>
              </a:spcAft>
              <a:buSzPts val="1800"/>
              <a:buChar char="●"/>
            </a:pPr>
            <a:r>
              <a:rPr lang="en-GB"/>
              <a:t>Very few parks (total of 7) have events</a:t>
            </a:r>
            <a:endParaRPr/>
          </a:p>
          <a:p>
            <a:pPr indent="-317500" lvl="1" marL="914400" rtl="0" algn="l">
              <a:spcBef>
                <a:spcPts val="0"/>
              </a:spcBef>
              <a:spcAft>
                <a:spcPts val="0"/>
              </a:spcAft>
              <a:buSzPts val="1400"/>
              <a:buChar char="○"/>
            </a:pPr>
            <a:r>
              <a:rPr lang="en-GB"/>
              <a:t>Usually </a:t>
            </a:r>
            <a:r>
              <a:rPr lang="en-GB"/>
              <a:t>parks</a:t>
            </a:r>
            <a:r>
              <a:rPr lang="en-GB"/>
              <a:t> with a well-known special attraction have events </a:t>
            </a:r>
            <a:r>
              <a:rPr lang="en-GB"/>
              <a:t>(such as unique nature scenery, historical site, culture significance)</a:t>
            </a:r>
            <a:endParaRPr/>
          </a:p>
        </p:txBody>
      </p:sp>
      <p:pic>
        <p:nvPicPr>
          <p:cNvPr id="208" name="Google Shape;208;p29"/>
          <p:cNvPicPr preferRelativeResize="0"/>
          <p:nvPr/>
        </p:nvPicPr>
        <p:blipFill>
          <a:blip r:embed="rId3">
            <a:alphaModFix/>
          </a:blip>
          <a:stretch>
            <a:fillRect/>
          </a:stretch>
        </p:blipFill>
        <p:spPr>
          <a:xfrm>
            <a:off x="5240725" y="1003675"/>
            <a:ext cx="3714000" cy="371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214" name="Google Shape;214;p30"/>
          <p:cNvSpPr txBox="1"/>
          <p:nvPr>
            <p:ph idx="1" type="body"/>
          </p:nvPr>
        </p:nvSpPr>
        <p:spPr>
          <a:xfrm>
            <a:off x="311700" y="1152475"/>
            <a:ext cx="4813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National parks with more amenities (in campgrounds), more activities, and/or more events would be </a:t>
            </a:r>
            <a:r>
              <a:rPr lang="en-GB"/>
              <a:t>preferable</a:t>
            </a:r>
            <a:r>
              <a:rPr lang="en-GB"/>
              <a:t> for travelers with children or foreigners</a:t>
            </a:r>
            <a:endParaRPr/>
          </a:p>
          <a:p>
            <a:pPr indent="-342900" lvl="0" marL="457200" rtl="0" algn="l">
              <a:spcBef>
                <a:spcPts val="0"/>
              </a:spcBef>
              <a:spcAft>
                <a:spcPts val="0"/>
              </a:spcAft>
              <a:buSzPts val="1800"/>
              <a:buChar char="●"/>
            </a:pPr>
            <a:r>
              <a:rPr lang="en-GB"/>
              <a:t>Each traveler will each have specific/unique needs and wants to a trip to a national park.</a:t>
            </a:r>
            <a:endParaRPr/>
          </a:p>
          <a:p>
            <a:pPr indent="-317500" lvl="1" marL="914400" rtl="0" algn="l">
              <a:spcBef>
                <a:spcPts val="0"/>
              </a:spcBef>
              <a:spcAft>
                <a:spcPts val="0"/>
              </a:spcAft>
              <a:buSzPts val="1400"/>
              <a:buChar char="○"/>
            </a:pPr>
            <a:r>
              <a:rPr lang="en-GB"/>
              <a:t>Camping trip? Day trip? Three day hiking trip?</a:t>
            </a:r>
            <a:endParaRPr/>
          </a:p>
          <a:p>
            <a:pPr indent="-342900" lvl="0" marL="457200" rtl="0" algn="l">
              <a:spcBef>
                <a:spcPts val="0"/>
              </a:spcBef>
              <a:spcAft>
                <a:spcPts val="0"/>
              </a:spcAft>
              <a:buSzPts val="1800"/>
              <a:buChar char="●"/>
            </a:pPr>
            <a:r>
              <a:rPr lang="en-GB"/>
              <a:t>There is a national park for everyone and for every type of traveler.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Source: National Park API</a:t>
            </a:r>
            <a:endParaRPr/>
          </a:p>
        </p:txBody>
      </p:sp>
      <p:sp>
        <p:nvSpPr>
          <p:cNvPr id="126" name="Google Shape;126;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Link to website: </a:t>
            </a:r>
            <a:r>
              <a:rPr lang="en-GB" u="sng">
                <a:solidFill>
                  <a:schemeClr val="hlink"/>
                </a:solidFill>
                <a:hlinkClick r:id="rId3"/>
              </a:rPr>
              <a:t>https://www.nps.gov/subjects/developer/index.htm</a:t>
            </a:r>
            <a:endParaRPr/>
          </a:p>
          <a:p>
            <a:pPr indent="0" lvl="0" marL="0" rtl="0" algn="l">
              <a:spcBef>
                <a:spcPts val="1200"/>
              </a:spcBef>
              <a:spcAft>
                <a:spcPts val="0"/>
              </a:spcAft>
              <a:buNone/>
            </a:pPr>
            <a:r>
              <a:rPr lang="en-GB"/>
              <a:t>Link to the API document: </a:t>
            </a:r>
            <a:r>
              <a:rPr lang="en-GB" u="sng">
                <a:solidFill>
                  <a:schemeClr val="hlink"/>
                </a:solidFill>
                <a:hlinkClick r:id="rId4"/>
              </a:rPr>
              <a:t>https://www.nps.gov/subjects/developer/api-documentation.htm</a:t>
            </a:r>
            <a:endParaRPr/>
          </a:p>
          <a:p>
            <a:pPr indent="0" lvl="0" marL="0" rtl="0" algn="l">
              <a:spcBef>
                <a:spcPts val="1200"/>
              </a:spcBef>
              <a:spcAft>
                <a:spcPts val="0"/>
              </a:spcAft>
              <a:buNone/>
            </a:pPr>
            <a:r>
              <a:rPr lang="en-GB"/>
              <a:t>Data used to translate 4-Letter park codes to the full park names using NP_dict.ipynb:</a:t>
            </a:r>
            <a:endParaRPr/>
          </a:p>
          <a:p>
            <a:pPr indent="0" lvl="0" marL="0" rtl="0" algn="l">
              <a:spcBef>
                <a:spcPts val="1200"/>
              </a:spcBef>
              <a:spcAft>
                <a:spcPts val="0"/>
              </a:spcAft>
              <a:buNone/>
            </a:pPr>
            <a:r>
              <a:rPr lang="en-GB" u="sng">
                <a:solidFill>
                  <a:schemeClr val="hlink"/>
                </a:solidFill>
                <a:hlinkClick r:id="rId5"/>
              </a:rPr>
              <a:t>https://www.nps.gov/aboutus/foia/upload/NPS-Unit-List.xlsx</a:t>
            </a:r>
            <a:endParaRPr/>
          </a:p>
          <a:p>
            <a:pPr indent="0" lvl="0" marL="0" rtl="0" algn="l">
              <a:spcBef>
                <a:spcPts val="1200"/>
              </a:spcBef>
              <a:spcAft>
                <a:spcPts val="0"/>
              </a:spcAft>
              <a:buNone/>
            </a:pPr>
            <a:r>
              <a:rPr lang="en-GB"/>
              <a:t>Base API URL: developer.nps.gov/api/v1</a:t>
            </a:r>
            <a:endParaRPr/>
          </a:p>
          <a:p>
            <a:pPr indent="0" lvl="0" marL="0" rtl="0" algn="l">
              <a:spcBef>
                <a:spcPts val="1200"/>
              </a:spcBef>
              <a:spcAft>
                <a:spcPts val="1200"/>
              </a:spcAft>
              <a:buNone/>
            </a:pPr>
            <a:r>
              <a:t/>
            </a:r>
            <a:endParaRPr/>
          </a:p>
        </p:txBody>
      </p:sp>
      <p:sp>
        <p:nvSpPr>
          <p:cNvPr id="127" name="Google Shape;127;p18"/>
          <p:cNvSpPr txBox="1"/>
          <p:nvPr>
            <p:ph idx="2" type="body"/>
          </p:nvPr>
        </p:nvSpPr>
        <p:spPr>
          <a:xfrm>
            <a:off x="4832400" y="1152475"/>
            <a:ext cx="3999900" cy="161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a:t>“This API is designed to provide authoritative National Park Service (NPS) data and content about parks and their facilities, events, news, alerts, and more.” (quote from </a:t>
            </a:r>
            <a:r>
              <a:rPr lang="en-GB" u="sng">
                <a:solidFill>
                  <a:schemeClr val="hlink"/>
                </a:solidFill>
                <a:hlinkClick r:id="rId6"/>
              </a:rPr>
              <a:t>https://www.nps.gov/subjects/developer/api-documentation.htm</a:t>
            </a:r>
            <a:r>
              <a:rPr lang="en-GB"/>
              <a:t>).</a:t>
            </a:r>
            <a:endParaRPr/>
          </a:p>
        </p:txBody>
      </p:sp>
      <p:pic>
        <p:nvPicPr>
          <p:cNvPr id="128" name="Google Shape;128;p18">
            <a:hlinkClick r:id="rId7"/>
          </p:cNvPr>
          <p:cNvPicPr preferRelativeResize="0"/>
          <p:nvPr/>
        </p:nvPicPr>
        <p:blipFill>
          <a:blip r:embed="rId8">
            <a:alphaModFix/>
          </a:blip>
          <a:stretch>
            <a:fillRect/>
          </a:stretch>
        </p:blipFill>
        <p:spPr>
          <a:xfrm>
            <a:off x="5355125" y="2767075"/>
            <a:ext cx="3182812" cy="2071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Overall Project’s Objectives</a:t>
            </a:r>
            <a:endParaRPr/>
          </a:p>
        </p:txBody>
      </p:sp>
      <p:sp>
        <p:nvSpPr>
          <p:cNvPr id="134" name="Google Shape;134;p19"/>
          <p:cNvSpPr txBox="1"/>
          <p:nvPr>
            <p:ph idx="1" type="body"/>
          </p:nvPr>
        </p:nvSpPr>
        <p:spPr>
          <a:xfrm>
            <a:off x="2030400" y="1585525"/>
            <a:ext cx="5877300" cy="808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440"/>
              <a:buNone/>
            </a:pPr>
            <a:r>
              <a:rPr lang="en-GB" sz="1261">
                <a:solidFill>
                  <a:srgbClr val="FFFFFF"/>
                </a:solidFill>
              </a:rPr>
              <a:t>We analyzed national parks data to provide tourists with adequate, specific, and unique insights to help plan visits to the National Parks. Depending on the tourists preference for camping, amenities, activities and events, there is data that is suitable to customize their own unique experience.</a:t>
            </a:r>
            <a:r>
              <a:rPr lang="en-GB" sz="920">
                <a:solidFill>
                  <a:srgbClr val="FFFFFF"/>
                </a:solidFill>
              </a:rPr>
              <a:t> </a:t>
            </a:r>
            <a:endParaRPr sz="920">
              <a:solidFill>
                <a:srgbClr val="FFFFFF"/>
              </a:solidFill>
            </a:endParaRPr>
          </a:p>
        </p:txBody>
      </p:sp>
      <p:sp>
        <p:nvSpPr>
          <p:cNvPr id="135" name="Google Shape;135;p19"/>
          <p:cNvSpPr txBox="1"/>
          <p:nvPr/>
        </p:nvSpPr>
        <p:spPr>
          <a:xfrm>
            <a:off x="972300" y="2560624"/>
            <a:ext cx="1058100" cy="10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36" name="Google Shape;136;p19"/>
          <p:cNvSpPr txBox="1"/>
          <p:nvPr>
            <p:ph idx="1" type="body"/>
          </p:nvPr>
        </p:nvSpPr>
        <p:spPr>
          <a:xfrm>
            <a:off x="2030400" y="2658563"/>
            <a:ext cx="5877300" cy="8088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852"/>
              <a:buNone/>
            </a:pPr>
            <a:r>
              <a:rPr lang="en-GB" sz="1295">
                <a:solidFill>
                  <a:schemeClr val="dk1"/>
                </a:solidFill>
              </a:rPr>
              <a:t>Each member of our team will show you how collected data on campsites, amenities, activities, and events to help make the decision making process easier for tourist.</a:t>
            </a:r>
            <a:endParaRPr sz="1295">
              <a:solidFill>
                <a:srgbClr val="FFFFFF"/>
              </a:solidFill>
            </a:endParaRPr>
          </a:p>
        </p:txBody>
      </p:sp>
      <p:sp>
        <p:nvSpPr>
          <p:cNvPr id="137" name="Google Shape;137;p19"/>
          <p:cNvSpPr txBox="1"/>
          <p:nvPr/>
        </p:nvSpPr>
        <p:spPr>
          <a:xfrm>
            <a:off x="972300" y="3475426"/>
            <a:ext cx="1058100" cy="10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FFFFFF"/>
              </a:solidFill>
            </a:endParaRPr>
          </a:p>
        </p:txBody>
      </p:sp>
      <p:sp>
        <p:nvSpPr>
          <p:cNvPr id="138" name="Google Shape;138;p19"/>
          <p:cNvSpPr txBox="1"/>
          <p:nvPr>
            <p:ph idx="1" type="body"/>
          </p:nvPr>
        </p:nvSpPr>
        <p:spPr>
          <a:xfrm>
            <a:off x="2030400" y="3573374"/>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50">
                <a:solidFill>
                  <a:srgbClr val="FFFFFF"/>
                </a:solidFill>
              </a:rPr>
              <a:t>At the end we will provide our conclusion, summary statistics, and recommendations. </a:t>
            </a:r>
            <a:endParaRPr sz="125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Campground Data </a:t>
            </a:r>
            <a:endParaRPr/>
          </a:p>
        </p:txBody>
      </p:sp>
      <p:sp>
        <p:nvSpPr>
          <p:cNvPr id="144" name="Google Shape;144;p20"/>
          <p:cNvSpPr txBox="1"/>
          <p:nvPr>
            <p:ph idx="1" type="body"/>
          </p:nvPr>
        </p:nvSpPr>
        <p:spPr>
          <a:xfrm>
            <a:off x="311700" y="1152475"/>
            <a:ext cx="48135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Our first objective was to determine which national parks have the most campgrounds per park.</a:t>
            </a:r>
            <a:endParaRPr/>
          </a:p>
          <a:p>
            <a:pPr indent="-342900" lvl="0" marL="457200" rtl="0" algn="l">
              <a:spcBef>
                <a:spcPts val="0"/>
              </a:spcBef>
              <a:spcAft>
                <a:spcPts val="0"/>
              </a:spcAft>
              <a:buSzPts val="1800"/>
              <a:buChar char="●"/>
            </a:pPr>
            <a:r>
              <a:rPr lang="en-GB"/>
              <a:t>Chesapeake and Ohio Canal National Park had the most campgrounds with 37 in the park.</a:t>
            </a:r>
            <a:endParaRPr/>
          </a:p>
          <a:p>
            <a:pPr indent="-342900" lvl="0" marL="457200" rtl="0" algn="l">
              <a:spcBef>
                <a:spcPts val="0"/>
              </a:spcBef>
              <a:spcAft>
                <a:spcPts val="0"/>
              </a:spcAft>
              <a:buSzPts val="1800"/>
              <a:buChar char="●"/>
            </a:pPr>
            <a:r>
              <a:rPr lang="en-GB"/>
              <a:t>Lake Mead had the least amount of campgrounds with 15 sites in park.</a:t>
            </a:r>
            <a:endParaRPr/>
          </a:p>
          <a:p>
            <a:pPr indent="-342900" lvl="0" marL="457200" rtl="0" algn="l">
              <a:spcBef>
                <a:spcPts val="0"/>
              </a:spcBef>
              <a:spcAft>
                <a:spcPts val="0"/>
              </a:spcAft>
              <a:buSzPts val="1800"/>
              <a:buChar char="●"/>
            </a:pPr>
            <a:r>
              <a:rPr lang="en-GB"/>
              <a:t>To make it easy for the tourist to prioritize camping we excluded national parks with less than 15 campsites. (A total of 117 had at least 1 but less than 15).</a:t>
            </a:r>
            <a:endParaRPr/>
          </a:p>
        </p:txBody>
      </p:sp>
      <p:pic>
        <p:nvPicPr>
          <p:cNvPr id="145" name="Google Shape;145;p20"/>
          <p:cNvPicPr preferRelativeResize="0"/>
          <p:nvPr/>
        </p:nvPicPr>
        <p:blipFill>
          <a:blip r:embed="rId3">
            <a:alphaModFix/>
          </a:blip>
          <a:stretch>
            <a:fillRect/>
          </a:stretch>
        </p:blipFill>
        <p:spPr>
          <a:xfrm>
            <a:off x="5306725" y="1152475"/>
            <a:ext cx="3714001" cy="371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Campground Data Cont.  </a:t>
            </a:r>
            <a:endParaRPr/>
          </a:p>
        </p:txBody>
      </p:sp>
      <p:sp>
        <p:nvSpPr>
          <p:cNvPr id="151" name="Google Shape;151;p21"/>
          <p:cNvSpPr txBox="1"/>
          <p:nvPr>
            <p:ph idx="1" type="body"/>
          </p:nvPr>
        </p:nvSpPr>
        <p:spPr>
          <a:xfrm>
            <a:off x="311700" y="1152475"/>
            <a:ext cx="4813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second objective was to give tourists a big picture of what to expect when traveling to national parks all over the nation by providing them with </a:t>
            </a:r>
            <a:r>
              <a:rPr lang="en-GB"/>
              <a:t>appropriate</a:t>
            </a:r>
            <a:r>
              <a:rPr lang="en-GB"/>
              <a:t> statistics.</a:t>
            </a:r>
            <a:endParaRPr/>
          </a:p>
          <a:p>
            <a:pPr indent="-342900" lvl="0" marL="457200" rtl="0" algn="l">
              <a:spcBef>
                <a:spcPts val="0"/>
              </a:spcBef>
              <a:spcAft>
                <a:spcPts val="0"/>
              </a:spcAft>
              <a:buSzPts val="1800"/>
              <a:buChar char="●"/>
            </a:pPr>
            <a:r>
              <a:rPr lang="en-GB"/>
              <a:t>The pie graph shows the ratio of tent only sites to RV sites with electrical hookups.</a:t>
            </a:r>
            <a:endParaRPr/>
          </a:p>
          <a:p>
            <a:pPr indent="-342900" lvl="0" marL="457200" rtl="0" algn="l">
              <a:spcBef>
                <a:spcPts val="0"/>
              </a:spcBef>
              <a:spcAft>
                <a:spcPts val="0"/>
              </a:spcAft>
              <a:buSzPts val="1800"/>
              <a:buChar char="●"/>
            </a:pPr>
            <a:r>
              <a:rPr lang="en-GB"/>
              <a:t>Tent sites make up 71.7% of all sites </a:t>
            </a:r>
            <a:r>
              <a:rPr lang="en-GB"/>
              <a:t>across</a:t>
            </a:r>
            <a:r>
              <a:rPr lang="en-GB"/>
              <a:t> all national parks while RV sites with electrical hookups make up only 28.3%</a:t>
            </a:r>
            <a:endParaRPr/>
          </a:p>
        </p:txBody>
      </p:sp>
      <p:pic>
        <p:nvPicPr>
          <p:cNvPr id="152" name="Google Shape;152;p21"/>
          <p:cNvPicPr preferRelativeResize="0"/>
          <p:nvPr/>
        </p:nvPicPr>
        <p:blipFill>
          <a:blip r:embed="rId3">
            <a:alphaModFix/>
          </a:blip>
          <a:stretch>
            <a:fillRect/>
          </a:stretch>
        </p:blipFill>
        <p:spPr>
          <a:xfrm>
            <a:off x="5277600" y="1170125"/>
            <a:ext cx="3714000" cy="371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Campground Data Cont.  </a:t>
            </a:r>
            <a:endParaRPr/>
          </a:p>
        </p:txBody>
      </p:sp>
      <p:sp>
        <p:nvSpPr>
          <p:cNvPr id="158" name="Google Shape;158;p22"/>
          <p:cNvSpPr txBox="1"/>
          <p:nvPr>
            <p:ph idx="1" type="body"/>
          </p:nvPr>
        </p:nvSpPr>
        <p:spPr>
          <a:xfrm>
            <a:off x="311700" y="1152475"/>
            <a:ext cx="4813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third objective was to determine which national parks have the most tent only sites for tourists that prefer this option. </a:t>
            </a:r>
            <a:endParaRPr/>
          </a:p>
          <a:p>
            <a:pPr indent="-342900" lvl="0" marL="457200" rtl="0" algn="l">
              <a:spcBef>
                <a:spcPts val="0"/>
              </a:spcBef>
              <a:spcAft>
                <a:spcPts val="0"/>
              </a:spcAft>
              <a:buSzPts val="1800"/>
              <a:buChar char="●"/>
            </a:pPr>
            <a:r>
              <a:rPr lang="en-GB"/>
              <a:t>Tourists have the most options with Lake Mead having more than 400 sites.</a:t>
            </a:r>
            <a:endParaRPr/>
          </a:p>
          <a:p>
            <a:pPr indent="-317500" lvl="1" marL="914400" rtl="0" algn="l">
              <a:spcBef>
                <a:spcPts val="0"/>
              </a:spcBef>
              <a:spcAft>
                <a:spcPts val="0"/>
              </a:spcAft>
              <a:buSzPts val="1400"/>
              <a:buChar char="○"/>
            </a:pPr>
            <a:r>
              <a:rPr lang="en-GB"/>
              <a:t>Yosemite and Blue Ridge also offered 400 or more.</a:t>
            </a:r>
            <a:endParaRPr/>
          </a:p>
          <a:p>
            <a:pPr indent="-342900" lvl="0" marL="457200" rtl="0" algn="l">
              <a:spcBef>
                <a:spcPts val="0"/>
              </a:spcBef>
              <a:spcAft>
                <a:spcPts val="0"/>
              </a:spcAft>
              <a:buSzPts val="1800"/>
              <a:buChar char="●"/>
            </a:pPr>
            <a:r>
              <a:rPr lang="en-GB"/>
              <a:t>Rocky Mountain National Park came in with least amount of options with approximately 250.</a:t>
            </a:r>
            <a:endParaRPr/>
          </a:p>
        </p:txBody>
      </p:sp>
      <p:pic>
        <p:nvPicPr>
          <p:cNvPr id="159" name="Google Shape;159;p22"/>
          <p:cNvPicPr preferRelativeResize="0"/>
          <p:nvPr/>
        </p:nvPicPr>
        <p:blipFill>
          <a:blip r:embed="rId3">
            <a:alphaModFix/>
          </a:blip>
          <a:stretch>
            <a:fillRect/>
          </a:stretch>
        </p:blipFill>
        <p:spPr>
          <a:xfrm>
            <a:off x="5277600" y="1170125"/>
            <a:ext cx="3714001" cy="371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Campground Data Cont.</a:t>
            </a:r>
            <a:endParaRPr/>
          </a:p>
        </p:txBody>
      </p:sp>
      <p:sp>
        <p:nvSpPr>
          <p:cNvPr id="165" name="Google Shape;165;p23"/>
          <p:cNvSpPr txBox="1"/>
          <p:nvPr>
            <p:ph idx="1" type="body"/>
          </p:nvPr>
        </p:nvSpPr>
        <p:spPr>
          <a:xfrm>
            <a:off x="311700" y="1152475"/>
            <a:ext cx="4813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fourth </a:t>
            </a:r>
            <a:r>
              <a:rPr lang="en-GB"/>
              <a:t>objective was to </a:t>
            </a:r>
            <a:r>
              <a:rPr lang="en-GB"/>
              <a:t>determine which national parks offered more electrical hookups for RV’s to allow tourists to prioritize this if necessary for their experience.</a:t>
            </a:r>
            <a:endParaRPr/>
          </a:p>
          <a:p>
            <a:pPr indent="-342900" lvl="0" marL="457200" rtl="0" algn="l">
              <a:spcBef>
                <a:spcPts val="0"/>
              </a:spcBef>
              <a:spcAft>
                <a:spcPts val="0"/>
              </a:spcAft>
              <a:buSzPts val="1800"/>
              <a:buChar char="●"/>
            </a:pPr>
            <a:r>
              <a:rPr lang="en-GB"/>
              <a:t>Yellowstone </a:t>
            </a:r>
            <a:r>
              <a:rPr lang="en-GB"/>
              <a:t>offered</a:t>
            </a:r>
            <a:r>
              <a:rPr lang="en-GB"/>
              <a:t> the most with about 310 and Glen Canyon in a close second with about 306.</a:t>
            </a:r>
            <a:endParaRPr/>
          </a:p>
          <a:p>
            <a:pPr indent="-342900" lvl="0" marL="457200" rtl="0" algn="l">
              <a:spcBef>
                <a:spcPts val="0"/>
              </a:spcBef>
              <a:spcAft>
                <a:spcPts val="0"/>
              </a:spcAft>
              <a:buSzPts val="1800"/>
              <a:buChar char="●"/>
            </a:pPr>
            <a:r>
              <a:rPr lang="en-GB"/>
              <a:t>Big South Fork and Grand Teton tied for </a:t>
            </a:r>
            <a:r>
              <a:rPr lang="en-GB"/>
              <a:t>the</a:t>
            </a:r>
            <a:r>
              <a:rPr lang="en-GB"/>
              <a:t> lowest with approximately 190.</a:t>
            </a:r>
            <a:endParaRPr/>
          </a:p>
        </p:txBody>
      </p:sp>
      <p:pic>
        <p:nvPicPr>
          <p:cNvPr id="166" name="Google Shape;166;p23"/>
          <p:cNvPicPr preferRelativeResize="0"/>
          <p:nvPr/>
        </p:nvPicPr>
        <p:blipFill>
          <a:blip r:embed="rId3">
            <a:alphaModFix/>
          </a:blip>
          <a:stretch>
            <a:fillRect/>
          </a:stretch>
        </p:blipFill>
        <p:spPr>
          <a:xfrm>
            <a:off x="5277600" y="1170125"/>
            <a:ext cx="3714001" cy="371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Amenities Data</a:t>
            </a:r>
            <a:endParaRPr/>
          </a:p>
        </p:txBody>
      </p:sp>
      <p:sp>
        <p:nvSpPr>
          <p:cNvPr id="172" name="Google Shape;172;p24"/>
          <p:cNvSpPr txBox="1"/>
          <p:nvPr>
            <p:ph idx="1" type="body"/>
          </p:nvPr>
        </p:nvSpPr>
        <p:spPr>
          <a:xfrm>
            <a:off x="311700" y="1152475"/>
            <a:ext cx="4557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GB"/>
              <a:t>The fifth objective was to find out which national parks had the most amenities in the campgrounds on average.</a:t>
            </a:r>
            <a:endParaRPr/>
          </a:p>
          <a:p>
            <a:pPr indent="-334327" lvl="0" marL="457200" rtl="0" algn="l">
              <a:spcBef>
                <a:spcPts val="0"/>
              </a:spcBef>
              <a:spcAft>
                <a:spcPts val="0"/>
              </a:spcAft>
              <a:buSzPct val="100000"/>
              <a:buChar char="●"/>
            </a:pPr>
            <a:r>
              <a:rPr lang="en-GB"/>
              <a:t>This information could be useful for first time travelers or travelers with children</a:t>
            </a:r>
            <a:endParaRPr/>
          </a:p>
          <a:p>
            <a:pPr indent="-334327" lvl="0" marL="457200" rtl="0" algn="l">
              <a:spcBef>
                <a:spcPts val="0"/>
              </a:spcBef>
              <a:spcAft>
                <a:spcPts val="0"/>
              </a:spcAft>
              <a:buSzPct val="100000"/>
              <a:buChar char="●"/>
            </a:pPr>
            <a:r>
              <a:rPr lang="en-GB"/>
              <a:t>The national parks which had the most amenities on average were American Memorial Park, Ebey’s Landing National Historical Reserve, Selma to Montgomery National Park and Lake Clark National Park with 14 total amenities each.</a:t>
            </a:r>
            <a:endParaRPr/>
          </a:p>
          <a:p>
            <a:pPr indent="-334327" lvl="0" marL="457200" rtl="0" algn="l">
              <a:spcBef>
                <a:spcPts val="0"/>
              </a:spcBef>
              <a:spcAft>
                <a:spcPts val="0"/>
              </a:spcAft>
              <a:buSzPct val="100000"/>
              <a:buChar char="●"/>
            </a:pPr>
            <a:r>
              <a:rPr lang="en-GB"/>
              <a:t>The runner up was Mesa Verde National Park with 13 amenities</a:t>
            </a:r>
            <a:endParaRPr/>
          </a:p>
        </p:txBody>
      </p:sp>
      <p:pic>
        <p:nvPicPr>
          <p:cNvPr id="173" name="Google Shape;173;p24"/>
          <p:cNvPicPr preferRelativeResize="0"/>
          <p:nvPr/>
        </p:nvPicPr>
        <p:blipFill>
          <a:blip r:embed="rId3">
            <a:alphaModFix/>
          </a:blip>
          <a:stretch>
            <a:fillRect/>
          </a:stretch>
        </p:blipFill>
        <p:spPr>
          <a:xfrm>
            <a:off x="4971250" y="726449"/>
            <a:ext cx="4042126" cy="4042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Amenities Data Cont.</a:t>
            </a:r>
            <a:endParaRPr/>
          </a:p>
        </p:txBody>
      </p:sp>
      <p:sp>
        <p:nvSpPr>
          <p:cNvPr id="179" name="Google Shape;179;p25"/>
          <p:cNvSpPr txBox="1"/>
          <p:nvPr>
            <p:ph idx="1" type="body"/>
          </p:nvPr>
        </p:nvSpPr>
        <p:spPr>
          <a:xfrm>
            <a:off x="311700" y="1152475"/>
            <a:ext cx="4557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We next found out the percentages of each amenity in all national parks.</a:t>
            </a:r>
            <a:endParaRPr/>
          </a:p>
          <a:p>
            <a:pPr indent="-342900" lvl="0" marL="457200" rtl="0" algn="l">
              <a:spcBef>
                <a:spcPts val="0"/>
              </a:spcBef>
              <a:spcAft>
                <a:spcPts val="0"/>
              </a:spcAft>
              <a:buSzPts val="1800"/>
              <a:buChar char="●"/>
            </a:pPr>
            <a:r>
              <a:rPr lang="en-GB"/>
              <a:t>100% of national parks have the following amenities: toilet (vault or compost), potable water, and showers.</a:t>
            </a:r>
            <a:endParaRPr/>
          </a:p>
          <a:p>
            <a:pPr indent="-317500" lvl="1" marL="914400" rtl="0" algn="l">
              <a:spcBef>
                <a:spcPts val="0"/>
              </a:spcBef>
              <a:spcAft>
                <a:spcPts val="0"/>
              </a:spcAft>
              <a:buSzPts val="1400"/>
              <a:buChar char="○"/>
            </a:pPr>
            <a:r>
              <a:rPr lang="en-GB"/>
              <a:t>We suppose there are federal laws for this</a:t>
            </a:r>
            <a:endParaRPr/>
          </a:p>
          <a:p>
            <a:pPr indent="-342900" lvl="0" marL="457200" rtl="0" algn="l">
              <a:spcBef>
                <a:spcPts val="0"/>
              </a:spcBef>
              <a:spcAft>
                <a:spcPts val="0"/>
              </a:spcAft>
              <a:buSzPts val="1800"/>
              <a:buChar char="●"/>
            </a:pPr>
            <a:r>
              <a:rPr lang="en-GB"/>
              <a:t>The least common amenity is </a:t>
            </a:r>
            <a:r>
              <a:rPr lang="en-GB"/>
              <a:t>internet</a:t>
            </a:r>
            <a:r>
              <a:rPr lang="en-GB"/>
              <a:t> connectivity at </a:t>
            </a:r>
            <a:r>
              <a:rPr lang="en-GB"/>
              <a:t>9.8%</a:t>
            </a:r>
            <a:endParaRPr/>
          </a:p>
          <a:p>
            <a:pPr indent="-342900" lvl="0" marL="457200" rtl="0" algn="l">
              <a:spcBef>
                <a:spcPts val="0"/>
              </a:spcBef>
              <a:spcAft>
                <a:spcPts val="0"/>
              </a:spcAft>
              <a:buSzPts val="1800"/>
              <a:buChar char="●"/>
            </a:pPr>
            <a:r>
              <a:rPr lang="en-GB"/>
              <a:t>The runner up for the least common amenity is laundry at 10.7%.</a:t>
            </a:r>
            <a:endParaRPr/>
          </a:p>
          <a:p>
            <a:pPr indent="-342900" lvl="0" marL="457200" rtl="0" algn="l">
              <a:spcBef>
                <a:spcPts val="0"/>
              </a:spcBef>
              <a:spcAft>
                <a:spcPts val="0"/>
              </a:spcAft>
              <a:buSzPts val="1800"/>
              <a:buChar char="●"/>
            </a:pPr>
            <a:r>
              <a:rPr lang="en-GB"/>
              <a:t>Interest point: ~66% of </a:t>
            </a:r>
            <a:r>
              <a:rPr lang="en-GB"/>
              <a:t>campgrounds</a:t>
            </a:r>
            <a:r>
              <a:rPr lang="en-GB"/>
              <a:t> have trash/recycling collection.</a:t>
            </a:r>
            <a:endParaRPr/>
          </a:p>
        </p:txBody>
      </p:sp>
      <p:pic>
        <p:nvPicPr>
          <p:cNvPr id="180" name="Google Shape;180;p25"/>
          <p:cNvPicPr preferRelativeResize="0"/>
          <p:nvPr/>
        </p:nvPicPr>
        <p:blipFill>
          <a:blip r:embed="rId3">
            <a:alphaModFix/>
          </a:blip>
          <a:stretch>
            <a:fillRect/>
          </a:stretch>
        </p:blipFill>
        <p:spPr>
          <a:xfrm>
            <a:off x="4937150" y="778725"/>
            <a:ext cx="3981875" cy="3981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