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09d968d82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09d968d82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537856f8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537856f8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537856f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537856f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09d968d8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09d968d8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09d968d82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09d968d82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537856f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537856f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37856f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37856f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537856f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537856f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537856f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537856f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537856f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537856f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537856f8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537856f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09d968d82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09d968d82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09d968d82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09d968d82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09d968d82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09d968d82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zaurbegiev/my-dataset?select=credit_test.csv" TargetMode="External"/><Relationship Id="rId4" Type="http://schemas.openxmlformats.org/officeDocument/2006/relationships/hyperlink" Target="https://saturncloud.io/blog/exporting-dataframe-as-csv-file-from-google-colab-to-google-drive/" TargetMode="External"/><Relationship Id="rId5" Type="http://schemas.openxmlformats.org/officeDocument/2006/relationships/hyperlink" Target="https://stackoverflow.com/questions/54837135/how-to-unmount-drive-in-google-colab-and-remount-to-another-drive" TargetMode="External"/><Relationship Id="rId6" Type="http://schemas.openxmlformats.org/officeDocument/2006/relationships/hyperlink" Target="https://pandas.pydata.org/docs/reference/api/pandas.DataFrame.drop.html"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zaurbegiev/my-dataset?select=credit_test.csv"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499"/>
          </a:xfrm>
          <a:prstGeom prst="rect">
            <a:avLst/>
          </a:prstGeom>
          <a:noFill/>
          <a:ln>
            <a:noFill/>
          </a:ln>
        </p:spPr>
      </p:pic>
      <p:sp>
        <p:nvSpPr>
          <p:cNvPr id="55" name="Google Shape;55;p13"/>
          <p:cNvSpPr txBox="1"/>
          <p:nvPr>
            <p:ph type="ctrTitle"/>
          </p:nvPr>
        </p:nvSpPr>
        <p:spPr>
          <a:xfrm>
            <a:off x="222750" y="392800"/>
            <a:ext cx="8520600" cy="115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accent4"/>
                </a:solidFill>
              </a:rPr>
              <a:t>Probability of Loan Defaults</a:t>
            </a:r>
            <a:endParaRPr b="1">
              <a:solidFill>
                <a:schemeClr val="accent4"/>
              </a:solidFill>
            </a:endParaRPr>
          </a:p>
        </p:txBody>
      </p:sp>
      <p:sp>
        <p:nvSpPr>
          <p:cNvPr id="56" name="Google Shape;56;p13"/>
          <p:cNvSpPr txBox="1"/>
          <p:nvPr>
            <p:ph idx="1" type="subTitle"/>
          </p:nvPr>
        </p:nvSpPr>
        <p:spPr>
          <a:xfrm>
            <a:off x="385800" y="4264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By Cody Osieczonek, Tyler White and Lauren Amoroso</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Machine Learning Continued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rgbClr val="000000"/>
                </a:solidFill>
              </a:rPr>
              <a:t>In this scenario the KNeighbors algorithm is the better overall model for training the data. This is because in this model the loans that defaulted were predicted with 78% accuracy vs with 77% accuracy in the model created using the Random Forest algorithm. The model created using the logistic regression algorithm had an even worse precision accuracy score. It only predicted loans that didn’t default with 89% accuracy and predicted loans that did default with 0% accuracy so you wouldn’t want to use this model with this sort of data.</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35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Visualizations from Tableau Part 1</a:t>
            </a:r>
            <a:endParaRPr/>
          </a:p>
        </p:txBody>
      </p:sp>
      <p:pic>
        <p:nvPicPr>
          <p:cNvPr id="121" name="Google Shape;121;p23"/>
          <p:cNvPicPr preferRelativeResize="0"/>
          <p:nvPr/>
        </p:nvPicPr>
        <p:blipFill>
          <a:blip r:embed="rId3">
            <a:alphaModFix/>
          </a:blip>
          <a:stretch>
            <a:fillRect/>
          </a:stretch>
        </p:blipFill>
        <p:spPr>
          <a:xfrm>
            <a:off x="7545425" y="3841067"/>
            <a:ext cx="1598575" cy="1302425"/>
          </a:xfrm>
          <a:prstGeom prst="rect">
            <a:avLst/>
          </a:prstGeom>
          <a:noFill/>
          <a:ln>
            <a:noFill/>
          </a:ln>
        </p:spPr>
      </p:pic>
      <p:pic>
        <p:nvPicPr>
          <p:cNvPr id="122" name="Google Shape;122;p23"/>
          <p:cNvPicPr preferRelativeResize="0"/>
          <p:nvPr/>
        </p:nvPicPr>
        <p:blipFill>
          <a:blip r:embed="rId4">
            <a:alphaModFix/>
          </a:blip>
          <a:stretch>
            <a:fillRect/>
          </a:stretch>
        </p:blipFill>
        <p:spPr>
          <a:xfrm>
            <a:off x="2941850" y="1050713"/>
            <a:ext cx="3260300" cy="3042074"/>
          </a:xfrm>
          <a:prstGeom prst="rect">
            <a:avLst/>
          </a:prstGeom>
          <a:noFill/>
          <a:ln>
            <a:noFill/>
          </a:ln>
        </p:spPr>
      </p:pic>
      <p:sp>
        <p:nvSpPr>
          <p:cNvPr id="123" name="Google Shape;123;p23"/>
          <p:cNvSpPr txBox="1"/>
          <p:nvPr/>
        </p:nvSpPr>
        <p:spPr>
          <a:xfrm>
            <a:off x="1888475" y="2249100"/>
            <a:ext cx="20973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nvSpPr>
        <p:spPr>
          <a:xfrm>
            <a:off x="311700" y="4460250"/>
            <a:ext cx="675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Pie Graph of clients that had 1 or more bankruptcies vs those who had zero.</a:t>
            </a:r>
            <a:endParaRPr/>
          </a:p>
          <a:p>
            <a:pPr indent="-317500" lvl="1" marL="914400" rtl="0" algn="l">
              <a:spcBef>
                <a:spcPts val="0"/>
              </a:spcBef>
              <a:spcAft>
                <a:spcPts val="0"/>
              </a:spcAft>
              <a:buSzPts val="1400"/>
              <a:buChar char="○"/>
            </a:pPr>
            <a:r>
              <a:rPr lang="en"/>
              <a:t>1,082 had bankruptcies, 8,911 did not.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35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Visualizations from Tableau Part 2</a:t>
            </a:r>
            <a:endParaRPr/>
          </a:p>
        </p:txBody>
      </p:sp>
      <p:pic>
        <p:nvPicPr>
          <p:cNvPr id="130" name="Google Shape;130;p24"/>
          <p:cNvPicPr preferRelativeResize="0"/>
          <p:nvPr/>
        </p:nvPicPr>
        <p:blipFill>
          <a:blip r:embed="rId3">
            <a:alphaModFix/>
          </a:blip>
          <a:stretch>
            <a:fillRect/>
          </a:stretch>
        </p:blipFill>
        <p:spPr>
          <a:xfrm>
            <a:off x="7545425" y="3841067"/>
            <a:ext cx="1598575" cy="1302425"/>
          </a:xfrm>
          <a:prstGeom prst="rect">
            <a:avLst/>
          </a:prstGeom>
          <a:noFill/>
          <a:ln>
            <a:noFill/>
          </a:ln>
        </p:spPr>
      </p:pic>
      <p:sp>
        <p:nvSpPr>
          <p:cNvPr id="131" name="Google Shape;131;p24"/>
          <p:cNvSpPr txBox="1"/>
          <p:nvPr/>
        </p:nvSpPr>
        <p:spPr>
          <a:xfrm>
            <a:off x="311700" y="9234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visualization is depicting </a:t>
            </a:r>
            <a:r>
              <a:rPr lang="en"/>
              <a:t>the</a:t>
            </a:r>
            <a:r>
              <a:rPr lang="en"/>
              <a:t> relationship between the number of years of credit history color coded by the </a:t>
            </a:r>
            <a:r>
              <a:rPr lang="en"/>
              <a:t>count of bankruptcies. Those with less credit history tended to have more bankruptcies.</a:t>
            </a:r>
            <a:endParaRPr/>
          </a:p>
        </p:txBody>
      </p:sp>
      <p:pic>
        <p:nvPicPr>
          <p:cNvPr id="132" name="Google Shape;132;p24"/>
          <p:cNvPicPr preferRelativeResize="0"/>
          <p:nvPr/>
        </p:nvPicPr>
        <p:blipFill>
          <a:blip r:embed="rId4">
            <a:alphaModFix/>
          </a:blip>
          <a:stretch>
            <a:fillRect/>
          </a:stretch>
        </p:blipFill>
        <p:spPr>
          <a:xfrm>
            <a:off x="152400" y="2028325"/>
            <a:ext cx="6787210" cy="296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Visualizations from Tableau Part 3</a:t>
            </a:r>
            <a:endParaRPr/>
          </a:p>
        </p:txBody>
      </p:sp>
      <p:pic>
        <p:nvPicPr>
          <p:cNvPr id="138" name="Google Shape;138;p25"/>
          <p:cNvPicPr preferRelativeResize="0"/>
          <p:nvPr/>
        </p:nvPicPr>
        <p:blipFill>
          <a:blip r:embed="rId3">
            <a:alphaModFix/>
          </a:blip>
          <a:stretch>
            <a:fillRect/>
          </a:stretch>
        </p:blipFill>
        <p:spPr>
          <a:xfrm>
            <a:off x="7545425" y="3841067"/>
            <a:ext cx="1598575" cy="1302425"/>
          </a:xfrm>
          <a:prstGeom prst="rect">
            <a:avLst/>
          </a:prstGeom>
          <a:noFill/>
          <a:ln>
            <a:noFill/>
          </a:ln>
        </p:spPr>
      </p:pic>
      <p:sp>
        <p:nvSpPr>
          <p:cNvPr id="139" name="Google Shape;139;p25"/>
          <p:cNvSpPr txBox="1"/>
          <p:nvPr/>
        </p:nvSpPr>
        <p:spPr>
          <a:xfrm>
            <a:off x="311700" y="1163225"/>
            <a:ext cx="3535200" cy="17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shows the average debt to income ratio and credit usage ratio based on the the number of open accounts per individual.</a:t>
            </a:r>
            <a:endParaRPr/>
          </a:p>
        </p:txBody>
      </p:sp>
      <p:pic>
        <p:nvPicPr>
          <p:cNvPr id="140" name="Google Shape;140;p25"/>
          <p:cNvPicPr preferRelativeResize="0"/>
          <p:nvPr/>
        </p:nvPicPr>
        <p:blipFill>
          <a:blip r:embed="rId4">
            <a:alphaModFix/>
          </a:blip>
          <a:stretch>
            <a:fillRect/>
          </a:stretch>
        </p:blipFill>
        <p:spPr>
          <a:xfrm>
            <a:off x="3735375" y="869175"/>
            <a:ext cx="4032651" cy="4147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46" name="Google Shape;146;p26"/>
          <p:cNvSpPr txBox="1"/>
          <p:nvPr>
            <p:ph idx="1" type="body"/>
          </p:nvPr>
        </p:nvSpPr>
        <p:spPr>
          <a:xfrm>
            <a:off x="311700" y="1157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As previously mentioned, a bias towards false positives is preferred because it will have the more significant impact for lenders acquiring new customers.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Having the ability to </a:t>
            </a:r>
            <a:r>
              <a:rPr lang="en">
                <a:solidFill>
                  <a:srgbClr val="000000"/>
                </a:solidFill>
              </a:rPr>
              <a:t>predict</a:t>
            </a:r>
            <a:r>
              <a:rPr lang="en">
                <a:solidFill>
                  <a:srgbClr val="000000"/>
                </a:solidFill>
              </a:rPr>
              <a:t> what percentage of clients will default on their loan, even though they said they wouldn’t, will </a:t>
            </a:r>
            <a:r>
              <a:rPr lang="en">
                <a:solidFill>
                  <a:srgbClr val="000000"/>
                </a:solidFill>
              </a:rPr>
              <a:t>help</a:t>
            </a:r>
            <a:r>
              <a:rPr lang="en">
                <a:solidFill>
                  <a:srgbClr val="000000"/>
                </a:solidFill>
              </a:rPr>
              <a:t> lenders mitigate risk, implement stricter qualification standards if necessary, and prepare for the worst case scenarios with more accuracy.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Overall more lenders will profit from this predictive model by knowing which risks they can and cannot accept and the quantity of risk they can accept as well.</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Additional Sources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Our dataset located in "/Resources/credit_data.csv" originated from </a:t>
            </a:r>
            <a:r>
              <a:rPr lang="en" sz="1200">
                <a:solidFill>
                  <a:schemeClr val="hlink"/>
                </a:solidFill>
                <a:highlight>
                  <a:srgbClr val="FFFFFF"/>
                </a:highlight>
                <a:uFill>
                  <a:noFill/>
                </a:uFill>
                <a:hlinkClick r:id="rId3"/>
              </a:rPr>
              <a:t>https://www.kaggle.com/datasets/zaurbegiev/my-dataset?select=credit_test.csv</a:t>
            </a:r>
            <a:r>
              <a:rPr lang="en" sz="1200">
                <a:solidFill>
                  <a:srgbClr val="1F2328"/>
                </a:solidFill>
                <a:highlight>
                  <a:srgbClr val="FFFFFF"/>
                </a:highlight>
              </a:rPr>
              <a:t>. We renamed it from "credit_test.csv" to "credit_data.csv".</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The basis for the code used in the "Mounting Google Drive Account" section of "/ETL/ETL_colab.ipynb" was found from </a:t>
            </a:r>
            <a:r>
              <a:rPr lang="en" sz="1200">
                <a:solidFill>
                  <a:schemeClr val="hlink"/>
                </a:solidFill>
                <a:highlight>
                  <a:srgbClr val="FFFFFF"/>
                </a:highlight>
                <a:uFill>
                  <a:noFill/>
                </a:uFill>
                <a:hlinkClick r:id="rId4"/>
              </a:rPr>
              <a:t>https://saturncloud.io/blog/exporting-dataframe-as-csv-file-from-google-colab-to-google-drive/</a:t>
            </a:r>
            <a:r>
              <a:rPr lang="en" sz="1200">
                <a:solidFill>
                  <a:srgbClr val="1F2328"/>
                </a:solidFill>
                <a:highlight>
                  <a:srgbClr val="FFFFFF"/>
                </a:highlight>
              </a:rPr>
              <a:t>.</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The basis for the code used in the "Un-Mounting Google Drive Account" section of "/ETL/ETL_colab.ipynb" was found from </a:t>
            </a:r>
            <a:r>
              <a:rPr lang="en" sz="1200">
                <a:solidFill>
                  <a:schemeClr val="hlink"/>
                </a:solidFill>
                <a:highlight>
                  <a:srgbClr val="FFFFFF"/>
                </a:highlight>
                <a:uFill>
                  <a:noFill/>
                </a:uFill>
                <a:hlinkClick r:id="rId5"/>
              </a:rPr>
              <a:t>https://stackoverflow.com/questions/54837135/how-to-unmount-drive-in-google-colab-and-remount-to-another-drive</a:t>
            </a:r>
            <a:r>
              <a:rPr lang="en" sz="1200">
                <a:solidFill>
                  <a:srgbClr val="1F2328"/>
                </a:solidFill>
                <a:highlight>
                  <a:srgbClr val="FFFFFF"/>
                </a:highlight>
              </a:rPr>
              <a:t>.</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The basis for the code used in the "Dropping Rows 452, 537, 1752, 2680, 5861, 7083 and 9968 because we believe it has some erroneous data" section of "/ETL/ETL.ipynb" and "/ETL/ETL_colab.ipynb" came from </a:t>
            </a:r>
            <a:r>
              <a:rPr lang="en" sz="1200">
                <a:solidFill>
                  <a:schemeClr val="hlink"/>
                </a:solidFill>
                <a:highlight>
                  <a:srgbClr val="FFFFFF"/>
                </a:highlight>
                <a:uFill>
                  <a:noFill/>
                </a:uFill>
                <a:hlinkClick r:id="rId6"/>
              </a:rPr>
              <a:t>https://pandas.pydata.org/docs/reference/api/pandas.DataFrame.drop.html</a:t>
            </a:r>
            <a:r>
              <a:rPr lang="en" sz="1200">
                <a:solidFill>
                  <a:srgbClr val="1F2328"/>
                </a:solidFill>
                <a:highlight>
                  <a:srgbClr val="FFFFFF"/>
                </a:highlight>
              </a:rPr>
              <a:t>.</a:t>
            </a:r>
            <a:endParaRPr sz="1200">
              <a:solidFill>
                <a:srgbClr val="1F2328"/>
              </a:solidFill>
              <a:highlight>
                <a:srgbClr val="FFFFFF"/>
              </a:highlight>
            </a:endParaRPr>
          </a:p>
          <a:p>
            <a:pPr indent="0" lvl="0" marL="0" rtl="0" algn="l">
              <a:spcBef>
                <a:spcPts val="0"/>
              </a:spcBef>
              <a:spcAft>
                <a:spcPts val="1200"/>
              </a:spcAft>
              <a:buNone/>
            </a:pPr>
            <a:r>
              <a:t/>
            </a:r>
            <a:endParaRPr/>
          </a:p>
        </p:txBody>
      </p:sp>
      <p:pic>
        <p:nvPicPr>
          <p:cNvPr id="153" name="Google Shape;153;p27"/>
          <p:cNvPicPr preferRelativeResize="0"/>
          <p:nvPr/>
        </p:nvPicPr>
        <p:blipFill>
          <a:blip r:embed="rId7">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4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62" name="Google Shape;62;p14"/>
          <p:cNvSpPr txBox="1"/>
          <p:nvPr>
            <p:ph idx="1" type="body"/>
          </p:nvPr>
        </p:nvSpPr>
        <p:spPr>
          <a:xfrm>
            <a:off x="282050" y="722475"/>
            <a:ext cx="8520600" cy="41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000000"/>
                </a:solidFill>
                <a:highlight>
                  <a:srgbClr val="FFFFFF"/>
                </a:highlight>
              </a:rPr>
              <a:t>We chose to train a model with machine learning using the bank loan status dataset to predict the probability of a loan defaulting based on the following data:</a:t>
            </a:r>
            <a:endParaRPr sz="1200">
              <a:solidFill>
                <a:srgbClr val="000000"/>
              </a:solidFill>
              <a:highlight>
                <a:srgbClr val="FFFFFF"/>
              </a:highlight>
            </a:endParaRPr>
          </a:p>
          <a:p>
            <a:pPr indent="-304800" lvl="0" marL="457200" rtl="0" algn="l">
              <a:spcBef>
                <a:spcPts val="1200"/>
              </a:spcBef>
              <a:spcAft>
                <a:spcPts val="0"/>
              </a:spcAft>
              <a:buClr>
                <a:srgbClr val="000000"/>
              </a:buClr>
              <a:buSzPts val="1200"/>
              <a:buChar char="●"/>
            </a:pPr>
            <a:r>
              <a:rPr lang="en" sz="1200">
                <a:solidFill>
                  <a:srgbClr val="000000"/>
                </a:solidFill>
                <a:highlight>
                  <a:srgbClr val="FFFFFF"/>
                </a:highlight>
              </a:rPr>
              <a:t>Credit score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Annual income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Monthly income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Monthly debt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Monthly debt vs monthly income (debt to income ratio)</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Current loan amount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Current credit balance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chemeClr val="lt1"/>
                </a:highlight>
              </a:rPr>
              <a:t>Total credit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Current credit balance vs max open credit (credit usage ratio)</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Whether there had been past bankruptcies or not.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Number of credit problems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Number of open accounts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Months since last delinquent</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Credit history (years)</a:t>
            </a:r>
            <a:endParaRPr sz="1200">
              <a:solidFill>
                <a:srgbClr val="000000"/>
              </a:solidFill>
              <a:highlight>
                <a:srgbClr val="FFFFFF"/>
              </a:highlight>
            </a:endParaRPr>
          </a:p>
          <a:p>
            <a:pPr indent="0" lvl="0" marL="0" rtl="0" algn="l">
              <a:spcBef>
                <a:spcPts val="1200"/>
              </a:spcBef>
              <a:spcAft>
                <a:spcPts val="1200"/>
              </a:spcAft>
              <a:buNone/>
            </a:pPr>
            <a:r>
              <a:t/>
            </a:r>
            <a:endParaRPr sz="1200">
              <a:solidFill>
                <a:srgbClr val="1F2328"/>
              </a:solidFill>
              <a:highlight>
                <a:srgbClr val="FFFFFF"/>
              </a:highlight>
            </a:endParaRPr>
          </a:p>
        </p:txBody>
      </p:sp>
      <p:pic>
        <p:nvPicPr>
          <p:cNvPr id="63" name="Google Shape;63;p14"/>
          <p:cNvPicPr preferRelativeResize="0"/>
          <p:nvPr/>
        </p:nvPicPr>
        <p:blipFill>
          <a:blip r:embed="rId3">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Collection and Cleanup</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a:t>
            </a:r>
            <a:r>
              <a:rPr lang="en" sz="1400">
                <a:solidFill>
                  <a:srgbClr val="000000"/>
                </a:solidFill>
              </a:rPr>
              <a:t>e found our dataset on Kaggle.com: </a:t>
            </a:r>
            <a:r>
              <a:rPr lang="en" sz="1400">
                <a:solidFill>
                  <a:srgbClr val="000000"/>
                </a:solidFill>
                <a:highlight>
                  <a:srgbClr val="FFFFFF"/>
                </a:highlight>
                <a:uFill>
                  <a:noFill/>
                </a:uFill>
                <a:hlinkClick r:id="rId3">
                  <a:extLst>
                    <a:ext uri="{A12FA001-AC4F-418D-AE19-62706E023703}">
                      <ahyp:hlinkClr val="tx"/>
                    </a:ext>
                  </a:extLst>
                </a:hlinkClick>
              </a:rPr>
              <a:t>https://www.kaggle.com/datasets/zaurbegiev/my-dataset?select=credit_test.csv</a:t>
            </a:r>
            <a:endParaRPr b="1"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filtered our dataset and added two additional columns for Debt-to-Income Ratio and Credit Usage Ratio</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updated the Bankruptcy </a:t>
            </a:r>
            <a:r>
              <a:rPr lang="en" sz="1400">
                <a:solidFill>
                  <a:srgbClr val="000000"/>
                </a:solidFill>
              </a:rPr>
              <a:t>column</a:t>
            </a:r>
            <a:r>
              <a:rPr lang="en" sz="1400">
                <a:solidFill>
                  <a:srgbClr val="000000"/>
                </a:solidFill>
              </a:rPr>
              <a:t> to only have 1 and 0 outputs so we could support a true/false statement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removed rows 454, 539, 1754, 2682, 5863, 7085 and 9970 from the dataset as we believed it to contain erroneous data under the “Total </a:t>
            </a:r>
            <a:r>
              <a:rPr lang="en" sz="1400">
                <a:solidFill>
                  <a:srgbClr val="000000"/>
                </a:solidFill>
              </a:rPr>
              <a:t>credit” and “Credit balance” columns. For example, row 454 showed a credit balance of $515,261 even though available credit was 0. Due to this when we went to create the new column called “credit usage ratio” and have its values be equal to “credit balance / total credit” it caused it to give values of “inf” since the value would be undefined.</a:t>
            </a:r>
            <a:endParaRPr sz="1400">
              <a:solidFill>
                <a:srgbClr val="000000"/>
              </a:solidFill>
            </a:endParaRPr>
          </a:p>
        </p:txBody>
      </p:sp>
      <p:pic>
        <p:nvPicPr>
          <p:cNvPr id="70" name="Google Shape;70;p15"/>
          <p:cNvPicPr preferRelativeResize="0"/>
          <p:nvPr/>
        </p:nvPicPr>
        <p:blipFill>
          <a:blip r:embed="rId4">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7400" y="473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Original Dataset Before Cleanup</a:t>
            </a:r>
            <a:endParaRPr/>
          </a:p>
        </p:txBody>
      </p:sp>
      <p:pic>
        <p:nvPicPr>
          <p:cNvPr id="76" name="Google Shape;76;p16"/>
          <p:cNvPicPr preferRelativeResize="0"/>
          <p:nvPr/>
        </p:nvPicPr>
        <p:blipFill>
          <a:blip r:embed="rId3">
            <a:alphaModFix/>
          </a:blip>
          <a:stretch>
            <a:fillRect/>
          </a:stretch>
        </p:blipFill>
        <p:spPr>
          <a:xfrm>
            <a:off x="7545425" y="3841067"/>
            <a:ext cx="1598575" cy="1302425"/>
          </a:xfrm>
          <a:prstGeom prst="rect">
            <a:avLst/>
          </a:prstGeom>
          <a:noFill/>
          <a:ln>
            <a:noFill/>
          </a:ln>
        </p:spPr>
      </p:pic>
      <p:pic>
        <p:nvPicPr>
          <p:cNvPr id="77" name="Google Shape;77;p16"/>
          <p:cNvPicPr preferRelativeResize="0"/>
          <p:nvPr/>
        </p:nvPicPr>
        <p:blipFill>
          <a:blip r:embed="rId4">
            <a:alphaModFix/>
          </a:blip>
          <a:stretch>
            <a:fillRect/>
          </a:stretch>
        </p:blipFill>
        <p:spPr>
          <a:xfrm>
            <a:off x="93563" y="1735038"/>
            <a:ext cx="8448276" cy="167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After Cleanup/ETL Work</a:t>
            </a:r>
            <a:endParaRPr/>
          </a:p>
        </p:txBody>
      </p:sp>
      <p:pic>
        <p:nvPicPr>
          <p:cNvPr id="83" name="Google Shape;83;p17"/>
          <p:cNvPicPr preferRelativeResize="0"/>
          <p:nvPr/>
        </p:nvPicPr>
        <p:blipFill>
          <a:blip r:embed="rId3">
            <a:alphaModFix/>
          </a:blip>
          <a:stretch>
            <a:fillRect/>
          </a:stretch>
        </p:blipFill>
        <p:spPr>
          <a:xfrm>
            <a:off x="7545425" y="3841067"/>
            <a:ext cx="1598575" cy="1302425"/>
          </a:xfrm>
          <a:prstGeom prst="rect">
            <a:avLst/>
          </a:prstGeom>
          <a:noFill/>
          <a:ln>
            <a:noFill/>
          </a:ln>
        </p:spPr>
      </p:pic>
      <p:pic>
        <p:nvPicPr>
          <p:cNvPr id="84" name="Google Shape;84;p17"/>
          <p:cNvPicPr preferRelativeResize="0"/>
          <p:nvPr/>
        </p:nvPicPr>
        <p:blipFill>
          <a:blip r:embed="rId4">
            <a:alphaModFix/>
          </a:blip>
          <a:stretch>
            <a:fillRect/>
          </a:stretch>
        </p:blipFill>
        <p:spPr>
          <a:xfrm>
            <a:off x="0" y="1605643"/>
            <a:ext cx="9143999" cy="19322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Machine Learning</a:t>
            </a:r>
            <a:endParaRPr/>
          </a:p>
        </p:txBody>
      </p:sp>
      <p:sp>
        <p:nvSpPr>
          <p:cNvPr id="90" name="Google Shape;90;p18"/>
          <p:cNvSpPr txBox="1"/>
          <p:nvPr>
            <p:ph idx="1" type="body"/>
          </p:nvPr>
        </p:nvSpPr>
        <p:spPr>
          <a:xfrm>
            <a:off x="311700" y="9171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solidFill>
                  <a:srgbClr val="000000"/>
                </a:solidFill>
              </a:rPr>
              <a:t>A bias towards false positives is preferred because from a lender’s standpoint because the fallout of approving loans with a higher possibility of defaulting would cost the banks more money overall vs taking a closer look at loans that could potentially default by the factors we are taking into account. As such a higher precision accuracy score is more desirable.</a:t>
            </a:r>
            <a:endParaRPr>
              <a:solidFill>
                <a:srgbClr val="000000"/>
              </a:solidFill>
            </a:endParaRPr>
          </a:p>
          <a:p>
            <a:pPr indent="0" lvl="0" marL="0" rtl="0" algn="l">
              <a:spcBef>
                <a:spcPts val="1200"/>
              </a:spcBef>
              <a:spcAft>
                <a:spcPts val="1200"/>
              </a:spcAft>
              <a:buNone/>
            </a:pPr>
            <a:r>
              <a:rPr lang="en">
                <a:solidFill>
                  <a:srgbClr val="000000"/>
                </a:solidFill>
              </a:rPr>
              <a:t>We experimented with using several different machine learning algorithms to see which one trained the data with the highest precision accuracy score. In the next three slides we will compare the classification reports for the models using the logistic regression, kneighbors and random forest algorithms to see which one would be more reliable in this sort of a scenario</a:t>
            </a:r>
            <a:endParaRPr>
              <a:solidFill>
                <a:srgbClr val="000000"/>
              </a:solidFill>
            </a:endParaRPr>
          </a:p>
        </p:txBody>
      </p:sp>
      <p:pic>
        <p:nvPicPr>
          <p:cNvPr id="91" name="Google Shape;91;p18"/>
          <p:cNvPicPr preferRelativeResize="0"/>
          <p:nvPr/>
        </p:nvPicPr>
        <p:blipFill>
          <a:blip r:embed="rId3">
            <a:alphaModFix/>
          </a:blip>
          <a:stretch>
            <a:fillRect/>
          </a:stretch>
        </p:blipFill>
        <p:spPr>
          <a:xfrm>
            <a:off x="7545425" y="3841067"/>
            <a:ext cx="1598575" cy="130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Logistic Regression</a:t>
            </a:r>
            <a:r>
              <a:rPr lang="en"/>
              <a:t> Model Classification Report</a:t>
            </a:r>
            <a:endParaRPr/>
          </a:p>
        </p:txBody>
      </p:sp>
      <p:pic>
        <p:nvPicPr>
          <p:cNvPr id="97" name="Google Shape;97;p19"/>
          <p:cNvPicPr preferRelativeResize="0"/>
          <p:nvPr/>
        </p:nvPicPr>
        <p:blipFill>
          <a:blip r:embed="rId3">
            <a:alphaModFix/>
          </a:blip>
          <a:stretch>
            <a:fillRect/>
          </a:stretch>
        </p:blipFill>
        <p:spPr>
          <a:xfrm>
            <a:off x="0" y="1017725"/>
            <a:ext cx="9144001" cy="265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KNeighbors Model Classification Report</a:t>
            </a:r>
            <a:endParaRPr/>
          </a:p>
        </p:txBody>
      </p:sp>
      <p:pic>
        <p:nvPicPr>
          <p:cNvPr id="103" name="Google Shape;103;p20"/>
          <p:cNvPicPr preferRelativeResize="0"/>
          <p:nvPr/>
        </p:nvPicPr>
        <p:blipFill>
          <a:blip r:embed="rId3">
            <a:alphaModFix/>
          </a:blip>
          <a:stretch>
            <a:fillRect/>
          </a:stretch>
        </p:blipFill>
        <p:spPr>
          <a:xfrm>
            <a:off x="0" y="1017725"/>
            <a:ext cx="9144001" cy="263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Random Forest</a:t>
            </a:r>
            <a:r>
              <a:rPr lang="en"/>
              <a:t> Model Classification Report</a:t>
            </a:r>
            <a:endParaRPr/>
          </a:p>
          <a:p>
            <a:pPr indent="0" lvl="0" marL="0" rtl="0" algn="l">
              <a:spcBef>
                <a:spcPts val="0"/>
              </a:spcBef>
              <a:spcAft>
                <a:spcPts val="0"/>
              </a:spcAft>
              <a:buNone/>
            </a:pPr>
            <a:r>
              <a:t/>
            </a:r>
            <a:endParaRPr/>
          </a:p>
        </p:txBody>
      </p:sp>
      <p:pic>
        <p:nvPicPr>
          <p:cNvPr id="109" name="Google Shape;109;p21"/>
          <p:cNvPicPr preferRelativeResize="0"/>
          <p:nvPr/>
        </p:nvPicPr>
        <p:blipFill>
          <a:blip r:embed="rId3">
            <a:alphaModFix/>
          </a:blip>
          <a:stretch>
            <a:fillRect/>
          </a:stretch>
        </p:blipFill>
        <p:spPr>
          <a:xfrm>
            <a:off x="-7975" y="1017725"/>
            <a:ext cx="9144001" cy="263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