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78" r:id="rId4"/>
    <p:sldId id="258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315" r:id="rId13"/>
    <p:sldId id="316" r:id="rId14"/>
    <p:sldId id="313" r:id="rId15"/>
    <p:sldId id="314" r:id="rId16"/>
    <p:sldId id="293" r:id="rId17"/>
    <p:sldId id="294" r:id="rId18"/>
    <p:sldId id="301" r:id="rId19"/>
    <p:sldId id="302" r:id="rId20"/>
    <p:sldId id="295" r:id="rId21"/>
    <p:sldId id="296" r:id="rId22"/>
    <p:sldId id="298" r:id="rId23"/>
    <p:sldId id="299" r:id="rId24"/>
    <p:sldId id="305" r:id="rId25"/>
    <p:sldId id="306" r:id="rId26"/>
    <p:sldId id="303" r:id="rId27"/>
    <p:sldId id="304" r:id="rId28"/>
    <p:sldId id="297" r:id="rId29"/>
    <p:sldId id="307" r:id="rId30"/>
    <p:sldId id="308" r:id="rId31"/>
    <p:sldId id="309" r:id="rId32"/>
    <p:sldId id="310" r:id="rId33"/>
    <p:sldId id="312" r:id="rId34"/>
    <p:sldId id="311" r:id="rId35"/>
    <p:sldId id="317" r:id="rId36"/>
    <p:sldId id="271" r:id="rId37"/>
  </p:sldIdLst>
  <p:sldSz cx="12192000" cy="6858000"/>
  <p:notesSz cx="6858000" cy="9144000"/>
  <p:custDataLst>
    <p:tags r:id="rId40"/>
  </p:custDataLst>
  <p:defaultTextStyle>
    <a:defPPr rtl="0">
      <a:defRPr lang="zh-CN"/>
    </a:defPPr>
    <a:lvl1pPr marL="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55" autoAdjust="0"/>
  </p:normalViewPr>
  <p:slideViewPr>
    <p:cSldViewPr snapToGrid="0">
      <p:cViewPr varScale="1">
        <p:scale>
          <a:sx n="103" d="100"/>
          <a:sy n="103" d="100"/>
        </p:scale>
        <p:origin x="654" y="11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4008" y="1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/>
            </a:lvl1pPr>
          </a:lstStyle>
          <a:p>
            <a:pPr rtl="0"/>
            <a:fld id="{E280DA9D-991D-4CDB-8B5B-EC4E27FA5C71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2025/3/25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/>
            </a:lvl1pPr>
          </a:lstStyle>
          <a:p>
            <a:pPr rtl="0"/>
            <a:fld id="{28EEFA9E-C190-4F5C-8394-BD5F1CD55C0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6316BE9-AEA4-43D8-9158-F75B5611E2CE}" type="datetime1">
              <a:rPr lang="en-US" altLang="zh-CN" smtClean="0"/>
              <a:t>3/25/2025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zh-CN"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2289C57-55D7-40A4-A101-E74FAC7A092B}" type="slidenum">
              <a:rPr lang="en-US" altLang="zh-CN" smtClean="0"/>
              <a:t>‹#›</a:t>
            </a:fld>
            <a:endParaRPr lang="en-US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</a:t>
            </a:fld>
            <a:endParaRPr 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10</a:t>
            </a:fld>
            <a:endParaRPr 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11</a:t>
            </a:fld>
            <a:endParaRPr 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12</a:t>
            </a:fld>
            <a:endParaRPr 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13</a:t>
            </a:fld>
            <a:endParaRPr 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14</a:t>
            </a:fld>
            <a:endParaRPr 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15</a:t>
            </a:fld>
            <a:endParaRPr 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16</a:t>
            </a:fld>
            <a:endParaRPr 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17</a:t>
            </a:fld>
            <a:endParaRPr 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18</a:t>
            </a:fld>
            <a:endParaRPr 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19</a:t>
            </a:fld>
            <a:endParaRPr 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2</a:t>
            </a:fld>
            <a:endParaRPr 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20</a:t>
            </a:fld>
            <a:endParaRPr 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21</a:t>
            </a:fld>
            <a:endParaRPr 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22</a:t>
            </a:fld>
            <a:endParaRPr 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23</a:t>
            </a:fld>
            <a:endParaRPr 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24</a:t>
            </a:fld>
            <a:endParaRPr 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25</a:t>
            </a:fld>
            <a:endParaRPr 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26</a:t>
            </a:fld>
            <a:endParaRPr 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27</a:t>
            </a:fld>
            <a:endParaRPr 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28</a:t>
            </a:fld>
            <a:endParaRPr lang="zh-CN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29</a:t>
            </a:fld>
            <a:endParaRPr 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3</a:t>
            </a:fld>
            <a:endParaRPr 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30</a:t>
            </a:fld>
            <a:endParaRPr lang="zh-CN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31</a:t>
            </a:fld>
            <a:endParaRPr 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32</a:t>
            </a:fld>
            <a:endParaRPr lang="zh-CN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33</a:t>
            </a:fld>
            <a:endParaRPr lang="zh-CN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34</a:t>
            </a:fld>
            <a:endParaRPr lang="zh-CN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35</a:t>
            </a:fld>
            <a:endParaRPr 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36</a:t>
            </a:fld>
            <a:endParaRPr 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4</a:t>
            </a:fld>
            <a:endParaRPr 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5</a:t>
            </a:fld>
            <a:endParaRPr 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6</a:t>
            </a:fld>
            <a:endParaRPr 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7</a:t>
            </a:fld>
            <a:endParaRPr 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8</a:t>
            </a:fld>
            <a:endParaRPr 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endParaRPr lang="zh-CN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zh-CN"/>
            </a:defPPr>
          </a:lstStyle>
          <a:p>
            <a:pPr rtl="0"/>
            <a:fld id="{22289C57-55D7-40A4-A101-E74FAC7A092B}" type="slidenum">
              <a:rPr lang="en-US" altLang="zh-CN" smtClean="0"/>
              <a:t>9</a:t>
            </a:fld>
            <a:endParaRPr 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zh-CN" sz="3600" spc="150" baseline="0"/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>
            <a:fillRect/>
          </a:stretch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zh-CN" sz="24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3"/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21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7055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7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518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8" name="表格占位符 7"/>
          <p:cNvSpPr>
            <a:spLocks noGrp="1"/>
          </p:cNvSpPr>
          <p:nvPr>
            <p:ph type="tbl" sz="quarter" idx="14" hasCustomPrompt="1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11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en-US" altLang="zh-CN" smtClean="0"/>
              <a:t>‹#›</a:t>
            </a:fld>
            <a:endParaRPr lang="zh-CN" dirty="0"/>
          </a:p>
        </p:txBody>
      </p:sp>
      <p:grpSp>
        <p:nvGrpSpPr>
          <p:cNvPr id="14" name="组 13"/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直接连接符​​(S) 14"/>
            <p:cNvCxnSpPr/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​​(S) 15"/>
            <p:cNvCxnSpPr/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21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7055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7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518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en-US" altLang="zh-CN" smtClean="0"/>
              <a:t>‹#›</a:t>
            </a:fld>
            <a:endParaRPr lang="zh-CN" dirty="0"/>
          </a:p>
        </p:txBody>
      </p:sp>
      <p:pic>
        <p:nvPicPr>
          <p:cNvPr id="13" name="图形 12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>
            <a:fillRect/>
          </a:stretch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格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/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直接连接符​​(S) 10"/>
            <p:cNvCxnSpPr/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(S) 11"/>
            <p:cNvCxnSpPr/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/>
              <a:t>单击此处添加标题</a:t>
            </a:r>
          </a:p>
        </p:txBody>
      </p:sp>
      <p:sp>
        <p:nvSpPr>
          <p:cNvPr id="8" name="表格占位符 7"/>
          <p:cNvSpPr>
            <a:spLocks noGrp="1"/>
          </p:cNvSpPr>
          <p:nvPr>
            <p:ph type="tbl" sz="quarter" idx="14" hasCustomPrompt="1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zh-CN" sz="2000"/>
            </a:lvl1pPr>
          </a:lstStyle>
          <a:p>
            <a:pPr rtl="0"/>
            <a:r>
              <a:rPr lang="zh-CN" altLang="en-US"/>
              <a:t>单击图标添加表格</a:t>
            </a:r>
            <a:endParaRPr lang="zh-CN" dirty="0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7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zh-CN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zh-CN" sz="2000"/>
            </a:lvl2pPr>
            <a:lvl3pPr marL="914400" indent="0" algn="ctr">
              <a:buNone/>
              <a:defRPr lang="zh-CN" sz="1800"/>
            </a:lvl3pPr>
            <a:lvl4pPr marL="1371600" indent="0" algn="ctr">
              <a:buNone/>
              <a:defRPr lang="zh-CN" sz="1600"/>
            </a:lvl4pPr>
            <a:lvl5pPr marL="1828800" indent="0" algn="ctr">
              <a:buNone/>
              <a:defRPr lang="zh-CN" sz="1600"/>
            </a:lvl5pPr>
            <a:lvl6pPr marL="2286000" indent="0" algn="ctr">
              <a:buNone/>
              <a:defRPr lang="zh-CN" sz="1600"/>
            </a:lvl6pPr>
            <a:lvl7pPr marL="2743200" indent="0" algn="ctr">
              <a:buNone/>
              <a:defRPr lang="zh-CN" sz="1600"/>
            </a:lvl7pPr>
            <a:lvl8pPr marL="3200400" indent="0" algn="ctr">
              <a:buNone/>
              <a:defRPr lang="zh-CN" sz="1600"/>
            </a:lvl8pPr>
            <a:lvl9pPr marL="3657600" indent="0" algn="ctr">
              <a:buNone/>
              <a:defRPr lang="zh-CN" sz="1600"/>
            </a:lvl9pPr>
          </a:lstStyle>
          <a:p>
            <a:pPr rtl="0"/>
            <a:r>
              <a:rPr lang="zh-CN" dirty="0"/>
              <a:t>单击此处添加副标题</a:t>
            </a:r>
          </a:p>
        </p:txBody>
      </p:sp>
      <p:pic>
        <p:nvPicPr>
          <p:cNvPr id="6" name="图形 5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11" name="幻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>
            <a:fillRect/>
          </a:stretch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zh-CN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zh-CN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grpSp>
        <p:nvGrpSpPr>
          <p:cNvPr id="4" name="组 3"/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直接连接符​​(S) 4"/>
            <p:cNvCxnSpPr/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cxnSp>
        <p:nvCxnSpPr>
          <p:cNvPr id="7" name="直接连接符​​(S) 6"/>
          <p:cNvCxnSpPr/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-1" fmla="*/ 0 w 6576291"/>
              <a:gd name="connsiteY0-2" fmla="*/ 5080 h 6872605"/>
              <a:gd name="connsiteX1-3" fmla="*/ 3604491 w 6576291"/>
              <a:gd name="connsiteY1-4" fmla="*/ 0 h 6872605"/>
              <a:gd name="connsiteX2-5" fmla="*/ 6576291 w 6576291"/>
              <a:gd name="connsiteY2-6" fmla="*/ 6872605 h 6872605"/>
              <a:gd name="connsiteX3-7" fmla="*/ 0 w 6576291"/>
              <a:gd name="connsiteY3-8" fmla="*/ 6872605 h 6872605"/>
              <a:gd name="connsiteX4-9" fmla="*/ 0 w 6576291"/>
              <a:gd name="connsiteY4-10" fmla="*/ 5080 h 6872605"/>
              <a:gd name="connsiteX0-11" fmla="*/ 0 w 6576291"/>
              <a:gd name="connsiteY0-12" fmla="*/ 0 h 6867525"/>
              <a:gd name="connsiteX1-13" fmla="*/ 3624811 w 6576291"/>
              <a:gd name="connsiteY1-14" fmla="*/ 10160 h 6867525"/>
              <a:gd name="connsiteX2-15" fmla="*/ 6576291 w 6576291"/>
              <a:gd name="connsiteY2-16" fmla="*/ 6867525 h 6867525"/>
              <a:gd name="connsiteX3-17" fmla="*/ 0 w 6576291"/>
              <a:gd name="connsiteY3-18" fmla="*/ 6867525 h 6867525"/>
              <a:gd name="connsiteX4-19" fmla="*/ 0 w 6576291"/>
              <a:gd name="connsiteY4-20" fmla="*/ 0 h 6867525"/>
              <a:gd name="connsiteX0-21" fmla="*/ 0 w 6576291"/>
              <a:gd name="connsiteY0-22" fmla="*/ 5080 h 6872605"/>
              <a:gd name="connsiteX1-23" fmla="*/ 3629891 w 6576291"/>
              <a:gd name="connsiteY1-24" fmla="*/ 0 h 6872605"/>
              <a:gd name="connsiteX2-25" fmla="*/ 6576291 w 6576291"/>
              <a:gd name="connsiteY2-26" fmla="*/ 6872605 h 6872605"/>
              <a:gd name="connsiteX3-27" fmla="*/ 0 w 6576291"/>
              <a:gd name="connsiteY3-28" fmla="*/ 6872605 h 6872605"/>
              <a:gd name="connsiteX4-29" fmla="*/ 0 w 6576291"/>
              <a:gd name="connsiteY4-30" fmla="*/ 5080 h 687260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zh-CN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简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1" spc="50" baseline="0"/>
            </a:lvl1pPr>
            <a:lvl2pPr marL="28321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7055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7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grpSp>
        <p:nvGrpSpPr>
          <p:cNvPr id="9" name="组 8"/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直接连接符​​(S) 9"/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​​(S) 10"/>
            <p:cNvCxnSpPr/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连接符​​(S) 11"/>
          <p:cNvCxnSpPr/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1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zh-CN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pic>
        <p:nvPicPr>
          <p:cNvPr id="4" name="图形 3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>
            <a:fillRect/>
          </a:stretch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7" name="内容占位符 3"/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21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7055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7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9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21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7055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7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1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grpSp>
        <p:nvGrpSpPr>
          <p:cNvPr id="10" name="组 9"/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直接连接符​​(S) 10"/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​​(S) 11"/>
            <p:cNvCxnSpPr/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5" name="内容占位符 3"/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210" indent="-283210">
              <a:lnSpc>
                <a:spcPct val="100000"/>
              </a:lnSpc>
              <a:buFont typeface="+mj-lt"/>
              <a:buAutoNum type="arabicPeriod"/>
              <a:defRPr lang="zh-CN" sz="1800" b="0" spc="50" baseline="0"/>
            </a:lvl1pPr>
            <a:lvl2pPr marL="567055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zh-CN" sz="1800" spc="50" baseline="0"/>
            </a:lvl2pPr>
            <a:lvl3pPr marL="850265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zh-CN" sz="1800" spc="50" baseline="0"/>
            </a:lvl3pPr>
            <a:lvl4pPr marL="1042670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zh-CN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</p:txBody>
      </p:sp>
      <p:sp>
        <p:nvSpPr>
          <p:cNvPr id="17" name="文本占位符 2"/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zh-CN" sz="1800" b="1" kern="1200" spc="50" baseline="0" dirty="0" smtClean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  <a:lvl2pPr marL="457200" indent="0">
              <a:buNone/>
              <a:defRPr lang="zh-CN" sz="2000" b="1"/>
            </a:lvl2pPr>
            <a:lvl3pPr marL="914400" indent="0">
              <a:buNone/>
              <a:defRPr lang="zh-CN" sz="1800" b="1"/>
            </a:lvl3pPr>
            <a:lvl4pPr marL="1371600" indent="0">
              <a:buNone/>
              <a:defRPr lang="zh-CN" sz="1600" b="1"/>
            </a:lvl4pPr>
            <a:lvl5pPr marL="1828800" indent="0">
              <a:buNone/>
              <a:defRPr lang="zh-CN" sz="1600" b="1"/>
            </a:lvl5pPr>
            <a:lvl6pPr marL="2286000" indent="0">
              <a:buNone/>
              <a:defRPr lang="zh-CN" sz="1600" b="1"/>
            </a:lvl6pPr>
            <a:lvl7pPr marL="2743200" indent="0">
              <a:buNone/>
              <a:defRPr lang="zh-CN" sz="1600" b="1"/>
            </a:lvl7pPr>
            <a:lvl8pPr marL="3200400" indent="0">
              <a:buNone/>
              <a:defRPr lang="zh-CN" sz="1600" b="1"/>
            </a:lvl8pPr>
            <a:lvl9pPr marL="3657600" indent="0">
              <a:buNone/>
              <a:defRPr lang="zh-CN" sz="1600" b="1"/>
            </a:lvl9pPr>
          </a:lstStyle>
          <a:p>
            <a:pPr lvl="0" rtl="0"/>
            <a:r>
              <a:rPr lang="zh-CN" dirty="0"/>
              <a:t>单击此处添加文本</a:t>
            </a:r>
          </a:p>
        </p:txBody>
      </p:sp>
      <p:sp>
        <p:nvSpPr>
          <p:cNvPr id="3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21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7055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7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20" name="幻灯片编号占位符 5"/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​​(S) 10"/>
          <p:cNvCxnSpPr/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zh-CN" sz="2800" kern="1200" spc="150" baseline="0" dirty="0">
                <a:solidFill>
                  <a:schemeClr val="tx1"/>
                </a:solidFill>
                <a:latin typeface="+mj-cs"/>
                <a:ea typeface="+mj-ea"/>
                <a:cs typeface="+mj-cs"/>
              </a:defRPr>
            </a:lvl1pPr>
          </a:lstStyle>
          <a:p>
            <a:pPr rtl="0"/>
            <a:r>
              <a:rPr lang="zh-CN" dirty="0"/>
              <a:t>单击此处添加标题</a:t>
            </a:r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-1" fmla="*/ 0 w 5476875"/>
              <a:gd name="connsiteY0-2" fmla="*/ 0 h 6858000"/>
              <a:gd name="connsiteX1-3" fmla="*/ 2520315 w 5476875"/>
              <a:gd name="connsiteY1-4" fmla="*/ 0 h 6858000"/>
              <a:gd name="connsiteX2-5" fmla="*/ 5476875 w 5476875"/>
              <a:gd name="connsiteY2-6" fmla="*/ 6858000 h 6858000"/>
              <a:gd name="connsiteX3-7" fmla="*/ 0 w 5476875"/>
              <a:gd name="connsiteY3-8" fmla="*/ 6858000 h 6858000"/>
              <a:gd name="connsiteX4-9" fmla="*/ 0 w 5476875"/>
              <a:gd name="connsiteY4-10" fmla="*/ 0 h 6858000"/>
              <a:gd name="connsiteX0-11" fmla="*/ 5080 w 5481955"/>
              <a:gd name="connsiteY0-12" fmla="*/ 0 h 6858000"/>
              <a:gd name="connsiteX1-13" fmla="*/ 2525395 w 5481955"/>
              <a:gd name="connsiteY1-14" fmla="*/ 0 h 6858000"/>
              <a:gd name="connsiteX2-15" fmla="*/ 5481955 w 5481955"/>
              <a:gd name="connsiteY2-16" fmla="*/ 6858000 h 6858000"/>
              <a:gd name="connsiteX3-17" fmla="*/ 5080 w 5481955"/>
              <a:gd name="connsiteY3-18" fmla="*/ 6858000 h 6858000"/>
              <a:gd name="connsiteX4-19" fmla="*/ 0 w 5481955"/>
              <a:gd name="connsiteY4-20" fmla="*/ 4805680 h 6858000"/>
              <a:gd name="connsiteX5" fmla="*/ 5080 w 5481955"/>
              <a:gd name="connsiteY5" fmla="*/ 0 h 6858000"/>
              <a:gd name="connsiteX0-21" fmla="*/ 5080 w 5481955"/>
              <a:gd name="connsiteY0-22" fmla="*/ 0 h 6863080"/>
              <a:gd name="connsiteX1-23" fmla="*/ 2525395 w 5481955"/>
              <a:gd name="connsiteY1-24" fmla="*/ 0 h 6863080"/>
              <a:gd name="connsiteX2-25" fmla="*/ 5481955 w 5481955"/>
              <a:gd name="connsiteY2-26" fmla="*/ 6858000 h 6863080"/>
              <a:gd name="connsiteX3-27" fmla="*/ 899160 w 5481955"/>
              <a:gd name="connsiteY3-28" fmla="*/ 6863080 h 6863080"/>
              <a:gd name="connsiteX4-29" fmla="*/ 0 w 5481955"/>
              <a:gd name="connsiteY4-30" fmla="*/ 4805680 h 6863080"/>
              <a:gd name="connsiteX5-31" fmla="*/ 5080 w 5481955"/>
              <a:gd name="connsiteY5-32" fmla="*/ 0 h 6863080"/>
              <a:gd name="connsiteX0-33" fmla="*/ 5080 w 5481955"/>
              <a:gd name="connsiteY0-34" fmla="*/ 0 h 6863080"/>
              <a:gd name="connsiteX1-35" fmla="*/ 2525395 w 5481955"/>
              <a:gd name="connsiteY1-36" fmla="*/ 0 h 6863080"/>
              <a:gd name="connsiteX2-37" fmla="*/ 5481955 w 5481955"/>
              <a:gd name="connsiteY2-38" fmla="*/ 6858000 h 6863080"/>
              <a:gd name="connsiteX3-39" fmla="*/ 899160 w 5481955"/>
              <a:gd name="connsiteY3-40" fmla="*/ 6863080 h 6863080"/>
              <a:gd name="connsiteX4-41" fmla="*/ 0 w 5481955"/>
              <a:gd name="connsiteY4-42" fmla="*/ 4805680 h 6863080"/>
              <a:gd name="connsiteX5-43" fmla="*/ 5080 w 5481955"/>
              <a:gd name="connsiteY5-44" fmla="*/ 0 h 6863080"/>
              <a:gd name="connsiteX0-45" fmla="*/ 5080 w 5481955"/>
              <a:gd name="connsiteY0-46" fmla="*/ 0 h 6863080"/>
              <a:gd name="connsiteX1-47" fmla="*/ 2525395 w 5481955"/>
              <a:gd name="connsiteY1-48" fmla="*/ 0 h 6863080"/>
              <a:gd name="connsiteX2-49" fmla="*/ 5481955 w 5481955"/>
              <a:gd name="connsiteY2-50" fmla="*/ 6858000 h 6863080"/>
              <a:gd name="connsiteX3-51" fmla="*/ 899160 w 5481955"/>
              <a:gd name="connsiteY3-52" fmla="*/ 6863080 h 6863080"/>
              <a:gd name="connsiteX4-53" fmla="*/ 0 w 5481955"/>
              <a:gd name="connsiteY4-54" fmla="*/ 4805680 h 6863080"/>
              <a:gd name="connsiteX5-55" fmla="*/ 5080 w 5481955"/>
              <a:gd name="connsiteY5-56" fmla="*/ 0 h 6863080"/>
              <a:gd name="connsiteX0-57" fmla="*/ 5080 w 5481955"/>
              <a:gd name="connsiteY0-58" fmla="*/ 0 h 6863080"/>
              <a:gd name="connsiteX1-59" fmla="*/ 2525395 w 5481955"/>
              <a:gd name="connsiteY1-60" fmla="*/ 0 h 6863080"/>
              <a:gd name="connsiteX2-61" fmla="*/ 5481955 w 5481955"/>
              <a:gd name="connsiteY2-62" fmla="*/ 6858000 h 6863080"/>
              <a:gd name="connsiteX3-63" fmla="*/ 899160 w 5481955"/>
              <a:gd name="connsiteY3-64" fmla="*/ 6863080 h 6863080"/>
              <a:gd name="connsiteX4-65" fmla="*/ 0 w 5481955"/>
              <a:gd name="connsiteY4-66" fmla="*/ 4759960 h 6863080"/>
              <a:gd name="connsiteX5-67" fmla="*/ 5080 w 5481955"/>
              <a:gd name="connsiteY5-68" fmla="*/ 0 h 6863080"/>
              <a:gd name="connsiteX0-69" fmla="*/ 5080 w 5481955"/>
              <a:gd name="connsiteY0-70" fmla="*/ 0 h 6863080"/>
              <a:gd name="connsiteX1-71" fmla="*/ 2525395 w 5481955"/>
              <a:gd name="connsiteY1-72" fmla="*/ 0 h 6863080"/>
              <a:gd name="connsiteX2-73" fmla="*/ 5481955 w 5481955"/>
              <a:gd name="connsiteY2-74" fmla="*/ 6858000 h 6863080"/>
              <a:gd name="connsiteX3-75" fmla="*/ 899160 w 5481955"/>
              <a:gd name="connsiteY3-76" fmla="*/ 6863080 h 6863080"/>
              <a:gd name="connsiteX4-77" fmla="*/ 0 w 5481955"/>
              <a:gd name="connsiteY4-78" fmla="*/ 4759960 h 6863080"/>
              <a:gd name="connsiteX5-79" fmla="*/ 5080 w 5481955"/>
              <a:gd name="connsiteY5-80" fmla="*/ 0 h 68630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31" y="connsiteY5-32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zh-CN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zh-CN" altLang="en-US"/>
              <a:t>单击图标添加图片</a:t>
            </a:r>
            <a:endParaRPr lang="zh-CN" dirty="0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zh-CN" sz="900"/>
            </a:lvl1pPr>
          </a:lstStyle>
          <a:p>
            <a:pPr rtl="0"/>
            <a:r>
              <a:rPr lang="zh-CN"/>
              <a:t>演示文稿标题</a:t>
            </a:r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zh-CN" sz="900"/>
            </a:lvl1pPr>
          </a:lstStyle>
          <a:p>
            <a:pPr rtl="0"/>
            <a:fld id="{A49DFD55-3C28-40EF-9E31-A92D2E4017FF}" type="slidenum">
              <a:rPr lang="en-US" altLang="zh-CN" smtClean="0"/>
              <a:t>‹#›</a:t>
            </a:fld>
            <a:endParaRPr lang="zh-CN" dirty="0"/>
          </a:p>
        </p:txBody>
      </p:sp>
      <p:sp>
        <p:nvSpPr>
          <p:cNvPr id="8" name="内容占位符 3"/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zh-CN" sz="1800" b="0" spc="50" baseline="0"/>
            </a:lvl1pPr>
            <a:lvl2pPr marL="28321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2pPr>
            <a:lvl3pPr marL="567055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3pPr>
            <a:lvl4pPr marL="8597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4pPr>
            <a:lvl5pPr marL="115189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zh-CN" sz="1800" spc="50" baseline="0"/>
            </a:lvl5pPr>
          </a:lstStyle>
          <a:p>
            <a:pPr lvl="0" rtl="0"/>
            <a:r>
              <a:rPr lang="zh-CN" dirty="0"/>
              <a:t>单击此处添加内容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zh-CN"/>
            </a:defPPr>
          </a:lstStyle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zh-CN" dirty="0"/>
              <a:t>演示文稿标题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en-US" altLang="zh-CN" smtClean="0"/>
              <a:t>‹#›</a:t>
            </a:fld>
            <a:endParaRPr 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4400" kern="1200" cap="all" baseline="0">
          <a:solidFill>
            <a:schemeClr val="tx1"/>
          </a:solidFill>
          <a:latin typeface="+mj-cs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sz="2800" kern="1200">
          <a:solidFill>
            <a:schemeClr val="tx1"/>
          </a:solidFill>
          <a:latin typeface="+mn-cs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400" kern="1200">
          <a:solidFill>
            <a:schemeClr val="tx1"/>
          </a:solidFill>
          <a:latin typeface="+mn-cs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+mn-cs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0.web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rtlCol="0" anchor="ctr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图论专题</a:t>
            </a:r>
            <a:br>
              <a:rPr lang="en-US" altLang="zh-CN" dirty="0"/>
            </a:br>
            <a:r>
              <a:rPr lang="en-US" altLang="zh-CN" sz="1100" dirty="0"/>
              <a:t>     </a:t>
            </a:r>
            <a:br>
              <a:rPr lang="en-US" altLang="zh-CN" sz="1100" dirty="0"/>
            </a:br>
            <a:r>
              <a:rPr lang="en-US" altLang="zh-CN" sz="1100" dirty="0"/>
              <a:t>            </a:t>
            </a:r>
            <a:r>
              <a:rPr lang="zh-CN" altLang="en-US" sz="1100" dirty="0"/>
              <a:t>周子逸</a:t>
            </a:r>
            <a:endParaRPr 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2388" y="457200"/>
            <a:ext cx="7288282" cy="67270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矩阵题</a:t>
            </a:r>
            <a:endParaRPr lang="zh-CN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56337" y="1129904"/>
            <a:ext cx="8738912" cy="2556596"/>
          </a:xfrm>
        </p:spPr>
      </p:pic>
      <p:sp>
        <p:nvSpPr>
          <p:cNvPr id="1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10</a:t>
            </a:fld>
            <a:endParaRPr 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296" y="3506684"/>
            <a:ext cx="5111606" cy="32147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711959" y="4646644"/>
            <a:ext cx="5136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Hint 1: </a:t>
            </a:r>
            <a:r>
              <a:rPr lang="zh-CN" altLang="en-US" dirty="0"/>
              <a:t>尝试直接构造</a:t>
            </a:r>
            <a:endParaRPr lang="en-US" altLang="zh-CN" dirty="0"/>
          </a:p>
          <a:p>
            <a:r>
              <a:rPr lang="en-US" altLang="zh-CN" dirty="0"/>
              <a:t>Hint 2: </a:t>
            </a:r>
            <a:r>
              <a:rPr lang="zh-CN" altLang="en-US" dirty="0"/>
              <a:t>同行同列同加一个数没有对答案没有影响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2388" y="457200"/>
            <a:ext cx="7288282" cy="672704"/>
          </a:xfrm>
        </p:spPr>
        <p:txBody>
          <a:bodyPr rtlCol="0">
            <a:normAutofit fontScale="90000"/>
          </a:bodyPr>
          <a:lstStyle>
            <a:defPPr>
              <a:defRPr lang="zh-CN"/>
            </a:defPPr>
          </a:lstStyle>
          <a:p>
            <a:pPr algn="l" rtl="0">
              <a:buNone/>
            </a:pPr>
            <a:b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P7515 [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省选联考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2021 A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卷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矩阵游戏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22388" y="1522106"/>
                <a:ext cx="9050962" cy="3407051"/>
              </a:xfrm>
            </p:spPr>
            <p:txBody>
              <a:bodyPr vert="horz" lIns="91440" tIns="45720" rIns="91440" bIns="45720" rtlCol="0" anchor="t">
                <a:normAutofit/>
              </a:bodyPr>
              <a:lstStyle>
                <a:defPPr>
                  <a:defRPr lang="zh-CN"/>
                </a:defPPr>
              </a:lstStyle>
              <a:p>
                <a:r>
                  <a:rPr lang="zh-CN" altLang="en-US" b="0" dirty="0">
                    <a:ea typeface="Microsoft YaHei UI" panose="020B0503020204020204" pitchFamily="34" charset="-122"/>
                  </a:rPr>
                  <a:t>容易发现，如果去除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b="0" dirty="0"/>
                  <a:t>的条件你是会做的。</a:t>
                </a:r>
                <a:endParaRPr lang="en-US" altLang="zh-CN" b="0" dirty="0"/>
              </a:p>
              <a:p>
                <a:r>
                  <a:rPr lang="zh-CN" altLang="en-US" b="0" dirty="0"/>
                  <a:t>那我们可以先随便构造出一种方案，再看看我们怎么让他满足这种要求。</a:t>
                </a:r>
                <a:endParaRPr lang="en-US" altLang="zh-CN" b="0" dirty="0"/>
              </a:p>
              <a:p>
                <a:endParaRPr lang="en-US" altLang="zh-CN" dirty="0"/>
              </a:p>
              <a:p>
                <a:pPr rtl="0"/>
                <a:r>
                  <a:rPr lang="zh-CN" altLang="en-US" b="0" dirty="0">
                    <a:ea typeface="Microsoft YaHei UI" panose="020B0503020204020204" pitchFamily="34" charset="-122"/>
                  </a:rPr>
                  <a:t> </a:t>
                </a:r>
                <a:endParaRPr lang="zh-CN" b="0" dirty="0"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22388" y="1522106"/>
                <a:ext cx="9050962" cy="3407051"/>
              </a:xfrm>
              <a:blipFill rotWithShape="1">
                <a:blip r:embed="rId3"/>
                <a:stretch>
                  <a:fillRect l="-4" r="7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11</a:t>
            </a:fld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388" y="2339958"/>
            <a:ext cx="6213551" cy="17713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22388" y="4150898"/>
                <a:ext cx="8715399" cy="9260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我们发现上面的矩阵完全合法，因为全被抵消掉了，可以对所有的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dirty="0"/>
                  <a:t> 做差分约束。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反正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能过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实际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最坏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复杂度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𝑇𝑛𝑚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388" y="4150898"/>
                <a:ext cx="8715399" cy="926087"/>
              </a:xfrm>
              <a:prstGeom prst="rect">
                <a:avLst/>
              </a:prstGeom>
              <a:blipFill>
                <a:blip r:embed="rId5"/>
                <a:stretch>
                  <a:fillRect l="-629" t="-3947" b="-98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2388" y="457200"/>
            <a:ext cx="7288282" cy="67270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一个简单的集合问题</a:t>
            </a:r>
            <a:endParaRPr lang="zh-CN" dirty="0"/>
          </a:p>
        </p:txBody>
      </p:sp>
      <p:sp>
        <p:nvSpPr>
          <p:cNvPr id="1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12</a:t>
            </a:fld>
            <a:endParaRPr 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22457" y="1460751"/>
                <a:ext cx="9426407" cy="3407051"/>
              </a:xfrm>
            </p:spPr>
            <p:txBody>
              <a:bodyPr/>
              <a:lstStyle/>
              <a:p>
                <a:r>
                  <a:rPr lang="zh-CN" altLang="en-US" b="0" dirty="0"/>
                  <a:t>给定大小为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b="0" dirty="0"/>
                  <a:t>不可重集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组</m:t>
                    </m:r>
                  </m:oMath>
                </a14:m>
                <a:r>
                  <a:rPr lang="zh-CN" altLang="en-US" b="0" dirty="0"/>
                  <a:t>询问给出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b="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求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是否可以用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b="0" dirty="0"/>
                  <a:t>的数组加和而成。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,1≤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&lt;…&lt;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,0≤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</m:oMath>
                  </m:oMathPara>
                </a14:m>
                <a:endParaRPr lang="en-US" altLang="zh-CN" b="0" dirty="0"/>
              </a:p>
              <a:p>
                <a:endParaRPr lang="en-US" altLang="zh-CN" b="0" dirty="0"/>
              </a:p>
              <a:p>
                <a:endParaRPr lang="en-US" altLang="zh-CN" b="0" dirty="0"/>
              </a:p>
              <a:p>
                <a:r>
                  <a:rPr lang="en-US" altLang="zh-CN" b="0" dirty="0"/>
                  <a:t>Hint 1: </a:t>
                </a:r>
                <a:r>
                  <a:rPr lang="zh-CN" altLang="en-US" b="0" dirty="0"/>
                  <a:t>尝试让你处理的值域变小。</a:t>
                </a:r>
                <a:endParaRPr lang="en-US" altLang="zh-CN" b="0" dirty="0"/>
              </a:p>
              <a:p>
                <a:endParaRPr lang="zh-CN" altLang="en-US" b="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22457" y="1460751"/>
                <a:ext cx="9426407" cy="3407051"/>
              </a:xfrm>
              <a:blipFill rotWithShape="1">
                <a:blip r:embed="rId3"/>
                <a:stretch>
                  <a:fillRect l="-4" t="-7" r="2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4712" y="578399"/>
            <a:ext cx="9953308" cy="65898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algn="l" rtl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P8060 [POI 2003] Sums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内容占位符 35"/>
              <p:cNvSpPr>
                <a:spLocks noGrp="1"/>
              </p:cNvSpPr>
              <p:nvPr>
                <p:ph sz="half" idx="15"/>
              </p:nvPr>
            </p:nvSpPr>
            <p:spPr>
              <a:xfrm>
                <a:off x="1004712" y="1662531"/>
                <a:ext cx="10462610" cy="3988480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marL="0" indent="0">
                  <a:buNone/>
                </a:pPr>
                <a:r>
                  <a:rPr lang="zh-CN" altLang="en-US" dirty="0"/>
                  <a:t>值域有点大，不好操作。但是思考一下所有数同时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上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的性质。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例如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3,4,5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你发现大于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3 </m:t>
                    </m:r>
                  </m:oMath>
                </a14:m>
                <a:r>
                  <a:rPr lang="zh-CN" altLang="en-US" dirty="0"/>
                  <a:t>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0,1,2 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都能</m:t>
                    </m:r>
                  </m:oMath>
                </a14:m>
                <a:r>
                  <a:rPr lang="zh-CN" altLang="en-US" dirty="0"/>
                  <a:t>被表示出来，原因显而易见。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所以你设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数中选数的和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意义下等于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最小值是什么。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容易用最短路实现过程，</a:t>
                </a:r>
                <a:r>
                  <a:rPr lang="en-US" altLang="zh-CN" dirty="0" err="1"/>
                  <a:t>spfa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即可。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6" name="内容占位符 3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1004712" y="1662531"/>
                <a:ext cx="10462610" cy="3988480"/>
              </a:xfrm>
              <a:blipFill rotWithShape="1">
                <a:blip r:embed="rId3"/>
                <a:stretch>
                  <a:fillRect l="-1" t="-210" r="5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灯片编号占位符 67"/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13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2388" y="457200"/>
            <a:ext cx="7288282" cy="67270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完全背包问题</a:t>
            </a:r>
            <a:endParaRPr lang="zh-CN" dirty="0"/>
          </a:p>
        </p:txBody>
      </p:sp>
      <p:sp>
        <p:nvSpPr>
          <p:cNvPr id="1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14</a:t>
            </a:fld>
            <a:endParaRPr 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22458" y="1460751"/>
                <a:ext cx="9155820" cy="340705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dirty="0"/>
                  <a:t>次询问，每次给出容积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/>
                  <a:t>求必须将背包装满的完全背包问题。</a:t>
                </a:r>
                <a:endParaRPr lang="en-US" altLang="zh-CN" b="0" dirty="0"/>
              </a:p>
              <a:p>
                <a:r>
                  <a:rPr lang="zh-CN" altLang="en-US" b="0" dirty="0"/>
                  <a:t>为体现你解决 </a:t>
                </a:r>
                <a:r>
                  <a:rPr lang="en-US" altLang="zh-CN" b="0" dirty="0"/>
                  <a:t>NP-hard </a:t>
                </a:r>
                <a:r>
                  <a:rPr lang="zh-CN" altLang="en-US" b="0" dirty="0"/>
                  <a:t>问题能力，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</a:rPr>
                      <m:t>将</m:t>
                    </m:r>
                  </m:oMath>
                </a14:m>
                <a:r>
                  <a:rPr lang="zh-CN" altLang="en-US" b="0" dirty="0"/>
                  <a:t>特别大，请注意</a:t>
                </a:r>
                <a:r>
                  <a:rPr lang="zh-CN" altLang="en-US" dirty="0"/>
                  <a:t>不寻常的数据范围</a:t>
                </a:r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≤50,1≤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,1≤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</m:oMath>
                  </m:oMathPara>
                </a14:m>
                <a:endParaRPr lang="zh-CN" altLang="en-US" b="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22458" y="1460751"/>
                <a:ext cx="9155820" cy="3407051"/>
              </a:xfrm>
              <a:blipFill rotWithShape="1">
                <a:blip r:embed="rId3"/>
                <a:stretch>
                  <a:fillRect l="-4" t="-7" r="2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4712" y="578399"/>
            <a:ext cx="9953308" cy="658985"/>
          </a:xfrm>
        </p:spPr>
        <p:txBody>
          <a:bodyPr rtlCol="0">
            <a:normAutofit fontScale="90000"/>
          </a:bodyPr>
          <a:lstStyle>
            <a:defPPr>
              <a:defRPr lang="zh-CN"/>
            </a:defPPr>
          </a:lstStyle>
          <a:p>
            <a:pPr algn="l" rtl="0">
              <a:buNone/>
            </a:pPr>
            <a:b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P9140 [THUPC 2023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初赛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背包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内容占位符 35"/>
              <p:cNvSpPr>
                <a:spLocks noGrp="1"/>
              </p:cNvSpPr>
              <p:nvPr>
                <p:ph sz="half" idx="15"/>
              </p:nvPr>
            </p:nvSpPr>
            <p:spPr>
              <a:xfrm>
                <a:off x="1004712" y="1662531"/>
                <a:ext cx="10462610" cy="3988480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marL="0" indent="0">
                  <a:buNone/>
                </a:pPr>
                <a:r>
                  <a:rPr lang="zh-CN" altLang="en-US" dirty="0"/>
                  <a:t>对于这种数据范围巨大的背包，我们往往都可以用贪心去进行一些优化。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0" i="0" dirty="0">
                    <a:solidFill>
                      <a:srgbClr val="404040"/>
                    </a:solidFill>
                    <a:effectLst/>
                    <a:latin typeface="-apple-system"/>
                  </a:rPr>
                  <a:t>注意到当体积很大时，很多时候我们都会用一些性价比很高的物品去填充。</a:t>
                </a:r>
                <a:endParaRPr lang="en-US" altLang="zh-CN" b="0" i="0" dirty="0">
                  <a:solidFill>
                    <a:srgbClr val="404040"/>
                  </a:solidFill>
                  <a:effectLst/>
                  <a:latin typeface="-apple-system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404040"/>
                    </a:solidFill>
                    <a:latin typeface="-apple-system"/>
                  </a:rPr>
                  <a:t>设性价比最高的物品编号为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理想状态下我们会装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个此物品，剩下的用别的凑。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但事实上你有可能装不满剩余的，你需要丢弃若干个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物品</m:t>
                    </m:r>
                  </m:oMath>
                </a14:m>
                <a:r>
                  <a:rPr lang="zh-CN" altLang="en-US" dirty="0"/>
                  <a:t>，所以做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的同余最短路。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减去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begChr m:val="⌊"/>
                        <m:endChr m:val="⌋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zh-CN" altLang="en-US" dirty="0"/>
                  <a:t> 的意思是丢去了若干个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物品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6" name="内容占位符 3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1004712" y="1662531"/>
                <a:ext cx="10462610" cy="3988480"/>
              </a:xfrm>
              <a:blipFill rotWithShape="1">
                <a:blip r:embed="rId3"/>
                <a:stretch>
                  <a:fillRect l="-1" t="-353" r="5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灯片编号占位符 67"/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15</a:t>
            </a:fld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712" y="3429000"/>
            <a:ext cx="9685183" cy="8070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习题</a:t>
            </a:r>
            <a:endParaRPr lang="zh-CN" dirty="0"/>
          </a:p>
        </p:txBody>
      </p:sp>
      <p:sp>
        <p:nvSpPr>
          <p:cNvPr id="35" name="内容占位符 34"/>
          <p:cNvSpPr>
            <a:spLocks noGrp="1"/>
          </p:cNvSpPr>
          <p:nvPr>
            <p:ph sz="half" idx="13"/>
          </p:nvPr>
        </p:nvSpPr>
        <p:spPr>
          <a:xfrm>
            <a:off x="2933700" y="2645410"/>
            <a:ext cx="4857750" cy="323405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algn="l" rtl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CF402E Strictly Positive Matrix</a:t>
            </a:r>
          </a:p>
          <a:p>
            <a:pPr algn="l" rtl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CF1163F Indecisive Taxi Fee</a:t>
            </a:r>
          </a:p>
          <a:p>
            <a:pPr algn="l" rtl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P1954 [NOI2010]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航空管制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 rtl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CF1343E Weights Distributing</a:t>
            </a:r>
          </a:p>
          <a:p>
            <a:pPr algn="l" rtl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P5471 [NOI2019]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弹跳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 rtl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P5025 [SNOI2017]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炸弹</a:t>
            </a:r>
          </a:p>
          <a:p>
            <a:pPr algn="l" rtl="0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rtl="0"/>
            <a:endParaRPr lang="zh-CN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16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连通性问题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4712" y="578399"/>
            <a:ext cx="9953308" cy="65898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algn="l" rtl="0">
              <a:buNone/>
            </a:pPr>
            <a:r>
              <a:rPr lang="zh-CN" altLang="en-US" dirty="0"/>
              <a:t>广义圆方树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内容占位符 35"/>
              <p:cNvSpPr>
                <a:spLocks noGrp="1"/>
              </p:cNvSpPr>
              <p:nvPr>
                <p:ph sz="half" idx="15"/>
              </p:nvPr>
            </p:nvSpPr>
            <p:spPr>
              <a:xfrm>
                <a:off x="5899500" y="877176"/>
                <a:ext cx="5461402" cy="5402425"/>
              </a:xfrm>
            </p:spPr>
            <p:txBody>
              <a:bodyPr rtlCol="0">
                <a:normAutofit lnSpcReduction="10000"/>
              </a:bodyPr>
              <a:lstStyle>
                <a:defPPr>
                  <a:defRPr lang="zh-CN"/>
                </a:defPPr>
              </a:lstStyle>
              <a:p>
                <a:pPr marL="0" indent="0">
                  <a:buNone/>
                </a:pPr>
                <a:r>
                  <a:rPr lang="zh-CN" altLang="en-US" dirty="0"/>
                  <a:t>左图的每一个颜色都是一个点双。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圆点是原图的点，方点是对于每一个点双建的虚点。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删除原图所有的边，将点双中每一个点向虚点连边。好处在于将原图变为了树，可以更方便的处理一些题目。</a:t>
                </a:r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性质：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① 圆点方点相间出现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② 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圆点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的度数等于包含它的点双个数。</a:t>
                </a:r>
                <a:endParaRPr lang="en-US" altLang="zh-CN" b="0" i="0" dirty="0">
                  <a:solidFill>
                    <a:srgbClr val="23263B"/>
                  </a:solidFill>
                  <a:effectLst/>
                  <a:latin typeface="-apple-system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rgbClr val="23263B"/>
                    </a:solidFill>
                    <a:latin typeface="-apple-system"/>
                  </a:rPr>
                  <a:t>      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方点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的度数等于它对应的点双大小。</a:t>
                </a:r>
                <a:endParaRPr lang="en-US" altLang="zh-CN" b="0" i="0" dirty="0">
                  <a:solidFill>
                    <a:srgbClr val="23263B"/>
                  </a:solidFill>
                  <a:effectLst/>
                  <a:latin typeface="-apple-system"/>
                </a:endParaRPr>
              </a:p>
              <a:p>
                <a:pPr marL="0" indent="0">
                  <a:buNone/>
                </a:pP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③ 圆点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23263B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solidFill>
                      <a:srgbClr val="23263B"/>
                    </a:solidFill>
                    <a:effectLst/>
                    <a:latin typeface="-apple-system"/>
                  </a:rPr>
                  <a:t>不是叶子当且仅当它是原图的割点。</a:t>
                </a:r>
                <a:endParaRPr lang="en-US" altLang="zh-CN" b="0" i="0" dirty="0">
                  <a:solidFill>
                    <a:srgbClr val="23263B"/>
                  </a:solidFill>
                  <a:effectLst/>
                  <a:latin typeface="-apple-system"/>
                </a:endParaRPr>
              </a:p>
              <a:p>
                <a:pPr marL="0" indent="0">
                  <a:buNone/>
                </a:pPr>
                <a:endParaRPr lang="en-US" altLang="zh-CN" b="0" i="0" dirty="0">
                  <a:solidFill>
                    <a:srgbClr val="23263B"/>
                  </a:solidFill>
                  <a:effectLst/>
                  <a:latin typeface="-apple-system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rgbClr val="23263B"/>
                    </a:solidFill>
                    <a:latin typeface="-apple-system"/>
                  </a:rPr>
                  <a:t>圆方树同理，只是用边双建图即可，可以圆圆点建边，不再介绍。</a:t>
                </a:r>
                <a:endParaRPr lang="en-US" altLang="zh-CN" b="0" i="0" dirty="0">
                  <a:solidFill>
                    <a:srgbClr val="23263B"/>
                  </a:solidFill>
                  <a:effectLst/>
                  <a:latin typeface="-apple-system"/>
                </a:endParaRPr>
              </a:p>
              <a:p>
                <a:endParaRPr lang="zh-CN" altLang="en-US" b="0" i="0" dirty="0">
                  <a:solidFill>
                    <a:srgbClr val="23263B"/>
                  </a:solidFill>
                  <a:effectLst/>
                  <a:latin typeface="-apple-system"/>
                </a:endParaRPr>
              </a:p>
              <a:p>
                <a:pPr marL="0" indent="0" rtl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6" name="内容占位符 3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5899500" y="877176"/>
                <a:ext cx="5461402" cy="5402425"/>
              </a:xfrm>
              <a:blipFill rotWithShape="1">
                <a:blip r:embed="rId3"/>
                <a:stretch>
                  <a:fillRect l="-6" t="-686" r="-614" b="-80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灯片编号占位符 67"/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18</a:t>
            </a:fld>
            <a:endParaRPr 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669762" y="2967335"/>
            <a:ext cx="40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3" name="内容占位符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41" y="1442260"/>
            <a:ext cx="4967944" cy="3973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4712" y="578399"/>
            <a:ext cx="9953308" cy="65898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algn="l" rtl="0">
              <a:buNone/>
            </a:pPr>
            <a:r>
              <a:rPr lang="zh-CN" altLang="en-US" dirty="0"/>
              <a:t>广义圆方树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19</a:t>
            </a:fld>
            <a:endParaRPr 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669762" y="2967335"/>
            <a:ext cx="40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415003" y="1063329"/>
            <a:ext cx="8481527" cy="5403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tarjan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=++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tarjan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]){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altLang="zh-CN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}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</a:t>
            </a:r>
            <a:r>
              <a:rPr lang="en-US" altLang="zh-CN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dfn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ts val="1800"/>
              </a:lnSpc>
              <a:buNone/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800"/>
              </a:lnSpc>
            </a:pPr>
            <a:r>
              <a:rPr lang="en-US" altLang="zh-CN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rtl="0"/>
            <a:r>
              <a:rPr lang="zh-CN" dirty="0"/>
              <a:t>主题一</a:t>
            </a:r>
            <a:r>
              <a:rPr lang="en-US" altLang="zh-CN" dirty="0"/>
              <a:t> </a:t>
            </a:r>
            <a:r>
              <a:rPr lang="zh-CN" altLang="en-US" dirty="0"/>
              <a:t>最短路</a:t>
            </a:r>
            <a:endParaRPr lang="zh-CN" dirty="0"/>
          </a:p>
          <a:p>
            <a:pPr rtl="0"/>
            <a:r>
              <a:rPr lang="zh-CN" dirty="0"/>
              <a:t>主题二</a:t>
            </a:r>
            <a:r>
              <a:rPr lang="en-US" altLang="zh-CN" dirty="0"/>
              <a:t> </a:t>
            </a:r>
            <a:r>
              <a:rPr lang="zh-CN" altLang="en-US" dirty="0"/>
              <a:t>连通性问题</a:t>
            </a:r>
            <a:endParaRPr lang="zh-CN" dirty="0"/>
          </a:p>
          <a:p>
            <a:pPr rtl="0"/>
            <a:r>
              <a:rPr lang="zh-CN" dirty="0"/>
              <a:t>主题三</a:t>
            </a:r>
            <a:r>
              <a:rPr lang="en-US" altLang="zh-CN" dirty="0"/>
              <a:t> </a:t>
            </a:r>
            <a:r>
              <a:rPr lang="zh-CN" altLang="en-US" dirty="0"/>
              <a:t>网络流</a:t>
            </a:r>
            <a:endParaRPr lang="zh-CN" dirty="0"/>
          </a:p>
        </p:txBody>
      </p:sp>
      <p:sp>
        <p:nvSpPr>
          <p:cNvPr id="5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2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2388" y="457200"/>
            <a:ext cx="7288282" cy="67270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旅游题</a:t>
            </a:r>
            <a:r>
              <a:rPr lang="en-US" altLang="zh-CN" dirty="0"/>
              <a:t>Ⅱ</a:t>
            </a:r>
            <a:endParaRPr 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048017" y="1634074"/>
                <a:ext cx="10312885" cy="5087400"/>
              </a:xfrm>
            </p:spPr>
            <p:txBody>
              <a:bodyPr vert="horz" lIns="91440" tIns="45720" rIns="91440" bIns="45720" rtlCol="0" anchor="t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:r>
                  <a:rPr lang="zh-CN" altLang="en-US" b="0" dirty="0">
                    <a:ea typeface="Microsoft YaHei UI" panose="020B0503020204020204" pitchFamily="34" charset="-122"/>
                  </a:rPr>
                  <a:t>国家有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个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城市，通过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条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单向道路相连。每个城市都有一个博物馆，且一周有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天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。</a:t>
                </a:r>
                <a:endParaRPr lang="en-US" altLang="zh-CN" b="0" dirty="0">
                  <a:ea typeface="Microsoft YaHei UI" panose="020B0503020204020204" pitchFamily="34" charset="-122"/>
                </a:endParaRPr>
              </a:p>
              <a:p>
                <a:pPr rtl="0"/>
                <a:r>
                  <a:rPr lang="zh-CN" altLang="en-US" b="0" dirty="0">
                    <a:ea typeface="Microsoft YaHei UI" panose="020B0503020204020204" pitchFamily="34" charset="-122"/>
                  </a:rPr>
                  <a:t>给定一个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的</m:t>
                    </m:r>
                  </m:oMath>
                </a14:m>
                <a:r>
                  <a:rPr lang="en-US" altLang="zh-CN" b="0" dirty="0">
                    <a:ea typeface="Microsoft YaHei U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01 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矩阵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表示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个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城市的博物馆在一周的第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天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开放</a:t>
                </a:r>
                <a:r>
                  <a:rPr lang="en-US" altLang="zh-CN" b="0" dirty="0">
                    <a:ea typeface="Microsoft YaHei UI" panose="020B0503020204020204" pitchFamily="34" charset="-122"/>
                  </a:rPr>
                  <a:t>/</a:t>
                </a:r>
                <a:r>
                  <a:rPr lang="zh-CN" altLang="en-US" b="0" dirty="0">
                    <a:ea typeface="Microsoft YaHei UI" panose="020B0503020204020204" pitchFamily="34" charset="-122"/>
                  </a:rPr>
                  <a:t>不开放。</a:t>
                </a:r>
                <a:endParaRPr lang="en-US" altLang="zh-CN" b="0" dirty="0">
                  <a:ea typeface="Microsoft YaHei UI" panose="020B0503020204020204" pitchFamily="34" charset="-122"/>
                </a:endParaRPr>
              </a:p>
              <a:p>
                <a:pPr rtl="0"/>
                <a:r>
                  <a:rPr lang="zh-CN" altLang="en-US" b="0" dirty="0">
                    <a:ea typeface="Microsoft YaHei UI" panose="020B0503020204020204" pitchFamily="34" charset="-122"/>
                  </a:rPr>
                  <a:t>你作为旅行者，在一周的第一天从起点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号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城市出发，需要每天白天到达一个博物馆，</a:t>
                </a:r>
                <a:endParaRPr lang="en-US" altLang="zh-CN" b="0" dirty="0">
                  <a:ea typeface="Microsoft YaHei UI" panose="020B0503020204020204" pitchFamily="34" charset="-122"/>
                </a:endParaRPr>
              </a:p>
              <a:p>
                <a:pPr rtl="0"/>
                <a:r>
                  <a:rPr lang="zh-CN" altLang="en-US" b="0" dirty="0">
                    <a:ea typeface="Microsoft YaHei UI" panose="020B0503020204020204" pitchFamily="34" charset="-122"/>
                  </a:rPr>
                  <a:t>如果开门你就可以参观展览，否则你什么都干不了，晚上你可以选择结束旅游或者通过</a:t>
                </a:r>
                <a:endParaRPr lang="en-US" altLang="zh-CN" b="0" dirty="0">
                  <a:ea typeface="Microsoft YaHei UI" panose="020B0503020204020204" pitchFamily="34" charset="-122"/>
                </a:endParaRPr>
              </a:p>
              <a:p>
                <a:pPr rtl="0"/>
                <a:r>
                  <a:rPr lang="zh-CN" altLang="en-US" b="0" dirty="0">
                    <a:ea typeface="Microsoft YaHei UI" panose="020B0503020204020204" pitchFamily="34" charset="-122"/>
                  </a:rPr>
                  <a:t>一条道路前往下一个城市。旅行者可以</a:t>
                </a:r>
                <a:r>
                  <a:rPr lang="zh-CN" altLang="en-US" dirty="0">
                    <a:ea typeface="Microsoft YaHei UI" panose="020B0503020204020204" pitchFamily="34" charset="-122"/>
                  </a:rPr>
                  <a:t>多次经过同一个城市</a:t>
                </a:r>
                <a:r>
                  <a:rPr lang="zh-CN" altLang="en-US" b="0" dirty="0">
                    <a:ea typeface="Microsoft YaHei UI" panose="020B0503020204020204" pitchFamily="34" charset="-122"/>
                  </a:rPr>
                  <a:t>。要求让旅行者能被参观的</a:t>
                </a:r>
                <a:endParaRPr lang="en-US" altLang="zh-CN" b="0" dirty="0">
                  <a:ea typeface="Microsoft YaHei UI" panose="020B0503020204020204" pitchFamily="34" charset="-122"/>
                </a:endParaRPr>
              </a:p>
              <a:p>
                <a:pPr rtl="0"/>
                <a:r>
                  <a:rPr lang="zh-CN" altLang="en-US" b="0" dirty="0">
                    <a:ea typeface="Microsoft YaHei UI" panose="020B0503020204020204" pitchFamily="34" charset="-122"/>
                  </a:rPr>
                  <a:t>不同博物馆数量尽量多，求出最大值。</a:t>
                </a:r>
                <a:endParaRPr lang="en-US" altLang="zh-CN" b="0" dirty="0">
                  <a:ea typeface="Microsoft YaHei UI" panose="020B0503020204020204" pitchFamily="34" charset="-122"/>
                </a:endParaRPr>
              </a:p>
              <a:p>
                <a:pPr rtl="0"/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≤50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。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图无重边无自环。</a:t>
                </a:r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:r>
                  <a:rPr lang="en-US" altLang="zh-CN" b="0" dirty="0">
                    <a:latin typeface="+mn-lt"/>
                    <a:ea typeface="Microsoft YaHei UI" panose="020B0503020204020204" pitchFamily="34" charset="-122"/>
                  </a:rPr>
                  <a:t>Hint 1: </a:t>
                </a:r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拆点</a:t>
                </a:r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:r>
                  <a:rPr lang="en-US" altLang="zh-CN" b="0" dirty="0">
                    <a:latin typeface="+mn-lt"/>
                    <a:ea typeface="Microsoft YaHei UI" panose="020B0503020204020204" pitchFamily="34" charset="-122"/>
                  </a:rPr>
                  <a:t>Hint 2: </a:t>
                </a:r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缩点</a:t>
                </a:r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48017" y="1634074"/>
                <a:ext cx="10312885" cy="5087400"/>
              </a:xfrm>
              <a:blipFill rotWithShape="1">
                <a:blip r:embed="rId3"/>
                <a:stretch>
                  <a:fillRect l="-3" t="-4" r="1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20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4712" y="578399"/>
            <a:ext cx="9953308" cy="658985"/>
          </a:xfrm>
        </p:spPr>
        <p:txBody>
          <a:bodyPr rtlCol="0">
            <a:normAutofit fontScale="90000"/>
          </a:bodyPr>
          <a:lstStyle>
            <a:defPPr>
              <a:defRPr lang="zh-CN"/>
            </a:defPPr>
          </a:lstStyle>
          <a:p>
            <a:pPr algn="l" rtl="0">
              <a:buNone/>
            </a:pPr>
            <a:b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CF1137C Museums Tour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内容占位符 35"/>
              <p:cNvSpPr>
                <a:spLocks noGrp="1"/>
              </p:cNvSpPr>
              <p:nvPr>
                <p:ph sz="half" idx="15"/>
              </p:nvPr>
            </p:nvSpPr>
            <p:spPr>
              <a:xfrm>
                <a:off x="1004712" y="1662531"/>
                <a:ext cx="11069100" cy="3988480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marL="0" indent="0" rtl="0">
                  <a:buNone/>
                </a:pPr>
                <a:r>
                  <a:rPr lang="zh-CN" altLang="en-US" dirty="0"/>
                  <a:t>将每一个点拆成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，表示在第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天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到达了</m:t>
                    </m:r>
                  </m:oMath>
                </a14:m>
                <a:r>
                  <a:rPr lang="zh-CN" altLang="en-US" dirty="0"/>
                  <a:t>了第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城市。</a:t>
                </a:r>
                <a:endParaRPr lang="en-US" altLang="zh-CN" dirty="0"/>
              </a:p>
              <a:p>
                <a:pPr marL="0" indent="0" rtl="0">
                  <a:buNone/>
                </a:pPr>
                <a:r>
                  <a:rPr lang="zh-CN" altLang="en-US" dirty="0"/>
                  <a:t>你发现题目转化成了最长链上标号不同城市个数，可以缩点后用拓扑排序解决。</a:t>
                </a:r>
                <a:endParaRPr lang="en-US" altLang="zh-CN" dirty="0"/>
              </a:p>
              <a:p>
                <a:pPr marL="0" indent="0" rtl="0">
                  <a:buNone/>
                </a:pPr>
                <a:endParaRPr lang="en-US" altLang="zh-CN" dirty="0"/>
              </a:p>
              <a:p>
                <a:pPr marL="0" indent="0" rtl="0">
                  <a:buNone/>
                </a:pPr>
                <a:r>
                  <a:rPr lang="zh-CN" altLang="en-US" dirty="0"/>
                  <a:t>真的可以解决吗？标号不同的城市个数被缩点后信息丢失，如果开 </a:t>
                </a:r>
                <a:r>
                  <a:rPr lang="en-US" altLang="zh-CN" dirty="0" err="1"/>
                  <a:t>bitset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空间也炸没了。</a:t>
                </a:r>
                <a:endParaRPr lang="en-US" altLang="zh-CN" dirty="0"/>
              </a:p>
              <a:p>
                <a:pPr marL="0" indent="0" rtl="0">
                  <a:buNone/>
                </a:pPr>
                <a:endParaRPr lang="en-US" altLang="zh-CN" dirty="0"/>
              </a:p>
              <a:p>
                <a:pPr marL="0" indent="0" rtl="0">
                  <a:buNone/>
                </a:pPr>
                <a:r>
                  <a:rPr lang="zh-CN" altLang="en-US" dirty="0"/>
                  <a:t>实际上你被诈骗了，可以证明如果存在点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要么</m:t>
                    </m:r>
                  </m:oMath>
                </a14:m>
                <a:r>
                  <a:rPr lang="zh-CN" altLang="en-US" dirty="0"/>
                  <a:t>在同一个强连通分量，要么不连通。</a:t>
                </a:r>
                <a:endParaRPr lang="en-US" altLang="zh-CN" dirty="0"/>
              </a:p>
              <a:p>
                <a:pPr marL="0" indent="0" rtl="0">
                  <a:buNone/>
                </a:pPr>
                <a:r>
                  <a:rPr lang="zh-CN" altLang="en-US" dirty="0"/>
                  <a:t>为什么？不妨设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不能</m:t>
                    </m:r>
                  </m:oMath>
                </a14:m>
                <a:r>
                  <a:rPr lang="zh-CN" altLang="en-US" dirty="0"/>
                  <a:t>到达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marL="0" indent="0" rtl="0">
                  <a:buNone/>
                </a:pP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→…→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出现</m:t>
                    </m:r>
                  </m:oMath>
                </a14:m>
                <a:r>
                  <a:rPr lang="zh-CN" altLang="en-US" dirty="0"/>
                  <a:t>矛盾。</a:t>
                </a:r>
                <a:endParaRPr lang="en-US" altLang="zh-CN" dirty="0"/>
              </a:p>
              <a:p>
                <a:pPr marL="0" indent="0" rtl="0">
                  <a:buNone/>
                </a:pPr>
                <a:endParaRPr lang="en-US" altLang="zh-CN" dirty="0"/>
              </a:p>
              <a:p>
                <a:pPr marL="0" indent="0" rtl="0">
                  <a:buNone/>
                </a:pPr>
                <a:r>
                  <a:rPr lang="zh-CN" altLang="en-US" dirty="0"/>
                  <a:t>所以你只要缩点的时候统计有多少个不同的城市，最后直接跑拓扑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深搜就行 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即可。</a:t>
                </a:r>
                <a:endParaRPr lang="en-US" altLang="zh-CN" dirty="0"/>
              </a:p>
              <a:p>
                <a:pPr marL="0" indent="0" rtl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6" name="内容占位符 3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1004712" y="1662531"/>
                <a:ext cx="11069100" cy="3988480"/>
              </a:xfrm>
              <a:blipFill rotWithShape="1">
                <a:blip r:embed="rId3"/>
                <a:stretch>
                  <a:fillRect l="-1" t="-178" r="5" b="-8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灯片编号占位符 67"/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21</a:t>
            </a:fld>
            <a:endParaRPr 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7669762" y="2967335"/>
            <a:ext cx="409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2388" y="457200"/>
            <a:ext cx="7288282" cy="67270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侦探题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048017" y="1634074"/>
                <a:ext cx="10312885" cy="3407051"/>
              </a:xfrm>
            </p:spPr>
            <p:txBody>
              <a:bodyPr vert="horz" lIns="91440" tIns="45720" rIns="91440" bIns="45720" rtlCol="0" anchor="t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一位杀手躲进了平民中，警察确认了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名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嫌疑人，已知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名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嫌疑人中有真正的杀手，警察能对任意一个人进行查证。如果查证对象是平民，他会告诉警察他认识的人中的具体身份；如果是杀手，警察就会殉职。现在警察知道了嫌疑人的互相认知关系，每一个人都有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n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概率是杀手，求保证警察自身安全并知道杀手是谁的概率最大是多少？</a:t>
                </a:r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≤3×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:r>
                  <a:rPr lang="en-US" altLang="zh-CN" b="0" dirty="0">
                    <a:latin typeface="+mn-lt"/>
                    <a:ea typeface="Microsoft YaHei UI" panose="020B0503020204020204" pitchFamily="34" charset="-122"/>
                  </a:rPr>
                  <a:t>Hint 1: </a:t>
                </a:r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只有一类点是有用的。</a:t>
                </a:r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48017" y="1634074"/>
                <a:ext cx="10312885" cy="3407051"/>
              </a:xfrm>
              <a:blipFill>
                <a:blip r:embed="rId3"/>
                <a:stretch>
                  <a:fillRect l="-532" t="-894" r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22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4712" y="578399"/>
            <a:ext cx="9953308" cy="658985"/>
          </a:xfrm>
        </p:spPr>
        <p:txBody>
          <a:bodyPr rtlCol="0">
            <a:normAutofit fontScale="90000"/>
          </a:bodyPr>
          <a:lstStyle>
            <a:defPPr>
              <a:defRPr lang="zh-CN"/>
            </a:defPPr>
          </a:lstStyle>
          <a:p>
            <a:pPr algn="l" rtl="0">
              <a:buNone/>
            </a:pPr>
            <a:b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zh-CN" alt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P4819 [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中山市选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杀人游戏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内容占位符 35"/>
              <p:cNvSpPr>
                <a:spLocks noGrp="1"/>
              </p:cNvSpPr>
              <p:nvPr>
                <p:ph sz="half" idx="15"/>
              </p:nvPr>
            </p:nvSpPr>
            <p:spPr>
              <a:xfrm>
                <a:off x="1004711" y="1662531"/>
                <a:ext cx="12720620" cy="3988480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marL="0" indent="0" rtl="0">
                  <a:buNone/>
                </a:pPr>
                <a:r>
                  <a:rPr lang="zh-CN" altLang="en-US" dirty="0"/>
                  <a:t>原图没有任何性质，不妨考虑缩点后有什么性质。</a:t>
                </a:r>
                <a:endParaRPr lang="en-US" altLang="zh-CN" dirty="0"/>
              </a:p>
              <a:p>
                <a:pPr marL="0" indent="0" rtl="0">
                  <a:buNone/>
                </a:pPr>
                <a:endParaRPr lang="en-US" altLang="zh-CN" dirty="0"/>
              </a:p>
              <a:p>
                <a:pPr marL="0" indent="0" rtl="0">
                  <a:buNone/>
                </a:pPr>
                <a:r>
                  <a:rPr lang="zh-CN" altLang="en-US" dirty="0"/>
                  <a:t>结论：如果选入度为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点都没有危险，那么之后的点存在一种方案使得警察不可能有危险。</a:t>
                </a:r>
                <a:endParaRPr lang="en-US" altLang="zh-CN" dirty="0"/>
              </a:p>
              <a:p>
                <a:pPr marL="0" indent="0" rtl="0">
                  <a:buNone/>
                </a:pPr>
                <a:r>
                  <a:rPr lang="zh-CN" altLang="en-US" dirty="0"/>
                  <a:t>显然入度为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点是必选点，假设有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个入度</m:t>
                    </m:r>
                  </m:oMath>
                </a14:m>
                <a:r>
                  <a:rPr lang="zh-CN" altLang="en-US" dirty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点</m:t>
                    </m:r>
                  </m:oMath>
                </a14:m>
                <a:r>
                  <a:rPr lang="zh-CN" altLang="en-US" dirty="0"/>
                  <a:t>，那么此时概率为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 rtl="0">
                  <a:buNone/>
                </a:pPr>
                <a:endParaRPr lang="en-US" altLang="zh-CN" dirty="0"/>
              </a:p>
              <a:p>
                <a:pPr marL="0" indent="0" rtl="0">
                  <a:buNone/>
                </a:pPr>
                <a:r>
                  <a:rPr lang="zh-CN" altLang="en-US" dirty="0"/>
                  <a:t>有特殊情况，如果图中存在至少一个入度为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且大小为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强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连通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分量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那么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这个点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可以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不选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i="0" dirty="0">
                    <a:latin typeface="+mj-lt"/>
                  </a:rPr>
                  <a:t>注意这种点至多</a:t>
                </a:r>
                <a:r>
                  <a:rPr lang="zh-CN" altLang="en-US" dirty="0">
                    <a:latin typeface="+mj-lt"/>
                  </a:rPr>
                  <a:t>只有</a:t>
                </a:r>
                <a:r>
                  <a:rPr lang="zh-CN" altLang="en-US" i="0" dirty="0">
                    <a:latin typeface="+mj-lt"/>
                  </a:rPr>
                  <a:t>一个，此时答案为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i="0" dirty="0">
                    <a:latin typeface="+mj-lt"/>
                  </a:rPr>
                  <a:t>。</a:t>
                </a:r>
                <a:endParaRPr lang="en-US" altLang="zh-CN" i="0" dirty="0">
                  <a:latin typeface="+mj-lt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+mj-lt"/>
                </a:endParaRPr>
              </a:p>
            </p:txBody>
          </p:sp>
        </mc:Choice>
        <mc:Fallback xmlns="">
          <p:sp>
            <p:nvSpPr>
              <p:cNvPr id="36" name="内容占位符 3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1004711" y="1662531"/>
                <a:ext cx="12720620" cy="3988480"/>
              </a:xfrm>
              <a:blipFill rotWithShape="1">
                <a:blip r:embed="rId3"/>
                <a:stretch>
                  <a:fillRect l="-1" t="-353" r="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灯片编号占位符 67"/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23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2388" y="457200"/>
            <a:ext cx="7288282" cy="67270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神秘题</a:t>
            </a:r>
            <a:endParaRPr lang="zh-CN" dirty="0"/>
          </a:p>
        </p:txBody>
      </p:sp>
      <p:sp>
        <p:nvSpPr>
          <p:cNvPr id="1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24</a:t>
            </a:fld>
            <a:endParaRPr 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404" y="1731818"/>
            <a:ext cx="9567850" cy="22376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4712" y="578399"/>
            <a:ext cx="9953308" cy="65898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algn="l" rtl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CF1763F Edge Queries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36" name="内容占位符 35"/>
          <p:cNvSpPr>
            <a:spLocks noGrp="1"/>
          </p:cNvSpPr>
          <p:nvPr>
            <p:ph sz="half" idx="15"/>
          </p:nvPr>
        </p:nvSpPr>
        <p:spPr>
          <a:xfrm>
            <a:off x="1004711" y="1662531"/>
            <a:ext cx="12720620" cy="398848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0" indent="0" rtl="0">
              <a:buNone/>
            </a:pPr>
            <a:r>
              <a:rPr lang="zh-CN" altLang="en-US" dirty="0"/>
              <a:t>模板题，方点权值设为所在点双中边的数量，题目转化为树上两点间点权和。</a:t>
            </a:r>
            <a:endParaRPr lang="en-US" altLang="zh-CN" dirty="0"/>
          </a:p>
          <a:p>
            <a:pPr marL="0" indent="0" rtl="0">
              <a:buNone/>
            </a:pPr>
            <a:r>
              <a:rPr lang="zh-CN" altLang="en-US" dirty="0"/>
              <a:t>特殊的，如果是割边点权不加。</a:t>
            </a:r>
            <a:endParaRPr lang="en-US" altLang="zh-CN" dirty="0"/>
          </a:p>
          <a:p>
            <a:pPr marL="0" indent="0" rtl="0">
              <a:buNone/>
            </a:pPr>
            <a:endParaRPr lang="en-US" altLang="zh-CN" dirty="0"/>
          </a:p>
          <a:p>
            <a:pPr marL="0" indent="0" rtl="0">
              <a:buNone/>
            </a:pPr>
            <a:r>
              <a:rPr lang="zh-CN" altLang="en-US" dirty="0"/>
              <a:t>题目的特殊条件没有用，告诉我们有时候要相信自己。</a:t>
            </a:r>
            <a:endParaRPr lang="en-US" altLang="zh-CN" dirty="0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25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2388" y="457200"/>
            <a:ext cx="7288282" cy="67270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侦探题</a:t>
            </a:r>
            <a:r>
              <a:rPr lang="en-US" altLang="zh-CN" dirty="0"/>
              <a:t>Ⅱ</a:t>
            </a:r>
            <a:endParaRPr 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048017" y="1634074"/>
                <a:ext cx="10312885" cy="3407051"/>
              </a:xfrm>
            </p:spPr>
            <p:txBody>
              <a:bodyPr vert="horz" lIns="91440" tIns="45720" rIns="91440" bIns="45720" rtlCol="0" anchor="t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警方想在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座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城市中抓捕逃犯，城市共有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条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路径，保证城市两两联通。你需要回答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个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问题。</a:t>
                </a:r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𝑜𝑝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=1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给定城市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与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一条边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)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询问逃犯能否在删除这条边后从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到</m:t>
                    </m:r>
                  </m:oMath>
                </a14:m>
                <a:r>
                  <a:rPr lang="en-US" altLang="zh-CN" b="0" dirty="0">
                    <a:latin typeface="+mn-lt"/>
                    <a:ea typeface="Microsoft YaHei U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𝑏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。</m:t>
                    </m:r>
                  </m:oMath>
                </a14:m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𝑜𝑝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=2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给定城市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与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一个城市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𝑐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询问逃犯能否不到达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情况下从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到</m:t>
                    </m:r>
                  </m:oMath>
                </a14:m>
                <a:r>
                  <a:rPr lang="en-US" altLang="zh-CN" b="0" dirty="0">
                    <a:latin typeface="+mn-lt"/>
                    <a:ea typeface="Microsoft YaHei U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𝑏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。</m:t>
                    </m:r>
                  </m:oMath>
                </a14:m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2≤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≤3×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𝑞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≤3×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48017" y="1634074"/>
                <a:ext cx="10312885" cy="3407051"/>
              </a:xfrm>
              <a:blipFill rotWithShape="1">
                <a:blip r:embed="rId3"/>
                <a:stretch>
                  <a:fillRect l="-3" t="-6" r="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26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4712" y="578399"/>
            <a:ext cx="9953308" cy="65898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algn="l" rtl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P4334 [COI 2007]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Policija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内容占位符 35"/>
              <p:cNvSpPr>
                <a:spLocks noGrp="1"/>
              </p:cNvSpPr>
              <p:nvPr>
                <p:ph sz="half" idx="15"/>
              </p:nvPr>
            </p:nvSpPr>
            <p:spPr>
              <a:xfrm>
                <a:off x="1004711" y="1662531"/>
                <a:ext cx="12720620" cy="3988480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marL="0" indent="0" rtl="0">
                  <a:buNone/>
                </a:pPr>
                <a:r>
                  <a:rPr lang="zh-CN" altLang="en-US" dirty="0"/>
                  <a:t>先建出圆方树。</a:t>
                </a:r>
                <a:endParaRPr lang="en-US" altLang="zh-CN" dirty="0"/>
              </a:p>
              <a:p>
                <a:pPr marL="0" indent="0" rtl="0">
                  <a:buNone/>
                </a:pPr>
                <a:endParaRPr lang="en-US" altLang="zh-CN" dirty="0"/>
              </a:p>
              <a:p>
                <a:pPr marL="0" indent="0" rtl="0">
                  <a:buNone/>
                </a:pPr>
                <a:r>
                  <a:rPr lang="zh-CN" altLang="en-US" dirty="0"/>
                  <a:t>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所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/>
                  <a:t>点双对应的方点。若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不为</m:t>
                    </m:r>
                  </m:oMath>
                </a14:m>
                <a:r>
                  <a:rPr lang="zh-CN" altLang="en-US" dirty="0"/>
                  <a:t>割边答案则为是，若是则需要检查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altLang="zh-CN" b="0" dirty="0"/>
              </a:p>
              <a:p>
                <a:pPr marL="0" indent="0" rtl="0">
                  <a:buNone/>
                </a:pPr>
                <a:r>
                  <a:rPr lang="zh-CN" altLang="en-US" dirty="0"/>
                  <a:t>是否在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简单路径上（圆方树上）。</a:t>
                </a:r>
                <a:endParaRPr lang="en-US" altLang="zh-CN" dirty="0"/>
              </a:p>
              <a:p>
                <a:pPr marL="0" indent="0" rtl="0">
                  <a:buNone/>
                </a:pPr>
                <a:r>
                  <a:rPr lang="zh-CN" altLang="en-US" dirty="0"/>
                  <a:t>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检查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是否在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简单路径上（圆方树上）。</a:t>
                </a:r>
                <a:endParaRPr lang="en-US" altLang="zh-CN" dirty="0"/>
              </a:p>
              <a:p>
                <a:pPr marL="0" indent="0" rtl="0">
                  <a:buNone/>
                </a:pPr>
                <a:endParaRPr lang="en-US" altLang="zh-CN" dirty="0"/>
              </a:p>
              <a:p>
                <a:pPr marL="0" indent="0" rtl="0">
                  <a:buNone/>
                </a:pPr>
                <a:endParaRPr lang="en-US" altLang="zh-CN" dirty="0"/>
              </a:p>
              <a:p>
                <a:pPr marL="0" indent="0" rtl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6" name="内容占位符 3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1004711" y="1662531"/>
                <a:ext cx="12720620" cy="3988480"/>
              </a:xfrm>
              <a:blipFill rotWithShape="1">
                <a:blip r:embed="rId3"/>
                <a:stretch>
                  <a:fillRect l="-1" t="-353" r="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灯片编号占位符 67"/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27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习题</a:t>
            </a:r>
            <a:endParaRPr lang="zh-CN" dirty="0"/>
          </a:p>
        </p:txBody>
      </p:sp>
      <p:sp>
        <p:nvSpPr>
          <p:cNvPr id="35" name="内容占位符 34"/>
          <p:cNvSpPr>
            <a:spLocks noGrp="1"/>
          </p:cNvSpPr>
          <p:nvPr>
            <p:ph sz="half" idx="13"/>
          </p:nvPr>
        </p:nvSpPr>
        <p:spPr>
          <a:xfrm>
            <a:off x="2933700" y="2645106"/>
            <a:ext cx="3943627" cy="3234264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algn="l" rtl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CF1777E Edge Reverse</a:t>
            </a:r>
          </a:p>
          <a:p>
            <a:pPr algn="l" rtl="0">
              <a:buNone/>
            </a:pPr>
            <a:r>
              <a:rPr lang="it-IT" altLang="zh-CN" b="0" i="0" dirty="0">
                <a:solidFill>
                  <a:srgbClr val="333333"/>
                </a:solidFill>
                <a:effectLst/>
                <a:latin typeface="-apple-system"/>
              </a:rPr>
              <a:t>P3436 [POI 2006] </a:t>
            </a:r>
            <a:r>
              <a:rPr lang="it-IT" altLang="zh-CN" b="0" i="0">
                <a:solidFill>
                  <a:srgbClr val="333333"/>
                </a:solidFill>
                <a:effectLst/>
                <a:latin typeface="-apple-system"/>
              </a:rPr>
              <a:t>PRO-Professor Szu</a:t>
            </a:r>
            <a:endParaRPr lang="it-IT" altLang="zh-CN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28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网络流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最短路</a:t>
            </a:r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2388" y="457200"/>
            <a:ext cx="7288282" cy="67270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建房题</a:t>
            </a:r>
            <a:endParaRPr 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048017" y="1634074"/>
                <a:ext cx="10312885" cy="3407051"/>
              </a:xfrm>
            </p:spPr>
            <p:txBody>
              <a:bodyPr vert="horz" lIns="91440" tIns="45720" rIns="91440" bIns="45720" rtlCol="0" anchor="t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你有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个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位置可以建房子，每个房子高度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∈[0,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]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你最终的收益是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zh-CN" altLang="en-US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b="0" i="1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Microsoft YaHei UI" panose="020B0503020204020204" pitchFamily="34" charset="-122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 </m:t>
                        </m:r>
                      </m:e>
                    </m:nary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。</m:t>
                    </m:r>
                  </m:oMath>
                </a14:m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你有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个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限制，如果你在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到</m:t>
                    </m:r>
                  </m:oMath>
                </a14:m>
                <a:r>
                  <a:rPr lang="en-US" altLang="zh-CN" b="0" dirty="0">
                    <a:latin typeface="+mn-lt"/>
                    <a:ea typeface="Microsoft YaHei U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𝑟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间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有房子严格大于了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你将受到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 </m:t>
                        </m:r>
                      </m:sub>
                    </m:sSub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罚款。</a:t>
                </a:r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你希望你的利益最大化。</a:t>
                </a:r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≤50</m:t>
                      </m:r>
                    </m:oMath>
                  </m:oMathPara>
                </a14:m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:r>
                  <a:rPr lang="en-US" altLang="zh-CN" b="0" dirty="0">
                    <a:latin typeface="+mn-lt"/>
                    <a:ea typeface="Microsoft YaHei UI" panose="020B0503020204020204" pitchFamily="34" charset="-122"/>
                  </a:rPr>
                  <a:t>Hint 1: </a:t>
                </a:r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利益最大化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=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失去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最小化</a:t>
                </a:r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48017" y="1634074"/>
                <a:ext cx="10312885" cy="3407051"/>
              </a:xfrm>
              <a:blipFill rotWithShape="1">
                <a:blip r:embed="rId3"/>
                <a:stretch>
                  <a:fillRect l="-3" t="-6" r="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30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4712" y="578399"/>
            <a:ext cx="9953308" cy="65898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algn="l" rtl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CF1146G Zoning Restrictions</a:t>
            </a:r>
            <a:endParaRPr lang="zh-CN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内容占位符 35"/>
              <p:cNvSpPr>
                <a:spLocks noGrp="1"/>
              </p:cNvSpPr>
              <p:nvPr>
                <p:ph sz="half" idx="15"/>
              </p:nvPr>
            </p:nvSpPr>
            <p:spPr>
              <a:xfrm>
                <a:off x="1004711" y="1662531"/>
                <a:ext cx="12720620" cy="3988480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marL="0" indent="0" rtl="0">
                  <a:buNone/>
                </a:pPr>
                <a:r>
                  <a:rPr lang="zh-CN" altLang="en-US" dirty="0"/>
                  <a:t>容易转化为最小割模型，割掉一条边表示第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房屋选择了怎样的高度。</a:t>
                </a:r>
                <a:endParaRPr lang="en-US" altLang="zh-CN" dirty="0"/>
              </a:p>
              <a:p>
                <a:pPr marL="0" indent="0" rtl="0">
                  <a:buNone/>
                </a:pPr>
                <a:r>
                  <a:rPr lang="zh-CN" altLang="en-US" dirty="0"/>
                  <a:t>想到 </a:t>
                </a:r>
                <a:r>
                  <a:rPr lang="en-US" altLang="zh-CN" dirty="0"/>
                  <a:t>[HNOI2013] </a:t>
                </a:r>
                <a:r>
                  <a:rPr lang="zh-CN" altLang="en-US" dirty="0"/>
                  <a:t>切糕 的做法，可以将每一栋楼按不同高度建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-apple-system"/>
                  </a:rPr>
                  <a:t>点，表示高度为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0∼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>
                  <a:solidFill>
                    <a:srgbClr val="333333"/>
                  </a:solidFill>
                  <a:latin typeface="-apple-system"/>
                </a:endParaRPr>
              </a:p>
              <a:p>
                <a:pPr marL="0" indent="0" rtl="0">
                  <a:buNone/>
                </a:pPr>
                <a:r>
                  <a:rPr lang="zh-CN" altLang="en-US" dirty="0">
                    <a:solidFill>
                      <a:srgbClr val="333333"/>
                    </a:solidFill>
                    <a:latin typeface="-apple-system"/>
                  </a:rPr>
                  <a:t>由于只能求最小割，考虑流量设为你失去了多少的收益，此时每条边的流量显然为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>
                  <a:solidFill>
                    <a:srgbClr val="333333"/>
                  </a:solidFill>
                  <a:latin typeface="-apple-system"/>
                </a:endParaRPr>
              </a:p>
              <a:p>
                <a:pPr marL="0" indent="0" rtl="0">
                  <a:buNone/>
                </a:pPr>
                <a:r>
                  <a:rPr lang="zh-CN" altLang="en-US" dirty="0">
                    <a:solidFill>
                      <a:srgbClr val="333333"/>
                    </a:solidFill>
                    <a:latin typeface="-apple-system"/>
                  </a:rPr>
                  <a:t>对于区间类限制，我们一般的思路是将所有</a:t>
                </a:r>
                <a:r>
                  <a:rPr lang="zh-CN" altLang="en-US" dirty="0">
                    <a:solidFill>
                      <a:srgbClr val="333333"/>
                    </a:solidFill>
                    <a:latin typeface="+mn-ea"/>
                  </a:rPr>
                  <a:t>限制区间连向同一个虚点且流量均设为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∞</m:t>
                    </m:r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然后</m:t>
                    </m:r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再</m:t>
                    </m:r>
                    <m:r>
                      <a:rPr lang="zh-CN" altLang="en-US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连向</m:t>
                    </m:r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汇点。</m:t>
                    </m:r>
                  </m:oMath>
                </a14:m>
                <a:endParaRPr lang="en-US" altLang="zh-CN" dirty="0">
                  <a:solidFill>
                    <a:srgbClr val="333333"/>
                  </a:solidFill>
                  <a:latin typeface="+mn-ea"/>
                </a:endParaRPr>
              </a:p>
              <a:p>
                <a:pPr marL="0" indent="0" rtl="0">
                  <a:buNone/>
                </a:pPr>
                <a:endParaRPr lang="en-US" altLang="zh-CN" dirty="0">
                  <a:solidFill>
                    <a:srgbClr val="333333"/>
                  </a:solidFill>
                  <a:latin typeface="-apple-system"/>
                </a:endParaRPr>
              </a:p>
              <a:p>
                <a:pPr marL="0" indent="0" rtl="0">
                  <a:buNone/>
                </a:pPr>
                <a:r>
                  <a:rPr lang="zh-CN" altLang="en-US" dirty="0">
                    <a:solidFill>
                      <a:srgbClr val="333333"/>
                    </a:solidFill>
                    <a:latin typeface="-apple-system"/>
                  </a:rPr>
                  <a:t>此题中虚点连向汇点的流量就是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-apple-system"/>
                  </a:rPr>
                  <a:t>如果选择超过了限制必须割掉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-apple-system"/>
                  </a:rPr>
                  <a:t>否则会导致不连通。</a:t>
                </a:r>
                <a:endParaRPr lang="en-US" altLang="zh-CN" dirty="0">
                  <a:solidFill>
                    <a:srgbClr val="333333"/>
                  </a:solidFill>
                  <a:latin typeface="-apple-system"/>
                </a:endParaRPr>
              </a:p>
            </p:txBody>
          </p:sp>
        </mc:Choice>
        <mc:Fallback xmlns="">
          <p:sp>
            <p:nvSpPr>
              <p:cNvPr id="36" name="内容占位符 3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1004711" y="1662531"/>
                <a:ext cx="12720620" cy="3988480"/>
              </a:xfrm>
              <a:blipFill rotWithShape="1">
                <a:blip r:embed="rId3"/>
                <a:stretch>
                  <a:fillRect l="-1" t="-241" r="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灯片编号占位符 67"/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31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2388" y="457200"/>
            <a:ext cx="7288282" cy="67270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散步题</a:t>
            </a:r>
            <a:endParaRPr 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048017" y="1634074"/>
                <a:ext cx="10312885" cy="3407051"/>
              </a:xfrm>
            </p:spPr>
            <p:txBody>
              <a:bodyPr vert="horz" lIns="91440" tIns="45720" rIns="91440" bIns="45720" rtlCol="0" anchor="t">
                <a:normAutofit fontScale="92500"/>
              </a:bodyPr>
              <a:lstStyle>
                <a:defPPr>
                  <a:defRPr lang="zh-CN"/>
                </a:defPPr>
              </a:lstStyle>
              <a:p>
                <a:pPr rtl="0"/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个</m:t>
                    </m:r>
                  </m:oMath>
                </a14:m>
                <a:r>
                  <a:rPr lang="en-US" altLang="zh-CN" b="0" dirty="0">
                    <a:latin typeface="+mn-lt"/>
                    <a:ea typeface="Microsoft YaHei UI" panose="020B0503020204020204" pitchFamily="34" charset="-122"/>
                  </a:rPr>
                  <a:t> bot </a:t>
                </a:r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个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条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边的无向连通图中散步，每个 </a:t>
                </a:r>
                <a:r>
                  <a:rPr lang="en-US" altLang="zh-CN" b="0" dirty="0">
                    <a:latin typeface="+mn-lt"/>
                    <a:ea typeface="Microsoft YaHei UI" panose="020B0503020204020204" pitchFamily="34" charset="-122"/>
                  </a:rPr>
                  <a:t>bot </a:t>
                </a:r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初始在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+mn-lt"/>
                    <a:ea typeface="Microsoft YaHei UI" panose="020B0503020204020204" pitchFamily="34" charset="-122"/>
                  </a:rPr>
                  <a:t> </a:t>
                </a:r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号点，最终要到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号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点。</a:t>
                </a:r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每个时刻每个 </a:t>
                </a:r>
                <a:r>
                  <a:rPr lang="en-US" altLang="zh-CN" b="0" dirty="0">
                    <a:latin typeface="+mn-lt"/>
                    <a:ea typeface="Microsoft YaHei UI" panose="020B0503020204020204" pitchFamily="34" charset="-122"/>
                  </a:rPr>
                  <a:t>bot </a:t>
                </a:r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至多走一步，且只能前往当前节点相邻的节点，单个 </a:t>
                </a:r>
                <a:r>
                  <a:rPr lang="en-US" altLang="zh-CN" b="0" dirty="0">
                    <a:latin typeface="+mn-lt"/>
                    <a:ea typeface="Microsoft YaHei UI" panose="020B0503020204020204" pitchFamily="34" charset="-122"/>
                  </a:rPr>
                  <a:t>bot </a:t>
                </a:r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如果在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时刻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到达</m:t>
                    </m:r>
                  </m:oMath>
                </a14:m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号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点需要付出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代价。而如果一条边在同一个时刻被</a:t>
                </a:r>
                <a:r>
                  <a:rPr lang="en-US" altLang="zh-CN" b="0" dirty="0">
                    <a:latin typeface="+mn-lt"/>
                    <a:ea typeface="Microsoft YaHei U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个</m:t>
                    </m:r>
                  </m:oMath>
                </a14:m>
                <a:r>
                  <a:rPr lang="en-US" altLang="zh-CN" b="0" dirty="0">
                    <a:latin typeface="+mn-lt"/>
                    <a:ea typeface="Microsoft YaHei UI" panose="020B0503020204020204" pitchFamily="34" charset="-122"/>
                  </a:rPr>
                  <a:t> bot </a:t>
                </a:r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走，需要付出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1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a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代价</m:t>
                    </m:r>
                  </m:oMath>
                </a14:m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。</a:t>
                </a:r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:r>
                  <a:rPr lang="zh-CN" altLang="en-US" b="0" dirty="0">
                    <a:latin typeface="+mn-lt"/>
                    <a:ea typeface="Microsoft YaHei UI" panose="020B0503020204020204" pitchFamily="34" charset="-122"/>
                  </a:rPr>
                  <a:t>求最小代价。图无自环，数据范围小于等于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50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。</m:t>
                    </m:r>
                  </m:oMath>
                </a14:m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  <a:p>
                <a:pPr rtl="0"/>
                <a:endParaRPr lang="en-US" altLang="zh-CN" b="0" dirty="0">
                  <a:latin typeface="+mn-lt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048017" y="1634074"/>
                <a:ext cx="10312885" cy="3407051"/>
              </a:xfrm>
              <a:blipFill rotWithShape="1">
                <a:blip r:embed="rId3"/>
                <a:stretch>
                  <a:fillRect l="-3" t="-6" r="1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32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4712" y="578399"/>
            <a:ext cx="9953308" cy="658985"/>
          </a:xfrm>
        </p:spPr>
        <p:txBody>
          <a:bodyPr rtlCol="0">
            <a:normAutofit fontScale="90000"/>
          </a:bodyPr>
          <a:lstStyle>
            <a:defPPr>
              <a:defRPr lang="zh-CN"/>
            </a:defPPr>
          </a:lstStyle>
          <a:p>
            <a:pPr algn="l" rtl="0">
              <a:buNone/>
            </a:pPr>
            <a:b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CF1187G Gang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内容占位符 35"/>
              <p:cNvSpPr>
                <a:spLocks noGrp="1"/>
              </p:cNvSpPr>
              <p:nvPr>
                <p:ph sz="half" idx="15"/>
              </p:nvPr>
            </p:nvSpPr>
            <p:spPr>
              <a:xfrm>
                <a:off x="1004711" y="1662531"/>
                <a:ext cx="12720620" cy="3988480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marL="0" indent="0" rtl="0">
                  <a:buNone/>
                </a:pPr>
                <a:r>
                  <a:rPr lang="zh-CN" altLang="en-US" dirty="0">
                    <a:solidFill>
                      <a:srgbClr val="333333"/>
                    </a:solidFill>
                    <a:latin typeface="-apple-system"/>
                  </a:rPr>
                  <a:t>与上题一致，你显然不能直接连类似于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这种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-apple-system"/>
                  </a:rPr>
                  <a:t>边，现在也无法像上题一样倒着转化了，怎么办？</a:t>
                </a:r>
                <a:endParaRPr lang="en-US" altLang="zh-CN" dirty="0">
                  <a:solidFill>
                    <a:srgbClr val="333333"/>
                  </a:solidFill>
                  <a:latin typeface="-apple-system"/>
                </a:endParaRPr>
              </a:p>
              <a:p>
                <a:pPr marL="0" indent="0" rtl="0">
                  <a:buNone/>
                </a:pPr>
                <a:endParaRPr lang="en-US" altLang="zh-CN" dirty="0">
                  <a:solidFill>
                    <a:srgbClr val="333333"/>
                  </a:solidFill>
                  <a:latin typeface="-apple-system"/>
                </a:endParaRPr>
              </a:p>
              <a:p>
                <a:pPr marL="0" indent="0" rtl="0">
                  <a:buNone/>
                </a:pPr>
                <a:endParaRPr lang="en-US" altLang="zh-CN" dirty="0">
                  <a:solidFill>
                    <a:srgbClr val="333333"/>
                  </a:solidFill>
                  <a:latin typeface="-apple-system"/>
                </a:endParaRPr>
              </a:p>
            </p:txBody>
          </p:sp>
        </mc:Choice>
        <mc:Fallback xmlns="">
          <p:sp>
            <p:nvSpPr>
              <p:cNvPr id="36" name="内容占位符 35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1004711" y="1662531"/>
                <a:ext cx="12720620" cy="3988480"/>
              </a:xfrm>
              <a:blipFill rotWithShape="1">
                <a:blip r:embed="rId3"/>
                <a:stretch>
                  <a:fillRect l="-1" t="-1356" r="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灯片编号占位符 67"/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33</a:t>
            </a:fld>
            <a:endParaRPr lang="zh-CN" dirty="0"/>
          </a:p>
        </p:txBody>
      </p:sp>
      <p:pic>
        <p:nvPicPr>
          <p:cNvPr id="3" name="3D 模型 2" descr="Exploding Head Emoji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663" y="2584959"/>
            <a:ext cx="3024672" cy="30627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4712" y="578399"/>
            <a:ext cx="9953308" cy="658985"/>
          </a:xfrm>
        </p:spPr>
        <p:txBody>
          <a:bodyPr rtlCol="0">
            <a:normAutofit fontScale="90000"/>
          </a:bodyPr>
          <a:lstStyle>
            <a:defPPr>
              <a:defRPr lang="zh-CN"/>
            </a:defPPr>
          </a:lstStyle>
          <a:p>
            <a:pPr algn="l" rtl="0">
              <a:buNone/>
            </a:pPr>
            <a:b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altLang="zh-CN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CF1187G Gang 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内容占位符 35"/>
              <p:cNvSpPr>
                <a:spLocks noGrp="1"/>
              </p:cNvSpPr>
              <p:nvPr>
                <p:ph sz="half" idx="15"/>
              </p:nvPr>
            </p:nvSpPr>
            <p:spPr>
              <a:xfrm>
                <a:off x="1004711" y="1662531"/>
                <a:ext cx="12720620" cy="3988480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marL="0" indent="0" rtl="0">
                  <a:buNone/>
                </a:pPr>
                <a:r>
                  <a:rPr lang="zh-CN" altLang="en-US" dirty="0">
                    <a:solidFill>
                      <a:srgbClr val="333333"/>
                    </a:solidFill>
                    <a:latin typeface="-apple-system"/>
                  </a:rPr>
                  <a:t>询问 </a:t>
                </a:r>
                <a:r>
                  <a:rPr lang="en-US" altLang="zh-CN" dirty="0">
                    <a:solidFill>
                      <a:srgbClr val="333333"/>
                    </a:solidFill>
                    <a:latin typeface="-apple-system"/>
                  </a:rPr>
                  <a:t>ChatGPT </a:t>
                </a:r>
                <a:r>
                  <a:rPr lang="zh-CN" altLang="en-US" dirty="0">
                    <a:solidFill>
                      <a:srgbClr val="333333"/>
                    </a:solidFill>
                    <a:latin typeface="-apple-system"/>
                  </a:rPr>
                  <a:t>发现，你很难注意到有公式：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altLang="zh-CN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altLang="zh-CN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zh-CN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altLang="zh-CN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altLang="zh-CN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pt-BR" altLang="zh-CN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nary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-apple-system"/>
                  </a:rPr>
                  <a:t>，可以归纳证明。</a:t>
                </a:r>
                <a:endParaRPr lang="en-US" altLang="zh-CN" dirty="0">
                  <a:solidFill>
                    <a:srgbClr val="333333"/>
                  </a:solidFill>
                  <a:latin typeface="-apple-system"/>
                </a:endParaRPr>
              </a:p>
              <a:p>
                <a:pPr marL="0" indent="0" rtl="0">
                  <a:buNone/>
                </a:pPr>
                <a:endParaRPr lang="en-US" altLang="zh-CN" dirty="0">
                  <a:solidFill>
                    <a:srgbClr val="333333"/>
                  </a:solidFill>
                  <a:latin typeface="-apple-system"/>
                </a:endParaRPr>
              </a:p>
              <a:p>
                <a:pPr marL="0" indent="0" rtl="0">
                  <a:buNone/>
                </a:pPr>
                <a:r>
                  <a:rPr lang="zh-CN" altLang="en-US" dirty="0">
                    <a:solidFill>
                      <a:srgbClr val="333333"/>
                    </a:solidFill>
                    <a:latin typeface="-apple-system"/>
                  </a:rPr>
                  <a:t>问题似乎迎刃而解？按时间分层图，对于原图上每一条边，且将要连入下一层是扩至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条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-apple-system"/>
                  </a:rPr>
                  <a:t>边（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-apple-system"/>
                  </a:rPr>
                  <a:t>）</a:t>
                </a:r>
                <a:endParaRPr lang="en-US" altLang="zh-CN" dirty="0">
                  <a:solidFill>
                    <a:srgbClr val="333333"/>
                  </a:solidFill>
                  <a:latin typeface="-apple-system"/>
                </a:endParaRPr>
              </a:p>
              <a:p>
                <a:pPr marL="0" indent="0" rtl="0">
                  <a:buNone/>
                </a:pPr>
                <a:r>
                  <a:rPr lang="zh-CN" altLang="en-US" dirty="0">
                    <a:solidFill>
                      <a:srgbClr val="333333"/>
                    </a:solidFill>
                    <a:latin typeface="-apple-system"/>
                  </a:rPr>
                  <a:t>每条费用以此为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合理的</m:t>
                    </m:r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表示了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形式</m:t>
                    </m:r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剩余</m:t>
                    </m:r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连边</m:t>
                    </m:r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是</m:t>
                    </m:r>
                    <m:r>
                      <a:rPr lang="zh-CN" altLang="en-US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简单</m:t>
                    </m:r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的。</m:t>
                    </m:r>
                  </m:oMath>
                </a14:m>
                <a:endParaRPr lang="en-US" altLang="zh-CN" dirty="0">
                  <a:solidFill>
                    <a:srgbClr val="333333"/>
                  </a:solidFill>
                  <a:latin typeface="-apple-system"/>
                </a:endParaRPr>
              </a:p>
              <a:p>
                <a:pPr marL="0" indent="0" rtl="0">
                  <a:buNone/>
                </a:pPr>
                <a:endParaRPr lang="en-US" altLang="zh-CN" dirty="0">
                  <a:solidFill>
                    <a:srgbClr val="333333"/>
                  </a:solidFill>
                  <a:latin typeface="-apple-system"/>
                </a:endParaRPr>
              </a:p>
              <a:p>
                <a:pPr marL="0" indent="0" rtl="0">
                  <a:buNone/>
                </a:pPr>
                <a:r>
                  <a:rPr lang="zh-CN" altLang="en-US" dirty="0">
                    <a:solidFill>
                      <a:srgbClr val="333333"/>
                    </a:solidFill>
                    <a:latin typeface="-apple-system"/>
                  </a:rPr>
                  <a:t>由于可以看成是二分图建边，</a:t>
                </a:r>
                <a:r>
                  <a:rPr lang="en-US" altLang="zh-CN" dirty="0" err="1">
                    <a:solidFill>
                      <a:srgbClr val="333333"/>
                    </a:solidFill>
                    <a:latin typeface="-apple-system"/>
                  </a:rPr>
                  <a:t>dinic</a:t>
                </a:r>
                <a:r>
                  <a:rPr lang="en-US" altLang="zh-CN" dirty="0">
                    <a:solidFill>
                      <a:srgbClr val="333333"/>
                    </a:solidFill>
                    <a:latin typeface="-apple-system"/>
                  </a:rPr>
                  <a:t> </a:t>
                </a:r>
                <a:r>
                  <a:rPr lang="zh-CN" altLang="en-US" dirty="0">
                    <a:solidFill>
                      <a:srgbClr val="333333"/>
                    </a:solidFill>
                    <a:latin typeface="-apple-system"/>
                  </a:rPr>
                  <a:t>时间复杂度大概为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左右</m:t>
                    </m:r>
                  </m:oMath>
                </a14:m>
                <a:r>
                  <a:rPr lang="zh-CN" altLang="en-US" dirty="0">
                    <a:solidFill>
                      <a:srgbClr val="333333"/>
                    </a:solidFill>
                    <a:latin typeface="-apple-system"/>
                  </a:rPr>
                  <a:t>，可以通过。</a:t>
                </a:r>
                <a:endParaRPr lang="en-US" altLang="zh-CN" dirty="0">
                  <a:solidFill>
                    <a:srgbClr val="333333"/>
                  </a:solidFill>
                  <a:latin typeface="-apple-system"/>
                </a:endParaRPr>
              </a:p>
              <a:p>
                <a:pPr marL="0" indent="0" rtl="0">
                  <a:buNone/>
                </a:pPr>
                <a:endParaRPr lang="en-US" altLang="zh-CN" dirty="0">
                  <a:solidFill>
                    <a:srgbClr val="333333"/>
                  </a:solidFill>
                  <a:latin typeface="-apple-system"/>
                </a:endParaRPr>
              </a:p>
            </p:txBody>
          </p:sp>
        </mc:Choice>
        <mc:Fallback>
          <p:sp>
            <p:nvSpPr>
              <p:cNvPr id="36" name="内容占位符 3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1004711" y="1662531"/>
                <a:ext cx="12720620" cy="3988480"/>
              </a:xfrm>
              <a:blipFill>
                <a:blip r:embed="rId3"/>
                <a:stretch>
                  <a:fillRect l="-431" t="-122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灯片编号占位符 67"/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34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习题</a:t>
            </a:r>
            <a:endParaRPr lang="zh-CN" dirty="0"/>
          </a:p>
        </p:txBody>
      </p:sp>
      <p:sp>
        <p:nvSpPr>
          <p:cNvPr id="35" name="内容占位符 34"/>
          <p:cNvSpPr>
            <a:spLocks noGrp="1"/>
          </p:cNvSpPr>
          <p:nvPr>
            <p:ph sz="half" idx="13"/>
          </p:nvPr>
        </p:nvSpPr>
        <p:spPr>
          <a:xfrm>
            <a:off x="2933700" y="2645410"/>
            <a:ext cx="8427720" cy="3234055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algn="l" rtl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CF863F Almost Permutation</a:t>
            </a:r>
          </a:p>
          <a:p>
            <a:pPr algn="l" rtl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CF786E ALT</a:t>
            </a:r>
          </a:p>
          <a:p>
            <a:pPr algn="l" rtl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CF1592F2 Alice and Recoloring 2</a:t>
            </a:r>
          </a:p>
          <a:p>
            <a:pPr algn="l" rtl="0">
              <a:buNone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P8215 [THUPC 2022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初赛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]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分组作业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 rtl="0">
              <a:buNone/>
            </a:pP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35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dirty="0"/>
              <a:t>谢谢！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36</a:t>
            </a:fld>
            <a:endParaRPr lang="zh-CN" dirty="0"/>
          </a:p>
        </p:txBody>
      </p:sp>
      <p:pic>
        <p:nvPicPr>
          <p:cNvPr id="4" name="3D 模型 3" descr="Partying Face Emoji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4511" y="1911573"/>
            <a:ext cx="2824517" cy="30348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2388" y="457200"/>
            <a:ext cx="7288282" cy="67270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热身题</a:t>
            </a:r>
            <a:endParaRPr 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占位符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22388" y="2007298"/>
                <a:ext cx="7636786" cy="3407051"/>
              </a:xfrm>
            </p:spPr>
            <p:txBody>
              <a:bodyPr vert="horz" lIns="91440" tIns="45720" rIns="91440" bIns="45720" rtlCol="0" anchor="t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:r>
                  <a:rPr lang="zh-CN" altLang="en-US" b="0" dirty="0">
                    <a:ea typeface="Microsoft YaHei UI" panose="020B0503020204020204" pitchFamily="34" charset="-122"/>
                  </a:rPr>
                  <a:t>给定一个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个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条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边的</a:t>
                </a:r>
                <a:r>
                  <a:rPr lang="zh-CN" altLang="en-US" dirty="0">
                    <a:ea typeface="Microsoft YaHei UI" panose="020B0503020204020204" pitchFamily="34" charset="-122"/>
                  </a:rPr>
                  <a:t>有向图</a:t>
                </a:r>
                <a:r>
                  <a:rPr lang="zh-CN" altLang="en-US" b="0" dirty="0">
                    <a:ea typeface="Microsoft YaHei UI" panose="020B0503020204020204" pitchFamily="34" charset="-122"/>
                  </a:rPr>
                  <a:t>，每条边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有</m:t>
                    </m:r>
                  </m:oMath>
                </a14:m>
                <a:r>
                  <a:rPr lang="en-US" altLang="zh-CN" b="0" dirty="0">
                    <a:ea typeface="Microsoft YaHei UI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 dirty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代价，你可以翻转</a:t>
                </a:r>
                <a:r>
                  <a:rPr lang="zh-CN" altLang="en-US" dirty="0">
                    <a:ea typeface="Microsoft YaHei UI" panose="020B0503020204020204" pitchFamily="34" charset="-122"/>
                  </a:rPr>
                  <a:t>至多一条边</a:t>
                </a:r>
                <a:r>
                  <a:rPr lang="zh-CN" altLang="en-US" b="0" dirty="0">
                    <a:ea typeface="Microsoft YaHei UI" panose="020B0503020204020204" pitchFamily="34" charset="-122"/>
                  </a:rPr>
                  <a:t>的方向，如决定反转则需多花费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代价，求起点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到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终点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再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到起点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最小代价。</a:t>
                </a:r>
                <a:endParaRPr lang="en-US" altLang="zh-CN" b="0" dirty="0">
                  <a:ea typeface="Microsoft YaHei UI" panose="020B0503020204020204" pitchFamily="34" charset="-122"/>
                </a:endParaRPr>
              </a:p>
              <a:p>
                <a:pPr rtl="0"/>
                <a:endParaRPr lang="en-US" altLang="zh-CN" b="0" dirty="0">
                  <a:ea typeface="Microsoft YaHei UI" panose="020B0503020204020204" pitchFamily="34" charset="-122"/>
                </a:endParaRPr>
              </a:p>
              <a:p>
                <a:pPr rtl="0"/>
                <a:r>
                  <a:rPr lang="zh-CN" altLang="en-US" b="0" dirty="0">
                    <a:ea typeface="Microsoft YaHei UI" panose="020B0503020204020204" pitchFamily="34" charset="-122"/>
                  </a:rPr>
                  <a:t>无自环，不保证不出现重边，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2≤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≤200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4</m:t>
                        </m:r>
                      </m:sup>
                    </m:sSup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。</m:t>
                    </m:r>
                  </m:oMath>
                </a14:m>
                <a:endParaRPr lang="en-US" altLang="zh-CN" b="0" dirty="0">
                  <a:ea typeface="Microsoft YaHei UI" panose="020B0503020204020204" pitchFamily="34" charset="-122"/>
                </a:endParaRPr>
              </a:p>
              <a:p>
                <a:pPr rtl="0"/>
                <a:endParaRPr lang="en-US" altLang="zh-CN" b="0" dirty="0">
                  <a:ea typeface="Microsoft YaHei UI" panose="020B0503020204020204" pitchFamily="34" charset="-122"/>
                </a:endParaRPr>
              </a:p>
              <a:p>
                <a:pPr rtl="0"/>
                <a:r>
                  <a:rPr lang="en-US" altLang="zh-CN" b="0" dirty="0">
                    <a:ea typeface="Microsoft YaHei UI" panose="020B0503020204020204" pitchFamily="34" charset="-122"/>
                  </a:rPr>
                  <a:t>Hint 1: </a:t>
                </a:r>
                <a:r>
                  <a:rPr lang="zh-CN" altLang="en-US" b="0" dirty="0">
                    <a:ea typeface="Microsoft YaHei UI" panose="020B0503020204020204" pitchFamily="34" charset="-122"/>
                  </a:rPr>
                  <a:t>你不需要翻转很多条边，至少你不需要考虑那么多。</a:t>
                </a:r>
                <a:endParaRPr lang="zh-CN" b="0" dirty="0">
                  <a:ea typeface="Microsoft YaHei UI" panose="020B0503020204020204" pitchFamily="34" charset="-122"/>
                </a:endParaRPr>
              </a:p>
            </p:txBody>
          </p:sp>
        </mc:Choice>
        <mc:Fallback>
          <p:sp>
            <p:nvSpPr>
              <p:cNvPr id="3" name="文本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22388" y="2007298"/>
                <a:ext cx="7636786" cy="3407051"/>
              </a:xfrm>
              <a:blipFill>
                <a:blip r:embed="rId3"/>
                <a:stretch>
                  <a:fillRect l="-718" t="-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4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658985"/>
          </a:xfrm>
        </p:spPr>
        <p:txBody>
          <a:bodyPr rtlCol="0"/>
          <a:lstStyle>
            <a:defPPr>
              <a:defRPr lang="zh-CN"/>
            </a:defPPr>
          </a:lstStyle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P6880 [JOI 2020 Final]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奥运公交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/ Olympic Bus</a:t>
            </a:r>
            <a:endParaRPr lang="en-US" altLang="zh-CN" b="1" i="0" dirty="0">
              <a:solidFill>
                <a:srgbClr val="FFFFFF"/>
              </a:solidFill>
              <a:effectLst/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内容占位符 35"/>
              <p:cNvSpPr>
                <a:spLocks noGrp="1"/>
              </p:cNvSpPr>
              <p:nvPr>
                <p:ph sz="half" idx="15"/>
              </p:nvPr>
            </p:nvSpPr>
            <p:spPr>
              <a:xfrm>
                <a:off x="1341120" y="1647210"/>
                <a:ext cx="8920481" cy="3988480"/>
              </a:xfrm>
            </p:spPr>
            <p:txBody>
              <a:bodyPr rtlCol="0">
                <a:normAutofit/>
              </a:bodyPr>
              <a:lstStyle>
                <a:defPPr>
                  <a:defRPr lang="zh-CN"/>
                </a:defPPr>
              </a:lstStyle>
              <a:p>
                <a:pPr marL="0" indent="0" rtl="0">
                  <a:buNone/>
                </a:pPr>
                <a:r>
                  <a:rPr lang="zh-CN" altLang="en-US" dirty="0"/>
                  <a:t>朴素做法是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，枚举每条边是否被删并重跑最短路。</a:t>
                </a:r>
                <a:endParaRPr lang="en-US" altLang="zh-CN" dirty="0"/>
              </a:p>
              <a:p>
                <a:pPr marL="0" indent="0" rtl="0">
                  <a:buNone/>
                </a:pPr>
                <a:endParaRPr lang="en-US" altLang="zh-CN" dirty="0"/>
              </a:p>
              <a:p>
                <a:pPr marL="0" indent="0" rtl="0">
                  <a:buNone/>
                </a:pPr>
                <a:r>
                  <a:rPr lang="zh-CN" altLang="en-US" dirty="0"/>
                  <a:t>其实有意义的边仅有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个，只有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→1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最短路</m:t>
                    </m:r>
                  </m:oMath>
                </a14:m>
                <a:r>
                  <a:rPr lang="zh-CN" altLang="en-US" dirty="0"/>
                  <a:t>上的边才有意义反转。</a:t>
                </a:r>
                <a:endParaRPr lang="en-US" altLang="zh-CN" dirty="0"/>
              </a:p>
              <a:p>
                <a:pPr marL="0" indent="0" rtl="0">
                  <a:buNone/>
                </a:pPr>
                <a:r>
                  <a:rPr lang="zh-CN" altLang="en-US" dirty="0"/>
                  <a:t>你想为什么？因为最短路没有被改变，所以不是最短路上的边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两端</m:t>
                    </m:r>
                  </m:oMath>
                </a14:m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距离是可以直接算出来的，不需要重跑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𝑑𝑖𝑗𝑘𝑠𝑡𝑟𝑎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marL="0" indent="0" rtl="0">
                  <a:buNone/>
                </a:pPr>
                <a:endParaRPr lang="en-US" altLang="zh-CN" dirty="0"/>
              </a:p>
              <a:p>
                <a:pPr marL="0" indent="0" rtl="0">
                  <a:buNone/>
                </a:pPr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6" name="内容占位符 3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1341120" y="1647210"/>
                <a:ext cx="8920481" cy="3988480"/>
              </a:xfrm>
              <a:blipFill>
                <a:blip r:embed="rId3"/>
                <a:stretch>
                  <a:fillRect l="-547" t="-1988" r="-3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灯片编号占位符 67"/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5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2388" y="457200"/>
            <a:ext cx="7288282" cy="67270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删边题</a:t>
            </a:r>
            <a:endParaRPr 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22388" y="2007298"/>
                <a:ext cx="9050962" cy="3407051"/>
              </a:xfrm>
            </p:spPr>
            <p:txBody>
              <a:bodyPr vert="horz" lIns="91440" tIns="45720" rIns="91440" bIns="45720" rtlCol="0" anchor="t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:r>
                  <a:rPr lang="zh-CN" altLang="en-US" b="0" dirty="0">
                    <a:ea typeface="Microsoft YaHei UI" panose="020B0503020204020204" pitchFamily="34" charset="-122"/>
                  </a:rPr>
                  <a:t>给定一张无向正权图，强制断掉一条边后使得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最短路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最长，求长度与可能的边的数量。</a:t>
                </a:r>
                <a:endParaRPr lang="en-US" altLang="zh-CN" b="0" dirty="0">
                  <a:ea typeface="Microsoft YaHei UI" panose="020B0503020204020204" pitchFamily="34" charset="-122"/>
                </a:endParaRPr>
              </a:p>
              <a:p>
                <a:pPr rtl="0"/>
                <a:endParaRPr lang="en-US" altLang="zh-CN" b="0" dirty="0">
                  <a:ea typeface="Microsoft YaHei UI" panose="020B0503020204020204" pitchFamily="34" charset="-122"/>
                </a:endParaRPr>
              </a:p>
              <a:p>
                <a:pPr rtl="0"/>
                <a:r>
                  <a:rPr lang="zh-CN" altLang="en-US" b="0" dirty="0">
                    <a:ea typeface="Microsoft YaHei UI" panose="020B0503020204020204" pitchFamily="34" charset="-122"/>
                  </a:rPr>
                  <a:t>图保证存在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 的路径，有重边自环，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5</m:t>
                        </m:r>
                      </m:sup>
                    </m:sSup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。</m:t>
                    </m:r>
                  </m:oMath>
                </a14:m>
                <a:endParaRPr lang="en-US" altLang="zh-CN" b="0" dirty="0">
                  <a:ea typeface="Microsoft YaHei UI" panose="020B0503020204020204" pitchFamily="34" charset="-122"/>
                </a:endParaRPr>
              </a:p>
              <a:p>
                <a:pPr rtl="0"/>
                <a:endParaRPr lang="en-US" altLang="zh-CN" b="0" dirty="0">
                  <a:ea typeface="Microsoft YaHei UI" panose="020B0503020204020204" pitchFamily="34" charset="-122"/>
                </a:endParaRPr>
              </a:p>
              <a:p>
                <a:pPr rtl="0"/>
                <a:r>
                  <a:rPr lang="en-US" altLang="zh-CN" b="0" dirty="0">
                    <a:ea typeface="Microsoft YaHei UI" panose="020B0503020204020204" pitchFamily="34" charset="-122"/>
                  </a:rPr>
                  <a:t>Hint 1: </a:t>
                </a:r>
                <a:r>
                  <a:rPr lang="zh-CN" altLang="en-US" b="0" dirty="0">
                    <a:ea typeface="Microsoft YaHei UI" panose="020B0503020204020204" pitchFamily="34" charset="-122"/>
                  </a:rPr>
                  <a:t>尝试计算每条边的贡献？</a:t>
                </a:r>
                <a:endParaRPr lang="zh-CN" b="0" dirty="0"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22388" y="2007298"/>
                <a:ext cx="9050962" cy="3407051"/>
              </a:xfrm>
              <a:blipFill rotWithShape="1">
                <a:blip r:embed="rId3"/>
                <a:stretch>
                  <a:fillRect l="-4" t="-2" r="7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6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4712" y="578399"/>
            <a:ext cx="9953308" cy="658985"/>
          </a:xfrm>
        </p:spPr>
        <p:txBody>
          <a:bodyPr rtlCol="0"/>
          <a:lstStyle>
            <a:defPPr>
              <a:defRPr lang="zh-CN"/>
            </a:defPPr>
          </a:lstStyle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P2685 [TJOI2012]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桥</a:t>
            </a:r>
            <a:endParaRPr lang="en-US" altLang="zh-CN" b="1" i="0" dirty="0">
              <a:solidFill>
                <a:srgbClr val="FFFFFF"/>
              </a:solidFill>
              <a:effectLst/>
              <a:latin typeface="+mj-lt"/>
            </a:endParaRPr>
          </a:p>
        </p:txBody>
      </p:sp>
      <p:sp>
        <p:nvSpPr>
          <p:cNvPr id="36" name="内容占位符 35"/>
          <p:cNvSpPr>
            <a:spLocks noGrp="1"/>
          </p:cNvSpPr>
          <p:nvPr>
            <p:ph sz="half" idx="15"/>
          </p:nvPr>
        </p:nvSpPr>
        <p:spPr>
          <a:xfrm>
            <a:off x="1004712" y="1662531"/>
            <a:ext cx="8920481" cy="398848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0" indent="0" rtl="0">
              <a:buNone/>
            </a:pPr>
            <a:r>
              <a:rPr lang="zh-CN" altLang="en-US" dirty="0"/>
              <a:t>很明显只有断掉最短路上的边才有意义，不然不会改变最短路的值。</a:t>
            </a:r>
            <a:endParaRPr lang="en-US" altLang="zh-CN" dirty="0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7</a:t>
            </a:fld>
            <a:endParaRPr 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12" y="2079069"/>
            <a:ext cx="5091288" cy="25939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6096000" y="2705877"/>
                <a:ext cx="5576090" cy="2032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我们发现如果删除的边在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之间</m:t>
                    </m:r>
                  </m:oMath>
                </a14:m>
                <a:r>
                  <a:rPr lang="zh-CN" altLang="en-US" dirty="0"/>
                  <a:t>的最短路上，那么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最短路很有可能成为答案。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所以可以将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最短路开一棵区间 </a:t>
                </a:r>
                <a:r>
                  <a:rPr lang="en-US" altLang="zh-CN" dirty="0" err="1"/>
                  <a:t>checkmin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单点查询线段树，对于每一条不在最短路上的边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zh-CN" altLang="en-US" dirty="0"/>
                  <a:t> 我们可以找到其在最短路的交点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与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/>
                  <a:t>更新一下强制经过这条边的答案（与上题类似）。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705877"/>
                <a:ext cx="5576090" cy="2032416"/>
              </a:xfrm>
              <a:prstGeom prst="rect">
                <a:avLst/>
              </a:prstGeom>
              <a:blipFill rotWithShape="1">
                <a:blip r:embed="rId4"/>
                <a:stretch>
                  <a:fillRect t="-7" r="3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268964" y="4777802"/>
            <a:ext cx="87254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事实上，你只需要标记永久化就可以了，因为你发现查询永远是在修改之后进行的。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2388" y="457200"/>
            <a:ext cx="7288282" cy="672704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r>
              <a:rPr lang="zh-CN" altLang="en-US" dirty="0"/>
              <a:t>旅游题</a:t>
            </a:r>
            <a:endParaRPr 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占位符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1322388" y="2007298"/>
                <a:ext cx="9050962" cy="3407051"/>
              </a:xfrm>
            </p:spPr>
            <p:txBody>
              <a:bodyPr vert="horz" lIns="91440" tIns="45720" rIns="91440" bIns="45720" rtlCol="0" anchor="t">
                <a:normAutofit/>
              </a:bodyPr>
              <a:lstStyle>
                <a:defPPr>
                  <a:defRPr lang="zh-CN"/>
                </a:defPPr>
              </a:lstStyle>
              <a:p>
                <a:pPr rtl="0"/>
                <a:r>
                  <a:rPr lang="zh-CN" altLang="en-US" b="0" dirty="0">
                    <a:ea typeface="Microsoft YaHei UI" panose="020B0503020204020204" pitchFamily="34" charset="-122"/>
                  </a:rPr>
                  <a:t>星球上有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个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国家和许多双向道路，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次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操作表示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Microsoft YaHei UI" panose="020B0503020204020204" pitchFamily="34" charset="-122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∈[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]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建一条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的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无向边，求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 </m:t>
                    </m:r>
                    <m:r>
                      <a:rPr lang="zh-CN" altLang="en-US" b="0" i="1"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号</m:t>
                    </m:r>
                  </m:oMath>
                </a14:m>
                <a:r>
                  <a:rPr lang="zh-CN" altLang="en-US" b="0" dirty="0">
                    <a:ea typeface="Microsoft YaHei UI" panose="020B0503020204020204" pitchFamily="34" charset="-122"/>
                  </a:rPr>
                  <a:t>国家到任意一个国家最少需要多少条边。</a:t>
                </a:r>
                <a:endParaRPr lang="en-US" altLang="zh-CN" b="0" dirty="0">
                  <a:ea typeface="Microsoft YaHei UI" panose="020B0503020204020204" pitchFamily="34" charset="-122"/>
                </a:endParaRPr>
              </a:p>
              <a:p>
                <a:pPr rtl="0"/>
                <a:endParaRPr lang="en-US" altLang="zh-CN" b="0" dirty="0">
                  <a:ea typeface="Microsoft YaHei UI" panose="020B0503020204020204" pitchFamily="34" charset="-122"/>
                </a:endParaRPr>
              </a:p>
              <a:p>
                <a:pPr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≤5×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,1≤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Microsoft YaHei UI" panose="020B0503020204020204" pitchFamily="34" charset="-122"/>
                            </a:rPr>
                            <m:t>5</m:t>
                          </m:r>
                        </m:sup>
                      </m:sSup>
                      <m:r>
                        <a:rPr lang="zh-CN" altLang="en-US" b="0" i="1">
                          <a:latin typeface="Cambria Math" panose="02040503050406030204" pitchFamily="18" charset="0"/>
                          <a:ea typeface="Microsoft YaHei UI" panose="020B0503020204020204" pitchFamily="34" charset="-122"/>
                        </a:rPr>
                        <m:t>。</m:t>
                      </m:r>
                    </m:oMath>
                  </m:oMathPara>
                </a14:m>
                <a:endParaRPr lang="zh-CN" b="0" dirty="0"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文本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22388" y="2007298"/>
                <a:ext cx="9050962" cy="3407051"/>
              </a:xfrm>
              <a:blipFill rotWithShape="1">
                <a:blip r:embed="rId3"/>
                <a:stretch>
                  <a:fillRect l="-4" t="-2" r="7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8</a:t>
            </a:fld>
            <a:endParaRPr 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4712" y="578399"/>
            <a:ext cx="9953308" cy="658985"/>
          </a:xfrm>
        </p:spPr>
        <p:txBody>
          <a:bodyPr rtlCol="0"/>
          <a:lstStyle>
            <a:defPPr>
              <a:defRPr lang="zh-CN"/>
            </a:defPPr>
          </a:lstStyle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P6348 [PA 2011] Journeys</a:t>
            </a:r>
            <a:endParaRPr lang="en-US" altLang="zh-CN" b="1" i="0" dirty="0">
              <a:solidFill>
                <a:srgbClr val="FFFFFF"/>
              </a:solidFill>
              <a:effectLst/>
              <a:latin typeface="-apple-system"/>
            </a:endParaRPr>
          </a:p>
        </p:txBody>
      </p:sp>
      <p:sp>
        <p:nvSpPr>
          <p:cNvPr id="36" name="内容占位符 35"/>
          <p:cNvSpPr>
            <a:spLocks noGrp="1"/>
          </p:cNvSpPr>
          <p:nvPr>
            <p:ph sz="half" idx="15"/>
          </p:nvPr>
        </p:nvSpPr>
        <p:spPr>
          <a:xfrm>
            <a:off x="1004712" y="1662531"/>
            <a:ext cx="8920481" cy="3988480"/>
          </a:xfrm>
        </p:spPr>
        <p:txBody>
          <a:bodyPr rtlCol="0">
            <a:normAutofit/>
          </a:bodyPr>
          <a:lstStyle>
            <a:defPPr>
              <a:defRPr lang="zh-CN"/>
            </a:defPPr>
          </a:lstStyle>
          <a:p>
            <a:pPr marL="0" indent="0" rtl="0">
              <a:buNone/>
            </a:pPr>
            <a:r>
              <a:rPr lang="zh-CN" altLang="en-US" dirty="0"/>
              <a:t>你是不能直接连边的，考虑线段树优化建图。</a:t>
            </a:r>
            <a:endParaRPr lang="en-US" altLang="zh-CN" dirty="0"/>
          </a:p>
        </p:txBody>
      </p:sp>
      <p:sp>
        <p:nvSpPr>
          <p:cNvPr id="68" name="灯片编号占位符 67"/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zh-CN"/>
            </a:defPPr>
          </a:lstStyle>
          <a:p>
            <a:pPr rtl="0"/>
            <a:fld id="{A49DFD55-3C28-40EF-9E31-A92D2E4017FF}" type="slidenum">
              <a:rPr lang="en-US" altLang="zh-CN" smtClean="0"/>
              <a:t>9</a:t>
            </a:fld>
            <a:endParaRPr 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12" y="2114122"/>
            <a:ext cx="6346778" cy="299905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669762" y="2967335"/>
            <a:ext cx="4394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左边的图非常清晰。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最后边很少了可以直接跑最短路。</a:t>
            </a:r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11b76da-077d-4223-b320-857c5f3f871f"/>
  <p:tag name="COMMONDATA" val="eyJoZGlkIjoiNmYwNGUxODJmMzAwNWEwYzk2M2ZiMjgwMGYyNDQwMDcifQ=="/>
</p:tagLst>
</file>

<file path=ppt/theme/theme1.xml><?xml version="1.0" encoding="utf-8"?>
<a:theme xmlns:a="http://schemas.openxmlformats.org/drawingml/2006/main" name="Office 主题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Microsoft YaHei UI"/>
        <a:ea typeface=""/>
        <a:cs typeface="Microsoft YaHei UI"/>
      </a:majorFont>
      <a:minorFont>
        <a:latin typeface="Microsoft YaHei UI"/>
        <a:ea typeface=""/>
        <a:cs typeface="Microsoft YaHei U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极简主义演示文稿</Template>
  <TotalTime>425</TotalTime>
  <Words>2835</Words>
  <Application>Microsoft Office PowerPoint</Application>
  <PresentationFormat>宽屏</PresentationFormat>
  <Paragraphs>286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3" baseType="lpstr">
      <vt:lpstr>-apple-system</vt:lpstr>
      <vt:lpstr>Microsoft YaHei UI</vt:lpstr>
      <vt:lpstr>Arial</vt:lpstr>
      <vt:lpstr>Cambria Math</vt:lpstr>
      <vt:lpstr>Consolas</vt:lpstr>
      <vt:lpstr>Courier New</vt:lpstr>
      <vt:lpstr>Office 主题</vt:lpstr>
      <vt:lpstr>图论专题                   周子逸</vt:lpstr>
      <vt:lpstr>目录</vt:lpstr>
      <vt:lpstr>最短路</vt:lpstr>
      <vt:lpstr>热身题</vt:lpstr>
      <vt:lpstr>P6880 [JOI 2020 Final] 奥运公交 / Olympic Bus</vt:lpstr>
      <vt:lpstr>删边题</vt:lpstr>
      <vt:lpstr>P2685 [TJOI2012] 桥</vt:lpstr>
      <vt:lpstr>旅游题</vt:lpstr>
      <vt:lpstr>P6348 [PA 2011] Journeys</vt:lpstr>
      <vt:lpstr>矩阵题</vt:lpstr>
      <vt:lpstr>  P7515 [省选联考 2021 A 卷] 矩阵游戏</vt:lpstr>
      <vt:lpstr>一个简单的集合问题</vt:lpstr>
      <vt:lpstr>P8060 [POI 2003] Sums</vt:lpstr>
      <vt:lpstr>完全背包问题</vt:lpstr>
      <vt:lpstr>  P9140 [THUPC 2023 初赛] 背包</vt:lpstr>
      <vt:lpstr>习题</vt:lpstr>
      <vt:lpstr>连通性问题</vt:lpstr>
      <vt:lpstr>广义圆方树</vt:lpstr>
      <vt:lpstr>广义圆方树</vt:lpstr>
      <vt:lpstr>旅游题Ⅱ</vt:lpstr>
      <vt:lpstr>  CF1137C Museums Tour</vt:lpstr>
      <vt:lpstr>侦探题</vt:lpstr>
      <vt:lpstr>  P4819 [中山市选] 杀人游戏</vt:lpstr>
      <vt:lpstr>神秘题</vt:lpstr>
      <vt:lpstr>CF1763F Edge Queries</vt:lpstr>
      <vt:lpstr>侦探题Ⅱ</vt:lpstr>
      <vt:lpstr>P4334 [COI 2007] Policija</vt:lpstr>
      <vt:lpstr>习题</vt:lpstr>
      <vt:lpstr>网络流</vt:lpstr>
      <vt:lpstr>建房题</vt:lpstr>
      <vt:lpstr>CF1146G Zoning Restrictions</vt:lpstr>
      <vt:lpstr>散步题</vt:lpstr>
      <vt:lpstr>  CF1187G Gang Up</vt:lpstr>
      <vt:lpstr>  CF1187G Gang Up</vt:lpstr>
      <vt:lpstr>习题</vt:lpstr>
      <vt:lpstr>谢谢！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1919810 114514</dc:creator>
  <cp:lastModifiedBy>1919810 114514</cp:lastModifiedBy>
  <cp:revision>34</cp:revision>
  <dcterms:created xsi:type="dcterms:W3CDTF">2025-03-17T00:23:00Z</dcterms:created>
  <dcterms:modified xsi:type="dcterms:W3CDTF">2025-03-25T06:48:29Z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ICV">
    <vt:lpwstr>139CC29F99454842A6D0C126AA5F9FA7</vt:lpwstr>
  </property>
  <property fmtid="{D5CDD505-2E9C-101B-9397-08002B2CF9AE}" pid="5" name="KSOProductBuildVer">
    <vt:lpwstr>2052-11.1.0.12598</vt:lpwstr>
  </property>
</Properties>
</file>