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67"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8" r:id="rId74"/>
    <p:sldId id="329"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notesMaster" Target="notesMasters/notesMaster1.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4556"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796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590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https://www.luogu.com.cn/problem/P488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hyperlink" Target="https://www.luogu.com.cn/problem/P539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2801"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5610" TargetMode="Externa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www.luogu.com.cn/problem/P413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CF342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https://www.luogu.com.cn/problem/P6578"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6177"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https://www.luogu.com.cn/problem/P6778"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https://www.luogu.com.cn/problem/P421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hyperlink" Target="https://www.luogu.com.cn/problem/P4278%0d"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4688"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11369"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506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数据结构</a:t>
            </a:r>
            <a:endParaRPr lang="en-US" altLang="zh-CN" dirty="0"/>
          </a:p>
        </p:txBody>
      </p:sp>
      <mc:AlternateContent xmlns:mc="http://schemas.openxmlformats.org/markup-compatibility/2006">
        <mc:Choice xmlns:a14="http://schemas.microsoft.com/office/drawing/2010/main" Requires="a14">
          <p:sp>
            <p:nvSpPr>
              <p:cNvPr id="3" name="副标题 2"/>
              <p:cNvSpPr>
                <a:spLocks noGrp="1"/>
              </p:cNvSpPr>
              <p:nvPr>
                <p:ph type="subTitle" idx="1"/>
              </p:nvPr>
            </p:nvSpPr>
            <p:spPr/>
            <p:txBody>
              <a:bodyPr/>
              <a:lstStyle/>
              <a:p>
                <a:r>
                  <a:rPr lang="en-US" altLang="zh-CN" dirty="0"/>
                  <a:t>                </a:t>
                </a:r>
                <a:r>
                  <a:rPr lang="en-US" altLang="zh-CN" dirty="0" err="1"/>
                  <a:t>xyl</a:t>
                </a:r>
                <a:r>
                  <a:rPr lang="en-US" altLang="zh-CN" dirty="0"/>
                  <a:t>   </a:t>
                </a:r>
                <a:r>
                  <a:rPr lang="en-US" altLang="zh-CN" dirty="0">
                    <a:solidFill>
                      <a:schemeClr val="bg1"/>
                    </a:solidFill>
                  </a:rPr>
                  <a:t>and   </a:t>
                </a:r>
                <a:r>
                  <a:rPr lang="en-US" altLang="zh-CN" dirty="0" err="1">
                    <a:solidFill>
                      <a:schemeClr val="bg1"/>
                    </a:solidFill>
                  </a:rPr>
                  <a:t>zy</a:t>
                </a:r>
                <a:endParaRPr lang="en-US" altLang="zh-CN" dirty="0">
                  <a:solidFill>
                    <a:schemeClr val="bg1"/>
                  </a:solidFill>
                </a:endParaRPr>
              </a:p>
              <a:p>
                <a:r>
                  <a:rPr lang="zh-CN" altLang="en-US" dirty="0"/>
                  <a:t>下文均视</a:t>
                </a:r>
                <a:r>
                  <a:rPr lang="en-US" altLang="zh-CN" dirty="0"/>
                  <a:t> </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𝑞</m:t>
                    </m:r>
                  </m:oMath>
                </a14:m>
                <a:r>
                  <a:rPr lang="en-US" altLang="zh-CN" dirty="0"/>
                  <a:t>  </a:t>
                </a:r>
                <a:r>
                  <a:rPr lang="zh-CN" altLang="en-US" dirty="0"/>
                  <a:t>同阶。</a:t>
                </a:r>
                <a:endParaRPr lang="zh-CN" altLang="en-US" dirty="0"/>
              </a:p>
            </p:txBody>
          </p:sp>
        </mc:Choice>
        <mc:Fallback>
          <p:sp>
            <p:nvSpPr>
              <p:cNvPr id="3" name="副标题 2"/>
              <p:cNvSpPr>
                <a:spLocks noRot="1" noChangeAspect="1" noMove="1" noResize="1" noEditPoints="1" noAdjustHandles="1" noChangeArrowheads="1" noChangeShapeType="1" noTextEdit="1"/>
              </p:cNvSpPr>
              <p:nvPr>
                <p:ph type="subTitle" idx="1"/>
              </p:nvPr>
            </p:nvSpPr>
            <p:spPr>
              <a:blipFill rotWithShape="1">
                <a:blip r:embed="rId1"/>
                <a:stretch>
                  <a:fillRect t="-19"/>
                </a:stretch>
              </a:blipFill>
            </p:spPr>
            <p:txBody>
              <a:bodyPr/>
              <a:lstStyle/>
              <a:p>
                <a:r>
                  <a:rPr lang="zh-CN" altLang="en-US">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线段树合并</a:t>
            </a:r>
            <a:endParaRPr lang="zh-CN" altLang="en-US"/>
          </a:p>
        </p:txBody>
      </p:sp>
      <p:sp>
        <p:nvSpPr>
          <p:cNvPr id="3" name="内容占位符 2"/>
          <p:cNvSpPr>
            <a:spLocks noGrp="1"/>
          </p:cNvSpPr>
          <p:nvPr>
            <p:ph idx="1"/>
          </p:nvPr>
        </p:nvSpPr>
        <p:spPr/>
        <p:txBody>
          <a:bodyPr/>
          <a:lstStyle/>
          <a:p>
            <a:r>
              <a:rPr lang="zh-CN" altLang="en-US"/>
              <a:t>每一次合并两个线段树时，只合并重叠部分。大家应该都会。</a:t>
            </a:r>
            <a:endParaRPr lang="zh-CN" altLang="en-US"/>
          </a:p>
          <a:p>
            <a:endParaRPr lang="en-US" altLang="zh-CN"/>
          </a:p>
          <a:p>
            <a:r>
              <a:rPr lang="zh-CN" altLang="en-US"/>
              <a:t>考虑其合并的低复杂度以及其合并完依旧是线段树的良好性质，通常可处理集合合并问题。</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lstStyle/>
          <a:p>
            <a:pPr marL="0" indent="0">
              <a:buNone/>
            </a:pPr>
            <a:r>
              <a:rPr lang="zh-CN" altLang="en-US">
                <a:hlinkClick r:id="rId1" action="ppaction://hlinkfile"/>
              </a:rPr>
              <a:t>【模板】线段树合并</a:t>
            </a:r>
            <a:endParaRPr lang="zh-CN" altLang="en-US"/>
          </a:p>
          <a:p>
            <a:pPr marL="0" indent="0">
              <a:buNone/>
            </a:pPr>
            <a:endParaRPr lang="zh-CN" altLang="en-US"/>
          </a:p>
          <a:p>
            <a:pPr marL="0" indent="0">
              <a:buNone/>
            </a:pP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题意</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a:t>给定一个树，有</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m</m:t>
                    </m:r>
                  </m:oMath>
                </a14:m>
                <a:r>
                  <a:rPr lang="en-US" altLang="zh-CN"/>
                  <a:t> </a:t>
                </a:r>
                <a:r>
                  <a:rPr lang="zh-CN" altLang="en-US"/>
                  <a:t>次修改，每次修改形如</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x</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y</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z</m:t>
                    </m:r>
                  </m:oMath>
                </a14:m>
                <a:r>
                  <a:rPr lang="zh-CN" altLang="en-US"/>
                  <a:t>，表示把从</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t> </a:t>
                </a:r>
                <a:r>
                  <a:rPr lang="zh-CN" altLang="en-US"/>
                  <a:t>到</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en-US" altLang="zh-CN"/>
                  <a:t> </a:t>
                </a:r>
                <a:r>
                  <a:rPr lang="zh-CN" altLang="en-US"/>
                  <a:t>的路径上所有点的数组中都添加一个权值为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𝑧</m:t>
                    </m:r>
                  </m:oMath>
                </a14:m>
                <a:r>
                  <a:rPr lang="en-US" altLang="zh-CN"/>
                  <a:t> </a:t>
                </a:r>
                <a:r>
                  <a:rPr lang="zh-CN" altLang="en-US"/>
                  <a:t>的数。</a:t>
                </a:r>
                <a:r>
                  <a:rPr lang="en-US" altLang="zh-CN"/>
                  <a:t> </a:t>
                </a:r>
                <a:endParaRPr lang="en-US" altLang="zh-CN"/>
              </a:p>
              <a:p>
                <a:r>
                  <a:rPr lang="zh-CN" altLang="en-US"/>
                  <a:t>在所有修改完成后，你需要求出每个点数组中的最小众数。</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336" b="7"/>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a:xfrm>
            <a:off x="838200" y="459105"/>
            <a:ext cx="10515600" cy="4351338"/>
          </a:xfrm>
        </p:spPr>
        <p:txBody>
          <a:bodyPr/>
          <a:lstStyle/>
          <a:p>
            <a:r>
              <a:rPr lang="zh-CN" altLang="en-US">
                <a:sym typeface="+mn-ea"/>
              </a:rPr>
              <a:t>板子题，树上差分后线段树合并即可。</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hlinkClick r:id="rId1" action="ppaction://hlinkfile"/>
              </a:rPr>
              <a:t>[NOIP2021] 棋局</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604520"/>
                <a:ext cx="10515600" cy="5852795"/>
              </a:xfrm>
            </p:spPr>
            <p:txBody>
              <a:bodyPr>
                <a:normAutofit/>
              </a:bodyPr>
              <a:lstStyle/>
              <a:p>
                <a:r>
                  <a:rPr lang="en-US" altLang="zh-CN">
                    <a:sym typeface="+mn-ea"/>
                  </a:rPr>
                  <a:t> </a:t>
                </a:r>
                <a:r>
                  <a:rPr lang="zh-CN" altLang="en-US">
                    <a:sym typeface="+mn-ea"/>
                  </a:rPr>
                  <a:t>典中典。</a:t>
                </a:r>
                <a:endParaRPr lang="zh-CN" altLang="en-US"/>
              </a:p>
              <a:p>
                <a:endParaRPr lang="en-US" altLang="zh-CN"/>
              </a:p>
              <a:p>
                <a:r>
                  <a:rPr lang="zh-CN" altLang="en-US">
                    <a:sym typeface="+mn-ea"/>
                  </a:rPr>
                  <a:t>先时间倒流。</a:t>
                </a:r>
                <a:endParaRPr lang="zh-CN" altLang="en-US"/>
              </a:p>
              <a:p>
                <a:endParaRPr lang="en-US" altLang="zh-CN"/>
              </a:p>
              <a:p>
                <a:r>
                  <a:rPr lang="zh-CN" altLang="en-US">
                    <a:sym typeface="+mn-ea"/>
                  </a:rPr>
                  <a:t>考虑维护</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sym typeface="+mn-ea"/>
                      </a:rPr>
                      <m:t>2</m:t>
                    </m:r>
                  </m:oMath>
                </a14:m>
                <a:r>
                  <a:rPr lang="en-US" altLang="zh-CN">
                    <a:sym typeface="+mn-ea"/>
                  </a:rPr>
                  <a:t> </a:t>
                </a:r>
                <a:r>
                  <a:rPr lang="zh-CN" altLang="en-US">
                    <a:sym typeface="+mn-ea"/>
                  </a:rPr>
                  <a:t>类边与</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sym typeface="+mn-ea"/>
                      </a:rPr>
                      <m:t>3</m:t>
                    </m:r>
                  </m:oMath>
                </a14:m>
                <a:r>
                  <a:rPr lang="en-US" altLang="zh-CN">
                    <a:sym typeface="+mn-ea"/>
                  </a:rPr>
                  <a:t> </a:t>
                </a:r>
                <a:r>
                  <a:rPr lang="zh-CN" altLang="en-US">
                    <a:sym typeface="+mn-ea"/>
                  </a:rPr>
                  <a:t>类边的连通块，对于去重可以把棋盘格点按照行优先与列优先编号，这样子所有</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sym typeface="+mn-ea"/>
                      </a:rPr>
                      <m:t>2</m:t>
                    </m:r>
                  </m:oMath>
                </a14:m>
                <a:r>
                  <a:rPr lang="en-US" altLang="zh-CN">
                    <a:sym typeface="+mn-ea"/>
                  </a:rPr>
                  <a:t> </a:t>
                </a:r>
                <a:r>
                  <a:rPr lang="zh-CN" altLang="en-US">
                    <a:sym typeface="+mn-ea"/>
                  </a:rPr>
                  <a:t>类边可到达的点编号就是连续的，线段树合并处理</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sym typeface="+mn-ea"/>
                      </a:rPr>
                      <m:t>3</m:t>
                    </m:r>
                  </m:oMath>
                </a14:m>
                <a:r>
                  <a:rPr lang="en-US" altLang="zh-CN">
                    <a:sym typeface="+mn-ea"/>
                  </a:rPr>
                  <a:t> </a:t>
                </a:r>
                <a:r>
                  <a:rPr lang="zh-CN" altLang="en-US">
                    <a:sym typeface="+mn-ea"/>
                  </a:rPr>
                  <a:t>类边的连通块即可。</a:t>
                </a:r>
                <a:endParaRPr lang="zh-CN" altLang="en-US"/>
              </a:p>
              <a:p>
                <a:endParaRPr lang="en-US" altLang="zh-CN"/>
              </a:p>
              <a:p>
                <a:r>
                  <a:rPr lang="zh-CN" altLang="en-US">
                    <a:sym typeface="+mn-ea"/>
                  </a:rPr>
                  <a:t>考虑处理吃子，维护两种颜色的连通块中棋子的等级，线段树合并维护之即可。</a:t>
                </a:r>
                <a:endParaRPr lang="zh-CN" altLang="en-US"/>
              </a:p>
              <a:p>
                <a:endParaRPr lang="en-US" altLang="zh-CN"/>
              </a:p>
              <a:p>
                <a:r>
                  <a:rPr lang="zh-CN" altLang="en-US">
                    <a:sym typeface="+mn-ea"/>
                  </a:rPr>
                  <a:t>做完了。</a:t>
                </a:r>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604520"/>
                <a:ext cx="10515600" cy="5852795"/>
              </a:xfrm>
              <a:blipFill rotWithShape="1">
                <a:blip r:embed="rId1"/>
                <a:stretch>
                  <a:fillRect t="-304" b="-5501"/>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习题</a:t>
            </a:r>
            <a:endParaRPr lang="zh-CN" altLang="en-US"/>
          </a:p>
        </p:txBody>
      </p:sp>
      <p:sp>
        <p:nvSpPr>
          <p:cNvPr id="3" name="内容占位符 2"/>
          <p:cNvSpPr>
            <a:spLocks noGrp="1"/>
          </p:cNvSpPr>
          <p:nvPr>
            <p:ph idx="1"/>
          </p:nvPr>
        </p:nvSpPr>
        <p:spPr/>
        <p:txBody>
          <a:bodyPr/>
          <a:lstStyle/>
          <a:p>
            <a:r>
              <a:rPr lang="en-US" altLang="zh-CN"/>
              <a:t>[HNOI2012] </a:t>
            </a:r>
            <a:r>
              <a:rPr lang="zh-CN" altLang="en-US"/>
              <a:t>永无乡</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吉司机线段树</a:t>
            </a:r>
            <a:endParaRPr lang="zh-CN" altLang="en-US"/>
          </a:p>
        </p:txBody>
      </p:sp>
      <p:sp>
        <p:nvSpPr>
          <p:cNvPr id="3" name="内容占位符 2"/>
          <p:cNvSpPr>
            <a:spLocks noGrp="1"/>
          </p:cNvSpPr>
          <p:nvPr>
            <p:ph idx="1"/>
          </p:nvPr>
        </p:nvSpPr>
        <p:spPr/>
        <p:txBody>
          <a:bodyPr/>
          <a:lstStyle/>
          <a:p>
            <a:r>
              <a:rPr lang="zh-CN" altLang="en-US"/>
              <a:t>考虑维护最大值，最大值个数，次大值。</a:t>
            </a:r>
            <a:endParaRPr lang="zh-CN" altLang="en-US"/>
          </a:p>
          <a:p>
            <a:endParaRPr lang="en-US" altLang="zh-CN"/>
          </a:p>
          <a:p>
            <a:r>
              <a:rPr lang="zh-CN" altLang="en-US"/>
              <a:t>直到修改在最大值和次大值中间的时候修改。</a:t>
            </a:r>
            <a:endParaRPr lang="zh-CN" altLang="en-US"/>
          </a:p>
          <a:p>
            <a:endParaRPr lang="en-US" altLang="zh-CN"/>
          </a:p>
          <a:p>
            <a:r>
              <a:rPr lang="zh-CN" altLang="en-US"/>
              <a:t>复杂度不会证。</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历史最值线段树</a:t>
            </a:r>
            <a:endParaRPr lang="zh-CN" altLang="en-US"/>
          </a:p>
        </p:txBody>
      </p:sp>
      <p:sp>
        <p:nvSpPr>
          <p:cNvPr id="3" name="内容占位符 2"/>
          <p:cNvSpPr>
            <a:spLocks noGrp="1"/>
          </p:cNvSpPr>
          <p:nvPr>
            <p:ph idx="1"/>
          </p:nvPr>
        </p:nvSpPr>
        <p:spPr/>
        <p:txBody>
          <a:bodyPr/>
          <a:lstStyle/>
          <a:p>
            <a:r>
              <a:rPr lang="zh-CN" altLang="en-US"/>
              <a:t>考虑维护标记的历史最值。</a:t>
            </a:r>
            <a:endParaRPr lang="zh-CN" altLang="en-US"/>
          </a:p>
          <a:p>
            <a:endParaRPr lang="en-US" altLang="zh-CN"/>
          </a:p>
          <a:p>
            <a:r>
              <a:rPr lang="zh-CN" altLang="en-US"/>
              <a:t>那么就可以了。</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并查集</a:t>
            </a:r>
            <a:endParaRPr lang="zh-CN" altLang="en-US"/>
          </a:p>
        </p:txBody>
      </p:sp>
      <p:sp>
        <p:nvSpPr>
          <p:cNvPr id="3" name="内容占位符 2"/>
          <p:cNvSpPr>
            <a:spLocks noGrp="1"/>
          </p:cNvSpPr>
          <p:nvPr>
            <p:ph idx="1"/>
          </p:nvPr>
        </p:nvSpPr>
        <p:spPr/>
        <p:txBody>
          <a:bodyPr/>
          <a:lstStyle/>
          <a:p>
            <a:r>
              <a:rPr lang="zh-CN" altLang="en-US"/>
              <a:t>想必别的套路已经被出烂的，所以这里讲一个没那么让人熟知的东西。</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吉司机线段树与历史最值线段树共同习题</a:t>
            </a:r>
            <a:endParaRPr lang="zh-CN" altLang="en-US"/>
          </a:p>
        </p:txBody>
      </p:sp>
      <p:sp>
        <p:nvSpPr>
          <p:cNvPr id="3" name="内容占位符 2"/>
          <p:cNvSpPr>
            <a:spLocks noGrp="1"/>
          </p:cNvSpPr>
          <p:nvPr>
            <p:ph idx="1"/>
          </p:nvPr>
        </p:nvSpPr>
        <p:spPr/>
        <p:txBody>
          <a:bodyPr/>
          <a:lstStyle/>
          <a:p>
            <a:r>
              <a:rPr lang="zh-CN" altLang="en-US"/>
              <a:t>【模板】线段树</a:t>
            </a:r>
            <a:r>
              <a:rPr lang="en-US" altLang="zh-CN"/>
              <a:t> 3</a:t>
            </a:r>
            <a:r>
              <a:rPr lang="zh-CN" altLang="en-US"/>
              <a:t>（区间最值操作、区间历史最值）</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a:t>
            </a:r>
            <a:endParaRPr lang="zh-CN" altLang="en-US"/>
          </a:p>
        </p:txBody>
      </p:sp>
      <p:sp>
        <p:nvSpPr>
          <p:cNvPr id="3" name="内容占位符 2"/>
          <p:cNvSpPr>
            <a:spLocks noGrp="1"/>
          </p:cNvSpPr>
          <p:nvPr>
            <p:ph idx="1"/>
          </p:nvPr>
        </p:nvSpPr>
        <p:spPr/>
        <p:txBody>
          <a:bodyPr/>
          <a:lstStyle/>
          <a:p>
            <a:r>
              <a:rPr lang="zh-CN" altLang="en-US"/>
              <a:t>板子就不说了。</a:t>
            </a:r>
            <a:endParaRPr lang="zh-CN" altLang="en-US"/>
          </a:p>
          <a:p>
            <a:endParaRPr lang="en-US" altLang="zh-CN"/>
          </a:p>
          <a:p>
            <a:r>
              <a:rPr lang="zh-CN" altLang="en-US"/>
              <a:t>可以去写写比较基础的东西。</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习题</a:t>
            </a:r>
            <a:endParaRPr lang="zh-CN" altLang="en-US"/>
          </a:p>
        </p:txBody>
      </p:sp>
      <p:sp>
        <p:nvSpPr>
          <p:cNvPr id="3" name="内容占位符 2"/>
          <p:cNvSpPr>
            <a:spLocks noGrp="1"/>
          </p:cNvSpPr>
          <p:nvPr>
            <p:ph idx="1"/>
          </p:nvPr>
        </p:nvSpPr>
        <p:spPr/>
        <p:txBody>
          <a:bodyPr/>
          <a:lstStyle/>
          <a:p>
            <a:r>
              <a:rPr lang="en-US" altLang="zh-CN"/>
              <a:t>[</a:t>
            </a:r>
            <a:r>
              <a:rPr lang="zh-CN" altLang="en-US"/>
              <a:t>国家集训队</a:t>
            </a:r>
            <a:r>
              <a:rPr lang="en-US" altLang="zh-CN"/>
              <a:t>] </a:t>
            </a:r>
            <a:r>
              <a:rPr lang="zh-CN" altLang="en-US"/>
              <a:t>小</a:t>
            </a:r>
            <a:r>
              <a:rPr lang="en-US" altLang="zh-CN"/>
              <a:t> Z </a:t>
            </a:r>
            <a:r>
              <a:rPr lang="zh-CN" altLang="en-US"/>
              <a:t>的袜子</a:t>
            </a:r>
            <a:endParaRPr lang="zh-CN" altLang="en-US"/>
          </a:p>
          <a:p>
            <a:r>
              <a:rPr lang="zh-CN" altLang="en-US"/>
              <a:t>小</a:t>
            </a:r>
            <a:r>
              <a:rPr lang="en-US" altLang="zh-CN"/>
              <a:t>B</a:t>
            </a:r>
            <a:r>
              <a:rPr lang="zh-CN" altLang="en-US"/>
              <a:t>的询问</a:t>
            </a:r>
            <a:endParaRPr lang="zh-CN" altLang="en-US"/>
          </a:p>
          <a:p>
            <a:r>
              <a:rPr lang="en-US" altLang="zh-CN"/>
              <a:t>[</a:t>
            </a:r>
            <a:r>
              <a:rPr lang="zh-CN" altLang="en-US"/>
              <a:t>国家集训队</a:t>
            </a:r>
            <a:r>
              <a:rPr lang="en-US" altLang="zh-CN"/>
              <a:t>] </a:t>
            </a:r>
            <a:r>
              <a:rPr lang="zh-CN" altLang="en-US"/>
              <a:t>数颜色</a:t>
            </a:r>
            <a:r>
              <a:rPr lang="en-US" altLang="zh-CN"/>
              <a:t> / </a:t>
            </a:r>
            <a:r>
              <a:rPr lang="zh-CN" altLang="en-US"/>
              <a:t>维护队列</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回滚莫队</a:t>
            </a:r>
            <a:endParaRPr lang="zh-CN" altLang="en-US"/>
          </a:p>
        </p:txBody>
      </p:sp>
      <p:sp>
        <p:nvSpPr>
          <p:cNvPr id="3" name="内容占位符 2"/>
          <p:cNvSpPr>
            <a:spLocks noGrp="1"/>
          </p:cNvSpPr>
          <p:nvPr>
            <p:ph idx="1"/>
          </p:nvPr>
        </p:nvSpPr>
        <p:spPr/>
        <p:txBody>
          <a:bodyPr/>
          <a:lstStyle/>
          <a:p>
            <a:r>
              <a:rPr lang="zh-CN" altLang="en-US"/>
              <a:t>你发现莫队有时候不是很好删除，所以引出回滚莫队。</a:t>
            </a:r>
            <a:endParaRPr lang="zh-CN" altLang="en-US"/>
          </a:p>
          <a:p>
            <a:endParaRPr lang="en-US" altLang="zh-CN"/>
          </a:p>
          <a:p>
            <a:r>
              <a:rPr lang="zh-CN" altLang="en-US"/>
              <a:t>考虑莫队的排序是让右端点递增的，所以你可以发现其实右端点一直在拓展。</a:t>
            </a:r>
            <a:endParaRPr lang="zh-CN" altLang="en-US"/>
          </a:p>
          <a:p>
            <a:endParaRPr lang="en-US" altLang="zh-CN"/>
          </a:p>
          <a:p>
            <a:r>
              <a:rPr lang="zh-CN" altLang="en-US"/>
              <a:t>那么对于左右端点在同一个块中的，你可以暴力；否则的话左端点加入贡献后按顺序撤销即可。</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lstStyle/>
          <a:p>
            <a:pPr marL="0" indent="0">
              <a:buNone/>
            </a:pPr>
            <a:r>
              <a:rPr lang="zh-CN" altLang="en-US">
                <a:hlinkClick r:id="rId1" action="ppaction://hlinkfile"/>
              </a:rPr>
              <a:t>【模板】回滚莫队</a:t>
            </a:r>
            <a:r>
              <a:rPr lang="en-US" altLang="zh-CN">
                <a:hlinkClick r:id="rId1" action="ppaction://hlinkfile"/>
              </a:rPr>
              <a:t>&amp;</a:t>
            </a:r>
            <a:r>
              <a:rPr lang="zh-CN" altLang="en-US">
                <a:hlinkClick r:id="rId1" action="ppaction://hlinkfile"/>
              </a:rPr>
              <a:t>不删除莫队</a:t>
            </a:r>
            <a:endParaRPr lang="zh-CN" altLang="en-US"/>
          </a:p>
          <a:p>
            <a:pPr marL="0" indent="0">
              <a:buNone/>
            </a:pPr>
            <a:endParaRPr lang="zh-CN" altLang="en-US"/>
          </a:p>
          <a:p>
            <a:pPr marL="0" indent="0">
              <a:buNone/>
            </a:pPr>
            <a:r>
              <a:rPr lang="zh-CN" altLang="en-US"/>
              <a:t>题意：</a:t>
            </a:r>
            <a:endParaRPr lang="zh-CN" altLang="en-US"/>
          </a:p>
          <a:p>
            <a:pPr marL="0" indent="0">
              <a:buNone/>
            </a:pPr>
            <a:r>
              <a:rPr lang="zh-CN" altLang="en-US"/>
              <a:t>给定一个序列，多次询问一段区间</a:t>
            </a:r>
            <a:r>
              <a:rPr lang="en-US" altLang="zh-CN"/>
              <a:t> $[l,r]$</a:t>
            </a:r>
            <a:r>
              <a:rPr lang="zh-CN" altLang="en-US"/>
              <a:t>，求区间中相同的数的最远间隔距离。</a:t>
            </a:r>
            <a:endParaRPr lang="zh-CN" altLang="en-US"/>
          </a:p>
          <a:p>
            <a:pPr marL="0" indent="0">
              <a:buNone/>
            </a:pPr>
            <a:endParaRPr lang="en-US" altLang="zh-CN"/>
          </a:p>
          <a:p>
            <a:pPr marL="0" indent="0">
              <a:buNone/>
            </a:pPr>
            <a:r>
              <a:rPr lang="zh-CN" altLang="en-US"/>
              <a:t>序列中两个元素的间隔距离指的是两个元素下标差的绝对值。</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r>
              <a:rPr lang="zh-CN" altLang="en-US"/>
              <a:t>板子题。直接回滚莫队维护即可。</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习题</a:t>
            </a:r>
            <a:endParaRPr lang="zh-CN" altLang="en-US"/>
          </a:p>
        </p:txBody>
      </p:sp>
      <p:sp>
        <p:nvSpPr>
          <p:cNvPr id="3" name="内容占位符 2"/>
          <p:cNvSpPr>
            <a:spLocks noGrp="1"/>
          </p:cNvSpPr>
          <p:nvPr>
            <p:ph idx="1"/>
          </p:nvPr>
        </p:nvSpPr>
        <p:spPr/>
        <p:txBody>
          <a:bodyPr/>
          <a:lstStyle/>
          <a:p>
            <a:r>
              <a:rPr lang="zh-CN" altLang="en-US"/>
              <a:t>歴史</a:t>
            </a:r>
            <a:r>
              <a:rPr lang="ja-JP" altLang="en-US"/>
              <a:t>の</a:t>
            </a:r>
            <a:r>
              <a:rPr lang="zh-CN" altLang="en-US"/>
              <a:t>研究</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莫队二次离线</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797050"/>
                <a:ext cx="10515600" cy="4380230"/>
              </a:xfrm>
            </p:spPr>
            <p:txBody>
              <a:bodyPr>
                <a:normAutofit fontScale="25000"/>
              </a:bodyPr>
              <a:lstStyle/>
              <a:p>
                <a:r>
                  <a:rPr lang="zh-CN" altLang="en-US" sz="7200"/>
                  <a:t>注意到如果普通莫队的拓展</a:t>
                </a:r>
                <a:r>
                  <a:rPr lang="en-US" altLang="zh-CN" sz="7200"/>
                  <a:t>/</a:t>
                </a:r>
                <a:r>
                  <a:rPr lang="zh-CN" altLang="en-US" sz="7200"/>
                  <a:t>删除一次的复杂度不是</a:t>
                </a:r>
                <a:r>
                  <a:rPr lang="en-US" altLang="zh-CN" sz="7200"/>
                  <a:t> </a:t>
                </a:r>
                <a14:m>
                  <m:oMath xmlns:m="http://schemas.openxmlformats.org/officeDocument/2006/math">
                    <m:r>
                      <m:rPr>
                        <m:sty m:val="p"/>
                      </m:rPr>
                      <a:rPr lang="en-US" altLang="zh-CN" sz="7200">
                        <a:latin typeface="Cambria Math" panose="02040503050406030204" charset="0"/>
                        <a:cs typeface="Cambria Math" panose="02040503050406030204" charset="0"/>
                      </a:rPr>
                      <m:t>O</m:t>
                    </m:r>
                    <m:r>
                      <a:rPr lang="en-US" altLang="zh-CN" sz="7200">
                        <a:latin typeface="Cambria Math" panose="02040503050406030204" charset="0"/>
                        <a:cs typeface="Cambria Math" panose="02040503050406030204" charset="0"/>
                      </a:rPr>
                      <m:t>(</m:t>
                    </m:r>
                    <m:r>
                      <a:rPr lang="en-US" altLang="zh-CN" sz="7200">
                        <a:latin typeface="Cambria Math" panose="02040503050406030204" charset="0"/>
                        <a:cs typeface="Cambria Math" panose="02040503050406030204" charset="0"/>
                      </a:rPr>
                      <m:t>1</m:t>
                    </m:r>
                    <m:r>
                      <a:rPr lang="en-US" altLang="zh-CN" sz="7200">
                        <a:latin typeface="Cambria Math" panose="02040503050406030204" charset="0"/>
                        <a:cs typeface="Cambria Math" panose="02040503050406030204" charset="0"/>
                      </a:rPr>
                      <m:t>)</m:t>
                    </m:r>
                  </m:oMath>
                </a14:m>
                <a:r>
                  <a:rPr lang="en-US" altLang="zh-CN" sz="7200"/>
                  <a:t> </a:t>
                </a:r>
                <a:r>
                  <a:rPr lang="zh-CN" altLang="en-US" sz="7200"/>
                  <a:t>的话（假设是</a:t>
                </a:r>
                <a:r>
                  <a:rPr lang="en-US" altLang="zh-CN" sz="7200"/>
                  <a:t> </a:t>
                </a:r>
                <a14:m>
                  <m:oMath xmlns:m="http://schemas.openxmlformats.org/officeDocument/2006/math">
                    <m:r>
                      <m:rPr>
                        <m:sty m:val="p"/>
                      </m:rPr>
                      <a:rPr lang="en-US" altLang="zh-CN" sz="7200">
                        <a:latin typeface="Cambria Math" panose="02040503050406030204" charset="0"/>
                        <a:cs typeface="Cambria Math" panose="02040503050406030204" charset="0"/>
                      </a:rPr>
                      <m:t>f</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x</m:t>
                    </m:r>
                    <m:r>
                      <a:rPr lang="en-US" altLang="zh-CN" sz="7200">
                        <a:latin typeface="Cambria Math" panose="02040503050406030204" charset="0"/>
                        <a:cs typeface="Cambria Math" panose="02040503050406030204" charset="0"/>
                      </a:rPr>
                      <m:t>)</m:t>
                    </m:r>
                  </m:oMath>
                </a14:m>
                <a:r>
                  <a:rPr lang="zh-CN" altLang="en-US" sz="7200"/>
                  <a:t>，那么最后的复杂度就会是</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𝑂</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𝑛</m:t>
                    </m:r>
                    <m:rad>
                      <m:radPr>
                        <m:degHide m:val="on"/>
                        <m:ctrlPr>
                          <a:rPr lang="en-US" altLang="zh-CN" sz="7200" i="1">
                            <a:latin typeface="Cambria Math" panose="02040503050406030204" charset="0"/>
                            <a:cs typeface="Cambria Math" panose="02040503050406030204" charset="0"/>
                          </a:rPr>
                        </m:ctrlPr>
                      </m:radPr>
                      <m:deg/>
                      <m:e>
                        <m:r>
                          <a:rPr lang="en-US" altLang="zh-CN" sz="7200" i="1">
                            <a:latin typeface="Cambria Math" panose="02040503050406030204" charset="0"/>
                            <a:cs typeface="Cambria Math" panose="02040503050406030204" charset="0"/>
                          </a:rPr>
                          <m:t>𝑛</m:t>
                        </m:r>
                      </m:e>
                    </m:rad>
                    <m:r>
                      <a:rPr lang="en-US" altLang="zh-CN" sz="7200" i="1">
                        <a:latin typeface="Cambria Math" panose="02040503050406030204" charset="0"/>
                        <a:cs typeface="Cambria Math" panose="02040503050406030204" charset="0"/>
                      </a:rPr>
                      <m:t>𝑓</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𝑥</m:t>
                    </m:r>
                    <m:r>
                      <a:rPr lang="en-US" altLang="zh-CN" sz="7200" i="1">
                        <a:latin typeface="Cambria Math" panose="02040503050406030204" charset="0"/>
                        <a:cs typeface="Cambria Math" panose="02040503050406030204" charset="0"/>
                      </a:rPr>
                      <m:t>))</m:t>
                    </m:r>
                  </m:oMath>
                </a14:m>
                <a:r>
                  <a:rPr lang="zh-CN" altLang="en-US" sz="7200"/>
                  <a:t>，非常不牛。</a:t>
                </a:r>
                <a:endParaRPr lang="en-US" altLang="zh-CN" sz="7200"/>
              </a:p>
              <a:p>
                <a:r>
                  <a:rPr lang="zh-CN" altLang="en-US" sz="7200"/>
                  <a:t>考虑普通的莫队实际上是有</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𝑂</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𝑛</m:t>
                    </m:r>
                    <m:rad>
                      <m:radPr>
                        <m:degHide m:val="on"/>
                        <m:ctrlPr>
                          <a:rPr lang="en-US" altLang="zh-CN" sz="7200" i="1">
                            <a:latin typeface="Cambria Math" panose="02040503050406030204" charset="0"/>
                            <a:cs typeface="Cambria Math" panose="02040503050406030204" charset="0"/>
                          </a:rPr>
                        </m:ctrlPr>
                      </m:radPr>
                      <m:deg/>
                      <m:e>
                        <m:r>
                          <a:rPr lang="en-US" altLang="zh-CN" sz="7200" i="1">
                            <a:latin typeface="Cambria Math" panose="02040503050406030204" charset="0"/>
                            <a:cs typeface="Cambria Math" panose="02040503050406030204" charset="0"/>
                          </a:rPr>
                          <m:t>𝑛</m:t>
                        </m:r>
                      </m:e>
                    </m:rad>
                    <m:r>
                      <a:rPr lang="en-US" altLang="zh-CN" sz="7200" i="1">
                        <a:latin typeface="Cambria Math" panose="02040503050406030204" charset="0"/>
                        <a:cs typeface="Cambria Math" panose="02040503050406030204" charset="0"/>
                      </a:rPr>
                      <m:t>)</m:t>
                    </m:r>
                  </m:oMath>
                </a14:m>
                <a:r>
                  <a:rPr lang="en-US" altLang="zh-CN" sz="7200"/>
                  <a:t> </a:t>
                </a:r>
                <a:r>
                  <a:rPr lang="zh-CN" altLang="en-US" sz="7200"/>
                  <a:t>次修改和</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𝑂</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𝑛</m:t>
                    </m:r>
                    <m:rad>
                      <m:radPr>
                        <m:degHide m:val="on"/>
                        <m:ctrlPr>
                          <a:rPr lang="en-US" altLang="zh-CN" sz="7200" i="1">
                            <a:latin typeface="Cambria Math" panose="02040503050406030204" charset="0"/>
                            <a:cs typeface="Cambria Math" panose="02040503050406030204" charset="0"/>
                          </a:rPr>
                        </m:ctrlPr>
                      </m:radPr>
                      <m:deg/>
                      <m:e>
                        <m:r>
                          <a:rPr lang="en-US" altLang="zh-CN" sz="7200" i="1">
                            <a:latin typeface="Cambria Math" panose="02040503050406030204" charset="0"/>
                            <a:cs typeface="Cambria Math" panose="02040503050406030204" charset="0"/>
                          </a:rPr>
                          <m:t>𝑛</m:t>
                        </m:r>
                      </m:e>
                    </m:rad>
                    <m:r>
                      <a:rPr lang="en-US" altLang="zh-CN" sz="7200" i="1">
                        <a:latin typeface="Cambria Math" panose="02040503050406030204" charset="0"/>
                        <a:cs typeface="Cambria Math" panose="02040503050406030204" charset="0"/>
                      </a:rPr>
                      <m:t>)</m:t>
                    </m:r>
                  </m:oMath>
                </a14:m>
                <a:r>
                  <a:rPr lang="en-US" altLang="zh-CN" sz="7200"/>
                  <a:t> </a:t>
                </a:r>
                <a:r>
                  <a:rPr lang="zh-CN" altLang="en-US" sz="7200"/>
                  <a:t>次查询（即动态维护答案，因为静态的你不好做）的，有没有什么方法去优化这个东西。</a:t>
                </a:r>
                <a:endParaRPr lang="en-US" altLang="zh-CN" sz="7200"/>
              </a:p>
              <a:p>
                <a:r>
                  <a:rPr lang="zh-CN" altLang="en-US" sz="7200"/>
                  <a:t>设</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𝑓</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𝑖</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𝑙</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𝑟</m:t>
                    </m:r>
                    <m:r>
                      <a:rPr lang="en-US" altLang="zh-CN" sz="7200" i="1">
                        <a:latin typeface="Cambria Math" panose="02040503050406030204" charset="0"/>
                        <a:cs typeface="Cambria Math" panose="02040503050406030204" charset="0"/>
                      </a:rPr>
                      <m:t>])</m:t>
                    </m:r>
                  </m:oMath>
                </a14:m>
                <a:r>
                  <a:rPr lang="en-US" altLang="zh-CN" sz="7200"/>
                  <a:t> </a:t>
                </a:r>
                <a:r>
                  <a:rPr lang="zh-CN" altLang="en-US" sz="7200"/>
                  <a:t>表示点</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𝑖</m:t>
                    </m:r>
                  </m:oMath>
                </a14:m>
                <a:r>
                  <a:rPr lang="en-US" altLang="zh-CN" sz="7200"/>
                  <a:t> </a:t>
                </a:r>
                <a:r>
                  <a:rPr lang="zh-CN" altLang="en-US" sz="7200"/>
                  <a:t>对于一个区间</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𝑙</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𝑟</m:t>
                    </m:r>
                    <m:r>
                      <a:rPr lang="en-US" altLang="zh-CN" sz="7200" i="1">
                        <a:latin typeface="Cambria Math" panose="02040503050406030204" charset="0"/>
                        <a:cs typeface="Cambria Math" panose="02040503050406030204" charset="0"/>
                      </a:rPr>
                      <m:t>]</m:t>
                    </m:r>
                  </m:oMath>
                </a14:m>
                <a:r>
                  <a:rPr lang="en-US" altLang="zh-CN" sz="7200"/>
                  <a:t> </a:t>
                </a:r>
                <a:r>
                  <a:rPr lang="zh-CN" altLang="en-US" sz="7200"/>
                  <a:t>的贡献。</a:t>
                </a:r>
                <a:endParaRPr lang="en-US" altLang="zh-CN" sz="7200"/>
              </a:p>
              <a:p>
                <a:r>
                  <a:rPr lang="zh-CN" altLang="en-US" sz="7200"/>
                  <a:t>那么如果贡献可以差分的话，我们有一个叫莫队二次离线的东西。</a:t>
                </a:r>
                <a:endParaRPr lang="en-US" altLang="zh-CN" sz="7200"/>
              </a:p>
              <a:p>
                <a:r>
                  <a:rPr lang="zh-CN" altLang="en-US" sz="7200"/>
                  <a:t>考虑右端点向右移动</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1</m:t>
                    </m:r>
                  </m:oMath>
                </a14:m>
                <a:r>
                  <a:rPr lang="zh-CN" altLang="en-US" sz="7200"/>
                  <a:t>，即区间从</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𝑙</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𝑟</m:t>
                    </m:r>
                    <m:r>
                      <a:rPr lang="en-US" altLang="zh-CN" sz="7200" i="1">
                        <a:latin typeface="Cambria Math" panose="02040503050406030204" charset="0"/>
                        <a:cs typeface="Cambria Math" panose="02040503050406030204" charset="0"/>
                      </a:rPr>
                      <m:t>]</m:t>
                    </m:r>
                  </m:oMath>
                </a14:m>
                <a:r>
                  <a:rPr lang="en-US" altLang="zh-CN" sz="7200"/>
                  <a:t> </a:t>
                </a:r>
                <a:r>
                  <a:rPr lang="zh-CN" altLang="en-US" sz="7200"/>
                  <a:t>拓展到</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𝑙</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𝑟</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1</m:t>
                    </m:r>
                    <m:r>
                      <a:rPr lang="en-US" altLang="zh-CN" sz="7200" i="1">
                        <a:latin typeface="Cambria Math" panose="02040503050406030204" charset="0"/>
                        <a:cs typeface="Cambria Math" panose="02040503050406030204" charset="0"/>
                      </a:rPr>
                      <m:t>]</m:t>
                    </m:r>
                  </m:oMath>
                </a14:m>
                <a:r>
                  <a:rPr lang="zh-CN" altLang="en-US" sz="7200"/>
                  <a:t>，其余移动情况同理。</a:t>
                </a:r>
                <a:endParaRPr lang="en-US" altLang="zh-CN" sz="7200"/>
              </a:p>
              <a:p>
                <a:r>
                  <a:rPr lang="zh-CN" altLang="en-US" sz="7200"/>
                  <a:t>那么考虑把这次移动带来的贡献拆开：</a:t>
                </a:r>
                <a:endParaRPr lang="en-US" altLang="zh-CN" sz="7200"/>
              </a:p>
              <a:p>
                <a14:m>
                  <m:oMath xmlns:m="http://schemas.openxmlformats.org/officeDocument/2006/math">
                    <m:r>
                      <m:rPr>
                        <m:sty m:val="p"/>
                      </m:rPr>
                      <a:rPr lang="en-US" altLang="zh-CN" sz="7200">
                        <a:latin typeface="Cambria Math" panose="02040503050406030204" charset="0"/>
                        <a:cs typeface="Cambria Math" panose="02040503050406030204" charset="0"/>
                      </a:rPr>
                      <m:t>f</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r</m:t>
                    </m:r>
                    <m:r>
                      <a:rPr lang="en-US" altLang="zh-CN" sz="7200">
                        <a:latin typeface="Cambria Math" panose="02040503050406030204" charset="0"/>
                        <a:cs typeface="Cambria Math" panose="02040503050406030204" charset="0"/>
                      </a:rPr>
                      <m:t>+</m:t>
                    </m:r>
                    <m:r>
                      <a:rPr lang="en-US" altLang="zh-CN" sz="7200">
                        <a:latin typeface="Cambria Math" panose="02040503050406030204" charset="0"/>
                        <a:cs typeface="Cambria Math" panose="02040503050406030204" charset="0"/>
                      </a:rPr>
                      <m:t>1</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l</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r</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f</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r</m:t>
                    </m:r>
                    <m:r>
                      <a:rPr lang="en-US" altLang="zh-CN" sz="7200">
                        <a:latin typeface="Cambria Math" panose="02040503050406030204" charset="0"/>
                        <a:cs typeface="Cambria Math" panose="02040503050406030204" charset="0"/>
                      </a:rPr>
                      <m:t>+</m:t>
                    </m:r>
                    <m:r>
                      <a:rPr lang="en-US" altLang="zh-CN" sz="7200">
                        <a:latin typeface="Cambria Math" panose="02040503050406030204" charset="0"/>
                        <a:cs typeface="Cambria Math" panose="02040503050406030204" charset="0"/>
                      </a:rPr>
                      <m:t>1</m:t>
                    </m:r>
                    <m:r>
                      <a:rPr lang="en-US" altLang="zh-CN" sz="7200">
                        <a:latin typeface="Cambria Math" panose="02040503050406030204" charset="0"/>
                        <a:cs typeface="Cambria Math" panose="02040503050406030204" charset="0"/>
                      </a:rPr>
                      <m:t>,[</m:t>
                    </m:r>
                    <m:r>
                      <a:rPr lang="en-US" altLang="zh-CN" sz="7200">
                        <a:latin typeface="Cambria Math" panose="02040503050406030204" charset="0"/>
                        <a:cs typeface="Cambria Math" panose="02040503050406030204" charset="0"/>
                      </a:rPr>
                      <m:t>1</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r</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f</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r</m:t>
                    </m:r>
                    <m:r>
                      <a:rPr lang="en-US" altLang="zh-CN" sz="7200">
                        <a:latin typeface="Cambria Math" panose="02040503050406030204" charset="0"/>
                        <a:cs typeface="Cambria Math" panose="02040503050406030204" charset="0"/>
                      </a:rPr>
                      <m:t>+</m:t>
                    </m:r>
                    <m:r>
                      <a:rPr lang="en-US" altLang="zh-CN" sz="7200">
                        <a:latin typeface="Cambria Math" panose="02040503050406030204" charset="0"/>
                        <a:cs typeface="Cambria Math" panose="02040503050406030204" charset="0"/>
                      </a:rPr>
                      <m:t>1</m:t>
                    </m:r>
                    <m:r>
                      <a:rPr lang="en-US" altLang="zh-CN" sz="7200">
                        <a:latin typeface="Cambria Math" panose="02040503050406030204" charset="0"/>
                        <a:cs typeface="Cambria Math" panose="02040503050406030204" charset="0"/>
                      </a:rPr>
                      <m:t>,[</m:t>
                    </m:r>
                    <m:r>
                      <a:rPr lang="en-US" altLang="zh-CN" sz="7200">
                        <a:latin typeface="Cambria Math" panose="02040503050406030204" charset="0"/>
                        <a:cs typeface="Cambria Math" panose="02040503050406030204" charset="0"/>
                      </a:rPr>
                      <m:t>1</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l</m:t>
                    </m:r>
                    <m:r>
                      <a:rPr lang="en-US" altLang="zh-CN" sz="7200">
                        <a:latin typeface="Cambria Math" panose="02040503050406030204" charset="0"/>
                        <a:cs typeface="Cambria Math" panose="02040503050406030204" charset="0"/>
                      </a:rPr>
                      <m:t>−</m:t>
                    </m:r>
                    <m:r>
                      <a:rPr lang="en-US" altLang="zh-CN" sz="7200">
                        <a:latin typeface="Cambria Math" panose="02040503050406030204" charset="0"/>
                        <a:cs typeface="Cambria Math" panose="02040503050406030204" charset="0"/>
                      </a:rPr>
                      <m:t>1</m:t>
                    </m:r>
                    <m:r>
                      <a:rPr lang="en-US" altLang="zh-CN" sz="7200">
                        <a:latin typeface="Cambria Math" panose="02040503050406030204" charset="0"/>
                        <a:cs typeface="Cambria Math" panose="02040503050406030204" charset="0"/>
                      </a:rPr>
                      <m:t>])</m:t>
                    </m:r>
                  </m:oMath>
                </a14:m>
                <a:r>
                  <a:rPr lang="zh-CN" altLang="en-US" sz="7200"/>
                  <a:t>。</a:t>
                </a:r>
                <a:endParaRPr lang="en-US" altLang="zh-CN" sz="7200"/>
              </a:p>
              <a:p>
                <a:r>
                  <a:rPr lang="zh-CN" altLang="en-US" sz="7200"/>
                  <a:t>你发现前面的是可以预处理的，后面的可以离线做扫描线。</a:t>
                </a:r>
                <a:endParaRPr lang="en-US" altLang="zh-CN" sz="7200"/>
              </a:p>
              <a:p>
                <a:r>
                  <a:rPr lang="zh-CN" altLang="en-US" sz="7200"/>
                  <a:t>这样我们就成功的把莫队变成了有</a:t>
                </a:r>
                <a:r>
                  <a:rPr lang="en-US" altLang="zh-CN" sz="7200"/>
                  <a:t> </a:t>
                </a:r>
                <a14:m>
                  <m:oMath xmlns:m="http://schemas.openxmlformats.org/officeDocument/2006/math">
                    <m:r>
                      <m:rPr>
                        <m:sty m:val="p"/>
                      </m:rPr>
                      <a:rPr lang="en-US" altLang="zh-CN" sz="7200">
                        <a:latin typeface="Cambria Math" panose="02040503050406030204" charset="0"/>
                        <a:cs typeface="Cambria Math" panose="02040503050406030204" charset="0"/>
                      </a:rPr>
                      <m:t>O</m:t>
                    </m:r>
                    <m:r>
                      <a:rPr lang="en-US" altLang="zh-CN" sz="7200">
                        <a:latin typeface="Cambria Math" panose="02040503050406030204" charset="0"/>
                        <a:cs typeface="Cambria Math" panose="02040503050406030204" charset="0"/>
                      </a:rPr>
                      <m:t>(</m:t>
                    </m:r>
                    <m:r>
                      <m:rPr>
                        <m:sty m:val="p"/>
                      </m:rPr>
                      <a:rPr lang="en-US" altLang="zh-CN" sz="7200">
                        <a:latin typeface="Cambria Math" panose="02040503050406030204" charset="0"/>
                        <a:cs typeface="Cambria Math" panose="02040503050406030204" charset="0"/>
                      </a:rPr>
                      <m:t>n</m:t>
                    </m:r>
                    <m:r>
                      <a:rPr lang="en-US" altLang="zh-CN" sz="7200">
                        <a:latin typeface="Cambria Math" panose="02040503050406030204" charset="0"/>
                        <a:cs typeface="Cambria Math" panose="02040503050406030204" charset="0"/>
                      </a:rPr>
                      <m:t>)</m:t>
                    </m:r>
                  </m:oMath>
                </a14:m>
                <a:r>
                  <a:rPr lang="en-US" altLang="zh-CN" sz="7200"/>
                  <a:t> </a:t>
                </a:r>
                <a:r>
                  <a:rPr lang="zh-CN" altLang="en-US" sz="7200"/>
                  <a:t>次修改和</a:t>
                </a:r>
                <a:r>
                  <a:rPr lang="en-US" altLang="zh-CN" sz="7200"/>
                  <a:t> </a:t>
                </a:r>
                <a14:m>
                  <m:oMath xmlns:m="http://schemas.openxmlformats.org/officeDocument/2006/math">
                    <m:r>
                      <a:rPr lang="en-US" altLang="zh-CN" sz="7200" i="1">
                        <a:latin typeface="Cambria Math" panose="02040503050406030204" charset="0"/>
                        <a:cs typeface="Cambria Math" panose="02040503050406030204" charset="0"/>
                      </a:rPr>
                      <m:t>𝑂</m:t>
                    </m:r>
                    <m:r>
                      <a:rPr lang="en-US" altLang="zh-CN" sz="7200" i="1">
                        <a:latin typeface="Cambria Math" panose="02040503050406030204" charset="0"/>
                        <a:cs typeface="Cambria Math" panose="02040503050406030204" charset="0"/>
                      </a:rPr>
                      <m:t>(</m:t>
                    </m:r>
                    <m:r>
                      <a:rPr lang="en-US" altLang="zh-CN" sz="7200" i="1">
                        <a:latin typeface="Cambria Math" panose="02040503050406030204" charset="0"/>
                        <a:cs typeface="Cambria Math" panose="02040503050406030204" charset="0"/>
                      </a:rPr>
                      <m:t>𝑛</m:t>
                    </m:r>
                    <m:rad>
                      <m:radPr>
                        <m:degHide m:val="on"/>
                        <m:ctrlPr>
                          <a:rPr lang="en-US" altLang="zh-CN" sz="7200" i="1">
                            <a:latin typeface="Cambria Math" panose="02040503050406030204" charset="0"/>
                            <a:cs typeface="Cambria Math" panose="02040503050406030204" charset="0"/>
                          </a:rPr>
                        </m:ctrlPr>
                      </m:radPr>
                      <m:deg/>
                      <m:e>
                        <m:r>
                          <a:rPr lang="en-US" altLang="zh-CN" sz="7200" i="1">
                            <a:latin typeface="Cambria Math" panose="02040503050406030204" charset="0"/>
                            <a:cs typeface="Cambria Math" panose="02040503050406030204" charset="0"/>
                          </a:rPr>
                          <m:t>𝑛</m:t>
                        </m:r>
                      </m:e>
                    </m:rad>
                    <m:r>
                      <a:rPr lang="en-US" altLang="zh-CN" sz="7200" i="1">
                        <a:latin typeface="Cambria Math" panose="02040503050406030204" charset="0"/>
                        <a:cs typeface="Cambria Math" panose="02040503050406030204" charset="0"/>
                      </a:rPr>
                      <m:t>)</m:t>
                    </m:r>
                  </m:oMath>
                </a14:m>
                <a:r>
                  <a:rPr lang="en-US" altLang="zh-CN" sz="7200"/>
                  <a:t> </a:t>
                </a:r>
                <a:r>
                  <a:rPr lang="zh-CN" altLang="en-US" sz="7200"/>
                  <a:t>次查询的，这个时候就可以考虑用根号算法来平衡复杂度了。</a:t>
                </a:r>
                <a:endParaRPr lang="en-US" altLang="zh-CN" sz="7200"/>
              </a:p>
              <a:p>
                <a:r>
                  <a:rPr lang="zh-CN" altLang="en-US" sz="7200"/>
                  <a:t>最后还有空间问题，因为莫队的指针移动是连续的，所以不用一个一个的存，存一个移动区间就可以了。</a:t>
                </a:r>
                <a:endParaRPr lang="zh-CN" altLang="en-US" sz="72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797050"/>
                <a:ext cx="10515600" cy="4380230"/>
              </a:xfrm>
              <a:blipFill rotWithShape="1">
                <a:blip r:embed="rId1"/>
                <a:stretch>
                  <a:fillRect b="-6321"/>
                </a:stretch>
              </a:blipFill>
            </p:spPr>
            <p:txBody>
              <a:bodyPr/>
              <a:lstStyle/>
              <a:p>
                <a:r>
                  <a:rPr lang="zh-CN" altLang="en-US">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hlinkClick r:id="rId1" action="ppaction://hlinkfile"/>
                  </a:rPr>
                  <a:t>【模板】莫队二次离线（第十四分块</a:t>
                </a:r>
                <a:r>
                  <a:rPr lang="en-US" altLang="zh-CN">
                    <a:hlinkClick r:id="rId1" action="ppaction://hlinkfile"/>
                  </a:rPr>
                  <a:t>(</a:t>
                </a:r>
                <a:r>
                  <a:rPr lang="zh-CN" altLang="en-US">
                    <a:hlinkClick r:id="rId1" action="ppaction://hlinkfile"/>
                  </a:rPr>
                  <a:t>前体</a:t>
                </a:r>
                <a:r>
                  <a:rPr lang="en-US" altLang="zh-CN">
                    <a:hlinkClick r:id="rId1" action="ppaction://hlinkfile"/>
                  </a:rPr>
                  <a:t>)</a:t>
                </a:r>
                <a:r>
                  <a:rPr lang="zh-CN" altLang="en-US">
                    <a:hlinkClick r:id="rId1" action="ppaction://hlinkfile"/>
                  </a:rPr>
                  <a:t>）</a:t>
                </a:r>
                <a:endParaRPr lang="zh-CN" altLang="en-US"/>
              </a:p>
              <a:p>
                <a:pPr marL="0" indent="0">
                  <a:buNone/>
                </a:pPr>
                <a:endParaRPr lang="zh-CN" altLang="en-US"/>
              </a:p>
              <a:p>
                <a:pPr marL="0" indent="0">
                  <a:buNone/>
                </a:pPr>
                <a:r>
                  <a:rPr lang="zh-CN" altLang="en-US"/>
                  <a:t>题意：</a:t>
                </a:r>
                <a:endParaRPr lang="zh-CN" altLang="en-US"/>
              </a:p>
              <a:p>
                <a:pPr marL="0" indent="0">
                  <a:buNone/>
                </a:pPr>
                <a:r>
                  <a:rPr lang="zh-CN" altLang="en-US"/>
                  <a:t>给一个序列</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𝑎</m:t>
                    </m:r>
                  </m:oMath>
                </a14:m>
                <a:r>
                  <a:rPr lang="zh-CN" altLang="en-US"/>
                  <a:t>，每次查询给一个区间</a:t>
                </a:r>
                <a:r>
                  <a:rPr lang="en-US" altLang="zh-CN"/>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zh-CN" altLang="en-US"/>
                  <a:t>，查询</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 ≤ </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&lt; </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 ≤ </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zh-CN" altLang="en-US"/>
                  <a:t>，且</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a</m:t>
                    </m:r>
                    <m:r>
                      <a:rPr lang="en-US" altLang="zh-CN">
                        <a:latin typeface="Cambria Math" panose="02040503050406030204" charset="0"/>
                        <a:cs typeface="Cambria Math" panose="02040503050406030204" charset="0"/>
                      </a:rPr>
                      <m:t>_</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 </m:t>
                    </m:r>
                    <m:r>
                      <a:rPr lang="zh-CN" altLang="en-US">
                        <a:latin typeface="Cambria Math" panose="02040503050406030204" charset="0"/>
                        <a:sym typeface="+mn-ea"/>
                      </a:rPr>
                      <m:t>按位异或</m:t>
                    </m:r>
                    <m:r>
                      <a:rPr lang="en-US" altLang="zh-CN">
                        <a:latin typeface="Cambria Math" panose="02040503050406030204" charset="0"/>
                        <a:sym typeface="+mn-ea"/>
                      </a:rPr>
                      <m:t> </m:t>
                    </m:r>
                    <m:r>
                      <m:rPr>
                        <m:sty m:val="p"/>
                      </m:rPr>
                      <a:rPr lang="en-US" altLang="zh-CN">
                        <a:latin typeface="Cambria Math" panose="02040503050406030204" charset="0"/>
                        <a:cs typeface="Cambria Math" panose="02040503050406030204" charset="0"/>
                      </a:rPr>
                      <m:t>a</m:t>
                    </m:r>
                    <m:r>
                      <a:rPr lang="en-US" altLang="zh-CN">
                        <a:latin typeface="Cambria Math" panose="02040503050406030204" charset="0"/>
                        <a:cs typeface="Cambria Math" panose="02040503050406030204" charset="0"/>
                      </a:rPr>
                      <m:t>_</m:t>
                    </m:r>
                    <m:r>
                      <m:rPr>
                        <m:sty m:val="p"/>
                      </m:rPr>
                      <a:rPr lang="en-US" altLang="zh-CN">
                        <a:latin typeface="Cambria Math" panose="02040503050406030204" charset="0"/>
                        <a:cs typeface="Cambria Math" panose="02040503050406030204" charset="0"/>
                      </a:rPr>
                      <m:t>j</m:t>
                    </m:r>
                  </m:oMath>
                </a14:m>
                <a:r>
                  <a:rPr lang="en-US" altLang="zh-CN"/>
                  <a:t>$ </a:t>
                </a:r>
                <a:r>
                  <a:rPr lang="zh-CN" altLang="en-US"/>
                  <a:t>的二进制表示下有</a:t>
                </a:r>
                <a:r>
                  <a:rPr lang="en-US" altLang="zh-CN"/>
                  <a:t> </a:t>
                </a:r>
                <a:r>
                  <a:rPr lang="en-US" altLang="zh-CN">
                    <a:latin typeface="Cambria Math" panose="02040503050406030204" charset="0"/>
                    <a:cs typeface="Cambria Math" panose="02040503050406030204" charset="0"/>
                  </a:rPr>
                  <a:t>k</a:t>
                </a:r>
                <a:r>
                  <a:rPr lang="en-US" altLang="zh-CN"/>
                  <a:t> </a:t>
                </a:r>
                <a:r>
                  <a:rPr lang="zh-CN" altLang="en-US"/>
                  <a:t>个</a:t>
                </a:r>
                <a:r>
                  <a:rPr lang="en-US" altLang="zh-CN"/>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t> </a:t>
                </a:r>
                <a:r>
                  <a:rPr lang="zh-CN" altLang="en-US"/>
                  <a:t>的二元组</a:t>
                </a:r>
                <a:r>
                  <a:rPr lang="en-US" altLang="zh-CN"/>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oMath>
                </a14:m>
                <a:r>
                  <a:rPr lang="en-US" altLang="zh-CN"/>
                  <a:t> </a:t>
                </a:r>
                <a:r>
                  <a:rPr lang="zh-CN" altLang="en-US"/>
                  <a:t>的个数。</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09" b="7"/>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维护删点</a:t>
            </a:r>
            <a:endParaRPr lang="zh-CN" altLang="en-US"/>
          </a:p>
        </p:txBody>
      </p:sp>
      <p:sp>
        <p:nvSpPr>
          <p:cNvPr id="3" name="内容占位符 2"/>
          <p:cNvSpPr>
            <a:spLocks noGrp="1"/>
          </p:cNvSpPr>
          <p:nvPr>
            <p:ph idx="1"/>
          </p:nvPr>
        </p:nvSpPr>
        <p:spPr/>
        <p:txBody>
          <a:bodyPr/>
          <a:lstStyle/>
          <a:p>
            <a:r>
              <a:rPr lang="zh-CN" altLang="en-US"/>
              <a:t>具体的，你考虑去对于每个点，维护这个点以及这个点之后的点中没被删除的，下标最小的点。</a:t>
            </a:r>
            <a:endParaRPr lang="zh-CN" altLang="en-US"/>
          </a:p>
          <a:p>
            <a:endParaRPr lang="en-US" altLang="zh-CN"/>
          </a:p>
          <a:p>
            <a:r>
              <a:rPr lang="zh-CN" altLang="en-US"/>
              <a:t>然后你发现这个东西是可以做到类并查集路径压缩的，所以修改就变的非常简单了，而且复杂度很低。</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t>板子题。考虑到</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𝑎</m:t>
                    </m:r>
                  </m:oMath>
                </a14:m>
                <a:r>
                  <a:rPr lang="en-US" altLang="zh-CN"/>
                  <a:t> </a:t>
                </a:r>
                <a:r>
                  <a:rPr lang="zh-CN" altLang="en-US"/>
                  <a:t>异或</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𝑏</m:t>
                    </m:r>
                  </m:oMath>
                </a14:m>
                <a:r>
                  <a:rPr lang="en-US" altLang="zh-CN"/>
                  <a:t> </a:t>
                </a:r>
                <a:r>
                  <a:rPr lang="zh-CN" altLang="en-US"/>
                  <a:t>的结果为</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 </m:t>
                    </m:r>
                  </m:oMath>
                </a14:m>
                <a:r>
                  <a:rPr lang="zh-CN" altLang="en-US"/>
                  <a:t>等价于</a:t>
                </a:r>
                <a:r>
                  <a:rPr lang="en-US" altLang="zh-CN"/>
                  <a:t> </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𝑎</m:t>
                    </m:r>
                  </m:oMath>
                </a14:m>
                <a:r>
                  <a:rPr lang="en-US" altLang="zh-CN">
                    <a:sym typeface="+mn-ea"/>
                  </a:rPr>
                  <a:t> </a:t>
                </a:r>
                <a:r>
                  <a:rPr lang="zh-CN" altLang="en-US">
                    <a:sym typeface="+mn-ea"/>
                  </a:rPr>
                  <a:t>异或</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𝑐</m:t>
                    </m:r>
                  </m:oMath>
                </a14:m>
                <a:r>
                  <a:rPr lang="en-US" altLang="zh-CN">
                    <a:sym typeface="+mn-ea"/>
                  </a:rPr>
                  <a:t> </a:t>
                </a:r>
                <a:r>
                  <a:rPr lang="zh-CN" altLang="en-US">
                    <a:sym typeface="+mn-ea"/>
                  </a:rPr>
                  <a:t>的结果为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𝑏</m:t>
                    </m:r>
                  </m:oMath>
                </a14:m>
                <a:r>
                  <a:rPr lang="zh-CN" altLang="en-US"/>
                  <a:t>，所以预处理出所有有</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k</m:t>
                    </m:r>
                  </m:oMath>
                </a14:m>
                <a:r>
                  <a:rPr lang="en-US" altLang="zh-CN"/>
                  <a:t> </a:t>
                </a:r>
                <a:r>
                  <a:rPr lang="zh-CN" altLang="en-US"/>
                  <a:t>个</a:t>
                </a:r>
                <a:r>
                  <a:rPr lang="en-US" altLang="zh-CN"/>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t> </a:t>
                </a:r>
                <a:r>
                  <a:rPr lang="zh-CN" altLang="en-US"/>
                  <a:t>的数，二离直接算即可。</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09" b="7"/>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hlinkClick r:id="rId1" action="ppaction://hlinkfile"/>
                  </a:rPr>
                  <a:t>[Ynoi2018] GOSICK</a:t>
                </a:r>
                <a:endParaRPr lang="zh-CN" altLang="en-US"/>
              </a:p>
              <a:p>
                <a:pPr marL="0" indent="0">
                  <a:buNone/>
                </a:pPr>
                <a:r>
                  <a:rPr lang="zh-CN" altLang="en-US"/>
                  <a:t>题意：</a:t>
                </a:r>
                <a:endParaRPr lang="zh-CN" altLang="en-US"/>
              </a:p>
              <a:p>
                <a:pPr marL="0" indent="0">
                  <a:buNone/>
                </a:pPr>
                <a:r>
                  <a:rPr lang="zh-CN" altLang="en-US"/>
                  <a:t>给定序列</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𝑎</m:t>
                    </m:r>
                  </m:oMath>
                </a14:m>
                <a:r>
                  <a:rPr lang="zh-CN" altLang="en-US"/>
                  <a:t>，每次查询在区间</a:t>
                </a:r>
                <a:r>
                  <a:rPr lang="en-US" altLang="zh-CN"/>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t> </a:t>
                </a:r>
                <a:r>
                  <a:rPr lang="zh-CN" altLang="en-US"/>
                  <a:t>中，满足</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𝑖</m:t>
                        </m:r>
                      </m:sub>
                    </m:sSub>
                  </m:oMath>
                </a14:m>
                <a:r>
                  <a:rPr lang="en-US" altLang="zh-CN"/>
                  <a:t> </a:t>
                </a:r>
                <a:r>
                  <a:rPr lang="zh-CN" altLang="en-US"/>
                  <a:t>是</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sub>
                    </m:sSub>
                  </m:oMath>
                </a14:m>
                <a:r>
                  <a:rPr lang="en-US" altLang="zh-CN"/>
                  <a:t> </a:t>
                </a:r>
                <a:r>
                  <a:rPr lang="zh-CN" altLang="en-US"/>
                  <a:t>倍数的数对的出现次数。</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b="7"/>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365125"/>
                <a:ext cx="10515600" cy="5812155"/>
              </a:xfrm>
            </p:spPr>
            <p:txBody>
              <a:bodyPr>
                <a:noAutofit/>
              </a:bodyPr>
              <a:lstStyle/>
              <a:p>
                <a:r>
                  <a:rPr lang="zh-CN" altLang="en-US" sz="2700"/>
                  <a:t>先发现点对区间的贡献可差分，考虑莫队二离。</a:t>
                </a:r>
                <a:endParaRPr lang="en-US" altLang="zh-CN" sz="2700"/>
              </a:p>
              <a:p>
                <a:r>
                  <a:rPr lang="zh-CN" altLang="en-US" sz="2700"/>
                  <a:t>考虑没有对</a:t>
                </a:r>
                <a:r>
                  <a:rPr lang="en-US" altLang="zh-CN" sz="2700"/>
                  <a:t> </a:t>
                </a:r>
                <a14:m>
                  <m:oMath xmlns:m="http://schemas.openxmlformats.org/officeDocument/2006/math">
                    <m:r>
                      <m:rPr>
                        <m:sty m:val="p"/>
                      </m:rPr>
                      <a:rPr lang="en-US" altLang="zh-CN" sz="2700">
                        <a:latin typeface="Cambria Math" panose="02040503050406030204" charset="0"/>
                        <a:cs typeface="Cambria Math" panose="02040503050406030204" charset="0"/>
                      </a:rPr>
                      <m:t>i</m:t>
                    </m:r>
                    <m:r>
                      <a:rPr lang="en-US" altLang="zh-CN" sz="2700">
                        <a:latin typeface="Cambria Math" panose="02040503050406030204" charset="0"/>
                        <a:cs typeface="Cambria Math" panose="02040503050406030204" charset="0"/>
                      </a:rPr>
                      <m:t>,</m:t>
                    </m:r>
                    <m:r>
                      <m:rPr>
                        <m:sty m:val="p"/>
                      </m:rPr>
                      <a:rPr lang="en-US" altLang="zh-CN" sz="2700">
                        <a:latin typeface="Cambria Math" panose="02040503050406030204" charset="0"/>
                        <a:cs typeface="Cambria Math" panose="02040503050406030204" charset="0"/>
                      </a:rPr>
                      <m:t>j</m:t>
                    </m:r>
                  </m:oMath>
                </a14:m>
                <a:r>
                  <a:rPr lang="en-US" altLang="zh-CN" sz="2700"/>
                  <a:t> </a:t>
                </a:r>
                <a:r>
                  <a:rPr lang="zh-CN" altLang="en-US" sz="2700"/>
                  <a:t>作出约束，所以我们可以把贡献拆成因数和倍数。</a:t>
                </a:r>
                <a:endParaRPr lang="en-US" altLang="zh-CN" sz="2700"/>
              </a:p>
              <a:p>
                <a:r>
                  <a:rPr lang="zh-CN" altLang="en-US" sz="2700"/>
                  <a:t>那么实际上因数就解决了，每次加入一个点的时候枚举因数算一下就可以了。</a:t>
                </a:r>
                <a:endParaRPr lang="en-US" altLang="zh-CN" sz="2700"/>
              </a:p>
              <a:p>
                <a:r>
                  <a:rPr lang="zh-CN" altLang="en-US" sz="2700"/>
                  <a:t>但是倍数不好解决。</a:t>
                </a:r>
                <a:endParaRPr lang="en-US" altLang="zh-CN" sz="2700"/>
              </a:p>
              <a:p>
                <a:r>
                  <a:rPr lang="zh-CN" altLang="en-US" sz="2700"/>
                  <a:t>考虑根号分治，设阀值为</a:t>
                </a:r>
                <a:r>
                  <a:rPr lang="en-US" altLang="zh-CN" sz="2700"/>
                  <a:t> </a:t>
                </a:r>
                <a14:m>
                  <m:oMath xmlns:m="http://schemas.openxmlformats.org/officeDocument/2006/math">
                    <m:r>
                      <m:rPr>
                        <m:sty m:val="p"/>
                      </m:rPr>
                      <a:rPr lang="en-US" altLang="zh-CN" sz="2700">
                        <a:latin typeface="Cambria Math" panose="02040503050406030204" charset="0"/>
                        <a:cs typeface="Cambria Math" panose="02040503050406030204" charset="0"/>
                      </a:rPr>
                      <m:t>B</m:t>
                    </m:r>
                  </m:oMath>
                </a14:m>
                <a:r>
                  <a:rPr lang="zh-CN" altLang="en-US" sz="2700"/>
                  <a:t>。</a:t>
                </a:r>
                <a:endParaRPr lang="en-US" altLang="zh-CN" sz="2700"/>
              </a:p>
              <a:p>
                <a:r>
                  <a:rPr lang="zh-CN" altLang="en-US" sz="2700"/>
                  <a:t>对于大于</a:t>
                </a:r>
                <a:r>
                  <a:rPr lang="en-US" altLang="zh-CN" sz="2700"/>
                  <a:t> </a:t>
                </a:r>
                <a14:m>
                  <m:oMath xmlns:m="http://schemas.openxmlformats.org/officeDocument/2006/math">
                    <m:r>
                      <m:rPr>
                        <m:sty m:val="p"/>
                      </m:rPr>
                      <a:rPr lang="en-US" altLang="zh-CN" sz="2700">
                        <a:latin typeface="Cambria Math" panose="02040503050406030204" charset="0"/>
                        <a:cs typeface="Cambria Math" panose="02040503050406030204" charset="0"/>
                      </a:rPr>
                      <m:t>B</m:t>
                    </m:r>
                  </m:oMath>
                </a14:m>
                <a:r>
                  <a:rPr lang="en-US" altLang="zh-CN" sz="2700"/>
                  <a:t> </a:t>
                </a:r>
                <a:r>
                  <a:rPr lang="zh-CN" altLang="en-US" sz="2700"/>
                  <a:t>的数我们暴力跳倍数，复杂度</a:t>
                </a:r>
                <a:r>
                  <a:rPr lang="en-US" altLang="zh-CN" sz="2700"/>
                  <a:t> </a:t>
                </a:r>
                <a14:m>
                  <m:oMath xmlns:m="http://schemas.openxmlformats.org/officeDocument/2006/math">
                    <m:f>
                      <m:fPr>
                        <m:ctrlPr>
                          <a:rPr lang="en-US" altLang="zh-CN" sz="2700" i="1">
                            <a:latin typeface="Cambria Math" panose="02040503050406030204" charset="0"/>
                            <a:cs typeface="Cambria Math" panose="02040503050406030204" charset="0"/>
                          </a:rPr>
                        </m:ctrlPr>
                      </m:fPr>
                      <m:num>
                        <m:sSup>
                          <m:sSupPr>
                            <m:ctrlPr>
                              <a:rPr lang="en-US" altLang="zh-CN" sz="2700" i="1">
                                <a:latin typeface="Cambria Math" panose="02040503050406030204" charset="0"/>
                                <a:cs typeface="Cambria Math" panose="02040503050406030204" charset="0"/>
                              </a:rPr>
                            </m:ctrlPr>
                          </m:sSupPr>
                          <m:e>
                            <m:r>
                              <a:rPr lang="en-US" altLang="zh-CN" sz="2700" i="1">
                                <a:latin typeface="Cambria Math" panose="02040503050406030204" charset="0"/>
                                <a:cs typeface="Cambria Math" panose="02040503050406030204" charset="0"/>
                              </a:rPr>
                              <m:t>𝑛</m:t>
                            </m:r>
                          </m:e>
                          <m:sup>
                            <m:r>
                              <a:rPr lang="en-US" altLang="zh-CN" sz="2700" i="1">
                                <a:latin typeface="Cambria Math" panose="02040503050406030204" charset="0"/>
                                <a:cs typeface="Cambria Math" panose="02040503050406030204" charset="0"/>
                              </a:rPr>
                              <m:t>2</m:t>
                            </m:r>
                          </m:sup>
                        </m:sSup>
                      </m:num>
                      <m:den>
                        <m:r>
                          <a:rPr lang="en-US" altLang="zh-CN" sz="2700" i="1">
                            <a:latin typeface="Cambria Math" panose="02040503050406030204" charset="0"/>
                            <a:cs typeface="Cambria Math" panose="02040503050406030204" charset="0"/>
                          </a:rPr>
                          <m:t>𝐵</m:t>
                        </m:r>
                      </m:den>
                    </m:f>
                  </m:oMath>
                </a14:m>
                <a:r>
                  <a:rPr lang="zh-CN" altLang="en-US" sz="2700"/>
                  <a:t>。</a:t>
                </a:r>
                <a:endParaRPr lang="en-US" altLang="zh-CN" sz="2700"/>
              </a:p>
              <a:p>
                <a:r>
                  <a:rPr lang="zh-CN" altLang="en-US" sz="2700"/>
                  <a:t>对于小于等于</a:t>
                </a:r>
                <a:r>
                  <a:rPr lang="en-US" altLang="zh-CN" sz="2700"/>
                  <a:t> </a:t>
                </a:r>
                <a14:m>
                  <m:oMath xmlns:m="http://schemas.openxmlformats.org/officeDocument/2006/math">
                    <m:r>
                      <m:rPr>
                        <m:sty m:val="p"/>
                      </m:rPr>
                      <a:rPr lang="en-US" altLang="zh-CN" sz="2700">
                        <a:latin typeface="Cambria Math" panose="02040503050406030204" charset="0"/>
                        <a:cs typeface="Cambria Math" panose="02040503050406030204" charset="0"/>
                      </a:rPr>
                      <m:t>B</m:t>
                    </m:r>
                  </m:oMath>
                </a14:m>
                <a:r>
                  <a:rPr lang="en-US" altLang="zh-CN" sz="2700"/>
                  <a:t> </a:t>
                </a:r>
                <a:r>
                  <a:rPr lang="zh-CN" altLang="en-US" sz="2700"/>
                  <a:t>的数我们先提前把这个数倍数数量的前缀和处理出来，每次加点直接查询即可，时间复杂度</a:t>
                </a:r>
                <a:r>
                  <a:rPr lang="en-US" altLang="zh-CN" sz="2700"/>
                  <a:t> </a:t>
                </a:r>
                <a14:m>
                  <m:oMath xmlns:m="http://schemas.openxmlformats.org/officeDocument/2006/math">
                    <m:r>
                      <m:rPr>
                        <m:sty m:val="p"/>
                      </m:rPr>
                      <a:rPr lang="en-US" altLang="zh-CN" sz="2700">
                        <a:latin typeface="Cambria Math" panose="02040503050406030204" charset="0"/>
                        <a:cs typeface="Cambria Math" panose="02040503050406030204" charset="0"/>
                      </a:rPr>
                      <m:t>O</m:t>
                    </m:r>
                    <m:r>
                      <a:rPr lang="en-US" altLang="zh-CN" sz="2700">
                        <a:latin typeface="Cambria Math" panose="02040503050406030204" charset="0"/>
                        <a:cs typeface="Cambria Math" panose="02040503050406030204" charset="0"/>
                      </a:rPr>
                      <m:t>(</m:t>
                    </m:r>
                    <m:r>
                      <m:rPr>
                        <m:sty m:val="p"/>
                      </m:rPr>
                      <a:rPr lang="en-US" altLang="zh-CN" sz="2700">
                        <a:latin typeface="Cambria Math" panose="02040503050406030204" charset="0"/>
                        <a:cs typeface="Cambria Math" panose="02040503050406030204" charset="0"/>
                      </a:rPr>
                      <m:t>nB</m:t>
                    </m:r>
                    <m:r>
                      <a:rPr lang="en-US" altLang="zh-CN" sz="2700">
                        <a:latin typeface="Cambria Math" panose="02040503050406030204" charset="0"/>
                        <a:cs typeface="Cambria Math" panose="02040503050406030204" charset="0"/>
                      </a:rPr>
                      <m:t>)</m:t>
                    </m:r>
                  </m:oMath>
                </a14:m>
                <a:r>
                  <a:rPr lang="zh-CN" altLang="en-US" sz="2700"/>
                  <a:t>。</a:t>
                </a:r>
                <a:endParaRPr lang="en-US" altLang="zh-CN" sz="2700"/>
              </a:p>
              <a:p>
                <a:r>
                  <a:rPr lang="zh-CN" altLang="en-US" sz="2700"/>
                  <a:t>那么平衡复杂度，取</a:t>
                </a:r>
                <a:r>
                  <a:rPr lang="en-US" altLang="zh-CN" sz="2700"/>
                  <a:t> </a:t>
                </a:r>
                <a14:m>
                  <m:oMath xmlns:m="http://schemas.openxmlformats.org/officeDocument/2006/math">
                    <m:r>
                      <m:rPr>
                        <m:sty m:val="p"/>
                      </m:rPr>
                      <a:rPr lang="en-US" altLang="zh-CN" sz="2700">
                        <a:latin typeface="Cambria Math" panose="02040503050406030204" charset="0"/>
                        <a:cs typeface="Cambria Math" panose="02040503050406030204" charset="0"/>
                      </a:rPr>
                      <m:t>B</m:t>
                    </m:r>
                    <m:r>
                      <a:rPr lang="en-US" altLang="zh-CN" sz="2700">
                        <a:latin typeface="Cambria Math" panose="02040503050406030204" charset="0"/>
                        <a:cs typeface="Cambria Math" panose="02040503050406030204" charset="0"/>
                      </a:rPr>
                      <m:t>=</m:t>
                    </m:r>
                    <m:rad>
                      <m:radPr>
                        <m:degHide m:val="on"/>
                        <m:ctrlPr>
                          <a:rPr lang="en-US" altLang="zh-CN" sz="2700" i="1">
                            <a:latin typeface="Cambria Math" panose="02040503050406030204" charset="0"/>
                            <a:cs typeface="Cambria Math" panose="02040503050406030204" charset="0"/>
                          </a:rPr>
                        </m:ctrlPr>
                      </m:radPr>
                      <m:deg/>
                      <m:e>
                        <m:r>
                          <a:rPr lang="en-US" altLang="zh-CN" sz="2700" i="1">
                            <a:latin typeface="Cambria Math" panose="02040503050406030204" charset="0"/>
                            <a:cs typeface="Cambria Math" panose="02040503050406030204" charset="0"/>
                          </a:rPr>
                          <m:t>𝑛</m:t>
                        </m:r>
                      </m:e>
                    </m:rad>
                  </m:oMath>
                </a14:m>
                <a:r>
                  <a:rPr lang="zh-CN" altLang="en-US" sz="2700"/>
                  <a:t>，时间复杂度</a:t>
                </a:r>
                <a:r>
                  <a:rPr lang="en-US" altLang="zh-CN" sz="2700"/>
                  <a:t> </a:t>
                </a:r>
                <a14:m>
                  <m:oMath xmlns:m="http://schemas.openxmlformats.org/officeDocument/2006/math">
                    <m:r>
                      <m:rPr>
                        <m:sty m:val="p"/>
                      </m:rPr>
                      <a:rPr lang="en-US" altLang="zh-CN" sz="2700">
                        <a:latin typeface="Cambria Math" panose="02040503050406030204" charset="0"/>
                        <a:cs typeface="Cambria Math" panose="02040503050406030204" charset="0"/>
                      </a:rPr>
                      <m:t>O</m:t>
                    </m:r>
                    <m:r>
                      <a:rPr lang="en-US" altLang="zh-CN" sz="2700">
                        <a:latin typeface="Cambria Math" panose="02040503050406030204" charset="0"/>
                        <a:cs typeface="Cambria Math" panose="02040503050406030204" charset="0"/>
                      </a:rPr>
                      <m:t>(</m:t>
                    </m:r>
                    <m:r>
                      <m:rPr>
                        <m:sty m:val="p"/>
                      </m:rPr>
                      <a:rPr lang="en-US" altLang="zh-CN" sz="2700">
                        <a:latin typeface="Cambria Math" panose="02040503050406030204" charset="0"/>
                        <a:cs typeface="Cambria Math" panose="02040503050406030204" charset="0"/>
                      </a:rPr>
                      <m:t>n</m:t>
                    </m:r>
                    <m:rad>
                      <m:radPr>
                        <m:degHide m:val="on"/>
                        <m:ctrlPr>
                          <a:rPr lang="en-US" altLang="zh-CN" sz="2700" i="1">
                            <a:latin typeface="Cambria Math" panose="02040503050406030204" charset="0"/>
                            <a:cs typeface="Cambria Math" panose="02040503050406030204" charset="0"/>
                          </a:rPr>
                        </m:ctrlPr>
                      </m:radPr>
                      <m:deg/>
                      <m:e>
                        <m:r>
                          <a:rPr lang="en-US" altLang="zh-CN" sz="2700" i="1">
                            <a:latin typeface="Cambria Math" panose="02040503050406030204" charset="0"/>
                            <a:cs typeface="Cambria Math" panose="02040503050406030204" charset="0"/>
                          </a:rPr>
                          <m:t>𝑛</m:t>
                        </m:r>
                      </m:e>
                    </m:rad>
                    <m:r>
                      <a:rPr lang="en-US" altLang="zh-CN" sz="2700">
                        <a:latin typeface="Cambria Math" panose="02040503050406030204" charset="0"/>
                        <a:cs typeface="Cambria Math" panose="02040503050406030204" charset="0"/>
                      </a:rPr>
                      <m:t>)</m:t>
                    </m:r>
                  </m:oMath>
                </a14:m>
                <a:r>
                  <a:rPr lang="zh-CN" altLang="en-US" sz="2700"/>
                  <a:t>。</a:t>
                </a:r>
                <a:endParaRPr lang="zh-CN" altLang="en-US" sz="27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365125"/>
                <a:ext cx="10515600" cy="5812155"/>
              </a:xfrm>
              <a:blipFill rotWithShape="1">
                <a:blip r:embed="rId1"/>
                <a:stretch>
                  <a:fillRect t="-262"/>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习题</a:t>
            </a:r>
            <a:endParaRPr lang="zh-CN" altLang="en-US"/>
          </a:p>
        </p:txBody>
      </p:sp>
      <p:sp>
        <p:nvSpPr>
          <p:cNvPr id="3" name="内容占位符 2"/>
          <p:cNvSpPr>
            <a:spLocks noGrp="1"/>
          </p:cNvSpPr>
          <p:nvPr>
            <p:ph idx="1"/>
          </p:nvPr>
        </p:nvSpPr>
        <p:spPr/>
        <p:txBody>
          <a:bodyPr/>
          <a:lstStyle/>
          <a:p>
            <a:r>
              <a:rPr lang="en-US" altLang="zh-CN"/>
              <a:t>[Ynoi2019 </a:t>
            </a:r>
            <a:r>
              <a:rPr lang="zh-CN" altLang="en-US"/>
              <a:t>模拟赛</a:t>
            </a:r>
            <a:r>
              <a:rPr lang="en-US" altLang="zh-CN"/>
              <a:t>] Yuno loves sqrt technology II</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a:t>
            </a:r>
            <a:endParaRPr lang="zh-CN" altLang="en-US"/>
          </a:p>
        </p:txBody>
      </p:sp>
      <p:sp>
        <p:nvSpPr>
          <p:cNvPr id="3" name="内容占位符 2"/>
          <p:cNvSpPr>
            <a:spLocks noGrp="1"/>
          </p:cNvSpPr>
          <p:nvPr>
            <p:ph idx="1"/>
          </p:nvPr>
        </p:nvSpPr>
        <p:spPr/>
        <p:txBody>
          <a:bodyPr/>
          <a:lstStyle/>
          <a:p>
            <a:pPr marL="0" indent="0">
              <a:buNone/>
            </a:pPr>
            <a:r>
              <a:rPr lang="zh-CN" altLang="en-US"/>
              <a:t>优雅的暴力。</a:t>
            </a:r>
            <a:endParaRPr lang="zh-CN" altLang="en-US"/>
          </a:p>
          <a:p>
            <a:pPr marL="0" indent="0">
              <a:buNone/>
            </a:pPr>
            <a:endParaRPr lang="zh-CN" altLang="en-US"/>
          </a:p>
          <a:p>
            <a:pPr marL="0" indent="0">
              <a:buNone/>
            </a:pPr>
            <a:r>
              <a:rPr lang="zh-CN" altLang="en-US"/>
              <a:t>其实是一种平衡思想。</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序列分块</a:t>
            </a:r>
            <a:endParaRPr lang="zh-CN" altLang="en-US"/>
          </a:p>
        </p:txBody>
      </p:sp>
      <p:sp>
        <p:nvSpPr>
          <p:cNvPr id="3" name="内容占位符 2"/>
          <p:cNvSpPr>
            <a:spLocks noGrp="1"/>
          </p:cNvSpPr>
          <p:nvPr>
            <p:ph idx="1"/>
          </p:nvPr>
        </p:nvSpPr>
        <p:spPr/>
        <p:txBody>
          <a:bodyPr/>
          <a:lstStyle/>
          <a:p>
            <a:pPr marL="0" indent="0">
              <a:buNone/>
            </a:pPr>
            <a:r>
              <a:rPr lang="zh-CN" altLang="en-US"/>
              <a:t>没啥好说的。</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lstStyle/>
          <a:p>
            <a:pPr marL="0" indent="0">
              <a:buNone/>
            </a:pPr>
            <a:r>
              <a:rPr lang="zh-CN" altLang="en-US">
                <a:hlinkClick r:id="rId1" action="ppaction://hlinkfile"/>
              </a:rPr>
              <a:t>教主的魔法</a:t>
            </a:r>
            <a:endParaRPr lang="zh-CN" altLang="en-US"/>
          </a:p>
          <a:p>
            <a:pPr marL="0" indent="0">
              <a:buNone/>
            </a:pPr>
            <a:r>
              <a:rPr lang="zh-CN" altLang="en-US"/>
              <a:t>题意：区间加区间查询有几个数大于等于一个给定的数。</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t>考虑分块，维护有序块，修改重构散块做到</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func>
                      <m:funcPr>
                        <m:ctrlPr>
                          <a:rPr lang="en-US" altLang="zh-CN" i="1">
                            <a:latin typeface="Cambria Math" panose="02040503050406030204"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log</m:t>
                        </m:r>
                      </m:fName>
                      <m:e>
                        <m:r>
                          <a:rPr lang="en-US" altLang="zh-CN" i="1">
                            <a:latin typeface="Cambria Math" panose="02040503050406030204" charset="0"/>
                            <a:cs typeface="Cambria Math" panose="02040503050406030204" charset="0"/>
                          </a:rPr>
                          <m:t>𝑛</m:t>
                        </m:r>
                      </m:e>
                    </m:func>
                    <m:r>
                      <a:rPr lang="en-US" altLang="zh-CN" i="1">
                        <a:latin typeface="Cambria Math" panose="02040503050406030204" charset="0"/>
                        <a:cs typeface="Cambria Math" panose="02040503050406030204" charset="0"/>
                      </a:rPr>
                      <m:t>)</m:t>
                    </m:r>
                  </m:oMath>
                </a14:m>
                <a:r>
                  <a:rPr lang="zh-CN" altLang="en-US"/>
                  <a:t>，因为数据水可以过。</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46" b="7"/>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值域分块</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a:t>类比权值线段树的分块维护权值。</a:t>
                </a:r>
                <a:endParaRPr lang="zh-CN" altLang="en-US"/>
              </a:p>
              <a:p>
                <a:endParaRPr lang="en-US" altLang="zh-CN"/>
              </a:p>
              <a:p>
                <a:r>
                  <a:rPr lang="zh-CN" altLang="en-US"/>
                  <a:t>因其可维护前缀和或直接维护权值做到修改查询一者</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r>
                      <a:rPr lang="en-US" altLang="zh-CN">
                        <a:latin typeface="Cambria Math" panose="02040503050406030204" charset="0"/>
                        <a:cs typeface="Cambria Math" panose="02040503050406030204" charset="0"/>
                      </a:rPr>
                      <m:t>)</m:t>
                    </m:r>
                  </m:oMath>
                </a14:m>
                <a:r>
                  <a:rPr lang="en-US" altLang="zh-CN"/>
                  <a:t> </a:t>
                </a:r>
                <a:r>
                  <a:rPr lang="zh-CN" altLang="en-US"/>
                  <a:t>另一者</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r>
                      <a:rPr lang="en-US" altLang="zh-CN">
                        <a:latin typeface="Cambria Math" panose="02040503050406030204" charset="0"/>
                        <a:cs typeface="Cambria Math" panose="02040503050406030204" charset="0"/>
                      </a:rPr>
                      <m:t>1</m:t>
                    </m:r>
                    <m:r>
                      <a:rPr lang="en-US" altLang="zh-CN">
                        <a:latin typeface="Cambria Math" panose="02040503050406030204" charset="0"/>
                        <a:cs typeface="Cambria Math" panose="02040503050406030204" charset="0"/>
                      </a:rPr>
                      <m:t>)</m:t>
                    </m:r>
                  </m:oMath>
                </a14:m>
                <a:r>
                  <a:rPr lang="zh-CN" altLang="en-US"/>
                  <a:t>，所以其常用于平衡复杂度。</a:t>
                </a:r>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09" b="7"/>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lstStyle/>
          <a:p>
            <a:pPr marL="0" indent="0">
              <a:buNone/>
            </a:pPr>
            <a:r>
              <a:rPr lang="zh-CN" altLang="en-US">
                <a:hlinkClick r:id="rId1" action="ppaction://hlinkfile"/>
              </a:rPr>
              <a:t>[Ynoi2013] 大学</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en-US" altLang="zh-CN">
                    <a:hlinkClick r:id="rId1" action="ppaction://hlinkfile"/>
                  </a:rPr>
                  <a:t>Rmq Problem / mex</a:t>
                </a:r>
                <a:endParaRPr lang="en-US" altLang="zh-CN"/>
              </a:p>
              <a:p>
                <a:endParaRPr lang="en-US" altLang="zh-CN"/>
              </a:p>
              <a:p>
                <a:pPr marL="0" indent="0">
                  <a:buNone/>
                </a:pPr>
                <a:r>
                  <a:rPr lang="zh-CN" altLang="en-US"/>
                  <a:t>题意：给定序列</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a</m:t>
                    </m:r>
                  </m:oMath>
                </a14:m>
                <a:r>
                  <a:rPr lang="zh-CN" altLang="en-US"/>
                  <a:t>，要求支持查询</a:t>
                </a:r>
                <a:r>
                  <a:rPr lang="en-US" altLang="zh-CN"/>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t> </a:t>
                </a:r>
                <a:r>
                  <a:rPr lang="zh-CN" altLang="en-US"/>
                  <a:t>中数的</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mex</m:t>
                    </m:r>
                  </m:oMath>
                </a14:m>
                <a:r>
                  <a:rPr lang="zh-CN" altLang="en-US"/>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b="7"/>
                </a:stretch>
              </a:blipFill>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t>考虑莫队，值域分块维护，时间复杂度</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n</m:t>
                    </m:r>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r>
                      <a:rPr lang="en-US" altLang="zh-CN">
                        <a:latin typeface="Cambria Math" panose="02040503050406030204" charset="0"/>
                        <a:cs typeface="Cambria Math" panose="02040503050406030204" charset="0"/>
                      </a:rPr>
                      <m:t>)</m:t>
                    </m:r>
                  </m:oMath>
                </a14:m>
                <a:r>
                  <a:rPr lang="zh-CN" altLang="en-US"/>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336" b="7"/>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操作分块</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t>又称根号重构。</a:t>
                </a:r>
                <a:endParaRPr lang="zh-CN" altLang="en-US"/>
              </a:p>
              <a:p>
                <a:pPr marL="0" indent="0">
                  <a:buNone/>
                </a:pPr>
                <a:endParaRPr lang="zh-CN" altLang="en-US"/>
              </a:p>
              <a:p>
                <a:pPr marL="0" indent="0">
                  <a:buNone/>
                </a:pPr>
                <a:r>
                  <a:rPr lang="zh-CN" altLang="en-US"/>
                  <a:t>具体的，每</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B</m:t>
                    </m:r>
                  </m:oMath>
                </a14:m>
                <a:r>
                  <a:rPr lang="en-US" altLang="zh-CN"/>
                  <a:t> </a:t>
                </a:r>
                <a:r>
                  <a:rPr lang="zh-CN" altLang="en-US"/>
                  <a:t>次操作分一块，对块中临时修改与块外永久修改进行处理，处理完后重构序列。</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09" b="7"/>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lstStyle/>
          <a:p>
            <a:pPr marL="0" indent="0">
              <a:buNone/>
            </a:pPr>
            <a:r>
              <a:rPr lang="zh-CN" altLang="en-US">
                <a:hlinkClick r:id="rId1" action="ppaction://hlinkfile"/>
              </a:rPr>
              <a:t>Xenia and Tree</a:t>
            </a:r>
            <a:endParaRPr lang="zh-CN" altLang="en-US"/>
          </a:p>
          <a:p>
            <a:pPr marL="0" indent="0">
              <a:buNone/>
            </a:pPr>
            <a:endParaRPr lang="zh-CN" altLang="en-US"/>
          </a:p>
          <a:p>
            <a:pPr marL="0" indent="0">
              <a:buNone/>
            </a:pPr>
            <a:r>
              <a:rPr lang="zh-CN" altLang="en-US"/>
              <a:t>题意：</a:t>
            </a:r>
            <a:endParaRPr lang="zh-CN" altLang="en-US"/>
          </a:p>
          <a:p>
            <a:pPr marL="0" indent="0">
              <a:buNone/>
            </a:pPr>
            <a:r>
              <a:rPr lang="zh-CN" altLang="en-US"/>
              <a:t>给定一棵树，初始所有点为白色，支持把一个点变成黑色与查询一个点到黑色点距离最小值。</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t>注意到只有白点变黑点，考虑维护黑色点集合，对于查询暴力黑色点集合，每</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B</m:t>
                    </m:r>
                  </m:oMath>
                </a14:m>
                <a:r>
                  <a:rPr lang="en-US" altLang="zh-CN"/>
                  <a:t> </a:t>
                </a:r>
                <a:r>
                  <a:rPr lang="zh-CN" altLang="en-US"/>
                  <a:t>次操作进行多源</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bfs</m:t>
                    </m:r>
                  </m:oMath>
                </a14:m>
                <a:r>
                  <a:rPr lang="en-US" altLang="zh-CN"/>
                  <a:t> </a:t>
                </a:r>
                <a:r>
                  <a:rPr lang="zh-CN" altLang="en-US"/>
                  <a:t>重构。</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09" b="7"/>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hlinkClick r:id="rId1" action="ppaction://hlinkfile"/>
                  </a:rPr>
                  <a:t>[Ynoi2019] 魔法少女网站</a:t>
                </a:r>
                <a:endParaRPr lang="zh-CN" altLang="en-US"/>
              </a:p>
              <a:p>
                <a:pPr marL="0" indent="0">
                  <a:buNone/>
                </a:pPr>
                <a:endParaRPr lang="zh-CN" altLang="en-US"/>
              </a:p>
              <a:p>
                <a:pPr marL="0" indent="0">
                  <a:buNone/>
                </a:pPr>
                <a:r>
                  <a:rPr lang="zh-CN" altLang="en-US"/>
                  <a:t>题意：</a:t>
                </a:r>
                <a:endParaRPr lang="zh-CN" altLang="en-US"/>
              </a:p>
              <a:p>
                <a:pPr marL="0" indent="0">
                  <a:buNone/>
                </a:pPr>
                <a:r>
                  <a:rPr lang="zh-CN" altLang="en-US"/>
                  <a:t>给定序列，支持单点修改以及查询区间中有多少个子区间的最大值小于等于一给定数</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𝑥</m:t>
                    </m:r>
                  </m:oMath>
                </a14:m>
                <a:r>
                  <a:rPr lang="zh-CN" altLang="en-US"/>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09" b="7"/>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672465"/>
                <a:ext cx="10515600" cy="4351338"/>
              </a:xfrm>
            </p:spPr>
            <p:txBody>
              <a:bodyPr>
                <a:normAutofit lnSpcReduction="10000"/>
              </a:bodyPr>
              <a:lstStyle/>
              <a:p>
                <a:pPr marL="0" indent="0">
                  <a:buNone/>
                </a:pPr>
                <a:r>
                  <a:rPr lang="zh-CN" altLang="en-US"/>
                  <a:t>考虑把所有</a:t>
                </a:r>
                <a:r>
                  <a:rPr lang="en-US" altLang="zh-CN"/>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x</m:t>
                    </m:r>
                  </m:oMath>
                </a14:m>
                <a:r>
                  <a:rPr lang="en-US" altLang="zh-CN"/>
                  <a:t> </a:t>
                </a:r>
                <a:r>
                  <a:rPr lang="zh-CN" altLang="en-US"/>
                  <a:t>的数标记为</a:t>
                </a:r>
                <a14:m>
                  <m:oMath xmlns:m="http://schemas.openxmlformats.org/officeDocument/2006/math">
                    <m:r>
                      <a:rPr lang="en-US" altLang="zh-CN">
                        <a:latin typeface="Cambria Math" panose="02040503050406030204" charset="0"/>
                        <a:cs typeface="Cambria Math" panose="02040503050406030204" charset="0"/>
                      </a:rPr>
                      <m:t> </m:t>
                    </m:r>
                    <m:r>
                      <a:rPr lang="en-US" altLang="zh-CN">
                        <a:latin typeface="Cambria Math" panose="02040503050406030204" charset="0"/>
                        <a:cs typeface="Cambria Math" panose="02040503050406030204" charset="0"/>
                      </a:rPr>
                      <m:t>1</m:t>
                    </m:r>
                  </m:oMath>
                </a14:m>
                <a:r>
                  <a:rPr lang="zh-CN" altLang="en-US"/>
                  <a:t>，其余数标记为</a:t>
                </a:r>
                <a:r>
                  <a:rPr lang="en-US" altLang="zh-CN"/>
                  <a:t> </a:t>
                </a:r>
                <a14:m>
                  <m:oMath xmlns:m="http://schemas.openxmlformats.org/officeDocument/2006/math">
                    <m:r>
                      <a:rPr lang="en-US" altLang="zh-CN">
                        <a:latin typeface="Cambria Math" panose="02040503050406030204" charset="0"/>
                        <a:cs typeface="Cambria Math" panose="02040503050406030204" charset="0"/>
                      </a:rPr>
                      <m:t>0</m:t>
                    </m:r>
                  </m:oMath>
                </a14:m>
                <a:r>
                  <a:rPr lang="zh-CN" altLang="en-US"/>
                  <a:t>，那么查询就是在查对于所有极长连续</a:t>
                </a:r>
                <a:r>
                  <a:rPr lang="en-US" altLang="zh-CN"/>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t> </a:t>
                </a:r>
                <a:r>
                  <a:rPr lang="zh-CN" altLang="en-US"/>
                  <a:t>区间的</a:t>
                </a:r>
                <a:r>
                  <a:rPr lang="en-US" altLang="zh-CN"/>
                  <a:t> </a:t>
                </a:r>
                <a14:m>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𝑙𝑒𝑛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𝑙𝑒𝑛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num>
                      <m:den>
                        <m:r>
                          <a:rPr lang="en-US" altLang="zh-CN" i="1">
                            <a:latin typeface="Cambria Math" panose="02040503050406030204" charset="0"/>
                            <a:cs typeface="Cambria Math" panose="02040503050406030204" charset="0"/>
                          </a:rPr>
                          <m:t>2</m:t>
                        </m:r>
                      </m:den>
                    </m:f>
                  </m:oMath>
                </a14:m>
                <a:r>
                  <a:rPr lang="en-US" altLang="zh-CN"/>
                  <a:t> </a:t>
                </a:r>
                <a:r>
                  <a:rPr lang="zh-CN" altLang="en-US"/>
                  <a:t>之和。</a:t>
                </a:r>
                <a:endParaRPr lang="zh-CN" altLang="en-US"/>
              </a:p>
              <a:p>
                <a:pPr marL="0" indent="0">
                  <a:buNone/>
                </a:pPr>
                <a:endParaRPr lang="en-US" altLang="zh-CN"/>
              </a:p>
              <a:p>
                <a:pPr marL="0" indent="0">
                  <a:buNone/>
                </a:pPr>
                <a:r>
                  <a:rPr lang="zh-CN" altLang="en-US"/>
                  <a:t>考虑序列分块，对于修改，</a:t>
                </a:r>
                <a14:m>
                  <m:oMath xmlns:m="http://schemas.openxmlformats.org/officeDocument/2006/math">
                    <m:r>
                      <a:rPr lang="en-US" altLang="zh-CN">
                        <a:latin typeface="Cambria Math" panose="02040503050406030204" charset="0"/>
                        <a:cs typeface="Cambria Math" panose="02040503050406030204" charset="0"/>
                      </a:rPr>
                      <m:t>0</m:t>
                    </m:r>
                  </m:oMath>
                </a14:m>
                <a:r>
                  <a:rPr lang="en-US" altLang="zh-CN"/>
                  <a:t> </a:t>
                </a:r>
                <a:r>
                  <a:rPr lang="zh-CN" altLang="en-US"/>
                  <a:t>到</a:t>
                </a:r>
                <a:r>
                  <a:rPr lang="en-US" altLang="zh-CN"/>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t> </a:t>
                </a:r>
                <a:r>
                  <a:rPr lang="zh-CN" altLang="en-US"/>
                  <a:t>的修改是简单的，合并两端信息即可。</a:t>
                </a:r>
                <a:endParaRPr lang="zh-CN" altLang="en-US"/>
              </a:p>
              <a:p>
                <a:pPr marL="0" indent="0">
                  <a:buNone/>
                </a:pPr>
                <a:endParaRPr lang="en-US" altLang="zh-CN"/>
              </a:p>
              <a:p>
                <a:pPr marL="0" indent="0">
                  <a:buNone/>
                </a:pPr>
                <a:r>
                  <a:rPr lang="zh-CN" altLang="en-US"/>
                  <a:t>发现不好处理</a:t>
                </a:r>
                <a:r>
                  <a:rPr lang="en-US" altLang="zh-CN"/>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t> </a:t>
                </a:r>
                <a:r>
                  <a:rPr lang="zh-CN" altLang="en-US"/>
                  <a:t>到</a:t>
                </a:r>
                <a:r>
                  <a:rPr lang="en-US" altLang="zh-CN"/>
                  <a:t> </a:t>
                </a:r>
                <a14:m>
                  <m:oMath xmlns:m="http://schemas.openxmlformats.org/officeDocument/2006/math">
                    <m:r>
                      <a:rPr lang="en-US" altLang="zh-CN" i="1">
                        <a:latin typeface="Cambria Math" panose="02040503050406030204" charset="0"/>
                        <a:cs typeface="Cambria Math" panose="02040503050406030204" charset="0"/>
                      </a:rPr>
                      <m:t>0</m:t>
                    </m:r>
                  </m:oMath>
                </a14:m>
                <a:r>
                  <a:rPr lang="zh-CN" altLang="en-US"/>
                  <a:t>，考虑操作分块，将所有查询按照</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t> </a:t>
                </a:r>
                <a:r>
                  <a:rPr lang="zh-CN" altLang="en-US"/>
                  <a:t>升序做，每次遍历所有修改点判断其是否是</a:t>
                </a:r>
                <a:r>
                  <a:rPr lang="en-US" altLang="zh-CN"/>
                  <a:t> </a:t>
                </a:r>
                <a14:m>
                  <m:oMath xmlns:m="http://schemas.openxmlformats.org/officeDocument/2006/math">
                    <m:r>
                      <a:rPr lang="en-US" altLang="zh-CN">
                        <a:latin typeface="Cambria Math" panose="02040503050406030204" charset="0"/>
                        <a:cs typeface="Cambria Math" panose="02040503050406030204" charset="0"/>
                      </a:rPr>
                      <m:t>1</m:t>
                    </m:r>
                  </m:oMath>
                </a14:m>
                <a:r>
                  <a:rPr lang="zh-CN" altLang="en-US"/>
                  <a:t>，若是则记入贡献，最后回滚修改点上修改即可。</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672465"/>
                <a:ext cx="10515600" cy="4351338"/>
              </a:xfrm>
              <a:blipFill rotWithShape="1">
                <a:blip r:embed="rId1"/>
                <a:stretch>
                  <a:fillRect t="-1211" r="-368" b="7"/>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943610"/>
                <a:ext cx="10515600" cy="4351338"/>
              </a:xfrm>
            </p:spPr>
            <p:txBody>
              <a:bodyPr/>
              <a:lstStyle/>
              <a:p>
                <a:pPr marL="0" indent="0">
                  <a:buNone/>
                </a:pPr>
                <a:r>
                  <a:rPr lang="en-US" altLang="zh-CN"/>
                  <a:t> </a:t>
                </a:r>
                <a:r>
                  <a:rPr lang="zh-CN" altLang="en-US"/>
                  <a:t>题意：</a:t>
                </a:r>
                <a:endParaRPr lang="zh-CN" altLang="en-US"/>
              </a:p>
              <a:p>
                <a:pPr marL="0" indent="0">
                  <a:buNone/>
                </a:pPr>
                <a:r>
                  <a:rPr lang="zh-CN" altLang="en-US">
                    <a:sym typeface="+mn-ea"/>
                  </a:rPr>
                  <a:t>维护一个序列</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𝑎</m:t>
                    </m:r>
                  </m:oMath>
                </a14:m>
                <a:r>
                  <a:rPr lang="zh-CN" altLang="en-US">
                    <a:sym typeface="+mn-ea"/>
                  </a:rPr>
                  <a:t>，支持给定</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sym typeface="+mn-ea"/>
                      </a:rPr>
                      <m:t>x</m:t>
                    </m:r>
                  </m:oMath>
                </a14:m>
                <a:r>
                  <a:rPr lang="en-US" altLang="zh-CN">
                    <a:sym typeface="+mn-ea"/>
                  </a:rPr>
                  <a:t> </a:t>
                </a:r>
                <a:r>
                  <a:rPr lang="zh-CN" altLang="en-US">
                    <a:sym typeface="+mn-ea"/>
                  </a:rPr>
                  <a:t>并且区间将</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sym typeface="+mn-ea"/>
                      </a:rPr>
                      <m:t>x</m:t>
                    </m:r>
                  </m:oMath>
                </a14:m>
                <a:r>
                  <a:rPr lang="en-US" altLang="zh-CN">
                    <a:sym typeface="+mn-ea"/>
                  </a:rPr>
                  <a:t> </a:t>
                </a:r>
                <a:r>
                  <a:rPr lang="zh-CN" altLang="en-US">
                    <a:sym typeface="+mn-ea"/>
                  </a:rPr>
                  <a:t>的倍数除以</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𝑥</m:t>
                    </m:r>
                  </m:oMath>
                </a14:m>
                <a:r>
                  <a:rPr lang="zh-CN" altLang="en-US">
                    <a:sym typeface="+mn-ea"/>
                  </a:rPr>
                  <a:t>，以及区间求和。</a:t>
                </a:r>
                <a:endParaRPr lang="zh-CN" altLang="en-US"/>
              </a:p>
              <a:p>
                <a:pPr marL="0" indent="0">
                  <a:buNone/>
                </a:pPr>
                <a:r>
                  <a:rPr lang="zh-CN" altLang="en-US">
                    <a:sym typeface="+mn-ea"/>
                  </a:rPr>
                  <a:t>强制在线。</a:t>
                </a:r>
                <a:endParaRPr lang="zh-CN" altLang="en-US"/>
              </a:p>
              <a:p>
                <a:pPr marL="0" indent="0">
                  <a:buNone/>
                </a:pP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943610"/>
                <a:ext cx="10515600" cy="4351338"/>
              </a:xfrm>
              <a:blipFill rotWithShape="1">
                <a:blip r:embed="rId1"/>
                <a:stretch>
                  <a:fillRect t="-409" b="7"/>
                </a:stretch>
              </a:blipFill>
            </p:spPr>
            <p:txBody>
              <a:bodyPr/>
              <a:lstStyle/>
              <a:p>
                <a:r>
                  <a:rPr lang="zh-CN" altLang="en-US">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09880"/>
            <a:ext cx="10515600" cy="1325563"/>
          </a:xfrm>
        </p:spPr>
        <p:txBody>
          <a:bodyPr/>
          <a:lstStyle/>
          <a:p>
            <a:r>
              <a:rPr lang="zh-CN" altLang="en-US" sz="3200"/>
              <a:t>树分块</a:t>
            </a:r>
            <a:endParaRPr lang="zh-CN" altLang="en-US" sz="320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470535"/>
                <a:ext cx="10515600" cy="4311015"/>
              </a:xfrm>
            </p:spPr>
            <p:txBody>
              <a:bodyPr>
                <a:normAutofit fontScale="25000"/>
              </a:bodyPr>
              <a:lstStyle/>
              <a:p>
                <a:r>
                  <a:rPr lang="zh-CN" altLang="en-US" sz="8000"/>
                  <a:t>讲一种通用型树分块</a:t>
                </a:r>
                <a:r>
                  <a:rPr lang="en-US" altLang="zh-CN" sz="8000"/>
                  <a:t>——top cluster </a:t>
                </a:r>
                <a:r>
                  <a:rPr lang="zh-CN" altLang="en-US" sz="8000"/>
                  <a:t>树分块。</a:t>
                </a:r>
                <a:endParaRPr lang="en-US" altLang="zh-CN" sz="8000"/>
              </a:p>
              <a:p>
                <a:r>
                  <a:rPr lang="zh-CN" altLang="en-US" sz="8000"/>
                  <a:t>这种树分块是对边的划分。</a:t>
                </a:r>
                <a:endParaRPr lang="en-US" altLang="zh-CN" sz="8000"/>
              </a:p>
              <a:p>
                <a:r>
                  <a:rPr lang="zh-CN" altLang="en-US" sz="8000"/>
                  <a:t>介绍簇的概念</a:t>
                </a:r>
                <a:r>
                  <a:rPr lang="en-US" altLang="zh-CN" sz="8000"/>
                  <a:t>……</a:t>
                </a:r>
                <a:endParaRPr lang="en-US" altLang="zh-CN" sz="8000"/>
              </a:p>
              <a:p>
                <a:r>
                  <a:rPr lang="zh-CN" altLang="en-US" sz="8000"/>
                  <a:t>考虑选取任意点为根进行</a:t>
                </a:r>
                <a:r>
                  <a:rPr lang="en-US" altLang="zh-CN" sz="8000"/>
                  <a:t> dfs</a:t>
                </a:r>
                <a:r>
                  <a:rPr lang="zh-CN" altLang="en-US" sz="8000"/>
                  <a:t>，并强制令根节点为界点。</a:t>
                </a:r>
                <a:endParaRPr lang="en-US" altLang="zh-CN" sz="8000"/>
              </a:p>
              <a:p>
                <a:r>
                  <a:rPr lang="zh-CN" altLang="en-US" sz="8000"/>
                  <a:t>那么考虑维护一个栈表示未被分类的边，回溯时若出现了：</a:t>
                </a:r>
                <a:endParaRPr lang="zh-CN" altLang="en-US" sz="8000"/>
              </a:p>
              <a:p>
                <a:r>
                  <a:rPr lang="en-US" altLang="zh-CN" sz="8000"/>
                  <a:t>1. </a:t>
                </a:r>
                <a14:m>
                  <m:oMath xmlns:m="http://schemas.openxmlformats.org/officeDocument/2006/math">
                    <m:r>
                      <m:rPr>
                        <m:sty m:val="p"/>
                      </m:rPr>
                      <a:rPr lang="en-US" altLang="zh-CN" sz="8000">
                        <a:latin typeface="Cambria Math" panose="02040503050406030204" charset="0"/>
                        <a:cs typeface="Cambria Math" panose="02040503050406030204" charset="0"/>
                      </a:rPr>
                      <m:t>u</m:t>
                    </m:r>
                  </m:oMath>
                </a14:m>
                <a:r>
                  <a:rPr lang="en-US" altLang="zh-CN" sz="8000"/>
                  <a:t> </a:t>
                </a:r>
                <a:r>
                  <a:rPr lang="zh-CN" altLang="en-US" sz="8000"/>
                  <a:t>为根。</a:t>
                </a:r>
                <a:endParaRPr lang="zh-CN" altLang="en-US" sz="8000"/>
              </a:p>
              <a:p>
                <a:r>
                  <a:rPr lang="en-US" altLang="zh-CN" sz="8000"/>
                  <a:t>1. </a:t>
                </a:r>
                <a14:m>
                  <m:oMath xmlns:m="http://schemas.openxmlformats.org/officeDocument/2006/math">
                    <m:r>
                      <m:rPr>
                        <m:sty m:val="p"/>
                      </m:rPr>
                      <a:rPr lang="en-US" altLang="zh-CN" sz="8000">
                        <a:latin typeface="Cambria Math" panose="02040503050406030204" charset="0"/>
                        <a:cs typeface="Cambria Math" panose="02040503050406030204" charset="0"/>
                      </a:rPr>
                      <m:t>u</m:t>
                    </m:r>
                  </m:oMath>
                </a14:m>
                <a:r>
                  <a:rPr lang="en-US" altLang="zh-CN" sz="8000"/>
                  <a:t> </a:t>
                </a:r>
                <a:r>
                  <a:rPr lang="zh-CN" altLang="en-US" sz="8000"/>
                  <a:t>有至少两个子树有界点。</a:t>
                </a:r>
                <a:endParaRPr lang="zh-CN" altLang="en-US" sz="8000"/>
              </a:p>
              <a:p>
                <a:r>
                  <a:rPr lang="en-US" altLang="zh-CN" sz="8000"/>
                  <a:t>1. </a:t>
                </a:r>
                <a:r>
                  <a:rPr lang="zh-CN" altLang="en-US" sz="8000"/>
                  <a:t>栈中剩余大于</a:t>
                </a:r>
                <a:r>
                  <a:rPr lang="en-US" altLang="zh-CN" sz="8000"/>
                  <a:t> </a:t>
                </a:r>
                <a14:m>
                  <m:oMath xmlns:m="http://schemas.openxmlformats.org/officeDocument/2006/math">
                    <m:r>
                      <a:rPr lang="en-US" altLang="zh-CN" sz="8000" i="1">
                        <a:latin typeface="Cambria Math" panose="02040503050406030204" charset="0"/>
                        <a:cs typeface="Cambria Math" panose="02040503050406030204" charset="0"/>
                      </a:rPr>
                      <m:t>𝐵</m:t>
                    </m:r>
                  </m:oMath>
                </a14:m>
                <a:r>
                  <a:rPr lang="en-US" altLang="zh-CN" sz="8000"/>
                  <a:t> </a:t>
                </a:r>
                <a:r>
                  <a:rPr lang="zh-CN" altLang="en-US" sz="8000"/>
                  <a:t>个点。</a:t>
                </a:r>
                <a:endParaRPr lang="en-US" altLang="zh-CN" sz="8000"/>
              </a:p>
              <a:p>
                <a:r>
                  <a:rPr lang="zh-CN" altLang="en-US" sz="8000"/>
                  <a:t>那么</a:t>
                </a:r>
                <a:r>
                  <a:rPr lang="en-US" altLang="zh-CN" sz="8000"/>
                  <a:t> </a:t>
                </a:r>
                <a14:m>
                  <m:oMath xmlns:m="http://schemas.openxmlformats.org/officeDocument/2006/math">
                    <m:r>
                      <m:rPr>
                        <m:sty m:val="p"/>
                      </m:rPr>
                      <a:rPr lang="en-US" altLang="zh-CN" sz="8000">
                        <a:latin typeface="Cambria Math" panose="02040503050406030204" charset="0"/>
                        <a:cs typeface="Cambria Math" panose="02040503050406030204" charset="0"/>
                      </a:rPr>
                      <m:t>u</m:t>
                    </m:r>
                  </m:oMath>
                </a14:m>
                <a:r>
                  <a:rPr lang="en-US" altLang="zh-CN" sz="8000"/>
                  <a:t> </a:t>
                </a:r>
                <a:r>
                  <a:rPr lang="zh-CN" altLang="en-US" sz="8000"/>
                  <a:t>需为界点。</a:t>
                </a:r>
                <a:endParaRPr lang="en-US" altLang="zh-CN" sz="8000"/>
              </a:p>
              <a:p>
                <a:r>
                  <a:rPr lang="zh-CN" altLang="en-US" sz="8000"/>
                  <a:t>考虑划分簇，贪心选择满足条件的合法最长前缀即可。</a:t>
                </a:r>
                <a:endParaRPr lang="en-US" altLang="zh-CN" sz="8000"/>
              </a:p>
              <a:p>
                <a:r>
                  <a:rPr lang="zh-CN" altLang="en-US" sz="8000"/>
                  <a:t>正确性证明：</a:t>
                </a:r>
                <a:endParaRPr lang="en-US" altLang="zh-CN" sz="8000"/>
              </a:p>
              <a:p>
                <a:r>
                  <a:rPr lang="zh-CN" altLang="en-US" sz="8000"/>
                  <a:t>显然这个是能保证簇的大小不超过</a:t>
                </a:r>
                <a:r>
                  <a:rPr lang="en-US" altLang="zh-CN" sz="8000"/>
                  <a:t> </a:t>
                </a:r>
                <a14:m>
                  <m:oMath xmlns:m="http://schemas.openxmlformats.org/officeDocument/2006/math">
                    <m:r>
                      <m:rPr>
                        <m:sty m:val="p"/>
                      </m:rPr>
                      <a:rPr lang="en-US" altLang="zh-CN" sz="8000">
                        <a:latin typeface="Cambria Math" panose="02040503050406030204" charset="0"/>
                        <a:cs typeface="Cambria Math" panose="02040503050406030204" charset="0"/>
                      </a:rPr>
                      <m:t>O</m:t>
                    </m:r>
                    <m:r>
                      <a:rPr lang="en-US" altLang="zh-CN" sz="8000">
                        <a:latin typeface="Cambria Math" panose="02040503050406030204" charset="0"/>
                        <a:cs typeface="Cambria Math" panose="02040503050406030204" charset="0"/>
                      </a:rPr>
                      <m:t>(</m:t>
                    </m:r>
                    <m:r>
                      <m:rPr>
                        <m:sty m:val="p"/>
                      </m:rPr>
                      <a:rPr lang="en-US" altLang="zh-CN" sz="8000">
                        <a:latin typeface="Cambria Math" panose="02040503050406030204" charset="0"/>
                        <a:cs typeface="Cambria Math" panose="02040503050406030204" charset="0"/>
                      </a:rPr>
                      <m:t>B</m:t>
                    </m:r>
                    <m:r>
                      <a:rPr lang="en-US" altLang="zh-CN" sz="8000">
                        <a:latin typeface="Cambria Math" panose="02040503050406030204" charset="0"/>
                        <a:cs typeface="Cambria Math" panose="02040503050406030204" charset="0"/>
                      </a:rPr>
                      <m:t>)</m:t>
                    </m:r>
                  </m:oMath>
                </a14:m>
                <a:r>
                  <a:rPr lang="en-US" altLang="zh-CN" sz="8000"/>
                  <a:t> </a:t>
                </a:r>
                <a:r>
                  <a:rPr lang="zh-CN" altLang="en-US" sz="8000"/>
                  <a:t>的。</a:t>
                </a:r>
                <a:endParaRPr lang="en-US" altLang="zh-CN" sz="8000"/>
              </a:p>
              <a:p>
                <a:r>
                  <a:rPr lang="zh-CN" altLang="en-US" sz="8000"/>
                  <a:t>考虑确定界点时，情况</a:t>
                </a:r>
                <a:r>
                  <a:rPr lang="en-US" altLang="zh-CN" sz="8000"/>
                  <a:t> </a:t>
                </a:r>
                <a14:m>
                  <m:oMath xmlns:m="http://schemas.openxmlformats.org/officeDocument/2006/math">
                    <m:r>
                      <a:rPr lang="en-US" altLang="zh-CN" sz="8000">
                        <a:latin typeface="Cambria Math" panose="02040503050406030204" charset="0"/>
                        <a:cs typeface="Cambria Math" panose="02040503050406030204" charset="0"/>
                      </a:rPr>
                      <m:t>1</m:t>
                    </m:r>
                  </m:oMath>
                </a14:m>
                <a:r>
                  <a:rPr lang="en-US" altLang="zh-CN" sz="8000"/>
                  <a:t> </a:t>
                </a:r>
                <a:r>
                  <a:rPr lang="zh-CN" altLang="en-US" sz="8000"/>
                  <a:t>和</a:t>
                </a:r>
                <a:r>
                  <a:rPr lang="en-US" altLang="zh-CN" sz="8000"/>
                  <a:t> </a:t>
                </a:r>
                <a14:m>
                  <m:oMath xmlns:m="http://schemas.openxmlformats.org/officeDocument/2006/math">
                    <m:r>
                      <a:rPr lang="en-US" altLang="zh-CN" sz="8000">
                        <a:latin typeface="Cambria Math" panose="02040503050406030204" charset="0"/>
                        <a:cs typeface="Cambria Math" panose="02040503050406030204" charset="0"/>
                      </a:rPr>
                      <m:t>3</m:t>
                    </m:r>
                  </m:oMath>
                </a14:m>
                <a:r>
                  <a:rPr lang="en-US" altLang="zh-CN" sz="8000"/>
                  <a:t> </a:t>
                </a:r>
                <a:r>
                  <a:rPr lang="zh-CN" altLang="en-US" sz="8000"/>
                  <a:t>显然最多出现</a:t>
                </a:r>
                <a:r>
                  <a:rPr lang="en-US" altLang="zh-CN" sz="8000"/>
                  <a:t> </a:t>
                </a:r>
                <a14:m>
                  <m:oMath xmlns:m="http://schemas.openxmlformats.org/officeDocument/2006/math">
                    <m:f>
                      <m:fPr>
                        <m:ctrlPr>
                          <a:rPr lang="en-US" altLang="zh-CN" sz="8000" i="1">
                            <a:latin typeface="Cambria Math" panose="02040503050406030204" charset="0"/>
                            <a:cs typeface="Cambria Math" panose="02040503050406030204" charset="0"/>
                          </a:rPr>
                        </m:ctrlPr>
                      </m:fPr>
                      <m:num>
                        <m:r>
                          <a:rPr lang="en-US" altLang="zh-CN" sz="8000" i="1">
                            <a:latin typeface="Cambria Math" panose="02040503050406030204" charset="0"/>
                            <a:cs typeface="Cambria Math" panose="02040503050406030204" charset="0"/>
                          </a:rPr>
                          <m:t>𝑛</m:t>
                        </m:r>
                      </m:num>
                      <m:den>
                        <m:r>
                          <a:rPr lang="en-US" altLang="zh-CN" sz="8000" i="1">
                            <a:latin typeface="Cambria Math" panose="02040503050406030204" charset="0"/>
                            <a:cs typeface="Cambria Math" panose="02040503050406030204" charset="0"/>
                          </a:rPr>
                          <m:t>𝐵</m:t>
                        </m:r>
                      </m:den>
                    </m:f>
                  </m:oMath>
                </a14:m>
                <a:r>
                  <a:rPr lang="en-US" altLang="zh-CN" sz="8000"/>
                  <a:t> </a:t>
                </a:r>
                <a:r>
                  <a:rPr lang="zh-CN" altLang="en-US" sz="8000"/>
                  <a:t>次，情况</a:t>
                </a:r>
                <a:r>
                  <a:rPr lang="en-US" altLang="zh-CN" sz="8000"/>
                  <a:t> </a:t>
                </a:r>
                <a14:m>
                  <m:oMath xmlns:m="http://schemas.openxmlformats.org/officeDocument/2006/math">
                    <m:r>
                      <a:rPr lang="en-US" altLang="zh-CN" sz="8000">
                        <a:latin typeface="Cambria Math" panose="02040503050406030204" charset="0"/>
                        <a:cs typeface="Cambria Math" panose="02040503050406030204" charset="0"/>
                      </a:rPr>
                      <m:t>2</m:t>
                    </m:r>
                  </m:oMath>
                </a14:m>
                <a:r>
                  <a:rPr lang="en-US" altLang="zh-CN" sz="8000"/>
                  <a:t> </a:t>
                </a:r>
                <a:r>
                  <a:rPr lang="zh-CN" altLang="en-US" sz="8000"/>
                  <a:t>只会出现在界点构成的虚树上，所以也是</a:t>
                </a:r>
                <a:r>
                  <a:rPr lang="en-US" altLang="zh-CN" sz="8000"/>
                  <a:t>  </a:t>
                </a:r>
                <a14:m>
                  <m:oMath xmlns:m="http://schemas.openxmlformats.org/officeDocument/2006/math">
                    <m:f>
                      <m:fPr>
                        <m:ctrlPr>
                          <a:rPr lang="en-US" altLang="zh-CN" sz="8000" i="1">
                            <a:latin typeface="Cambria Math" panose="02040503050406030204" charset="0"/>
                            <a:cs typeface="Cambria Math" panose="02040503050406030204" charset="0"/>
                          </a:rPr>
                        </m:ctrlPr>
                      </m:fPr>
                      <m:num>
                        <m:r>
                          <a:rPr lang="en-US" altLang="zh-CN" sz="8000" i="1">
                            <a:latin typeface="Cambria Math" panose="02040503050406030204" charset="0"/>
                            <a:cs typeface="Cambria Math" panose="02040503050406030204" charset="0"/>
                          </a:rPr>
                          <m:t>𝑛</m:t>
                        </m:r>
                      </m:num>
                      <m:den>
                        <m:r>
                          <a:rPr lang="en-US" altLang="zh-CN" sz="8000" i="1">
                            <a:latin typeface="Cambria Math" panose="02040503050406030204" charset="0"/>
                            <a:cs typeface="Cambria Math" panose="02040503050406030204" charset="0"/>
                          </a:rPr>
                          <m:t>𝐵</m:t>
                        </m:r>
                      </m:den>
                    </m:f>
                  </m:oMath>
                </a14:m>
                <a:r>
                  <a:rPr lang="en-US" altLang="zh-CN" sz="8000">
                    <a:sym typeface="+mn-ea"/>
                  </a:rPr>
                  <a:t> </a:t>
                </a:r>
                <a:r>
                  <a:rPr lang="zh-CN" altLang="en-US" sz="8000"/>
                  <a:t>的。</a:t>
                </a:r>
                <a:endParaRPr lang="zh-CN" altLang="en-US" sz="8000"/>
              </a:p>
              <a:p>
                <a:r>
                  <a:rPr lang="zh-CN" altLang="en-US" sz="8000"/>
                  <a:t>考虑划分簇时，显然情况</a:t>
                </a:r>
                <a:r>
                  <a:rPr lang="en-US" altLang="zh-CN" sz="8000"/>
                  <a:t> </a:t>
                </a:r>
                <a14:m>
                  <m:oMath xmlns:m="http://schemas.openxmlformats.org/officeDocument/2006/math">
                    <m:r>
                      <a:rPr lang="en-US" altLang="zh-CN" sz="8000">
                        <a:latin typeface="Cambria Math" panose="02040503050406030204" charset="0"/>
                        <a:cs typeface="Cambria Math" panose="02040503050406030204" charset="0"/>
                      </a:rPr>
                      <m:t>1</m:t>
                    </m:r>
                  </m:oMath>
                </a14:m>
                <a:r>
                  <a:rPr lang="en-US" altLang="zh-CN" sz="8000"/>
                  <a:t> </a:t>
                </a:r>
                <a:r>
                  <a:rPr lang="zh-CN" altLang="en-US" sz="8000"/>
                  <a:t>和</a:t>
                </a:r>
                <a:r>
                  <a:rPr lang="en-US" altLang="zh-CN" sz="8000"/>
                  <a:t> </a:t>
                </a:r>
                <a14:m>
                  <m:oMath xmlns:m="http://schemas.openxmlformats.org/officeDocument/2006/math">
                    <m:r>
                      <a:rPr lang="en-US" altLang="zh-CN" sz="8000" i="1">
                        <a:latin typeface="Cambria Math" panose="02040503050406030204" charset="0"/>
                        <a:cs typeface="Cambria Math" panose="02040503050406030204" charset="0"/>
                      </a:rPr>
                      <m:t>2</m:t>
                    </m:r>
                  </m:oMath>
                </a14:m>
                <a:r>
                  <a:rPr lang="en-US" altLang="zh-CN" sz="8000"/>
                  <a:t> </a:t>
                </a:r>
                <a:r>
                  <a:rPr lang="zh-CN" altLang="en-US" sz="8000"/>
                  <a:t>只和判断界点时的次数有关，情况</a:t>
                </a:r>
                <a:r>
                  <a:rPr lang="en-US" altLang="zh-CN" sz="8000"/>
                  <a:t> </a:t>
                </a:r>
                <a14:m>
                  <m:oMath xmlns:m="http://schemas.openxmlformats.org/officeDocument/2006/math">
                    <m:r>
                      <a:rPr lang="en-US" altLang="zh-CN" sz="8000" i="1">
                        <a:latin typeface="Cambria Math" panose="02040503050406030204" charset="0"/>
                        <a:cs typeface="Cambria Math" panose="02040503050406030204" charset="0"/>
                      </a:rPr>
                      <m:t>3</m:t>
                    </m:r>
                  </m:oMath>
                </a14:m>
                <a:r>
                  <a:rPr lang="en-US" altLang="zh-CN" sz="8000"/>
                  <a:t> </a:t>
                </a:r>
                <a:r>
                  <a:rPr lang="zh-CN" altLang="en-US" sz="8000"/>
                  <a:t>最多</a:t>
                </a:r>
                <a:r>
                  <a:rPr lang="en-US" altLang="zh-CN" sz="8000"/>
                  <a:t> </a:t>
                </a:r>
                <a14:m>
                  <m:oMath xmlns:m="http://schemas.openxmlformats.org/officeDocument/2006/math">
                    <m:f>
                      <m:fPr>
                        <m:ctrlPr>
                          <a:rPr lang="en-US" altLang="zh-CN" sz="8000" i="1">
                            <a:latin typeface="Cambria Math" panose="02040503050406030204" charset="0"/>
                            <a:cs typeface="Cambria Math" panose="02040503050406030204" charset="0"/>
                          </a:rPr>
                        </m:ctrlPr>
                      </m:fPr>
                      <m:num>
                        <m:r>
                          <a:rPr lang="en-US" altLang="zh-CN" sz="8000" i="1">
                            <a:latin typeface="Cambria Math" panose="02040503050406030204" charset="0"/>
                            <a:cs typeface="Cambria Math" panose="02040503050406030204" charset="0"/>
                          </a:rPr>
                          <m:t>𝑛</m:t>
                        </m:r>
                      </m:num>
                      <m:den>
                        <m:r>
                          <a:rPr lang="en-US" altLang="zh-CN" sz="8000" i="1">
                            <a:latin typeface="Cambria Math" panose="02040503050406030204" charset="0"/>
                            <a:cs typeface="Cambria Math" panose="02040503050406030204" charset="0"/>
                          </a:rPr>
                          <m:t>𝐵</m:t>
                        </m:r>
                      </m:den>
                    </m:f>
                  </m:oMath>
                </a14:m>
                <a:r>
                  <a:rPr lang="en-US" altLang="zh-CN" sz="8000">
                    <a:sym typeface="+mn-ea"/>
                  </a:rPr>
                  <a:t> </a:t>
                </a:r>
                <a:r>
                  <a:rPr lang="zh-CN" altLang="en-US" sz="8000"/>
                  <a:t>次，所以复杂度是对的。</a:t>
                </a:r>
                <a:endParaRPr lang="zh-CN" altLang="en-US" sz="80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470535"/>
                <a:ext cx="10515600" cy="4311015"/>
              </a:xfrm>
              <a:blipFill rotWithShape="1">
                <a:blip r:embed="rId1"/>
                <a:stretch>
                  <a:fillRect b="-50184"/>
                </a:stretch>
              </a:blipFill>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lstStyle/>
          <a:p>
            <a:pPr marL="0" indent="0">
              <a:buNone/>
            </a:pPr>
            <a:r>
              <a:rPr lang="en-US" altLang="zh-CN">
                <a:hlinkClick r:id="rId1" action="ppaction://hlinkfile"/>
              </a:rPr>
              <a:t>Count on a tree II/【模板】树分块</a:t>
            </a:r>
            <a:endParaRPr lang="en-US" altLang="zh-CN"/>
          </a:p>
          <a:p>
            <a:pPr marL="0" indent="0">
              <a:buNone/>
            </a:pPr>
            <a:r>
              <a:rPr lang="zh-CN" altLang="en-US"/>
              <a:t>题意：强制在线树上数颜色。</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a:t>考虑</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top</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cluster</m:t>
                    </m:r>
                  </m:oMath>
                </a14:m>
                <a:r>
                  <a:rPr lang="en-US" altLang="zh-CN"/>
                  <a:t> </a:t>
                </a:r>
                <a:r>
                  <a:rPr lang="zh-CN" altLang="en-US"/>
                  <a:t>树分块，分完块后考虑</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bitset</m:t>
                    </m:r>
                  </m:oMath>
                </a14:m>
                <a:r>
                  <a:rPr lang="zh-CN" altLang="en-US"/>
                  <a:t>，预处理两两块之间</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bitset</m:t>
                    </m:r>
                  </m:oMath>
                </a14:m>
                <a:r>
                  <a:rPr lang="zh-CN" altLang="en-US"/>
                  <a:t>，把每个询问拆开变成两个零散块和一个整块，直接处理即可。</a:t>
                </a:r>
                <a:endParaRPr lang="zh-CN" altLang="en-US"/>
              </a:p>
              <a:p>
                <a:endParaRPr lang="en-US" altLang="zh-CN"/>
              </a:p>
              <a:p>
                <a:r>
                  <a:rPr lang="zh-CN" altLang="en-US"/>
                  <a:t>时间复杂度</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𝑛</m:t>
                            </m:r>
                          </m:e>
                          <m:sup>
                            <m:r>
                              <a:rPr lang="en-US" altLang="zh-CN" i="1">
                                <a:latin typeface="Cambria Math" panose="02040503050406030204" charset="0"/>
                                <a:cs typeface="Cambria Math" panose="02040503050406030204" charset="0"/>
                              </a:rPr>
                              <m:t>2</m:t>
                            </m:r>
                          </m:sup>
                        </m:sSup>
                      </m:num>
                      <m:den>
                        <m:r>
                          <a:rPr lang="en-US" altLang="zh-CN" i="1">
                            <a:latin typeface="Cambria Math" panose="02040503050406030204" charset="0"/>
                            <a:cs typeface="Cambria Math" panose="02040503050406030204" charset="0"/>
                          </a:rPr>
                          <m:t>𝜔</m:t>
                        </m:r>
                      </m:den>
                    </m:f>
                    <m:r>
                      <a:rPr lang="en-US" altLang="zh-CN" i="1">
                        <a:latin typeface="Cambria Math" panose="02040503050406030204" charset="0"/>
                        <a:cs typeface="Cambria Math" panose="02040503050406030204" charset="0"/>
                      </a:rPr>
                      <m:t>)</m:t>
                    </m:r>
                  </m:oMath>
                </a14:m>
                <a:r>
                  <a:rPr lang="zh-CN" altLang="en-US"/>
                  <a:t>。</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09" b="7"/>
                </a:stretch>
              </a:blipFill>
            </p:spPr>
            <p:txBody>
              <a:bodyPr/>
              <a:lstStyle/>
              <a:p>
                <a:r>
                  <a:rPr lang="zh-CN" alt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hlinkClick r:id="rId1" action="ppaction://hlinkfile"/>
                  </a:rPr>
                  <a:t>[Ynoi2009] rpdq</a:t>
                </a:r>
                <a:endParaRPr lang="zh-CN" altLang="en-US"/>
              </a:p>
              <a:p>
                <a:pPr marL="0" indent="0">
                  <a:buNone/>
                </a:pPr>
                <a:r>
                  <a:rPr lang="zh-CN" altLang="en-US"/>
                  <a:t>题意：</a:t>
                </a:r>
                <a:endParaRPr lang="zh-CN" altLang="en-US"/>
              </a:p>
              <a:p>
                <a:pPr marL="0" indent="0">
                  <a:buNone/>
                </a:pPr>
                <a:r>
                  <a:rPr lang="zh-CN" altLang="en-US"/>
                  <a:t>给定一</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n</m:t>
                    </m:r>
                  </m:oMath>
                </a14:m>
                <a:r>
                  <a:rPr lang="en-US" altLang="zh-CN"/>
                  <a:t> </a:t>
                </a:r>
                <a:r>
                  <a:rPr lang="zh-CN" altLang="en-US"/>
                  <a:t>个点的无根有权树，回答</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m</m:t>
                    </m:r>
                  </m:oMath>
                </a14:m>
                <a:r>
                  <a:rPr lang="en-US" altLang="zh-CN"/>
                  <a:t> </a:t>
                </a:r>
                <a:r>
                  <a:rPr lang="zh-CN" altLang="en-US"/>
                  <a:t>次询问，每次询问形如</a:t>
                </a:r>
                <a:r>
                  <a:rPr lang="en-US" altLang="zh-CN"/>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zh-CN" altLang="en-US"/>
                  <a:t>，表示查询对于所有满足</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&lt;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oMath>
                </a14:m>
                <a:r>
                  <a:rPr lang="en-US" altLang="zh-CN"/>
                  <a:t> </a:t>
                </a:r>
                <a:r>
                  <a:rPr lang="zh-CN" altLang="en-US"/>
                  <a:t>的数对</a:t>
                </a:r>
                <a:r>
                  <a:rPr lang="en-US" altLang="zh-CN"/>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oMath>
                </a14:m>
                <a:r>
                  <a:rPr lang="zh-CN" altLang="en-US"/>
                  <a:t>，</a:t>
                </a:r>
                <a14:m>
                  <m:oMath xmlns:m="http://schemas.openxmlformats.org/officeDocument/2006/math">
                    <m:r>
                      <m:rPr>
                        <m:sty m:val="p"/>
                      </m:rPr>
                      <a:rPr lang="en-US" altLang="zh-CN">
                        <a:latin typeface="Cambria Math" panose="02040503050406030204" charset="0"/>
                        <a:cs typeface="Cambria Math" panose="02040503050406030204" charset="0"/>
                      </a:rPr>
                      <m:t>dis</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oMath>
                </a14:m>
                <a:r>
                  <a:rPr lang="en-US" altLang="zh-CN"/>
                  <a:t> </a:t>
                </a:r>
                <a:r>
                  <a:rPr lang="zh-CN" altLang="en-US"/>
                  <a:t>的和，其中</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dis</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oMath>
                </a14:m>
                <a:r>
                  <a:rPr lang="en-US" altLang="zh-CN"/>
                  <a:t> </a:t>
                </a:r>
                <a:r>
                  <a:rPr lang="zh-CN" altLang="en-US"/>
                  <a:t>定义为点</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en-US" altLang="zh-CN"/>
                  <a:t> </a:t>
                </a:r>
                <a:r>
                  <a:rPr lang="zh-CN" altLang="en-US"/>
                  <a:t>与点</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j</m:t>
                    </m:r>
                  </m:oMath>
                </a14:m>
                <a:r>
                  <a:rPr lang="en-US" altLang="zh-CN"/>
                  <a:t> </a:t>
                </a:r>
                <a:r>
                  <a:rPr lang="zh-CN" altLang="en-US"/>
                  <a:t>在树上的最短路径。</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b="7"/>
                </a:stretch>
              </a:blipFill>
            </p:spPr>
            <p:txBody>
              <a:bodyPr/>
              <a:lstStyle/>
              <a:p>
                <a:r>
                  <a:rPr lang="zh-CN" alt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0"/>
                <a:ext cx="10515600" cy="4351338"/>
              </a:xfrm>
            </p:spPr>
            <p:txBody>
              <a:bodyPr>
                <a:normAutofit fontScale="25000"/>
              </a:bodyPr>
              <a:lstStyle/>
              <a:p>
                <a:r>
                  <a:rPr lang="zh-CN" altLang="en-US" sz="5600"/>
                  <a:t>发现题目里给的式子很难做，考虑推几步式子：</a:t>
                </a:r>
                <a:endParaRPr lang="zh-CN" altLang="en-US" sz="5600"/>
              </a:p>
              <a:p>
                <a14:m>
                  <m:oMath xmlns:m="http://schemas.openxmlformats.org/officeDocument/2006/math">
                    <m:nary>
                      <m:naryPr>
                        <m:chr m:val="∑"/>
                        <m:limLoc m:val="undOvr"/>
                        <m:ctrlPr>
                          <a:rPr lang="en-US" altLang="zh-CN" sz="5600" i="1">
                            <a:latin typeface="Cambria Math" panose="02040503050406030204" charset="0"/>
                            <a:cs typeface="Cambria Math" panose="02040503050406030204" charset="0"/>
                          </a:rPr>
                        </m:ctrlPr>
                      </m:naryPr>
                      <m:sub>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𝑙</m:t>
                        </m:r>
                      </m:sub>
                      <m:sup>
                        <m:r>
                          <a:rPr lang="en-US" altLang="zh-CN" sz="5600" i="1">
                            <a:latin typeface="Cambria Math" panose="02040503050406030204" charset="0"/>
                            <a:cs typeface="Cambria Math" panose="02040503050406030204" charset="0"/>
                          </a:rPr>
                          <m:t>𝑟</m:t>
                        </m:r>
                      </m:sup>
                      <m:e>
                        <m:nary>
                          <m:naryPr>
                            <m:chr m:val="∑"/>
                            <m:limLoc m:val="undOvr"/>
                            <m:ctrlPr>
                              <a:rPr lang="en-US" altLang="zh-CN" sz="5600" i="1">
                                <a:latin typeface="Cambria Math" panose="02040503050406030204" charset="0"/>
                                <a:cs typeface="Cambria Math" panose="02040503050406030204" charset="0"/>
                              </a:rPr>
                            </m:ctrlPr>
                          </m:naryPr>
                          <m:sub>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1</m:t>
                            </m:r>
                          </m:sub>
                          <m:sup>
                            <m:r>
                              <a:rPr lang="en-US" altLang="zh-CN" sz="5600" i="1">
                                <a:latin typeface="Cambria Math" panose="02040503050406030204" charset="0"/>
                                <a:cs typeface="Cambria Math" panose="02040503050406030204" charset="0"/>
                              </a:rPr>
                              <m:t>𝑟</m:t>
                            </m:r>
                          </m:sup>
                          <m:e>
                            <m:r>
                              <a:rPr lang="en-US" altLang="zh-CN" sz="5600" i="1">
                                <a:latin typeface="Cambria Math" panose="02040503050406030204" charset="0"/>
                                <a:cs typeface="Cambria Math" panose="02040503050406030204" charset="0"/>
                              </a:rPr>
                              <m:t>𝑑𝑖𝑠</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e>
                        </m:nary>
                      </m:e>
                    </m:nary>
                  </m:oMath>
                </a14:m>
                <a:endParaRPr lang="en-US" altLang="zh-CN" sz="5600"/>
              </a:p>
              <a:p>
                <a14:m>
                  <m:oMath xmlns:m="http://schemas.openxmlformats.org/officeDocument/2006/math">
                    <m:nary>
                      <m:naryPr>
                        <m:chr m:val="∑"/>
                        <m:limLoc m:val="undOvr"/>
                        <m:ctrlPr>
                          <a:rPr lang="en-US" altLang="zh-CN" sz="5600" i="1">
                            <a:latin typeface="Cambria Math" panose="02040503050406030204" charset="0"/>
                            <a:cs typeface="Cambria Math" panose="02040503050406030204" charset="0"/>
                          </a:rPr>
                        </m:ctrlPr>
                      </m:naryPr>
                      <m:sub>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𝑙</m:t>
                        </m:r>
                      </m:sub>
                      <m:sup>
                        <m:r>
                          <a:rPr lang="en-US" altLang="zh-CN" sz="5600" i="1">
                            <a:latin typeface="Cambria Math" panose="02040503050406030204" charset="0"/>
                            <a:cs typeface="Cambria Math" panose="02040503050406030204" charset="0"/>
                          </a:rPr>
                          <m:t>𝑟</m:t>
                        </m:r>
                      </m:sup>
                      <m:e>
                        <m:nary>
                          <m:naryPr>
                            <m:chr m:val="∑"/>
                            <m:limLoc m:val="undOvr"/>
                            <m:ctrlPr>
                              <a:rPr lang="en-US" altLang="zh-CN" sz="5600" i="1">
                                <a:latin typeface="Cambria Math" panose="02040503050406030204" charset="0"/>
                                <a:cs typeface="Cambria Math" panose="02040503050406030204" charset="0"/>
                              </a:rPr>
                            </m:ctrlPr>
                          </m:naryPr>
                          <m:sub>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1</m:t>
                            </m:r>
                          </m:sub>
                          <m:sup>
                            <m:r>
                              <a:rPr lang="en-US" altLang="zh-CN" sz="5600" i="1">
                                <a:latin typeface="Cambria Math" panose="02040503050406030204" charset="0"/>
                                <a:cs typeface="Cambria Math" panose="02040503050406030204" charset="0"/>
                              </a:rPr>
                              <m:t>𝑟</m:t>
                            </m:r>
                          </m:sup>
                          <m:e>
                            <m:r>
                              <a:rPr lang="en-US" altLang="zh-CN" sz="5600" i="1">
                                <a:latin typeface="Cambria Math" panose="02040503050406030204" charset="0"/>
                                <a:cs typeface="Cambria Math" panose="02040503050406030204" charset="0"/>
                              </a:rPr>
                              <m:t>𝑑𝑒𝑝</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𝑑𝑒𝑝</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2</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𝑑𝑒𝑝</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𝑙𝑐𝑎</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e>
                        </m:nary>
                      </m:e>
                    </m:nary>
                  </m:oMath>
                </a14:m>
                <a:endParaRPr lang="en-US" altLang="zh-CN" sz="5600"/>
              </a:p>
              <a:p>
                <a14:m>
                  <m:oMath xmlns:m="http://schemas.openxmlformats.org/officeDocument/2006/math">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𝑟</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
                    </m:r>
                    <m:r>
                      <a:rPr lang="en-US" altLang="zh-CN" sz="5600" i="1">
                        <a:latin typeface="Cambria Math" panose="02040503050406030204" charset="0"/>
                        <a:cs typeface="Cambria Math" panose="02040503050406030204" charset="0"/>
                      </a:rPr>
                      <m:t>)×</m:t>
                    </m:r>
                    <m:nary>
                      <m:naryPr>
                        <m:chr m:val="∑"/>
                        <m:limLoc m:val="undOvr"/>
                        <m:ctrlPr>
                          <a:rPr lang="en-US" altLang="zh-CN" sz="5600" i="1">
                            <a:latin typeface="Cambria Math" panose="02040503050406030204" charset="0"/>
                            <a:cs typeface="Cambria Math" panose="02040503050406030204" charset="0"/>
                          </a:rPr>
                        </m:ctrlPr>
                      </m:naryPr>
                      <m:sub>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𝑙</m:t>
                        </m:r>
                      </m:sub>
                      <m:sup>
                        <m:r>
                          <a:rPr lang="en-US" altLang="zh-CN" sz="5600" i="1">
                            <a:latin typeface="Cambria Math" panose="02040503050406030204" charset="0"/>
                            <a:cs typeface="Cambria Math" panose="02040503050406030204" charset="0"/>
                          </a:rPr>
                          <m:t>𝑟</m:t>
                        </m:r>
                      </m:sup>
                      <m:e>
                        <m:r>
                          <a:rPr lang="en-US" altLang="zh-CN" sz="5600" i="1">
                            <a:latin typeface="Cambria Math" panose="02040503050406030204" charset="0"/>
                            <a:cs typeface="Cambria Math" panose="02040503050406030204" charset="0"/>
                          </a:rPr>
                          <m:t>𝑑𝑒𝑝</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2</m:t>
                        </m:r>
                        <m:r>
                          <a:rPr lang="en-US" altLang="zh-CN" sz="5600" i="1">
                            <a:latin typeface="Cambria Math" panose="02040503050406030204" charset="0"/>
                            <a:cs typeface="Cambria Math" panose="02040503050406030204" charset="0"/>
                          </a:rPr>
                          <m:t>×</m:t>
                        </m:r>
                        <m:nary>
                          <m:naryPr>
                            <m:chr m:val="∑"/>
                            <m:limLoc m:val="undOvr"/>
                            <m:ctrlPr>
                              <a:rPr lang="en-US" altLang="zh-CN" sz="5600" i="1">
                                <a:latin typeface="Cambria Math" panose="02040503050406030204" charset="0"/>
                                <a:cs typeface="Cambria Math" panose="02040503050406030204" charset="0"/>
                              </a:rPr>
                            </m:ctrlPr>
                          </m:naryPr>
                          <m:sub>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𝑙</m:t>
                            </m:r>
                          </m:sub>
                          <m:sup>
                            <m:r>
                              <a:rPr lang="en-US" altLang="zh-CN" sz="5600" i="1">
                                <a:latin typeface="Cambria Math" panose="02040503050406030204" charset="0"/>
                                <a:cs typeface="Cambria Math" panose="02040503050406030204" charset="0"/>
                              </a:rPr>
                              <m:t>𝑟</m:t>
                            </m:r>
                          </m:sup>
                          <m:e>
                            <m:nary>
                              <m:naryPr>
                                <m:chr m:val="∑"/>
                                <m:limLoc m:val="undOvr"/>
                                <m:ctrlPr>
                                  <a:rPr lang="en-US" altLang="zh-CN" sz="5600" i="1">
                                    <a:latin typeface="Cambria Math" panose="02040503050406030204" charset="0"/>
                                    <a:cs typeface="Cambria Math" panose="02040503050406030204" charset="0"/>
                                  </a:rPr>
                                </m:ctrlPr>
                              </m:naryPr>
                              <m:sub>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1</m:t>
                                </m:r>
                              </m:sub>
                              <m:sup>
                                <m:r>
                                  <a:rPr lang="en-US" altLang="zh-CN" sz="5600" i="1">
                                    <a:latin typeface="Cambria Math" panose="02040503050406030204" charset="0"/>
                                    <a:cs typeface="Cambria Math" panose="02040503050406030204" charset="0"/>
                                  </a:rPr>
                                  <m:t>𝑟</m:t>
                                </m:r>
                              </m:sup>
                              <m:e>
                                <m:r>
                                  <a:rPr lang="en-US" altLang="zh-CN" sz="5600" i="1">
                                    <a:latin typeface="Cambria Math" panose="02040503050406030204" charset="0"/>
                                    <a:cs typeface="Cambria Math" panose="02040503050406030204" charset="0"/>
                                  </a:rPr>
                                  <m:t>𝑑𝑒𝑝</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𝑙𝑐𝑎</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e>
                            </m:nary>
                          </m:e>
                        </m:nary>
                      </m:e>
                    </m:nary>
                  </m:oMath>
                </a14:m>
                <a:endParaRPr lang="en-US" altLang="zh-CN" sz="5600"/>
              </a:p>
              <a:p>
                <a:r>
                  <a:rPr lang="zh-CN" altLang="en-US" sz="5600"/>
                  <a:t>那么前面那个东西时可以预处理前缀和直接算的，现在只要考虑后面的</a:t>
                </a:r>
                <a:r>
                  <a:rPr lang="en-US" altLang="zh-CN" sz="5600"/>
                  <a:t> </a:t>
                </a:r>
                <a14:m>
                  <m:oMath xmlns:m="http://schemas.openxmlformats.org/officeDocument/2006/math">
                    <m:r>
                      <a:rPr lang="en-US" altLang="zh-CN" sz="5600" i="1">
                        <a:latin typeface="Cambria Math" panose="02040503050406030204" charset="0"/>
                        <a:cs typeface="Cambria Math" panose="02040503050406030204" charset="0"/>
                      </a:rPr>
                      <m:t>𝑙𝑐𝑎</m:t>
                    </m:r>
                  </m:oMath>
                </a14:m>
                <a:r>
                  <a:rPr lang="en-US" altLang="zh-CN" sz="5600"/>
                  <a:t> </a:t>
                </a:r>
                <a:r>
                  <a:rPr lang="zh-CN" altLang="en-US" sz="5600"/>
                  <a:t>那一项。</a:t>
                </a:r>
                <a:endParaRPr lang="en-US" altLang="zh-CN" sz="5600"/>
              </a:p>
              <a:p>
                <a:r>
                  <a:rPr lang="zh-CN" altLang="en-US" sz="5600"/>
                  <a:t>发现很不好做，考虑莫队。</a:t>
                </a:r>
                <a:endParaRPr lang="en-US" altLang="zh-CN" sz="5600"/>
              </a:p>
              <a:p>
                <a:r>
                  <a:rPr lang="zh-CN" altLang="en-US" sz="5600"/>
                  <a:t>那么你发现每次的修改就是</a:t>
                </a:r>
                <a:r>
                  <a:rPr lang="zh-CN" altLang="en-US" sz="5600">
                    <a:hlinkClick r:id="rId1" action="ppaction://hlinkfile"/>
                  </a:rPr>
                  <a:t>这个题</a:t>
                </a:r>
                <a:r>
                  <a:rPr lang="zh-CN" altLang="en-US" sz="5600"/>
                  <a:t>了，把</a:t>
                </a:r>
                <a:r>
                  <a:rPr lang="en-US" altLang="zh-CN" sz="5600"/>
                  <a:t> </a:t>
                </a:r>
                <a14:m>
                  <m:oMath xmlns:m="http://schemas.openxmlformats.org/officeDocument/2006/math">
                    <m:r>
                      <a:rPr lang="en-US" altLang="zh-CN" sz="5600" i="1">
                        <a:latin typeface="Cambria Math" panose="02040503050406030204" charset="0"/>
                        <a:cs typeface="Cambria Math" panose="02040503050406030204" charset="0"/>
                      </a:rPr>
                      <m:t>𝑙𝑐𝑎</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𝑖</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𝑗</m:t>
                    </m:r>
                    <m:r>
                      <a:rPr lang="en-US" altLang="zh-CN" sz="5600" i="1">
                        <a:latin typeface="Cambria Math" panose="02040503050406030204" charset="0"/>
                        <a:cs typeface="Cambria Math" panose="02040503050406030204" charset="0"/>
                      </a:rPr>
                      <m:t>)</m:t>
                    </m:r>
                  </m:oMath>
                </a14:m>
                <a:r>
                  <a:rPr lang="en-US" altLang="zh-CN" sz="5600"/>
                  <a:t> </a:t>
                </a:r>
                <a:r>
                  <a:rPr lang="zh-CN" altLang="en-US" sz="5600"/>
                  <a:t>的深度转化为从</a:t>
                </a:r>
                <a:r>
                  <a:rPr lang="en-US" altLang="zh-CN" sz="5600"/>
                  <a:t> </a:t>
                </a:r>
                <a14:m>
                  <m:oMath xmlns:m="http://schemas.openxmlformats.org/officeDocument/2006/math">
                    <m:r>
                      <a:rPr lang="en-US" altLang="zh-CN" sz="5600" i="1">
                        <a:latin typeface="Cambria Math" panose="02040503050406030204" charset="0"/>
                        <a:cs typeface="Cambria Math" panose="02040503050406030204" charset="0"/>
                      </a:rPr>
                      <m:t>𝑖</m:t>
                    </m:r>
                  </m:oMath>
                </a14:m>
                <a:r>
                  <a:rPr lang="en-US" altLang="zh-CN" sz="5600"/>
                  <a:t> </a:t>
                </a:r>
                <a:r>
                  <a:rPr lang="zh-CN" altLang="en-US" sz="5600"/>
                  <a:t>到根进行一次路径加</a:t>
                </a:r>
                <a:r>
                  <a:rPr lang="en-US" altLang="zh-CN" sz="5600"/>
                  <a:t> </a:t>
                </a:r>
                <a14:m>
                  <m:oMath xmlns:m="http://schemas.openxmlformats.org/officeDocument/2006/math">
                    <m:r>
                      <a:rPr lang="en-US" altLang="zh-CN" sz="5600" i="1">
                        <a:latin typeface="Cambria Math" panose="02040503050406030204" charset="0"/>
                        <a:cs typeface="Cambria Math" panose="02040503050406030204" charset="0"/>
                      </a:rPr>
                      <m:t>1</m:t>
                    </m:r>
                  </m:oMath>
                </a14:m>
                <a:r>
                  <a:rPr lang="en-US" altLang="zh-CN" sz="5600"/>
                  <a:t> </a:t>
                </a:r>
                <a:r>
                  <a:rPr lang="zh-CN" altLang="en-US" sz="5600"/>
                  <a:t>和查询根到</a:t>
                </a:r>
                <a:r>
                  <a:rPr lang="en-US" altLang="zh-CN" sz="5600"/>
                  <a:t> </a:t>
                </a:r>
                <a14:m>
                  <m:oMath xmlns:m="http://schemas.openxmlformats.org/officeDocument/2006/math">
                    <m:r>
                      <a:rPr lang="en-US" altLang="zh-CN" sz="5600" i="1">
                        <a:latin typeface="Cambria Math" panose="02040503050406030204" charset="0"/>
                        <a:cs typeface="Cambria Math" panose="02040503050406030204" charset="0"/>
                      </a:rPr>
                      <m:t>𝑗</m:t>
                    </m:r>
                  </m:oMath>
                </a14:m>
                <a:r>
                  <a:rPr lang="en-US" altLang="zh-CN" sz="5600"/>
                  <a:t> </a:t>
                </a:r>
                <a:r>
                  <a:rPr lang="zh-CN" altLang="en-US" sz="5600"/>
                  <a:t>的路径和，那么做完了？</a:t>
                </a:r>
                <a:endParaRPr lang="en-US" altLang="zh-CN" sz="5600"/>
              </a:p>
              <a:p>
                <a:r>
                  <a:rPr lang="zh-CN" altLang="en-US" sz="5600"/>
                  <a:t>不，并没有。上面那个题是通过差分处理的，我们的莫队不能这么处理。</a:t>
                </a:r>
                <a:endParaRPr lang="en-US" altLang="zh-CN" sz="5600"/>
              </a:p>
              <a:p>
                <a:r>
                  <a:rPr lang="zh-CN" altLang="en-US" sz="5600"/>
                  <a:t>回顾上述做法，我们发现其实我们只需要做到从一个点到根的路径加和路径求和。</a:t>
                </a:r>
                <a:endParaRPr lang="en-US" altLang="zh-CN" sz="5600"/>
              </a:p>
              <a:p>
                <a:r>
                  <a:rPr lang="zh-CN" altLang="en-US" sz="5600"/>
                  <a:t>用一些</a:t>
                </a:r>
                <a:r>
                  <a:rPr lang="en-US" altLang="zh-CN" sz="5600"/>
                  <a:t> </a:t>
                </a:r>
                <a14:m>
                  <m:oMath xmlns:m="http://schemas.openxmlformats.org/officeDocument/2006/math">
                    <m:func>
                      <m:funcPr>
                        <m:ctrlPr>
                          <a:rPr lang="en-US" altLang="zh-CN" sz="5600" i="1">
                            <a:latin typeface="Cambria Math" panose="02040503050406030204" charset="0"/>
                            <a:cs typeface="Cambria Math" panose="02040503050406030204" charset="0"/>
                          </a:rPr>
                        </m:ctrlPr>
                      </m:funcPr>
                      <m:fName>
                        <m:r>
                          <m:rPr>
                            <m:sty m:val="p"/>
                          </m:rPr>
                          <a:rPr lang="en-US" altLang="zh-CN" sz="5600">
                            <a:latin typeface="Cambria Math" panose="02040503050406030204" charset="0"/>
                            <a:cs typeface="Cambria Math" panose="02040503050406030204" charset="0"/>
                          </a:rPr>
                          <m:t>log</m:t>
                        </m:r>
                      </m:fName>
                      <m:e>
                        <m:r>
                          <a:rPr lang="en-US" altLang="zh-CN" sz="5600" i="1">
                            <a:latin typeface="Cambria Math" panose="02040503050406030204" charset="0"/>
                            <a:cs typeface="Cambria Math" panose="02040503050406030204" charset="0"/>
                          </a:rPr>
                          <m:t> </m:t>
                        </m:r>
                      </m:e>
                    </m:func>
                  </m:oMath>
                </a14:m>
                <a:r>
                  <a:rPr lang="zh-CN" altLang="en-US" sz="5600"/>
                  <a:t>的数据结构可以把整个题做到</a:t>
                </a:r>
                <a:r>
                  <a:rPr lang="en-US" altLang="zh-CN" sz="5600"/>
                  <a:t> O(n</a:t>
                </a:r>
                <a14:m>
                  <m:oMath xmlns:m="http://schemas.openxmlformats.org/officeDocument/2006/math">
                    <m:rad>
                      <m:radPr>
                        <m:degHide m:val="on"/>
                        <m:ctrlPr>
                          <a:rPr lang="en-US" altLang="zh-CN" sz="5600" i="1">
                            <a:latin typeface="Cambria Math" panose="02040503050406030204" charset="0"/>
                            <a:cs typeface="Cambria Math" panose="02040503050406030204" charset="0"/>
                          </a:rPr>
                        </m:ctrlPr>
                      </m:radPr>
                      <m:deg/>
                      <m:e>
                        <m:r>
                          <a:rPr lang="en-US" altLang="zh-CN" sz="5600" i="1">
                            <a:latin typeface="Cambria Math" panose="02040503050406030204" charset="0"/>
                            <a:cs typeface="Cambria Math" panose="02040503050406030204" charset="0"/>
                          </a:rPr>
                          <m:t>𝑛</m:t>
                        </m:r>
                      </m:e>
                    </m:rad>
                    <m:func>
                      <m:funcPr>
                        <m:ctrlPr>
                          <a:rPr lang="en-US" altLang="zh-CN" sz="5600" i="1">
                            <a:latin typeface="Cambria Math" panose="02040503050406030204" charset="0"/>
                            <a:cs typeface="Cambria Math" panose="02040503050406030204" charset="0"/>
                          </a:rPr>
                        </m:ctrlPr>
                      </m:funcPr>
                      <m:fName>
                        <m:r>
                          <m:rPr>
                            <m:sty m:val="p"/>
                          </m:rPr>
                          <a:rPr lang="en-US" altLang="zh-CN" sz="5600">
                            <a:latin typeface="Cambria Math" panose="02040503050406030204" charset="0"/>
                            <a:cs typeface="Cambria Math" panose="02040503050406030204" charset="0"/>
                          </a:rPr>
                          <m:t>log</m:t>
                        </m:r>
                      </m:fName>
                      <m:e>
                        <m:r>
                          <a:rPr lang="en-US" altLang="zh-CN" sz="5600" i="1">
                            <a:latin typeface="Cambria Math" panose="02040503050406030204" charset="0"/>
                            <a:cs typeface="Cambria Math" panose="02040503050406030204" charset="0"/>
                          </a:rPr>
                          <m:t>𝑛</m:t>
                        </m:r>
                      </m:e>
                    </m:func>
                    <m:r>
                      <a:rPr lang="en-US" altLang="zh-CN" sz="5600" i="1">
                        <a:latin typeface="Cambria Math" panose="02040503050406030204" charset="0"/>
                        <a:cs typeface="Cambria Math" panose="02040503050406030204" charset="0"/>
                      </a:rPr>
                      <m:t>)</m:t>
                    </m:r>
                  </m:oMath>
                </a14:m>
                <a:r>
                  <a:rPr lang="zh-CN" altLang="en-US" sz="5600"/>
                  <a:t>，但是过不去。</a:t>
                </a:r>
                <a:endParaRPr lang="en-US" altLang="zh-CN" sz="5600"/>
              </a:p>
              <a:p>
                <a:r>
                  <a:rPr lang="zh-CN" altLang="en-US" sz="5600"/>
                  <a:t>再次回顾我们的莫队处理，发现莫队维护的信息可差分。</a:t>
                </a:r>
                <a:endParaRPr lang="en-US" altLang="zh-CN" sz="5600"/>
              </a:p>
              <a:p>
                <a:r>
                  <a:rPr lang="zh-CN" altLang="en-US" sz="5600"/>
                  <a:t>考虑莫队二次离线，那么把贡献拆开（以右端点移动为例）：</a:t>
                </a:r>
                <a14:m>
                  <m:oMath xmlns:m="http://schemas.openxmlformats.org/officeDocument/2006/math">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l</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oMath>
                </a14:m>
                <a:r>
                  <a:rPr lang="en-US" altLang="zh-CN" sz="5600"/>
                  <a:t> </a:t>
                </a:r>
                <a:r>
                  <a:rPr lang="zh-CN" altLang="en-US" sz="5600"/>
                  <a:t>变成</a:t>
                </a:r>
                <a:r>
                  <a:rPr lang="en-US" altLang="zh-CN" sz="5600"/>
                  <a:t> </a:t>
                </a:r>
                <a14:m>
                  <m:oMath xmlns:m="http://schemas.openxmlformats.org/officeDocument/2006/math">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l</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oMath>
                </a14:m>
                <a:r>
                  <a:rPr lang="zh-CN" altLang="en-US" sz="5600"/>
                  <a:t>，贡献是</a:t>
                </a:r>
                <a:r>
                  <a:rPr lang="en-US" altLang="zh-CN" sz="5600"/>
                  <a:t> </a:t>
                </a:r>
                <a14:m>
                  <m:oMath xmlns:m="http://schemas.openxmlformats.org/officeDocument/2006/math">
                    <m:r>
                      <m:rPr>
                        <m:sty m:val="p"/>
                      </m:rPr>
                      <a:rPr lang="en-US" altLang="zh-CN" sz="5600">
                        <a:latin typeface="Cambria Math" panose="02040503050406030204" charset="0"/>
                        <a:cs typeface="Cambria Math" panose="02040503050406030204" charset="0"/>
                      </a:rPr>
                      <m:t>f</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l</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oMath>
                </a14:m>
                <a:r>
                  <a:rPr lang="zh-CN" altLang="en-US" sz="5600"/>
                  <a:t>，也就是</a:t>
                </a:r>
                <a:r>
                  <a:rPr lang="en-US" altLang="zh-CN" sz="5600"/>
                  <a:t> </a:t>
                </a:r>
                <a14:m>
                  <m:oMath xmlns:m="http://schemas.openxmlformats.org/officeDocument/2006/math">
                    <m:r>
                      <m:rPr>
                        <m:sty m:val="p"/>
                      </m:rPr>
                      <a:rPr lang="en-US" altLang="zh-CN" sz="5600">
                        <a:latin typeface="Cambria Math" panose="02040503050406030204" charset="0"/>
                        <a:cs typeface="Cambria Math" panose="02040503050406030204" charset="0"/>
                      </a:rPr>
                      <m:t>f</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f</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l</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oMath>
                </a14:m>
                <a:r>
                  <a:rPr lang="zh-CN" altLang="en-US" sz="5600"/>
                  <a:t>，其中</a:t>
                </a:r>
                <a:r>
                  <a:rPr lang="en-US" altLang="zh-CN" sz="5600"/>
                  <a:t> </a:t>
                </a:r>
                <a14:m>
                  <m:oMath xmlns:m="http://schemas.openxmlformats.org/officeDocument/2006/math">
                    <m:r>
                      <m:rPr>
                        <m:sty m:val="p"/>
                      </m:rPr>
                      <a:rPr lang="en-US" altLang="zh-CN" sz="5600">
                        <a:latin typeface="Cambria Math" panose="02040503050406030204" charset="0"/>
                        <a:cs typeface="Cambria Math" panose="02040503050406030204" charset="0"/>
                      </a:rPr>
                      <m:t>f</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i</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l</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oMath>
                </a14:m>
                <a:r>
                  <a:rPr lang="en-US" altLang="zh-CN" sz="5600"/>
                  <a:t> </a:t>
                </a:r>
                <a:r>
                  <a:rPr lang="zh-CN" altLang="en-US" sz="5600"/>
                  <a:t>代表点</a:t>
                </a:r>
                <a:r>
                  <a:rPr lang="en-US" altLang="zh-CN" sz="5600"/>
                  <a:t> </a:t>
                </a:r>
                <a14:m>
                  <m:oMath xmlns:m="http://schemas.openxmlformats.org/officeDocument/2006/math">
                    <m:r>
                      <m:rPr>
                        <m:sty m:val="p"/>
                      </m:rPr>
                      <a:rPr lang="en-US" altLang="zh-CN" sz="5600">
                        <a:latin typeface="Cambria Math" panose="02040503050406030204" charset="0"/>
                        <a:cs typeface="Cambria Math" panose="02040503050406030204" charset="0"/>
                      </a:rPr>
                      <m:t>i</m:t>
                    </m:r>
                  </m:oMath>
                </a14:m>
                <a:r>
                  <a:rPr lang="en-US" altLang="zh-CN" sz="5600"/>
                  <a:t> </a:t>
                </a:r>
                <a:r>
                  <a:rPr lang="zh-CN" altLang="en-US" sz="5600"/>
                  <a:t>对区间</a:t>
                </a:r>
                <a:r>
                  <a:rPr lang="en-US" altLang="zh-CN" sz="5600"/>
                  <a:t> </a:t>
                </a:r>
                <a14:m>
                  <m:oMath xmlns:m="http://schemas.openxmlformats.org/officeDocument/2006/math">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l</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oMath>
                </a14:m>
                <a:r>
                  <a:rPr lang="en-US" altLang="zh-CN" sz="5600"/>
                  <a:t> </a:t>
                </a:r>
                <a:r>
                  <a:rPr lang="zh-CN" altLang="en-US" sz="5600"/>
                  <a:t>的贡献。</a:t>
                </a:r>
                <a:endParaRPr lang="en-US" altLang="zh-CN" sz="5600"/>
              </a:p>
              <a:p>
                <a:r>
                  <a:rPr lang="zh-CN" altLang="en-US" sz="5600"/>
                  <a:t>那么前面的</a:t>
                </a:r>
                <a:r>
                  <a:rPr lang="en-US" altLang="zh-CN" sz="5600"/>
                  <a:t> </a:t>
                </a:r>
                <a14:m>
                  <m:oMath xmlns:m="http://schemas.openxmlformats.org/officeDocument/2006/math">
                    <m:r>
                      <m:rPr>
                        <m:sty m:val="p"/>
                      </m:rPr>
                      <a:rPr lang="en-US" altLang="zh-CN" sz="5600">
                        <a:latin typeface="Cambria Math" panose="02040503050406030204" charset="0"/>
                        <a:cs typeface="Cambria Math" panose="02040503050406030204" charset="0"/>
                      </a:rPr>
                      <m:t>f</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r>
                      <m:rPr>
                        <m:sty m:val="p"/>
                      </m:rPr>
                      <a:rPr lang="en-US" altLang="zh-CN" sz="5600">
                        <a:latin typeface="Cambria Math" panose="02040503050406030204" charset="0"/>
                        <a:cs typeface="Cambria Math" panose="02040503050406030204" charset="0"/>
                      </a:rPr>
                      <m:t>r</m:t>
                    </m:r>
                    <m:r>
                      <a:rPr lang="en-US" altLang="zh-CN" sz="5600">
                        <a:latin typeface="Cambria Math" panose="02040503050406030204" charset="0"/>
                        <a:cs typeface="Cambria Math" panose="02040503050406030204" charset="0"/>
                      </a:rPr>
                      <m:t>])</m:t>
                    </m:r>
                  </m:oMath>
                </a14:m>
                <a:r>
                  <a:rPr lang="en-US" altLang="zh-CN" sz="5600"/>
                  <a:t> </a:t>
                </a:r>
                <a:r>
                  <a:rPr lang="zh-CN" altLang="en-US" sz="5600"/>
                  <a:t>直接预处理，后面的离线扫描线。</a:t>
                </a:r>
                <a:endParaRPr lang="en-US" altLang="zh-CN" sz="5600"/>
              </a:p>
              <a:p>
                <a:r>
                  <a:rPr lang="zh-CN" altLang="en-US" sz="5600"/>
                  <a:t>那么我们现在要支持</a:t>
                </a:r>
                <a:r>
                  <a:rPr lang="en-US" altLang="zh-CN" sz="5600"/>
                  <a:t> </a:t>
                </a:r>
                <a14:m>
                  <m:oMath xmlns:m="http://schemas.openxmlformats.org/officeDocument/2006/math">
                    <m:r>
                      <m:rPr>
                        <m:sty m:val="p"/>
                      </m:rPr>
                      <a:rPr lang="en-US" altLang="zh-CN" sz="5600">
                        <a:latin typeface="Cambria Math" panose="02040503050406030204" charset="0"/>
                        <a:cs typeface="Cambria Math" panose="02040503050406030204" charset="0"/>
                      </a:rPr>
                      <m:t>O</m:t>
                    </m:r>
                    <m:r>
                      <a:rPr lang="en-US" altLang="zh-CN" sz="5600">
                        <a:latin typeface="Cambria Math" panose="02040503050406030204" charset="0"/>
                        <a:cs typeface="Cambria Math" panose="02040503050406030204" charset="0"/>
                      </a:rPr>
                      <m:t>(</m:t>
                    </m:r>
                    <m:r>
                      <a:rPr lang="en-US" altLang="zh-CN" sz="5600">
                        <a:latin typeface="Cambria Math" panose="02040503050406030204" charset="0"/>
                        <a:cs typeface="Cambria Math" panose="02040503050406030204" charset="0"/>
                      </a:rPr>
                      <m:t>1</m:t>
                    </m:r>
                    <m:r>
                      <a:rPr lang="en-US" altLang="zh-CN" sz="5600">
                        <a:latin typeface="Cambria Math" panose="02040503050406030204" charset="0"/>
                        <a:cs typeface="Cambria Math" panose="02040503050406030204" charset="0"/>
                      </a:rPr>
                      <m:t>)</m:t>
                    </m:r>
                  </m:oMath>
                </a14:m>
                <a:r>
                  <a:rPr lang="en-US" altLang="zh-CN" sz="5600"/>
                  <a:t> </a:t>
                </a:r>
                <a:r>
                  <a:rPr lang="zh-CN" altLang="en-US" sz="5600"/>
                  <a:t>的查询点到根权值和，</a:t>
                </a:r>
                <a14:m>
                  <m:oMath xmlns:m="http://schemas.openxmlformats.org/officeDocument/2006/math">
                    <m:r>
                      <m:rPr>
                        <m:sty m:val="p"/>
                      </m:rPr>
                      <a:rPr lang="en-US" altLang="zh-CN" sz="5600">
                        <a:latin typeface="Cambria Math" panose="02040503050406030204" charset="0"/>
                        <a:cs typeface="Cambria Math" panose="02040503050406030204" charset="0"/>
                      </a:rPr>
                      <m:t>O</m:t>
                    </m:r>
                    <m:r>
                      <a:rPr lang="en-US" altLang="zh-CN" sz="5600">
                        <a:latin typeface="Cambria Math" panose="02040503050406030204" charset="0"/>
                        <a:cs typeface="Cambria Math" panose="02040503050406030204" charset="0"/>
                      </a:rPr>
                      <m:t>(</m:t>
                    </m:r>
                    <m:rad>
                      <m:radPr>
                        <m:degHide m:val="on"/>
                        <m:ctrlPr>
                          <a:rPr lang="en-US" altLang="zh-CN" sz="5600" i="1">
                            <a:latin typeface="Cambria Math" panose="02040503050406030204" charset="0"/>
                            <a:cs typeface="Cambria Math" panose="02040503050406030204" charset="0"/>
                          </a:rPr>
                        </m:ctrlPr>
                      </m:radPr>
                      <m:deg/>
                      <m:e>
                        <m:r>
                          <a:rPr lang="en-US" altLang="zh-CN" sz="5600" i="1">
                            <a:latin typeface="Cambria Math" panose="02040503050406030204" charset="0"/>
                            <a:cs typeface="Cambria Math" panose="02040503050406030204" charset="0"/>
                          </a:rPr>
                          <m:t>𝑛</m:t>
                        </m:r>
                      </m:e>
                    </m:rad>
                    <m:r>
                      <a:rPr lang="en-US" altLang="zh-CN" sz="5600" i="1">
                        <a:latin typeface="Cambria Math" panose="02040503050406030204" charset="0"/>
                        <a:cs typeface="Cambria Math" panose="02040503050406030204" charset="0"/>
                      </a:rPr>
                      <m:t>)</m:t>
                    </m:r>
                  </m:oMath>
                </a14:m>
                <a:r>
                  <a:rPr lang="en-US" altLang="zh-CN" sz="5600"/>
                  <a:t> </a:t>
                </a:r>
                <a:r>
                  <a:rPr lang="zh-CN" altLang="en-US" sz="5600"/>
                  <a:t>的将一个点到根路径上的点权值加上一个数。</a:t>
                </a:r>
                <a:endParaRPr lang="en-US" altLang="zh-CN" sz="5600"/>
              </a:p>
              <a:p>
                <a:r>
                  <a:rPr lang="zh-CN" altLang="en-US" sz="5600"/>
                  <a:t>考虑根号平衡。</a:t>
                </a:r>
                <a:endParaRPr lang="en-US" altLang="zh-CN" sz="5600"/>
              </a:p>
              <a:p>
                <a:r>
                  <a:rPr lang="zh-CN" altLang="en-US" sz="5600"/>
                  <a:t>将原树进行</a:t>
                </a:r>
                <a:r>
                  <a:rPr lang="en-US" altLang="zh-CN" sz="5600"/>
                  <a:t> </a:t>
                </a:r>
                <a14:m>
                  <m:oMath xmlns:m="http://schemas.openxmlformats.org/officeDocument/2006/math">
                    <m:r>
                      <m:rPr>
                        <m:sty m:val="p"/>
                      </m:rPr>
                      <a:rPr lang="en-US" altLang="zh-CN" sz="5600">
                        <a:latin typeface="Cambria Math" panose="02040503050406030204" charset="0"/>
                        <a:cs typeface="Cambria Math" panose="02040503050406030204" charset="0"/>
                      </a:rPr>
                      <m:t>top</m:t>
                    </m:r>
                    <m:r>
                      <a:rPr lang="en-US" altLang="zh-CN" sz="5600">
                        <a:latin typeface="Cambria Math" panose="02040503050406030204" charset="0"/>
                        <a:cs typeface="Cambria Math" panose="02040503050406030204" charset="0"/>
                      </a:rPr>
                      <m:t> </m:t>
                    </m:r>
                    <m:r>
                      <m:rPr>
                        <m:sty m:val="p"/>
                      </m:rPr>
                      <a:rPr lang="en-US" altLang="zh-CN" sz="5600">
                        <a:latin typeface="Cambria Math" panose="02040503050406030204" charset="0"/>
                        <a:cs typeface="Cambria Math" panose="02040503050406030204" charset="0"/>
                      </a:rPr>
                      <m:t>cluster</m:t>
                    </m:r>
                  </m:oMath>
                </a14:m>
                <a:r>
                  <a:rPr lang="en-US" altLang="zh-CN" sz="5600"/>
                  <a:t> </a:t>
                </a:r>
                <a:r>
                  <a:rPr lang="zh-CN" altLang="en-US" sz="5600"/>
                  <a:t>树分块，维护块内点到簇路径上点的前缀和，簇路径上的点到上界点的前缀和，以及簇在划分树上到根的前缀和。</a:t>
                </a:r>
                <a:endParaRPr lang="en-US" altLang="zh-CN" sz="5600"/>
              </a:p>
              <a:p>
                <a:r>
                  <a:rPr lang="zh-CN" altLang="en-US" sz="5600"/>
                  <a:t>这三种前缀和都可以在修改的时候直接打标记或重构，查询时直接拼起来就能得到答案。</a:t>
                </a:r>
                <a:endParaRPr lang="en-US" altLang="zh-CN" sz="5600"/>
              </a:p>
              <a:p>
                <a:r>
                  <a:rPr lang="zh-CN" altLang="en-US" sz="5600"/>
                  <a:t>时间复杂度</a:t>
                </a:r>
                <a:r>
                  <a:rPr lang="en-US" altLang="zh-CN" sz="5600"/>
                  <a:t> </a:t>
                </a:r>
                <a14:m>
                  <m:oMath xmlns:m="http://schemas.openxmlformats.org/officeDocument/2006/math">
                    <m:r>
                      <a:rPr lang="en-US" altLang="zh-CN" sz="5600" i="1">
                        <a:latin typeface="Cambria Math" panose="02040503050406030204" charset="0"/>
                        <a:cs typeface="Cambria Math" panose="02040503050406030204" charset="0"/>
                      </a:rPr>
                      <m:t>𝑂</m:t>
                    </m:r>
                    <m:r>
                      <a:rPr lang="en-US" altLang="zh-CN" sz="5600" i="1">
                        <a:latin typeface="Cambria Math" panose="02040503050406030204" charset="0"/>
                        <a:cs typeface="Cambria Math" panose="02040503050406030204" charset="0"/>
                      </a:rPr>
                      <m:t>(</m:t>
                    </m:r>
                    <m:r>
                      <a:rPr lang="en-US" altLang="zh-CN" sz="5600" i="1">
                        <a:latin typeface="Cambria Math" panose="02040503050406030204" charset="0"/>
                        <a:cs typeface="Cambria Math" panose="02040503050406030204" charset="0"/>
                      </a:rPr>
                      <m:t>𝑛</m:t>
                    </m:r>
                    <m:rad>
                      <m:radPr>
                        <m:degHide m:val="on"/>
                        <m:ctrlPr>
                          <a:rPr lang="en-US" altLang="zh-CN" sz="5600" i="1">
                            <a:latin typeface="Cambria Math" panose="02040503050406030204" charset="0"/>
                            <a:cs typeface="Cambria Math" panose="02040503050406030204" charset="0"/>
                          </a:rPr>
                        </m:ctrlPr>
                      </m:radPr>
                      <m:deg/>
                      <m:e>
                        <m:r>
                          <a:rPr lang="en-US" altLang="zh-CN" sz="5600" i="1">
                            <a:latin typeface="Cambria Math" panose="02040503050406030204" charset="0"/>
                            <a:cs typeface="Cambria Math" panose="02040503050406030204" charset="0"/>
                          </a:rPr>
                          <m:t>𝑛</m:t>
                        </m:r>
                      </m:e>
                    </m:rad>
                    <m:r>
                      <a:rPr lang="en-US" altLang="zh-CN" sz="5600" i="1">
                        <a:latin typeface="Cambria Math" panose="02040503050406030204" charset="0"/>
                        <a:cs typeface="Cambria Math" panose="02040503050406030204" charset="0"/>
                      </a:rPr>
                      <m:t>)</m:t>
                    </m:r>
                  </m:oMath>
                </a14:m>
                <a:r>
                  <a:rPr lang="zh-CN" altLang="en-US" sz="5600"/>
                  <a:t>，可能涉及到对常系数的考察。</a:t>
                </a:r>
                <a:endParaRPr lang="zh-CN" altLang="en-US" sz="56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0"/>
                <a:ext cx="10515600" cy="4351338"/>
              </a:xfrm>
              <a:blipFill rotWithShape="1">
                <a:blip r:embed="rId2"/>
                <a:stretch>
                  <a:fillRect b="-48603"/>
                </a:stretch>
              </a:blipFill>
            </p:spPr>
            <p:txBody>
              <a:bodyPr/>
              <a:lstStyle/>
              <a:p>
                <a:r>
                  <a:rPr lang="zh-CN" alt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习题</a:t>
            </a:r>
            <a:endParaRPr lang="zh-CN" altLang="en-US"/>
          </a:p>
        </p:txBody>
      </p:sp>
      <p:sp>
        <p:nvSpPr>
          <p:cNvPr id="3" name="内容占位符 2"/>
          <p:cNvSpPr>
            <a:spLocks noGrp="1"/>
          </p:cNvSpPr>
          <p:nvPr>
            <p:ph idx="1"/>
          </p:nvPr>
        </p:nvSpPr>
        <p:spPr/>
        <p:txBody>
          <a:bodyPr/>
          <a:lstStyle/>
          <a:p>
            <a:r>
              <a:rPr lang="en-US" altLang="zh-CN"/>
              <a:t>[SCOI2005] </a:t>
            </a:r>
            <a:r>
              <a:rPr lang="zh-CN" altLang="en-US"/>
              <a:t>王室联邦</a:t>
            </a:r>
            <a:endParaRPr lang="zh-CN" altLang="en-US"/>
          </a:p>
          <a:p>
            <a:r>
              <a:rPr lang="en-US" altLang="zh-CN"/>
              <a:t>[Ynoi2005] tdnmo</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块状链表</a:t>
            </a:r>
            <a:endParaRPr lang="zh-CN" altLang="en-US"/>
          </a:p>
        </p:txBody>
      </p:sp>
      <p:sp>
        <p:nvSpPr>
          <p:cNvPr id="3" name="内容占位符 2"/>
          <p:cNvSpPr>
            <a:spLocks noGrp="1"/>
          </p:cNvSpPr>
          <p:nvPr>
            <p:ph idx="1"/>
          </p:nvPr>
        </p:nvSpPr>
        <p:spPr/>
        <p:txBody>
          <a:bodyPr/>
          <a:lstStyle/>
          <a:p>
            <a:r>
              <a:rPr lang="zh-CN" altLang="en-US"/>
              <a:t>考虑根号平衡，将原序列分块，若插入一个数后块长度大于阀值则裂开块。</a:t>
            </a:r>
            <a:endParaRPr lang="en-US" altLang="zh-CN"/>
          </a:p>
          <a:p>
            <a:r>
              <a:rPr lang="zh-CN" altLang="en-US"/>
              <a:t>维护块状链表就和维护普通序列分块差不多，也能用一些</a:t>
            </a:r>
            <a:r>
              <a:rPr lang="en-US" altLang="zh-CN"/>
              <a:t> trick</a:t>
            </a:r>
            <a:r>
              <a:rPr lang="zh-CN" altLang="en-US"/>
              <a:t>。</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a:hlinkClick r:id="rId1" action="ppaction://hlinkfile"/>
                  </a:rPr>
                  <a:t>带插入区间</a:t>
                </a:r>
                <a:r>
                  <a:rPr lang="en-US" altLang="zh-CN">
                    <a:hlinkClick r:id="rId1" action="ppaction://hlinkfile"/>
                  </a:rPr>
                  <a:t>K</a:t>
                </a:r>
                <a:r>
                  <a:rPr lang="zh-CN" altLang="en-US">
                    <a:hlinkClick r:id="rId1" action="ppaction://hlinkfile"/>
                  </a:rPr>
                  <a:t>小值</a:t>
                </a:r>
                <a:endParaRPr lang="zh-CN" altLang="en-US"/>
              </a:p>
              <a:p>
                <a:pPr marL="0" indent="0">
                  <a:buNone/>
                </a:pPr>
                <a:r>
                  <a:rPr lang="zh-CN" altLang="en-US"/>
                  <a:t>题意：</a:t>
                </a:r>
                <a:r>
                  <a:rPr lang="en-US" altLang="zh-CN"/>
                  <a:t> </a:t>
                </a:r>
                <a:r>
                  <a:rPr lang="zh-CN" altLang="en-US"/>
                  <a:t>维护一个序列，支持插入，单点修改，区间查询第</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k</m:t>
                    </m:r>
                  </m:oMath>
                </a14:m>
                <a:r>
                  <a:rPr lang="en-US" altLang="zh-CN"/>
                  <a:t> </a:t>
                </a:r>
                <a:r>
                  <a:rPr lang="zh-CN" altLang="en-US"/>
                  <a:t>小。</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09" b="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875665"/>
                <a:ext cx="10515600" cy="4351338"/>
              </a:xfrm>
            </p:spPr>
            <p:txBody>
              <a:bodyPr>
                <a:normAutofit fontScale="60000"/>
              </a:bodyPr>
              <a:lstStyle/>
              <a:p>
                <a:r>
                  <a:rPr lang="zh-CN" altLang="en-US"/>
                  <a:t>萌萌</a:t>
                </a:r>
                <a:r>
                  <a:rPr lang="en-US" altLang="zh-CN"/>
                  <a:t> ds</a:t>
                </a:r>
                <a:r>
                  <a:rPr lang="zh-CN" altLang="en-US"/>
                  <a:t>。</a:t>
                </a:r>
                <a:endParaRPr lang="zh-CN" altLang="en-US"/>
              </a:p>
              <a:p>
                <a:endParaRPr lang="en-US" altLang="zh-CN"/>
              </a:p>
              <a:p>
                <a:r>
                  <a:rPr lang="zh-CN" altLang="en-US"/>
                  <a:t>注意到</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𝑥</m:t>
                    </m:r>
                  </m:oMath>
                </a14:m>
                <a:r>
                  <a:rPr lang="en-US" altLang="zh-CN"/>
                  <a:t> </a:t>
                </a:r>
                <a:r>
                  <a:rPr lang="zh-CN" altLang="en-US"/>
                  <a:t>等于</a:t>
                </a:r>
                <a:r>
                  <a:rPr lang="en-US" altLang="zh-CN"/>
                  <a:t> </a:t>
                </a:r>
                <a14:m>
                  <m:oMath xmlns:m="http://schemas.openxmlformats.org/officeDocument/2006/math">
                    <m:r>
                      <a:rPr lang="en-US" altLang="zh-CN" i="1">
                        <a:latin typeface="Cambria Math" panose="02040503050406030204" charset="0"/>
                        <a:cs typeface="Cambria Math" panose="02040503050406030204" charset="0"/>
                      </a:rPr>
                      <m:t>1</m:t>
                    </m:r>
                  </m:oMath>
                </a14:m>
                <a:r>
                  <a:rPr lang="en-US" altLang="zh-CN"/>
                  <a:t> </a:t>
                </a:r>
                <a:r>
                  <a:rPr lang="zh-CN" altLang="en-US"/>
                  <a:t>是没有用的，而对于别的情况的话一个数最多被有效的除</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log</m:t>
                    </m:r>
                  </m:oMath>
                </a14:m>
                <a:r>
                  <a:rPr lang="en-US" altLang="zh-CN"/>
                  <a:t> </a:t>
                </a:r>
                <a:r>
                  <a:rPr lang="zh-CN" altLang="en-US"/>
                  <a:t>次。</a:t>
                </a:r>
                <a:endParaRPr lang="zh-CN" altLang="en-US"/>
              </a:p>
              <a:p>
                <a:endParaRPr lang="en-US" altLang="zh-CN"/>
              </a:p>
              <a:p>
                <a:r>
                  <a:rPr lang="zh-CN" altLang="en-US"/>
                  <a:t>那么考虑如何快速找到有效操作位置。</a:t>
                </a:r>
                <a:endParaRPr lang="zh-CN" altLang="en-US"/>
              </a:p>
              <a:p>
                <a:endParaRPr lang="en-US" altLang="zh-CN"/>
              </a:p>
              <a:p>
                <a:r>
                  <a:rPr lang="zh-CN" altLang="en-US"/>
                  <a:t>对于每个数，维护序列中所有是其倍数的位置。</a:t>
                </a:r>
                <a:endParaRPr lang="zh-CN" altLang="en-US"/>
              </a:p>
              <a:p>
                <a:endParaRPr lang="en-US" altLang="zh-CN"/>
              </a:p>
              <a:p>
                <a:r>
                  <a:rPr lang="zh-CN" altLang="en-US"/>
                  <a:t>每次操作，并查集维护删点，而且只在之后讯问中有用的</a:t>
                </a:r>
                <a14:m>
                  <m:oMath xmlns:m="http://schemas.openxmlformats.org/officeDocument/2006/math">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x</m:t>
                    </m:r>
                  </m:oMath>
                </a14:m>
                <a:r>
                  <a:rPr lang="en-US" altLang="zh-CN"/>
                  <a:t> </a:t>
                </a:r>
                <a:r>
                  <a:rPr lang="zh-CN" altLang="en-US"/>
                  <a:t>中做删除就可以了。</a:t>
                </a:r>
                <a:endParaRPr lang="zh-CN" altLang="en-US"/>
              </a:p>
              <a:p>
                <a:endParaRPr lang="en-US" altLang="zh-CN"/>
              </a:p>
              <a:p>
                <a:r>
                  <a:rPr lang="zh-CN" altLang="en-US"/>
                  <a:t>树状数组维护区间和，时间复杂度</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 </m:t>
                    </m:r>
                    <m:func>
                      <m:funcPr>
                        <m:ctrlPr>
                          <a:rPr lang="en-US" altLang="zh-CN" i="1">
                            <a:latin typeface="Cambria Math" panose="02040503050406030204"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log</m:t>
                        </m:r>
                      </m:fName>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e>
                    </m:func>
                  </m:oMath>
                </a14:m>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875665"/>
                <a:ext cx="10515600" cy="4351338"/>
              </a:xfrm>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a:xfrm>
            <a:off x="838200" y="604520"/>
            <a:ext cx="10515600" cy="4351338"/>
          </a:xfrm>
        </p:spPr>
        <p:txBody>
          <a:bodyPr/>
          <a:lstStyle/>
          <a:p>
            <a:r>
              <a:rPr lang="zh-CN" altLang="en-US"/>
              <a:t>考虑值域分块，对于每一个值域块，维护其中的数在前</a:t>
            </a:r>
            <a:r>
              <a:rPr lang="en-US" altLang="zh-CN"/>
              <a:t> $i$ </a:t>
            </a:r>
            <a:r>
              <a:rPr lang="zh-CN" altLang="en-US"/>
              <a:t>个块中的出现次数，单点修改是简单的，插入如果要把块裂开，那么你就可以重构一遍前缀和。</a:t>
            </a:r>
            <a:endParaRPr lang="en-US" altLang="zh-CN"/>
          </a:p>
          <a:p>
            <a:r>
              <a:rPr lang="zh-CN" altLang="en-US"/>
              <a:t>那么做完了。</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bitset</a:t>
            </a:r>
            <a:endParaRPr lang="en-US" altLang="zh-CN"/>
          </a:p>
        </p:txBody>
      </p:sp>
      <p:sp>
        <p:nvSpPr>
          <p:cNvPr id="3" name="内容占位符 2"/>
          <p:cNvSpPr>
            <a:spLocks noGrp="1"/>
          </p:cNvSpPr>
          <p:nvPr>
            <p:ph idx="1"/>
          </p:nvPr>
        </p:nvSpPr>
        <p:spPr/>
        <p:txBody>
          <a:bodyPr/>
          <a:lstStyle/>
          <a:p>
            <a:r>
              <a:rPr lang="zh-CN" altLang="en-US"/>
              <a:t>常用于辅助。</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bitset </a:t>
            </a:r>
            <a:r>
              <a:rPr lang="zh-CN" altLang="en-US"/>
              <a:t>套莫队</a:t>
            </a:r>
            <a:endParaRPr lang="zh-CN" altLang="en-US"/>
          </a:p>
        </p:txBody>
      </p:sp>
      <p:sp>
        <p:nvSpPr>
          <p:cNvPr id="3" name="内容占位符 2"/>
          <p:cNvSpPr>
            <a:spLocks noGrp="1"/>
          </p:cNvSpPr>
          <p:nvPr>
            <p:ph idx="1"/>
          </p:nvPr>
        </p:nvSpPr>
        <p:spPr/>
        <p:txBody>
          <a:bodyPr/>
          <a:lstStyle/>
          <a:p>
            <a:pPr marL="0" indent="0">
              <a:buNone/>
            </a:pPr>
            <a:r>
              <a:rPr lang="zh-CN" altLang="en-US" sz="3600"/>
              <a:t>例题</a:t>
            </a:r>
            <a:endParaRPr lang="zh-CN" altLang="en-US" sz="3600"/>
          </a:p>
          <a:p>
            <a:pPr marL="0" indent="0">
              <a:buNone/>
            </a:pPr>
            <a:r>
              <a:rPr lang="en-US" altLang="zh-CN" sz="3600">
                <a:hlinkClick r:id="rId1" action="ppaction://hlinkfile"/>
              </a:rPr>
              <a:t>[Ynoi Easy Round 2016] </a:t>
            </a:r>
            <a:r>
              <a:rPr lang="zh-CN" altLang="en-US" sz="3600">
                <a:hlinkClick r:id="rId1" action="ppaction://hlinkfile"/>
              </a:rPr>
              <a:t>掉进兔子洞</a:t>
            </a:r>
            <a:endParaRPr lang="zh-CN" altLang="en-US" sz="3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265430"/>
                <a:ext cx="10515600" cy="5417820"/>
              </a:xfrm>
            </p:spPr>
            <p:txBody>
              <a:bodyPr>
                <a:normAutofit lnSpcReduction="20000"/>
              </a:bodyPr>
              <a:lstStyle/>
              <a:p>
                <a:pPr marL="0" indent="0">
                  <a:buNone/>
                </a:pPr>
                <a:r>
                  <a:rPr lang="zh-CN" altLang="en-US"/>
                  <a:t>考虑莫队。</a:t>
                </a:r>
                <a:endParaRPr lang="zh-CN" altLang="en-US"/>
              </a:p>
              <a:p>
                <a:pPr marL="0" indent="0">
                  <a:buNone/>
                </a:pPr>
                <a:endParaRPr lang="en-US" altLang="zh-CN"/>
              </a:p>
              <a:p>
                <a:pPr marL="0" indent="0">
                  <a:buNone/>
                </a:pPr>
                <a:r>
                  <a:rPr lang="zh-CN" altLang="en-US"/>
                  <a:t>考虑对于每个数</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zh-CN" altLang="en-US"/>
                  <a:t>，我们将</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𝑐𝑛𝑡</m:t>
                        </m:r>
                      </m:e>
                      <m:sub>
                        <m:r>
                          <a:rPr lang="en-US" altLang="zh-CN" i="1">
                            <a:latin typeface="Cambria Math" panose="02040503050406030204" charset="0"/>
                            <a:cs typeface="Cambria Math" panose="02040503050406030204" charset="0"/>
                          </a:rPr>
                          <m:t>𝑖</m:t>
                        </m:r>
                      </m:sub>
                    </m:sSub>
                  </m:oMath>
                </a14:m>
                <a:r>
                  <a:rPr lang="en-US" altLang="zh-CN"/>
                  <a:t> </a:t>
                </a:r>
                <a:r>
                  <a:rPr lang="zh-CN" altLang="en-US"/>
                  <a:t>位置记为</a:t>
                </a:r>
                <a:r>
                  <a:rPr lang="en-US" altLang="zh-CN"/>
                  <a:t> </a:t>
                </a:r>
                <a14:m>
                  <m:oMath xmlns:m="http://schemas.openxmlformats.org/officeDocument/2006/math">
                    <m:r>
                      <a:rPr lang="en-US" altLang="zh-CN" i="1">
                        <a:latin typeface="Cambria Math" panose="02040503050406030204" charset="0"/>
                        <a:cs typeface="Cambria Math" panose="02040503050406030204" charset="0"/>
                      </a:rPr>
                      <m:t>1</m:t>
                    </m:r>
                  </m:oMath>
                </a14:m>
                <a:r>
                  <a:rPr lang="zh-CN" altLang="en-US"/>
                  <a:t>（其中</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𝑐𝑛𝑡</m:t>
                        </m:r>
                      </m:e>
                      <m:sub>
                        <m:r>
                          <a:rPr lang="en-US" altLang="zh-CN" i="1">
                            <a:latin typeface="Cambria Math" panose="02040503050406030204" charset="0"/>
                            <a:cs typeface="Cambria Math" panose="02040503050406030204" charset="0"/>
                          </a:rPr>
                          <m:t>𝑖</m:t>
                        </m:r>
                      </m:sub>
                    </m:sSub>
                  </m:oMath>
                </a14:m>
                <a:r>
                  <a:rPr lang="en-US" altLang="zh-CN"/>
                  <a:t> </a:t>
                </a:r>
                <a:r>
                  <a:rPr lang="zh-CN" altLang="en-US"/>
                  <a:t>是在莫</a:t>
                </a:r>
                <a:endParaRPr lang="zh-CN" altLang="en-US"/>
              </a:p>
              <a:p>
                <a:pPr marL="0" indent="0">
                  <a:buNone/>
                </a:pPr>
                <a:r>
                  <a:rPr lang="zh-CN" altLang="en-US"/>
                  <a:t>队区间内</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en-US" altLang="zh-CN"/>
                  <a:t> </a:t>
                </a:r>
                <a:r>
                  <a:rPr lang="zh-CN" altLang="en-US"/>
                  <a:t>的出现次数）。</a:t>
                </a:r>
                <a:endParaRPr lang="zh-CN" altLang="en-US"/>
              </a:p>
              <a:p>
                <a:pPr marL="0" indent="0">
                  <a:buNone/>
                </a:pPr>
                <a:endParaRPr lang="en-US" altLang="zh-CN"/>
              </a:p>
              <a:p>
                <a:pPr marL="0" indent="0">
                  <a:buNone/>
                </a:pPr>
                <a:r>
                  <a:rPr lang="zh-CN" altLang="en-US"/>
                  <a:t>这样为啥是对的呢？</a:t>
                </a:r>
                <a:endParaRPr lang="zh-CN" altLang="en-US"/>
              </a:p>
              <a:p>
                <a:pPr marL="0" indent="0">
                  <a:buNone/>
                </a:pPr>
                <a:endParaRPr lang="en-US" altLang="zh-CN"/>
              </a:p>
              <a:p>
                <a:pPr marL="0" indent="0">
                  <a:buNone/>
                </a:pPr>
                <a:r>
                  <a:rPr lang="zh-CN" altLang="en-US"/>
                  <a:t>因为我们离散化的时候，实际上对于两个在原序列互为前驱后继的</a:t>
                </a:r>
                <a:endParaRPr lang="zh-CN" altLang="en-US"/>
              </a:p>
              <a:p>
                <a:pPr marL="0" indent="0">
                  <a:buNone/>
                </a:pPr>
                <a:r>
                  <a:rPr lang="zh-CN" altLang="en-US"/>
                  <a:t>数</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&lt;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oMath>
                </a14:m>
                <a:r>
                  <a:rPr lang="zh-CN" altLang="en-US"/>
                  <a:t>，</a:t>
                </a:r>
                <a14:m>
                  <m:oMath xmlns:m="http://schemas.openxmlformats.org/officeDocument/2006/math">
                    <m:r>
                      <m:rPr>
                        <m:sty m:val="p"/>
                      </m:rPr>
                      <a:rPr lang="en-US" altLang="zh-CN">
                        <a:latin typeface="Cambria Math" panose="02040503050406030204" charset="0"/>
                        <a:cs typeface="Cambria Math" panose="02040503050406030204" charset="0"/>
                      </a:rPr>
                      <m:t>x</m:t>
                    </m:r>
                    <m:r>
                      <a:rPr lang="en-US" altLang="zh-CN">
                        <a:latin typeface="Cambria Math" panose="02040503050406030204" charset="0"/>
                        <a:cs typeface="Cambria Math" panose="02040503050406030204" charset="0"/>
                      </a:rPr>
                      <m:t> </m:t>
                    </m:r>
                  </m:oMath>
                </a14:m>
                <a:r>
                  <a:rPr lang="zh-CN" altLang="en-US"/>
                  <a:t>会被赋值为</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zh-CN" altLang="en-US"/>
                  <a:t>，</a:t>
                </a:r>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en-US" altLang="zh-CN"/>
                  <a:t> </a:t>
                </a:r>
                <a:r>
                  <a:rPr lang="zh-CN" altLang="en-US"/>
                  <a:t>会被赋值为</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𝑐𝑛𝑡</m:t>
                        </m:r>
                      </m:e>
                      <m:sub>
                        <m:r>
                          <a:rPr lang="en-US" altLang="zh-CN" i="1">
                            <a:latin typeface="Cambria Math" panose="02040503050406030204" charset="0"/>
                            <a:cs typeface="Cambria Math" panose="02040503050406030204" charset="0"/>
                          </a:rPr>
                          <m:t>𝑥</m:t>
                        </m:r>
                      </m:sub>
                    </m:sSub>
                  </m:oMath>
                </a14:m>
                <a:r>
                  <a:rPr lang="zh-CN" altLang="en-US"/>
                  <a:t>，那么</a:t>
                </a:r>
                <a:endParaRPr lang="zh-CN" altLang="en-US"/>
              </a:p>
              <a:p>
                <a:pPr marL="0" indent="0">
                  <a:buNone/>
                </a:pPr>
                <a:r>
                  <a:rPr lang="zh-CN" altLang="en-US"/>
                  <a:t>这就给我们留下了足够的空缺存放相同的数。</a:t>
                </a:r>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265430"/>
                <a:ext cx="10515600" cy="5417820"/>
              </a:xfrm>
              <a:blipFill rotWithShape="1">
                <a:blip r:embed="rId1"/>
                <a:stretch>
                  <a:fillRect t="-1641"/>
                </a:stretch>
              </a:blipFill>
            </p:spPr>
            <p:txBody>
              <a:bodyPr/>
              <a:lstStyle/>
              <a:p>
                <a:r>
                  <a:rPr lang="zh-CN" altLang="en-US">
                    <a:noFill/>
                  </a:rPr>
                  <a:t> </a:t>
                </a:r>
              </a:p>
            </p:txBody>
          </p:sp>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bitset </a:t>
            </a:r>
            <a:r>
              <a:rPr lang="zh-CN" altLang="en-US"/>
              <a:t>优化</a:t>
            </a:r>
            <a:r>
              <a:rPr lang="en-US" altLang="zh-CN"/>
              <a:t> bfs</a:t>
            </a:r>
            <a:endParaRPr lang="en-US" altLang="zh-CN"/>
          </a:p>
        </p:txBody>
      </p:sp>
      <p:sp>
        <p:nvSpPr>
          <p:cNvPr id="3" name="内容占位符 2"/>
          <p:cNvSpPr>
            <a:spLocks noGrp="1"/>
          </p:cNvSpPr>
          <p:nvPr>
            <p:ph idx="1"/>
          </p:nvPr>
        </p:nvSpPr>
        <p:spPr/>
        <p:txBody>
          <a:bodyPr/>
          <a:lstStyle/>
          <a:p>
            <a:pPr marL="0" indent="0">
              <a:buNone/>
            </a:pPr>
            <a:r>
              <a:rPr lang="zh-CN" altLang="en-US" sz="3600"/>
              <a:t>例题</a:t>
            </a:r>
            <a:endParaRPr lang="zh-CN" altLang="en-US" sz="3600"/>
          </a:p>
          <a:p>
            <a:pPr marL="0" indent="0">
              <a:buNone/>
            </a:pPr>
            <a:r>
              <a:rPr lang="en-US" altLang="zh-CN" sz="3600">
                <a:hlinkClick r:id="rId1" action="ppaction://hlinkfile"/>
              </a:rPr>
              <a:t>[Ynoi2024] </a:t>
            </a:r>
            <a:r>
              <a:rPr lang="zh-CN" altLang="en-US" sz="3600">
                <a:hlinkClick r:id="rId1" action="ppaction://hlinkfile"/>
              </a:rPr>
              <a:t>弥留之国的爱丽丝</a:t>
            </a:r>
            <a:endParaRPr lang="zh-CN" altLang="en-US" sz="3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365125"/>
                <a:ext cx="10515600" cy="4351338"/>
              </a:xfrm>
            </p:spPr>
            <p:txBody>
              <a:bodyPr>
                <a:noAutofit/>
              </a:bodyPr>
              <a:lstStyle/>
              <a:p>
                <a:pPr marL="0" indent="0">
                  <a:buNone/>
                </a:pPr>
                <a:r>
                  <a:rPr lang="en-US" altLang="zh-CN" sz="2300"/>
                  <a:t> </a:t>
                </a:r>
                <a:r>
                  <a:rPr lang="zh-CN" altLang="en-US" sz="2300"/>
                  <a:t>考虑原问题不弱于</a:t>
                </a:r>
                <a:r>
                  <a:rPr lang="en-US" altLang="zh-CN" sz="2300"/>
                  <a:t> DAG </a:t>
                </a:r>
                <a:r>
                  <a:rPr lang="zh-CN" altLang="en-US" sz="2300"/>
                  <a:t>可达性，考虑除以</a:t>
                </a:r>
                <a:r>
                  <a:rPr lang="en-US" altLang="zh-CN" sz="2300"/>
                  <a:t> </a:t>
                </a:r>
                <a14:m>
                  <m:oMath xmlns:m="http://schemas.openxmlformats.org/officeDocument/2006/math">
                    <m:r>
                      <a:rPr lang="en-US" altLang="zh-CN" sz="2300" i="1">
                        <a:latin typeface="Cambria Math" panose="02040503050406030204" charset="0"/>
                        <a:cs typeface="Cambria Math" panose="02040503050406030204" charset="0"/>
                      </a:rPr>
                      <m:t>𝜔</m:t>
                    </m:r>
                  </m:oMath>
                </a14:m>
                <a:r>
                  <a:rPr lang="en-US" altLang="zh-CN" sz="2300"/>
                  <a:t> </a:t>
                </a:r>
                <a:r>
                  <a:rPr lang="zh-CN" altLang="en-US" sz="2300"/>
                  <a:t>的算法。</a:t>
                </a:r>
                <a:endParaRPr lang="en-US" altLang="zh-CN" sz="2300"/>
              </a:p>
              <a:p>
                <a:pPr marL="0" indent="0">
                  <a:buNone/>
                </a:pPr>
                <a:r>
                  <a:rPr lang="zh-CN" altLang="en-US" sz="2300"/>
                  <a:t>注意到原问题不弱于</a:t>
                </a:r>
                <a:r>
                  <a:rPr lang="en-US" altLang="zh-CN" sz="2300"/>
                  <a:t> DAG </a:t>
                </a:r>
                <a:r>
                  <a:rPr lang="zh-CN" altLang="en-US" sz="2300"/>
                  <a:t>可达性，考虑</a:t>
                </a:r>
                <a:r>
                  <a:rPr lang="en-US" altLang="zh-CN" sz="2300"/>
                  <a:t> </a:t>
                </a:r>
                <a14:m>
                  <m:oMath xmlns:m="http://schemas.openxmlformats.org/officeDocument/2006/math">
                    <m:r>
                      <a:rPr lang="en-US" altLang="zh-CN" sz="2300" i="1">
                        <a:latin typeface="Cambria Math" panose="02040503050406030204" charset="0"/>
                        <a:cs typeface="Cambria Math" panose="02040503050406030204" charset="0"/>
                      </a:rPr>
                      <m:t>𝑏𝑖𝑡𝑠𝑒𝑡</m:t>
                    </m:r>
                  </m:oMath>
                </a14:m>
                <a:r>
                  <a:rPr lang="zh-CN" altLang="en-US" sz="2300"/>
                  <a:t>。</a:t>
                </a:r>
                <a:endParaRPr lang="en-US" altLang="zh-CN" sz="2300"/>
              </a:p>
              <a:p>
                <a:pPr marL="0" indent="0">
                  <a:buNone/>
                </a:pPr>
                <a:r>
                  <a:rPr lang="zh-CN" altLang="en-US" sz="2300"/>
                  <a:t>考虑没有修改暴力怎么做，就是</a:t>
                </a:r>
                <a:r>
                  <a:rPr lang="en-US" altLang="zh-CN" sz="2300"/>
                  <a:t> </a:t>
                </a:r>
                <a14:m>
                  <m:oMath xmlns:m="http://schemas.openxmlformats.org/officeDocument/2006/math">
                    <m:r>
                      <m:rPr>
                        <m:sty m:val="p"/>
                      </m:rPr>
                      <a:rPr lang="en-US" altLang="zh-CN" sz="2300">
                        <a:latin typeface="Cambria Math" panose="02040503050406030204" charset="0"/>
                        <a:cs typeface="Cambria Math" panose="02040503050406030204" charset="0"/>
                      </a:rPr>
                      <m:t>bitset</m:t>
                    </m:r>
                  </m:oMath>
                </a14:m>
                <a:r>
                  <a:rPr lang="en-US" altLang="zh-CN" sz="2300"/>
                  <a:t> </a:t>
                </a:r>
                <a:r>
                  <a:rPr lang="zh-CN" altLang="en-US" sz="2300"/>
                  <a:t>处理连通性。</a:t>
                </a:r>
                <a:endParaRPr lang="en-US" altLang="zh-CN" sz="2300"/>
              </a:p>
              <a:p>
                <a:pPr marL="0" indent="0">
                  <a:buNone/>
                </a:pPr>
                <a:r>
                  <a:rPr lang="zh-CN" altLang="en-US" sz="2300"/>
                  <a:t>那么有修改怎么做。</a:t>
                </a:r>
                <a:endParaRPr lang="en-US" altLang="zh-CN" sz="2300"/>
              </a:p>
              <a:p>
                <a:pPr marL="0" indent="0">
                  <a:buNone/>
                </a:pPr>
                <a:r>
                  <a:rPr lang="zh-CN" altLang="en-US" sz="2300"/>
                  <a:t>考虑操作分块，设阀值为</a:t>
                </a:r>
                <a:r>
                  <a:rPr lang="en-US" altLang="zh-CN" sz="2300"/>
                  <a:t> </a:t>
                </a:r>
                <a14:m>
                  <m:oMath xmlns:m="http://schemas.openxmlformats.org/officeDocument/2006/math">
                    <m:r>
                      <m:rPr>
                        <m:sty m:val="p"/>
                      </m:rPr>
                      <a:rPr lang="en-US" altLang="zh-CN" sz="2300">
                        <a:latin typeface="Cambria Math" panose="02040503050406030204" charset="0"/>
                        <a:cs typeface="Cambria Math" panose="02040503050406030204" charset="0"/>
                      </a:rPr>
                      <m:t>B</m:t>
                    </m:r>
                  </m:oMath>
                </a14:m>
                <a:r>
                  <a:rPr lang="zh-CN" altLang="en-US" sz="2300"/>
                  <a:t>，把一个操作块中的所有询问点和修改边扣出来，对于没有修改的静态边缩点，</a:t>
                </a:r>
                <a14:m>
                  <m:oMath xmlns:m="http://schemas.openxmlformats.org/officeDocument/2006/math">
                    <m:r>
                      <m:rPr>
                        <m:sty m:val="p"/>
                      </m:rPr>
                      <a:rPr lang="en-US" altLang="zh-CN" sz="2300">
                        <a:latin typeface="Cambria Math" panose="02040503050406030204" charset="0"/>
                        <a:cs typeface="Cambria Math" panose="02040503050406030204" charset="0"/>
                      </a:rPr>
                      <m:t>bitset</m:t>
                    </m:r>
                  </m:oMath>
                </a14:m>
                <a:r>
                  <a:rPr lang="en-US" altLang="zh-CN" sz="2300"/>
                  <a:t> </a:t>
                </a:r>
                <a:r>
                  <a:rPr lang="zh-CN" altLang="en-US" sz="2300"/>
                  <a:t>维护每个缩出来的点与询问点之间的联通性，同时处理询问点两两之间能否通过这些边到达。</a:t>
                </a:r>
                <a:endParaRPr lang="en-US" altLang="zh-CN" sz="2300"/>
              </a:p>
              <a:p>
                <a:pPr marL="0" indent="0">
                  <a:buNone/>
                </a:pPr>
                <a:r>
                  <a:rPr lang="zh-CN" altLang="en-US" sz="2300"/>
                  <a:t>那么发现询问还是很不好做，考虑</a:t>
                </a:r>
                <a:r>
                  <a:rPr lang="en-US" altLang="zh-CN" sz="2300"/>
                  <a:t> </a:t>
                </a:r>
                <a14:m>
                  <m:oMath xmlns:m="http://schemas.openxmlformats.org/officeDocument/2006/math">
                    <m:r>
                      <m:rPr>
                        <m:sty m:val="p"/>
                      </m:rPr>
                      <a:rPr lang="en-US" altLang="zh-CN" sz="2300">
                        <a:latin typeface="Cambria Math" panose="02040503050406030204" charset="0"/>
                        <a:cs typeface="Cambria Math" panose="02040503050406030204" charset="0"/>
                      </a:rPr>
                      <m:t>bitset</m:t>
                    </m:r>
                  </m:oMath>
                </a14:m>
                <a:r>
                  <a:rPr lang="en-US" altLang="zh-CN" sz="2300"/>
                  <a:t> </a:t>
                </a:r>
                <a:r>
                  <a:rPr lang="zh-CN" altLang="en-US" sz="2300"/>
                  <a:t>优化</a:t>
                </a:r>
                <a:r>
                  <a:rPr lang="en-US" altLang="zh-CN" sz="2300"/>
                  <a:t> bfs</a:t>
                </a:r>
                <a:r>
                  <a:rPr lang="zh-CN" altLang="en-US" sz="2300"/>
                  <a:t>，考虑这个东西的优势。虽然这个东西复杂度一般是</a:t>
                </a:r>
                <a:r>
                  <a:rPr lang="en-US" altLang="zh-CN" sz="2300"/>
                  <a:t> </a:t>
                </a:r>
                <a14:m>
                  <m:oMath xmlns:m="http://schemas.openxmlformats.org/officeDocument/2006/math">
                    <m:r>
                      <m:rPr>
                        <m:sty m:val="p"/>
                      </m:rPr>
                      <a:rPr lang="en-US" altLang="zh-CN" sz="2300">
                        <a:latin typeface="Cambria Math" panose="02040503050406030204" charset="0"/>
                        <a:cs typeface="Cambria Math" panose="02040503050406030204" charset="0"/>
                      </a:rPr>
                      <m:t>O</m:t>
                    </m:r>
                    <m:r>
                      <a:rPr lang="en-US" altLang="zh-CN" sz="2300">
                        <a:latin typeface="Cambria Math" panose="02040503050406030204" charset="0"/>
                        <a:cs typeface="Cambria Math" panose="02040503050406030204" charset="0"/>
                      </a:rPr>
                      <m:t>(</m:t>
                    </m:r>
                    <m:f>
                      <m:fPr>
                        <m:ctrlPr>
                          <a:rPr lang="en-US" altLang="zh-CN" sz="2300" i="1">
                            <a:latin typeface="Cambria Math" panose="02040503050406030204" charset="0"/>
                            <a:cs typeface="Cambria Math" panose="02040503050406030204" charset="0"/>
                          </a:rPr>
                        </m:ctrlPr>
                      </m:fPr>
                      <m:num>
                        <m:sSup>
                          <m:sSupPr>
                            <m:ctrlPr>
                              <a:rPr lang="en-US" altLang="zh-CN" sz="2300" i="1">
                                <a:latin typeface="Cambria Math" panose="02040503050406030204" charset="0"/>
                                <a:cs typeface="Cambria Math" panose="02040503050406030204" charset="0"/>
                              </a:rPr>
                            </m:ctrlPr>
                          </m:sSupPr>
                          <m:e>
                            <m:r>
                              <a:rPr lang="en-US" altLang="zh-CN" sz="2300" i="1">
                                <a:latin typeface="Cambria Math" panose="02040503050406030204" charset="0"/>
                                <a:cs typeface="Cambria Math" panose="02040503050406030204" charset="0"/>
                              </a:rPr>
                              <m:t>𝑛</m:t>
                            </m:r>
                          </m:e>
                          <m:sup>
                            <m:r>
                              <a:rPr lang="en-US" altLang="zh-CN" sz="2300" i="1">
                                <a:latin typeface="Cambria Math" panose="02040503050406030204" charset="0"/>
                                <a:cs typeface="Cambria Math" panose="02040503050406030204" charset="0"/>
                              </a:rPr>
                              <m:t>2</m:t>
                            </m:r>
                          </m:sup>
                        </m:sSup>
                      </m:num>
                      <m:den>
                        <m:r>
                          <a:rPr lang="en-US" altLang="zh-CN" sz="2300" i="1">
                            <a:latin typeface="Cambria Math" panose="02040503050406030204" charset="0"/>
                            <a:cs typeface="Cambria Math" panose="02040503050406030204" charset="0"/>
                          </a:rPr>
                          <m:t>𝜔</m:t>
                        </m:r>
                      </m:den>
                    </m:f>
                    <m:r>
                      <a:rPr lang="en-US" altLang="zh-CN" sz="2300" i="1">
                        <a:latin typeface="Cambria Math" panose="02040503050406030204" charset="0"/>
                        <a:cs typeface="Cambria Math" panose="02040503050406030204" charset="0"/>
                      </a:rPr>
                      <m:t>)</m:t>
                    </m:r>
                  </m:oMath>
                </a14:m>
                <a:r>
                  <a:rPr lang="en-US" altLang="zh-CN" sz="2300"/>
                  <a:t> </a:t>
                </a:r>
                <a:r>
                  <a:rPr lang="zh-CN" altLang="en-US" sz="2300"/>
                  <a:t>的，但是它与我们预处理出来的东西十分的匹配，又发现关键点数量是</a:t>
                </a:r>
                <a:r>
                  <a:rPr lang="en-US" altLang="zh-CN" sz="2300"/>
                  <a:t> </a:t>
                </a:r>
                <a14:m>
                  <m:oMath xmlns:m="http://schemas.openxmlformats.org/officeDocument/2006/math">
                    <m:r>
                      <m:rPr>
                        <m:sty m:val="p"/>
                      </m:rPr>
                      <a:rPr lang="en-US" altLang="zh-CN" sz="2300">
                        <a:latin typeface="Cambria Math" panose="02040503050406030204" charset="0"/>
                        <a:cs typeface="Cambria Math" panose="02040503050406030204" charset="0"/>
                      </a:rPr>
                      <m:t>O</m:t>
                    </m:r>
                    <m:r>
                      <a:rPr lang="en-US" altLang="zh-CN" sz="2300">
                        <a:latin typeface="Cambria Math" panose="02040503050406030204" charset="0"/>
                        <a:cs typeface="Cambria Math" panose="02040503050406030204" charset="0"/>
                      </a:rPr>
                      <m:t>(</m:t>
                    </m:r>
                    <m:r>
                      <m:rPr>
                        <m:sty m:val="p"/>
                      </m:rPr>
                      <a:rPr lang="en-US" altLang="zh-CN" sz="2300">
                        <a:latin typeface="Cambria Math" panose="02040503050406030204" charset="0"/>
                        <a:cs typeface="Cambria Math" panose="02040503050406030204" charset="0"/>
                      </a:rPr>
                      <m:t>B</m:t>
                    </m:r>
                    <m:r>
                      <a:rPr lang="en-US" altLang="zh-CN" sz="2300">
                        <a:latin typeface="Cambria Math" panose="02040503050406030204" charset="0"/>
                        <a:cs typeface="Cambria Math" panose="02040503050406030204" charset="0"/>
                      </a:rPr>
                      <m:t>)</m:t>
                    </m:r>
                  </m:oMath>
                </a14:m>
                <a:r>
                  <a:rPr lang="en-US" altLang="zh-CN" sz="2300"/>
                  <a:t> </a:t>
                </a:r>
                <a:r>
                  <a:rPr lang="zh-CN" altLang="en-US" sz="2300"/>
                  <a:t>的，所以这个东西单次询问的复杂度是</a:t>
                </a:r>
                <a:r>
                  <a:rPr lang="en-US" altLang="zh-CN" sz="2300"/>
                  <a:t> </a:t>
                </a:r>
                <a14:m>
                  <m:oMath xmlns:m="http://schemas.openxmlformats.org/officeDocument/2006/math">
                    <m:r>
                      <m:rPr>
                        <m:sty m:val="p"/>
                      </m:rPr>
                      <a:rPr lang="en-US" altLang="zh-CN" sz="2300">
                        <a:latin typeface="Cambria Math" panose="02040503050406030204" charset="0"/>
                        <a:cs typeface="Cambria Math" panose="02040503050406030204" charset="0"/>
                      </a:rPr>
                      <m:t>O</m:t>
                    </m:r>
                    <m:r>
                      <a:rPr lang="en-US" altLang="zh-CN" sz="2300">
                        <a:latin typeface="Cambria Math" panose="02040503050406030204" charset="0"/>
                        <a:cs typeface="Cambria Math" panose="02040503050406030204" charset="0"/>
                      </a:rPr>
                      <m:t>(</m:t>
                    </m:r>
                    <m:f>
                      <m:fPr>
                        <m:ctrlPr>
                          <a:rPr lang="en-US" altLang="zh-CN" sz="2300" i="1">
                            <a:latin typeface="Cambria Math" panose="02040503050406030204" charset="0"/>
                            <a:cs typeface="Cambria Math" panose="02040503050406030204" charset="0"/>
                          </a:rPr>
                        </m:ctrlPr>
                      </m:fPr>
                      <m:num>
                        <m:sSup>
                          <m:sSupPr>
                            <m:ctrlPr>
                              <a:rPr lang="en-US" altLang="zh-CN" sz="2300" i="1">
                                <a:latin typeface="Cambria Math" panose="02040503050406030204" charset="0"/>
                                <a:cs typeface="Cambria Math" panose="02040503050406030204" charset="0"/>
                              </a:rPr>
                            </m:ctrlPr>
                          </m:sSupPr>
                          <m:e>
                            <m:r>
                              <a:rPr lang="en-US" altLang="zh-CN" sz="2300" i="1">
                                <a:latin typeface="Cambria Math" panose="02040503050406030204" charset="0"/>
                                <a:cs typeface="Cambria Math" panose="02040503050406030204" charset="0"/>
                              </a:rPr>
                              <m:t>𝐵</m:t>
                            </m:r>
                          </m:e>
                          <m:sup>
                            <m:r>
                              <a:rPr lang="en-US" altLang="zh-CN" sz="2300" i="1">
                                <a:latin typeface="Cambria Math" panose="02040503050406030204" charset="0"/>
                                <a:cs typeface="Cambria Math" panose="02040503050406030204" charset="0"/>
                              </a:rPr>
                              <m:t>2</m:t>
                            </m:r>
                          </m:sup>
                        </m:sSup>
                      </m:num>
                      <m:den>
                        <m:r>
                          <a:rPr lang="en-US" altLang="zh-CN" sz="2300" i="1">
                            <a:latin typeface="Cambria Math" panose="02040503050406030204" charset="0"/>
                            <a:cs typeface="Cambria Math" panose="02040503050406030204" charset="0"/>
                          </a:rPr>
                          <m:t>𝜔</m:t>
                        </m:r>
                      </m:den>
                    </m:f>
                    <m:r>
                      <a:rPr lang="en-US" altLang="zh-CN" sz="2300" i="1">
                        <a:latin typeface="Cambria Math" panose="02040503050406030204" charset="0"/>
                        <a:cs typeface="Cambria Math" panose="02040503050406030204" charset="0"/>
                      </a:rPr>
                      <m:t>)</m:t>
                    </m:r>
                  </m:oMath>
                </a14:m>
                <a:r>
                  <a:rPr lang="en-US" altLang="zh-CN" sz="2300"/>
                  <a:t> </a:t>
                </a:r>
                <a:r>
                  <a:rPr lang="zh-CN" altLang="en-US" sz="2300"/>
                  <a:t>的。</a:t>
                </a:r>
                <a:endParaRPr lang="en-US" altLang="zh-CN" sz="2300"/>
              </a:p>
              <a:p>
                <a:pPr marL="0" indent="0">
                  <a:buNone/>
                </a:pPr>
                <a:r>
                  <a:rPr lang="zh-CN" altLang="en-US" sz="2300"/>
                  <a:t>那么考虑阀值怎么去取。</a:t>
                </a:r>
                <a:endParaRPr lang="en-US" altLang="zh-CN" sz="2300"/>
              </a:p>
              <a:p>
                <a:pPr marL="0" indent="0">
                  <a:buNone/>
                </a:pPr>
                <a:r>
                  <a:rPr lang="zh-CN" altLang="en-US" sz="2300"/>
                  <a:t>发现预处理复杂度是</a:t>
                </a:r>
                <a:r>
                  <a:rPr lang="en-US" altLang="zh-CN" sz="2300"/>
                  <a:t> </a:t>
                </a:r>
                <a14:m>
                  <m:oMath xmlns:m="http://schemas.openxmlformats.org/officeDocument/2006/math">
                    <m:f>
                      <m:fPr>
                        <m:ctrlPr>
                          <a:rPr lang="en-US" altLang="zh-CN" sz="2300" i="1">
                            <a:latin typeface="Cambria Math" panose="02040503050406030204" charset="0"/>
                            <a:cs typeface="Cambria Math" panose="02040503050406030204" charset="0"/>
                          </a:rPr>
                        </m:ctrlPr>
                      </m:fPr>
                      <m:num>
                        <m:r>
                          <a:rPr lang="en-US" altLang="zh-CN" sz="2300" i="1">
                            <a:latin typeface="Cambria Math" panose="02040503050406030204" charset="0"/>
                            <a:cs typeface="Cambria Math" panose="02040503050406030204" charset="0"/>
                          </a:rPr>
                          <m:t>𝑞</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𝑛</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𝑚</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𝐵</m:t>
                        </m:r>
                      </m:num>
                      <m:den>
                        <m:r>
                          <a:rPr lang="en-US" altLang="zh-CN" sz="2300" i="1">
                            <a:latin typeface="Cambria Math" panose="02040503050406030204" charset="0"/>
                            <a:cs typeface="Cambria Math" panose="02040503050406030204" charset="0"/>
                          </a:rPr>
                          <m:t>𝐵</m:t>
                        </m:r>
                        <m:r>
                          <a:rPr lang="en-US" altLang="zh-CN" sz="2300" i="1">
                            <a:latin typeface="Cambria Math" panose="02040503050406030204" charset="0"/>
                            <a:cs typeface="Cambria Math" panose="02040503050406030204" charset="0"/>
                          </a:rPr>
                          <m:t>𝜔</m:t>
                        </m:r>
                      </m:den>
                    </m:f>
                  </m:oMath>
                </a14:m>
                <a:r>
                  <a:rPr lang="en-US" altLang="zh-CN" sz="2300"/>
                  <a:t> </a:t>
                </a:r>
                <a:r>
                  <a:rPr lang="zh-CN" altLang="en-US" sz="2300"/>
                  <a:t>的，那么考虑平衡，取</a:t>
                </a:r>
                <a:r>
                  <a:rPr lang="en-US" altLang="zh-CN" sz="2300"/>
                  <a:t> </a:t>
                </a:r>
                <a14:m>
                  <m:oMath xmlns:m="http://schemas.openxmlformats.org/officeDocument/2006/math">
                    <m:r>
                      <a:rPr lang="en-US" altLang="zh-CN" sz="2300" i="1">
                        <a:latin typeface="Cambria Math" panose="02040503050406030204" charset="0"/>
                        <a:cs typeface="Cambria Math" panose="02040503050406030204" charset="0"/>
                      </a:rPr>
                      <m:t>𝐵</m:t>
                    </m:r>
                    <m:r>
                      <a:rPr lang="en-US" altLang="zh-CN" sz="2300" i="1">
                        <a:latin typeface="Cambria Math" panose="02040503050406030204" charset="0"/>
                        <a:cs typeface="Cambria Math" panose="02040503050406030204" charset="0"/>
                      </a:rPr>
                      <m:t>=</m:t>
                    </m:r>
                    <m:rad>
                      <m:radPr>
                        <m:ctrlPr>
                          <a:rPr lang="en-US" altLang="zh-CN" sz="2300" i="1">
                            <a:latin typeface="Cambria Math" panose="02040503050406030204" charset="0"/>
                            <a:cs typeface="Cambria Math" panose="02040503050406030204" charset="0"/>
                          </a:rPr>
                        </m:ctrlPr>
                      </m:radPr>
                      <m:deg>
                        <m:r>
                          <a:rPr lang="en-US" altLang="zh-CN" sz="2300" i="1">
                            <a:latin typeface="Cambria Math" panose="02040503050406030204" charset="0"/>
                            <a:cs typeface="Cambria Math" panose="02040503050406030204" charset="0"/>
                          </a:rPr>
                          <m:t>3</m:t>
                        </m:r>
                      </m:deg>
                      <m:e>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𝑛</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𝑚</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𝜔</m:t>
                        </m:r>
                      </m:e>
                    </m:rad>
                  </m:oMath>
                </a14:m>
                <a:r>
                  <a:rPr lang="zh-CN" altLang="en-US" sz="2300"/>
                  <a:t>，得到总时间复杂度</a:t>
                </a:r>
                <a:r>
                  <a:rPr lang="en-US" altLang="zh-CN" sz="2300"/>
                  <a:t> </a:t>
                </a:r>
                <a14:m>
                  <m:oMath xmlns:m="http://schemas.openxmlformats.org/officeDocument/2006/math">
                    <m:r>
                      <a:rPr lang="en-US" altLang="zh-CN" sz="2300" i="1">
                        <a:latin typeface="Cambria Math" panose="02040503050406030204" charset="0"/>
                        <a:cs typeface="Cambria Math" panose="02040503050406030204" charset="0"/>
                      </a:rPr>
                      <m:t>𝑂</m:t>
                    </m:r>
                    <m:r>
                      <a:rPr lang="en-US" altLang="zh-CN" sz="2300" i="1">
                        <a:latin typeface="Cambria Math" panose="02040503050406030204" charset="0"/>
                        <a:cs typeface="Cambria Math" panose="02040503050406030204" charset="0"/>
                      </a:rPr>
                      <m:t>(</m:t>
                    </m:r>
                    <m:f>
                      <m:fPr>
                        <m:ctrlPr>
                          <a:rPr lang="en-US" altLang="zh-CN" sz="2300" i="1">
                            <a:latin typeface="Cambria Math" panose="02040503050406030204" charset="0"/>
                            <a:cs typeface="Cambria Math" panose="02040503050406030204" charset="0"/>
                          </a:rPr>
                        </m:ctrlPr>
                      </m:fPr>
                      <m:num>
                        <m:r>
                          <a:rPr lang="en-US" altLang="zh-CN" sz="2300" i="1">
                            <a:latin typeface="Cambria Math" panose="02040503050406030204" charset="0"/>
                            <a:cs typeface="Cambria Math" panose="02040503050406030204" charset="0"/>
                          </a:rPr>
                          <m:t>𝑞</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𝑛</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𝑚</m:t>
                        </m:r>
                        <m:r>
                          <a:rPr lang="en-US" altLang="zh-CN" sz="2300" i="1">
                            <a:latin typeface="Cambria Math" panose="02040503050406030204" charset="0"/>
                            <a:cs typeface="Cambria Math" panose="02040503050406030204" charset="0"/>
                          </a:rPr>
                          <m:t>)</m:t>
                        </m:r>
                      </m:num>
                      <m:den>
                        <m:r>
                          <a:rPr lang="en-US" altLang="zh-CN" sz="2300" i="1">
                            <a:latin typeface="Cambria Math" panose="02040503050406030204" charset="0"/>
                            <a:cs typeface="Cambria Math" panose="02040503050406030204" charset="0"/>
                          </a:rPr>
                          <m:t>𝜔</m:t>
                        </m:r>
                      </m:den>
                    </m:f>
                    <m:r>
                      <a:rPr lang="en-US" altLang="zh-CN" sz="2300" i="1">
                        <a:latin typeface="Cambria Math" panose="02040503050406030204" charset="0"/>
                        <a:cs typeface="Cambria Math" panose="02040503050406030204" charset="0"/>
                      </a:rPr>
                      <m:t>+</m:t>
                    </m:r>
                    <m:f>
                      <m:fPr>
                        <m:ctrlPr>
                          <a:rPr lang="en-US" altLang="zh-CN" sz="2300" i="1">
                            <a:latin typeface="Cambria Math" panose="02040503050406030204" charset="0"/>
                            <a:cs typeface="Cambria Math" panose="02040503050406030204" charset="0"/>
                          </a:rPr>
                        </m:ctrlPr>
                      </m:fPr>
                      <m:num>
                        <m:sSup>
                          <m:sSupPr>
                            <m:ctrlPr>
                              <a:rPr lang="en-US" altLang="zh-CN" sz="2300" i="1">
                                <a:latin typeface="Cambria Math" panose="02040503050406030204" charset="0"/>
                                <a:cs typeface="Cambria Math" panose="02040503050406030204" charset="0"/>
                              </a:rPr>
                            </m:ctrlPr>
                          </m:sSupPr>
                          <m:e>
                            <m:r>
                              <a:rPr lang="en-US" altLang="zh-CN" sz="2300" i="1">
                                <a:latin typeface="Cambria Math" panose="02040503050406030204" charset="0"/>
                                <a:cs typeface="Cambria Math" panose="02040503050406030204" charset="0"/>
                              </a:rPr>
                              <m:t>𝑞</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𝑛</m:t>
                            </m:r>
                            <m:r>
                              <a:rPr lang="en-US" altLang="zh-CN" sz="2300" i="1">
                                <a:latin typeface="Cambria Math" panose="02040503050406030204" charset="0"/>
                                <a:cs typeface="Cambria Math" panose="02040503050406030204" charset="0"/>
                              </a:rPr>
                              <m:t>+</m:t>
                            </m:r>
                            <m:r>
                              <a:rPr lang="en-US" altLang="zh-CN" sz="2300" i="1">
                                <a:latin typeface="Cambria Math" panose="02040503050406030204" charset="0"/>
                                <a:cs typeface="Cambria Math" panose="02040503050406030204" charset="0"/>
                              </a:rPr>
                              <m:t>𝑚</m:t>
                            </m:r>
                            <m:r>
                              <a:rPr lang="en-US" altLang="zh-CN" sz="2300" i="1">
                                <a:latin typeface="Cambria Math" panose="02040503050406030204" charset="0"/>
                                <a:cs typeface="Cambria Math" panose="02040503050406030204" charset="0"/>
                              </a:rPr>
                              <m:t>)</m:t>
                            </m:r>
                          </m:e>
                          <m:sup>
                            <m:f>
                              <m:fPr>
                                <m:ctrlPr>
                                  <a:rPr lang="en-US" altLang="zh-CN" sz="2300" i="1">
                                    <a:latin typeface="Cambria Math" panose="02040503050406030204" charset="0"/>
                                    <a:cs typeface="Cambria Math" panose="02040503050406030204" charset="0"/>
                                  </a:rPr>
                                </m:ctrlPr>
                              </m:fPr>
                              <m:num>
                                <m:r>
                                  <a:rPr lang="en-US" altLang="zh-CN" sz="2300" i="1">
                                    <a:latin typeface="Cambria Math" panose="02040503050406030204" charset="0"/>
                                    <a:cs typeface="Cambria Math" panose="02040503050406030204" charset="0"/>
                                  </a:rPr>
                                  <m:t>2</m:t>
                                </m:r>
                              </m:num>
                              <m:den>
                                <m:r>
                                  <a:rPr lang="en-US" altLang="zh-CN" sz="2300" i="1">
                                    <a:latin typeface="Cambria Math" panose="02040503050406030204" charset="0"/>
                                    <a:cs typeface="Cambria Math" panose="02040503050406030204" charset="0"/>
                                  </a:rPr>
                                  <m:t>3</m:t>
                                </m:r>
                              </m:den>
                            </m:f>
                          </m:sup>
                        </m:sSup>
                      </m:num>
                      <m:den>
                        <m:r>
                          <a:rPr lang="en-US" altLang="zh-CN" sz="2300" i="1">
                            <a:latin typeface="Cambria Math" panose="02040503050406030204" charset="0"/>
                            <a:cs typeface="Cambria Math" panose="02040503050406030204" charset="0"/>
                          </a:rPr>
                          <m:t>𝜔</m:t>
                        </m:r>
                      </m:den>
                    </m:f>
                  </m:oMath>
                </a14:m>
                <a:r>
                  <a:rPr lang="en-US" altLang="zh-CN" sz="2300"/>
                  <a:t> </a:t>
                </a:r>
                <a:r>
                  <a:rPr lang="zh-CN" altLang="en-US" sz="2300"/>
                  <a:t>的，在</a:t>
                </a:r>
                <a:r>
                  <a:rPr lang="en-US" altLang="zh-CN" sz="2300"/>
                  <a:t> </a:t>
                </a:r>
                <a14:m>
                  <m:oMath xmlns:m="http://schemas.openxmlformats.org/officeDocument/2006/math">
                    <m:r>
                      <a:rPr lang="en-US" altLang="zh-CN" sz="2300">
                        <a:latin typeface="Cambria Math" panose="02040503050406030204" charset="0"/>
                        <a:cs typeface="Cambria Math" panose="02040503050406030204" charset="0"/>
                      </a:rPr>
                      <m:t>8</m:t>
                    </m:r>
                  </m:oMath>
                </a14:m>
                <a:r>
                  <a:rPr lang="en-US" altLang="zh-CN" sz="2300"/>
                  <a:t> </a:t>
                </a:r>
                <a:r>
                  <a:rPr lang="zh-CN" altLang="en-US" sz="2300"/>
                  <a:t>秒的时间限制下可以通过。</a:t>
                </a:r>
                <a:endParaRPr lang="zh-CN" altLang="en-US" sz="230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365125"/>
                <a:ext cx="10515600" cy="4351338"/>
              </a:xfrm>
              <a:blipFill rotWithShape="1">
                <a:blip r:embed="rId1"/>
                <a:stretch>
                  <a:fillRect t="-146" b="-34841"/>
                </a:stretch>
              </a:blipFill>
            </p:spPr>
            <p:txBody>
              <a:bodyPr/>
              <a:lstStyle/>
              <a:p>
                <a:r>
                  <a:rPr lang="zh-CN" altLang="en-US">
                    <a:noFill/>
                  </a:rPr>
                  <a:t> </a:t>
                </a:r>
              </a:p>
            </p:txBody>
          </p:sp>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可持久化的一些处理技巧</a:t>
            </a:r>
            <a:endParaRPr lang="zh-CN" altLang="en-US"/>
          </a:p>
        </p:txBody>
      </p:sp>
      <p:sp>
        <p:nvSpPr>
          <p:cNvPr id="3" name="内容占位符 2"/>
          <p:cNvSpPr>
            <a:spLocks noGrp="1"/>
          </p:cNvSpPr>
          <p:nvPr>
            <p:ph idx="1"/>
          </p:nvPr>
        </p:nvSpPr>
        <p:spPr/>
        <p:txBody>
          <a:bodyPr/>
          <a:lstStyle/>
          <a:p>
            <a:r>
              <a:rPr lang="zh-CN" altLang="en-US"/>
              <a:t>可以离线建立操作树。</a:t>
            </a:r>
            <a:endParaRPr lang="en-US" altLang="zh-CN"/>
          </a:p>
          <a:p>
            <a:r>
              <a:rPr lang="zh-CN" altLang="en-US"/>
              <a:t>具体的，你对于每个版本，由其所依赖的版本向其连边，最后遍历得到的树，进入搜索前修改，回溯时撤回修改，即可算出结果。</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习题</a:t>
            </a:r>
            <a:endParaRPr lang="zh-CN" altLang="en-US"/>
          </a:p>
        </p:txBody>
      </p:sp>
      <p:sp>
        <p:nvSpPr>
          <p:cNvPr id="3" name="内容占位符 2"/>
          <p:cNvSpPr>
            <a:spLocks noGrp="1"/>
          </p:cNvSpPr>
          <p:nvPr>
            <p:ph idx="1"/>
          </p:nvPr>
        </p:nvSpPr>
        <p:spPr/>
        <p:txBody>
          <a:bodyPr/>
          <a:lstStyle/>
          <a:p>
            <a:r>
              <a:rPr lang="zh-CN" altLang="en-US"/>
              <a:t>上帝造题的七分钟</a:t>
            </a:r>
            <a:r>
              <a:rPr lang="en-US" altLang="zh-CN"/>
              <a:t> 2 / </a:t>
            </a:r>
            <a:r>
              <a:rPr lang="zh-CN" altLang="en-US"/>
              <a:t>花神游历各国</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例题</a:t>
            </a:r>
            <a:endParaRPr lang="zh-CN" altLang="en-US"/>
          </a:p>
        </p:txBody>
      </p:sp>
      <p:sp>
        <p:nvSpPr>
          <p:cNvPr id="3" name="内容占位符 2"/>
          <p:cNvSpPr>
            <a:spLocks noGrp="1"/>
          </p:cNvSpPr>
          <p:nvPr>
            <p:ph idx="1"/>
          </p:nvPr>
        </p:nvSpPr>
        <p:spPr/>
        <p:txBody>
          <a:bodyPr/>
          <a:lstStyle/>
          <a:p>
            <a:pPr marL="0" indent="0">
              <a:buNone/>
            </a:pPr>
            <a:r>
              <a:rPr lang="en-US" altLang="zh-CN">
                <a:hlinkClick r:id="rId1" action="ppaction://hlinkfile"/>
              </a:rPr>
              <a:t>[Ynoi Easy Round 2014] </a:t>
            </a:r>
            <a:r>
              <a:rPr lang="zh-CN" altLang="en-US">
                <a:hlinkClick r:id="rId1" action="ppaction://hlinkfile"/>
              </a:rPr>
              <a:t>等这场战争结束之后</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 </a:t>
            </a:r>
            <a:endParaRPr lang="en-US" altLang="zh-CN"/>
          </a:p>
        </p:txBody>
      </p:sp>
      <p:sp>
        <p:nvSpPr>
          <p:cNvPr id="3" name="内容占位符 2"/>
          <p:cNvSpPr>
            <a:spLocks noGrp="1"/>
          </p:cNvSpPr>
          <p:nvPr>
            <p:ph idx="1"/>
          </p:nvPr>
        </p:nvSpPr>
        <p:spPr>
          <a:xfrm>
            <a:off x="838200" y="365125"/>
            <a:ext cx="10515600" cy="4351338"/>
          </a:xfrm>
        </p:spPr>
        <p:txBody>
          <a:bodyPr/>
          <a:lstStyle/>
          <a:p>
            <a:pPr marL="0" indent="0">
              <a:buNone/>
            </a:pPr>
            <a:endParaRPr lang="en-US" altLang="zh-CN"/>
          </a:p>
          <a:p>
            <a:r>
              <a:rPr lang="zh-CN" altLang="en-US"/>
              <a:t>考虑值域分块做第</a:t>
            </a:r>
            <a:r>
              <a:rPr lang="en-US" altLang="zh-CN"/>
              <a:t> k </a:t>
            </a:r>
            <a:r>
              <a:rPr lang="zh-CN" altLang="en-US"/>
              <a:t>小，那么连边可以并查集。</a:t>
            </a:r>
            <a:endParaRPr lang="en-US" altLang="zh-CN"/>
          </a:p>
          <a:p>
            <a:r>
              <a:rPr lang="zh-CN" altLang="en-US"/>
              <a:t>发现要可持久化，考虑操作树。</a:t>
            </a:r>
            <a:endParaRPr lang="en-US" altLang="zh-CN"/>
          </a:p>
          <a:p>
            <a:r>
              <a:rPr lang="zh-CN" altLang="en-US"/>
              <a:t>因其要支持撤销，考虑把并查集换成可撤销的。</a:t>
            </a:r>
            <a:endParaRPr lang="en-US" altLang="zh-CN"/>
          </a:p>
          <a:p>
            <a:r>
              <a:rPr lang="zh-CN" altLang="en-US"/>
              <a:t>做完了。</a:t>
            </a: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End</a:t>
            </a:r>
            <a:endParaRPr lang="en-US" altLang="zh-CN"/>
          </a:p>
        </p:txBody>
      </p:sp>
      <p:sp>
        <p:nvSpPr>
          <p:cNvPr id="3" name="内容占位符 2"/>
          <p:cNvSpPr>
            <a:spLocks noGrp="1"/>
          </p:cNvSpPr>
          <p:nvPr>
            <p:ph idx="1"/>
          </p:nvPr>
        </p:nvSpPr>
        <p:spPr/>
        <p:txBody>
          <a:bodyPr/>
          <a:lstStyle/>
          <a:p>
            <a:pPr marL="0" indent="0">
              <a:buNone/>
            </a:pPr>
            <a:r>
              <a:rPr lang="en-US" altLang="zh-CN" sz="4800"/>
              <a:t> </a:t>
            </a:r>
            <a:r>
              <a:rPr lang="zh-CN" altLang="en-US" sz="4800">
                <a:sym typeface="+mn-ea"/>
              </a:rPr>
              <a:t>谢谢大家的聆听！</a:t>
            </a:r>
            <a:endParaRPr lang="zh-CN" altLang="en-US" sz="4800"/>
          </a:p>
          <a:p>
            <a:pPr marL="0" indent="0">
              <a:buNone/>
            </a:pPr>
            <a:endParaRPr lang="en-US" altLang="zh-CN" sz="4800"/>
          </a:p>
        </p:txBody>
      </p:sp>
      <p:pic>
        <p:nvPicPr>
          <p:cNvPr id="4" name="图片 3" descr="12312341"/>
          <p:cNvPicPr>
            <a:picLocks noChangeAspect="1"/>
          </p:cNvPicPr>
          <p:nvPr/>
        </p:nvPicPr>
        <p:blipFill>
          <a:blip r:embed="rId1"/>
          <a:stretch>
            <a:fillRect/>
          </a:stretch>
        </p:blipFill>
        <p:spPr>
          <a:xfrm>
            <a:off x="5725795" y="3052445"/>
            <a:ext cx="739775" cy="752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线段树</a:t>
            </a:r>
            <a:endParaRPr lang="zh-CN" altLang="en-US"/>
          </a:p>
        </p:txBody>
      </p:sp>
      <p:sp>
        <p:nvSpPr>
          <p:cNvPr id="3" name="内容占位符 2"/>
          <p:cNvSpPr>
            <a:spLocks noGrp="1"/>
          </p:cNvSpPr>
          <p:nvPr>
            <p:ph idx="1"/>
          </p:nvPr>
        </p:nvSpPr>
        <p:spPr/>
        <p:txBody>
          <a:bodyPr/>
          <a:lstStyle/>
          <a:p>
            <a:pPr marL="0" indent="0">
              <a:buNone/>
            </a:pPr>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普通线段树</a:t>
            </a:r>
            <a:endParaRPr lang="zh-CN" altLang="en-US"/>
          </a:p>
        </p:txBody>
      </p:sp>
      <p:sp>
        <p:nvSpPr>
          <p:cNvPr id="3" name="内容占位符 2"/>
          <p:cNvSpPr>
            <a:spLocks noGrp="1"/>
          </p:cNvSpPr>
          <p:nvPr>
            <p:ph idx="1"/>
          </p:nvPr>
        </p:nvSpPr>
        <p:spPr/>
        <p:txBody>
          <a:bodyPr/>
          <a:lstStyle/>
          <a:p>
            <a:r>
              <a:rPr lang="zh-CN" altLang="en-US"/>
              <a:t>自己写。</a:t>
            </a:r>
            <a:endParaRPr lang="zh-CN" altLang="en-US"/>
          </a:p>
          <a:p>
            <a:pPr marL="0" indent="0">
              <a:buNone/>
            </a:pPr>
            <a:r>
              <a:rPr lang="zh-CN" altLang="en-US">
                <a:sym typeface="+mn-ea"/>
              </a:rPr>
              <a:t>习题：</a:t>
            </a:r>
            <a:endParaRPr lang="zh-CN" altLang="en-US"/>
          </a:p>
          <a:p>
            <a:r>
              <a:rPr lang="zh-CN" altLang="en-US"/>
              <a:t>楼房重建</a:t>
            </a:r>
            <a:endParaRPr lang="en-US" altLang="zh-CN"/>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5517</Words>
  <Application>WPS 演示</Application>
  <PresentationFormat>宽屏</PresentationFormat>
  <Paragraphs>446</Paragraphs>
  <Slides>73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73</vt:i4>
      </vt:variant>
    </vt:vector>
  </HeadingPairs>
  <TitlesOfParts>
    <vt:vector size="90" baseType="lpstr">
      <vt:lpstr>Arial</vt:lpstr>
      <vt:lpstr>宋体</vt:lpstr>
      <vt:lpstr>Wingdings</vt:lpstr>
      <vt:lpstr>DejaVu Sans</vt:lpstr>
      <vt:lpstr>Cambria Math</vt:lpstr>
      <vt:lpstr>DejaVu Math TeX Gyre</vt:lpstr>
      <vt:lpstr>微软雅黑</vt:lpstr>
      <vt:lpstr>Droid Sans Fallback</vt:lpstr>
      <vt:lpstr>Calibri</vt:lpstr>
      <vt:lpstr>微软雅黑</vt:lpstr>
      <vt:lpstr>宋体</vt:lpstr>
      <vt:lpstr>Arial Unicode MS</vt:lpstr>
      <vt:lpstr>MS PGothic</vt:lpstr>
      <vt:lpstr>Gubbi</vt:lpstr>
      <vt:lpstr>AR PL UKai CN</vt:lpstr>
      <vt:lpstr>Annapurna SIL</vt:lpstr>
      <vt:lpstr>WPS</vt:lpstr>
      <vt:lpstr>数据结构</vt:lpstr>
      <vt:lpstr>并查集</vt:lpstr>
      <vt:lpstr>维护删点</vt:lpstr>
      <vt:lpstr>例题</vt:lpstr>
      <vt:lpstr> </vt:lpstr>
      <vt:lpstr> </vt:lpstr>
      <vt:lpstr>习题</vt:lpstr>
      <vt:lpstr>线段树</vt:lpstr>
      <vt:lpstr>普通线段树</vt:lpstr>
      <vt:lpstr>线段树合并</vt:lpstr>
      <vt:lpstr>例题</vt:lpstr>
      <vt:lpstr>题意</vt:lpstr>
      <vt:lpstr> </vt:lpstr>
      <vt:lpstr>例题</vt:lpstr>
      <vt:lpstr> </vt:lpstr>
      <vt:lpstr> </vt:lpstr>
      <vt:lpstr>习题</vt:lpstr>
      <vt:lpstr>吉司机线段树</vt:lpstr>
      <vt:lpstr>历史最值线段树</vt:lpstr>
      <vt:lpstr>吉司机线段树与历史最值线段树共同习题</vt:lpstr>
      <vt:lpstr>普通莫队</vt:lpstr>
      <vt:lpstr>习题</vt:lpstr>
      <vt:lpstr>回滚莫队</vt:lpstr>
      <vt:lpstr>例题</vt:lpstr>
      <vt:lpstr> </vt:lpstr>
      <vt:lpstr>习题</vt:lpstr>
      <vt:lpstr>莫队二次离线</vt:lpstr>
      <vt:lpstr>例题</vt:lpstr>
      <vt:lpstr> </vt:lpstr>
      <vt:lpstr> </vt:lpstr>
      <vt:lpstr>例题</vt:lpstr>
      <vt:lpstr> </vt:lpstr>
      <vt:lpstr> </vt:lpstr>
      <vt:lpstr>习题</vt:lpstr>
      <vt:lpstr>分块</vt:lpstr>
      <vt:lpstr>序列分块</vt:lpstr>
      <vt:lpstr>例题</vt:lpstr>
      <vt:lpstr> </vt:lpstr>
      <vt:lpstr>值域分块</vt:lpstr>
      <vt:lpstr>例题</vt:lpstr>
      <vt:lpstr> </vt:lpstr>
      <vt:lpstr> </vt:lpstr>
      <vt:lpstr>操作分块</vt:lpstr>
      <vt:lpstr>例题</vt:lpstr>
      <vt:lpstr> </vt:lpstr>
      <vt:lpstr> </vt:lpstr>
      <vt:lpstr>例题</vt:lpstr>
      <vt:lpstr> </vt:lpstr>
      <vt:lpstr> </vt:lpstr>
      <vt:lpstr>树分块</vt:lpstr>
      <vt:lpstr>例题</vt:lpstr>
      <vt:lpstr> </vt:lpstr>
      <vt:lpstr> </vt:lpstr>
      <vt:lpstr>例题</vt:lpstr>
      <vt:lpstr> </vt:lpstr>
      <vt:lpstr> </vt:lpstr>
      <vt:lpstr>习题</vt:lpstr>
      <vt:lpstr>块状链表</vt:lpstr>
      <vt:lpstr>例题</vt:lpstr>
      <vt:lpstr> </vt:lpstr>
      <vt:lpstr> </vt:lpstr>
      <vt:lpstr>bitset</vt:lpstr>
      <vt:lpstr>bitset 套莫队</vt:lpstr>
      <vt:lpstr> </vt:lpstr>
      <vt:lpstr> </vt:lpstr>
      <vt:lpstr>bitset 优化 bfs</vt:lpstr>
      <vt:lpstr> </vt:lpstr>
      <vt:lpstr> </vt:lpstr>
      <vt:lpstr>可持久化的一些处理技巧</vt:lpstr>
      <vt:lpstr>例题</vt:lpstr>
      <vt:lpstr> </vt:lpstr>
      <vt:lpstr>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noilinux</cp:lastModifiedBy>
  <cp:revision>11</cp:revision>
  <dcterms:created xsi:type="dcterms:W3CDTF">2025-03-26T03:13:13Z</dcterms:created>
  <dcterms:modified xsi:type="dcterms:W3CDTF">2025-03-26T03:13:13Z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2052-12.1.0.17900</vt:lpwstr>
  </property>
</Properties>
</file>