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9" r:id="rId6"/>
    <p:sldId id="260" r:id="rId7"/>
    <p:sldId id="261" r:id="rId8"/>
    <p:sldId id="273" r:id="rId9"/>
    <p:sldId id="262" r:id="rId10"/>
    <p:sldId id="274" r:id="rId11"/>
    <p:sldId id="272" r:id="rId12"/>
    <p:sldId id="271" r:id="rId13"/>
    <p:sldId id="264" r:id="rId14"/>
    <p:sldId id="265" r:id="rId15"/>
    <p:sldId id="266" r:id="rId16"/>
    <p:sldId id="267" r:id="rId17"/>
    <p:sldId id="268" r:id="rId18"/>
    <p:sldId id="269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hyperlink" Target="https://www.luogu.com.cn/problem/AT_abc138_f" TargetMode="Externa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P5074" TargetMode="Externa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www.luogu.com.cn/problem/P5056" TargetMode="Externa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hyperlink" Target="https://www.luogu.com.cn/problem/P1713" TargetMode="Externa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hyperlink" Target="https://vjudge.net/problem/ZOJ-3213" TargetMode="Externa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P2542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P3979" TargetMode="Externa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P4320" TargetMode="Externa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s://www.luogu.com.cn/problem/P11237" TargetMode="Externa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CF246E" TargetMode="Externa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s://www.luogu.com.cn/problem/P5903" TargetMode="Externa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P3286" TargetMode="Externa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com.cn/problem/P3413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B0F0"/>
                </a:solidFill>
              </a:rPr>
              <a:t>树上问题</a:t>
            </a:r>
            <a:r>
              <a:rPr lang="en-US" altLang="zh-CN">
                <a:solidFill>
                  <a:srgbClr val="00B0F0"/>
                </a:solidFill>
              </a:rPr>
              <a:t> &amp; DP</a:t>
            </a:r>
            <a:endParaRPr lang="en-US" altLang="zh-CN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ABC138F Coincidence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Hint1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这个条件如何转化？</a:t>
                </a:r>
                <a:endParaRPr lang="zh-CN" altLang="en-US">
                  <a:solidFill>
                    <a:srgbClr val="00B0F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zh-CN">
                  <a:solidFill>
                    <a:srgbClr val="00B0F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发现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，那么当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且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x 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的位的集合一定被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y 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的位的集合所包含。</a:t>
                </a:r>
                <a:endParaRPr lang="zh-CN" altLang="en-US">
                  <a:solidFill>
                    <a:srgbClr val="00B0F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所以可以直接数位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DP</a:t>
                </a:r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，在记忆化搜索的时候记录当前位的值是否达到了下界和上界即可。</a:t>
                </a:r>
                <a:endParaRPr lang="zh-CN" altLang="en-US">
                  <a:solidFill>
                    <a:srgbClr val="00B0F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P5074 Eat the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插头</a:t>
            </a:r>
            <a:r>
              <a:rPr lang="en-US" altLang="zh-CN">
                <a:solidFill>
                  <a:srgbClr val="00B0F0"/>
                </a:solidFill>
              </a:rPr>
              <a:t>DP</a:t>
            </a:r>
            <a:r>
              <a:rPr lang="zh-CN" altLang="en-US">
                <a:solidFill>
                  <a:srgbClr val="00B0F0"/>
                </a:solidFill>
              </a:rPr>
              <a:t>模板题。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直接按格转移，然后看当前的轮廓线上插头的状态并转移即可。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1. </a:t>
            </a:r>
            <a:r>
              <a:rPr lang="zh-CN" altLang="en-US">
                <a:solidFill>
                  <a:srgbClr val="00B0F0"/>
                </a:solidFill>
              </a:rPr>
              <a:t>无插头：变成有两个插头。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2. </a:t>
            </a:r>
            <a:r>
              <a:rPr lang="zh-CN" altLang="en-US">
                <a:solidFill>
                  <a:srgbClr val="00B0F0"/>
                </a:solidFill>
              </a:rPr>
              <a:t>一个插头：还是一个插头，但是有两种方向，分别转移即可。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3. </a:t>
            </a:r>
            <a:r>
              <a:rPr lang="zh-CN" altLang="en-US">
                <a:solidFill>
                  <a:srgbClr val="00B0F0"/>
                </a:solidFill>
              </a:rPr>
              <a:t>两个插头：变成无插头。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P5056 插头 DP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Hint1</a:t>
            </a:r>
            <a:r>
              <a:rPr lang="zh-CN" altLang="en-US">
                <a:solidFill>
                  <a:srgbClr val="00B0F0"/>
                </a:solidFill>
              </a:rPr>
              <a:t>：如何限制只有一个回路？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Hint2</a:t>
            </a:r>
            <a:r>
              <a:rPr lang="zh-CN" altLang="en-US">
                <a:solidFill>
                  <a:srgbClr val="00B0F0"/>
                </a:solidFill>
              </a:rPr>
              <a:t>：轮廓线和回路相交处有什么性质？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发现轮廓线和将回路分成了许多小段，每一段都和轮廓线有两个交点，由于只有一个回路，所以我们要区分相交的两个插头，即将他们分为左插头和右插头。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我们又发现两个小段对应的插头要么不交，要么包含，即不会出现交叉的情况，所以我们可以使用括号表示法来表示轮廓线的状态。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gxi6mih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351020"/>
            <a:ext cx="5004435" cy="2350770"/>
          </a:xfrm>
          <a:prstGeom prst="rect">
            <a:avLst/>
          </a:prstGeom>
        </p:spPr>
      </p:pic>
      <p:pic>
        <p:nvPicPr>
          <p:cNvPr id="6" name="图片 5" descr="5px188j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335" y="4351020"/>
            <a:ext cx="5569585" cy="2350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转移需要大量分类讨论。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具体见右图。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61023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30" y="348996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170" y="610235"/>
            <a:ext cx="3045333" cy="2880000"/>
          </a:xfrm>
          <a:prstGeom prst="rect">
            <a:avLst/>
          </a:prstGeom>
        </p:spPr>
      </p:pic>
      <p:pic>
        <p:nvPicPr>
          <p:cNvPr id="7" name="图片 6" descr="gt7oemb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230" y="2050415"/>
            <a:ext cx="3583668" cy="144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230" y="492950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170" y="3489960"/>
            <a:ext cx="3045333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P1713 麦当劳叔叔的难题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Hint1</a:t>
            </a:r>
            <a:r>
              <a:rPr lang="zh-CN" altLang="en-US">
                <a:solidFill>
                  <a:srgbClr val="00B0F0"/>
                </a:solidFill>
              </a:rPr>
              <a:t>：路径和回路如何转化？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如下图转化，然后直接按上题做即可。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24rulog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5" y="3190240"/>
            <a:ext cx="7664472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ZOJ3213 Beautiful Meadow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Hint1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：如何限制只有一条路径？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Hint2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：轮廓线和路径相交处有什么性质？</a:t>
            </a:r>
            <a:endParaRPr lang="zh-CN" altLang="en-US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发现和回路差不多，只是路径有可能与轮廓线只有一个交点，所以会出现独立插头。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6h22wl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60" y="3258185"/>
            <a:ext cx="777765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61150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70" y="349123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170" y="60960"/>
            <a:ext cx="3045333" cy="288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270" y="493077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170" y="3978275"/>
            <a:ext cx="3045333" cy="2880000"/>
          </a:xfrm>
          <a:prstGeom prst="rect">
            <a:avLst/>
          </a:prstGeom>
        </p:spPr>
      </p:pic>
      <p:pic>
        <p:nvPicPr>
          <p:cNvPr id="10" name="图片 9" descr="bx3wj94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1505"/>
            <a:ext cx="3583668" cy="1440000"/>
          </a:xfrm>
          <a:prstGeom prst="rect">
            <a:avLst/>
          </a:prstGeom>
        </p:spPr>
      </p:pic>
      <p:pic>
        <p:nvPicPr>
          <p:cNvPr id="12" name="图片 11" descr="filxkid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051050"/>
            <a:ext cx="3583668" cy="1440000"/>
          </a:xfrm>
          <a:prstGeom prst="rect">
            <a:avLst/>
          </a:prstGeom>
        </p:spPr>
      </p:pic>
      <p:pic>
        <p:nvPicPr>
          <p:cNvPr id="13" name="图片 12" descr="jzghmwm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7965" y="2051685"/>
            <a:ext cx="3045333" cy="2880000"/>
          </a:xfrm>
          <a:prstGeom prst="rect">
            <a:avLst/>
          </a:prstGeom>
        </p:spPr>
      </p:pic>
      <p:pic>
        <p:nvPicPr>
          <p:cNvPr id="14" name="图片 13" descr="pir58c4q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490595"/>
            <a:ext cx="3583668" cy="1440000"/>
          </a:xfrm>
          <a:prstGeom prst="rect">
            <a:avLst/>
          </a:prstGeom>
        </p:spPr>
      </p:pic>
      <p:pic>
        <p:nvPicPr>
          <p:cNvPr id="15" name="图片 14" descr="xhh2lm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3270" y="2051685"/>
            <a:ext cx="3583668" cy="1440000"/>
          </a:xfrm>
          <a:prstGeom prst="rect">
            <a:avLst/>
          </a:prstGeom>
        </p:spPr>
      </p:pic>
      <p:pic>
        <p:nvPicPr>
          <p:cNvPr id="16" name="图片 15" descr="xt1v22ak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930775"/>
            <a:ext cx="3583668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The End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1"/>
                    </a:ext>
                  </a:extLst>
                </a:hlinkClick>
              </a:rPr>
              <a:t>P2542 航线规划</a:t>
            </a:r>
            <a:endParaRPr lang="zh-CN" alt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00FF"/>
                    <wpsdc:folHlinkClr xmlns:wpsdc="http://www.wps.cn/officeDocument/2017/drawingmlCustomData" val="0000FF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Hint1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：图的最终形态是什么？</a:t>
            </a:r>
            <a:endParaRPr lang="en-US" altLang="zh-CN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Hint2</a:t>
            </a:r>
            <a:r>
              <a:rPr lang="zh-CN" altLang="en-US">
                <a:solidFill>
                  <a:srgbClr val="00B0F0"/>
                </a:solidFill>
              </a:rPr>
              <a:t>：什么东西比较好维护？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发现经过不断的删边后，图最后将会变为一棵树。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考虑将过程反过来，那么就是每次在树上加一条边，这就会导致树上两点之间的路径所有边都变成非关键边。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可以使用树链剖分维护。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P3979 遥远的国度</a:t>
            </a:r>
            <a:endParaRPr lang="zh-CN" altLang="en-US">
              <a:hlinkClick r:id="rId2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Hint1</a:t>
            </a:r>
            <a:r>
              <a:rPr lang="zh-CN" altLang="en-US">
                <a:solidFill>
                  <a:srgbClr val="00B0F0"/>
                </a:solidFill>
              </a:rPr>
              <a:t>：如何处理换根？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如果没有换根操作，那么直接树剖即可。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我们先以</a:t>
            </a:r>
            <a:r>
              <a:rPr lang="en-US" altLang="zh-CN">
                <a:solidFill>
                  <a:srgbClr val="00B0F0"/>
                </a:solidFill>
              </a:rPr>
              <a:t> 1 </a:t>
            </a:r>
            <a:r>
              <a:rPr lang="zh-CN" altLang="en-US">
                <a:solidFill>
                  <a:srgbClr val="00B0F0"/>
                </a:solidFill>
              </a:rPr>
              <a:t>为根进行树剖，然后分类讨论当前节点和树根的关系就可以确定子树的位置了。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P4320 道路相遇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Hint1</a:t>
            </a:r>
            <a:r>
              <a:rPr lang="zh-CN" altLang="en-US">
                <a:solidFill>
                  <a:srgbClr val="00B0F0"/>
                </a:solidFill>
              </a:rPr>
              <a:t>：哪些点一定会被经过？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我们发现这两点间的割点一定会被经过，所以建出圆方树，答案就是</a:t>
            </a:r>
            <a:r>
              <a:rPr lang="en-US" altLang="zh-CN">
                <a:solidFill>
                  <a:srgbClr val="00B0F0"/>
                </a:solidFill>
              </a:rPr>
              <a:t> x </a:t>
            </a:r>
            <a:r>
              <a:rPr lang="zh-CN" altLang="en-US">
                <a:solidFill>
                  <a:srgbClr val="00B0F0"/>
                </a:solidFill>
              </a:rPr>
              <a:t>到</a:t>
            </a:r>
            <a:r>
              <a:rPr lang="en-US" altLang="zh-CN">
                <a:solidFill>
                  <a:srgbClr val="00B0F0"/>
                </a:solidFill>
              </a:rPr>
              <a:t> y </a:t>
            </a:r>
            <a:r>
              <a:rPr lang="zh-CN" altLang="en-US">
                <a:solidFill>
                  <a:srgbClr val="00B0F0"/>
                </a:solidFill>
              </a:rPr>
              <a:t>路径上的圆点数量。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P11237 警察与小偷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rgbClr val="00B0F0"/>
                    </a:solidFill>
                  </a:rPr>
                  <a:t>Hint1</a:t>
                </a:r>
                <a:r>
                  <a:rPr lang="zh-CN" altLang="en-US">
                    <a:solidFill>
                      <a:srgbClr val="00B0F0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</a:rPr>
                  <a:t>时答案是什么？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当</a:t>
                </a:r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时，即小偷的速度大于警察的速度，那么小偷一定只会在叶子处被抓住，此时求出以警察所在点为根时小偷能到达的最远的叶子节点即可。</a:t>
                </a:r>
                <a:endParaRPr lang="zh-CN" altLang="en-US">
                  <a:solidFill>
                    <a:srgbClr val="00B0F0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由于小偷的速度大于警察的速度，所以小偷有可能会先向警察方向走一段路程之后再向下走，可以二分</a:t>
                </a:r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+</a:t>
                </a: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树剖求出小偷可以走的最大距离。</a:t>
                </a:r>
                <a:endParaRPr lang="zh-CN" altLang="en-US">
                  <a:solidFill>
                    <a:srgbClr val="00B0F0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当</a:t>
                </a:r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</a:rPr>
                  <a:t>时，小偷不一定会走到他可以走到的最上方的节点，而是只走一部分向上的路径后就开始向下走，所以答案是一个路径上的最大值，可以用树剖维护。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CF246E Blood Cousins Return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Hint1</a:t>
            </a:r>
            <a:r>
              <a:rPr lang="zh-CN" altLang="en-US">
                <a:solidFill>
                  <a:srgbClr val="00B0F0"/>
                </a:solidFill>
              </a:rPr>
              <a:t>：子节点如何快速合并到父节点？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可以使用启发式合并，每次计算轻儿子的答案后清空数组（不能用</a:t>
            </a:r>
            <a:r>
              <a:rPr lang="en-US" altLang="zh-CN">
                <a:solidFill>
                  <a:srgbClr val="00B0F0"/>
                </a:solidFill>
              </a:rPr>
              <a:t> memset</a:t>
            </a:r>
            <a:r>
              <a:rPr lang="zh-CN" altLang="en-US">
                <a:solidFill>
                  <a:srgbClr val="00B0F0"/>
                </a:solidFill>
              </a:rPr>
              <a:t>，要写</a:t>
            </a:r>
            <a:r>
              <a:rPr lang="en-US" altLang="zh-CN">
                <a:solidFill>
                  <a:srgbClr val="00B0F0"/>
                </a:solidFill>
              </a:rPr>
              <a:t> dfs </a:t>
            </a:r>
            <a:r>
              <a:rPr lang="zh-CN" altLang="en-US">
                <a:solidFill>
                  <a:srgbClr val="00B0F0"/>
                </a:solidFill>
              </a:rPr>
              <a:t>函数进行清空），继承重儿子的答案即可。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P5903 树上 K 级祖先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相信大家都会直接用树剖维护，</a:t>
                </a: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n</m:t>
                        </m:r>
                      </m:e>
                    </m:func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那么树剖做法有没有优化的空间？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有！二分在哪个重链上，然后计算答案，时间复杂度：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>
                                <a:solidFill>
                                  <a:srgbClr val="00B0F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F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但是此题查询很多，有没有单次查询</a:t>
                </a:r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</a:rPr>
                  <a:t>的方法呢？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有！在树链剖分时，我们不再使用重链剖分，而是使用长链剖分。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那么这有什么好处吗？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</a:rPr>
                  <a:t>长链剖分有如下性质：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rgbClr val="00B0F0"/>
                    </a:solidFill>
                  </a:rPr>
                  <a:t>    1. </a:t>
                </a:r>
                <a:r>
                  <a:rPr lang="zh-CN" altLang="en-US">
                    <a:solidFill>
                      <a:srgbClr val="00B0F0"/>
                    </a:solidFill>
                  </a:rPr>
                  <a:t>从任意节点到根节点最多有</a:t>
                </a:r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>
                    <a:solidFill>
                      <a:srgbClr val="00B0F0"/>
                    </a:solidFill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</a:rPr>
                  <a:t>个长链。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rgbClr val="00B0F0"/>
                    </a:solidFill>
                  </a:rPr>
                  <a:t>    2. </a:t>
                </a:r>
                <a:r>
                  <a:rPr lang="zh-CN" altLang="en-US">
                    <a:solidFill>
                      <a:srgbClr val="00B0F0"/>
                    </a:solidFill>
                  </a:rPr>
                  <a:t>任意节点的</a:t>
                </a:r>
                <a:r>
                  <a:rPr lang="en-US" altLang="zh-CN">
                    <a:solidFill>
                      <a:srgbClr val="00B0F0"/>
                    </a:solidFill>
                  </a:rPr>
                  <a:t> k </a:t>
                </a:r>
                <a:r>
                  <a:rPr lang="zh-CN" altLang="en-US">
                    <a:solidFill>
                      <a:srgbClr val="00B0F0"/>
                    </a:solidFill>
                  </a:rPr>
                  <a:t>级祖先所在的链的长度一定大于</a:t>
                </a:r>
                <a:r>
                  <a:rPr lang="en-US" altLang="zh-CN">
                    <a:solidFill>
                      <a:srgbClr val="00B0F0"/>
                    </a:solidFill>
                  </a:rPr>
                  <a:t> k</a:t>
                </a:r>
                <a:r>
                  <a:rPr lang="zh-CN" altLang="en-US">
                    <a:solidFill>
                      <a:srgbClr val="00B0F0"/>
                    </a:solidFill>
                  </a:rPr>
                  <a:t>。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所以我们可以预处理出每个节点的</a:t>
                </a:r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级祖先以及每个链顶向上链长个点，然后找到</a:t>
                </a:r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i </a:t>
                </a: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使得</a:t>
                </a:r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，由于性质二，直接求出当前节点的</a:t>
                </a:r>
                <a:r>
                  <a:rPr lang="en-US" altLang="zh-CN">
                    <a:solidFill>
                      <a:srgbClr val="00B0F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级祖先的向上</a:t>
                </a:r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𝑘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00B0F0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rgbClr val="00B0F0"/>
                    </a:solidFill>
                    <a:sym typeface="+mn-ea"/>
                  </a:rPr>
                  <a:t>级祖先即可。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2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tooltip="" action="ppaction://hlinkfile"/>
              </a:rPr>
              <a:t>P3286 方伯伯的商场之旅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Hint1</a:t>
            </a:r>
            <a:r>
              <a:rPr lang="zh-CN" altLang="en-US">
                <a:solidFill>
                  <a:srgbClr val="00B0F0"/>
                </a:solidFill>
              </a:rPr>
              <a:t>：单个数如何计算石子最终放在哪个位置？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Hint2</a:t>
            </a:r>
            <a:r>
              <a:rPr lang="zh-CN" altLang="en-US">
                <a:solidFill>
                  <a:srgbClr val="00B0F0"/>
                </a:solidFill>
              </a:rPr>
              <a:t>：如何快速计算多个数的答案？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  <a:latin typeface="DejaVu Math TeX Gyre" panose="02000503000000000000" charset="0"/>
                <a:cs typeface="DejaVu Math TeX Gyre" panose="02000503000000000000" charset="0"/>
              </a:rPr>
              <a:t>发现单个数显然答案是在中位数处。</a:t>
            </a:r>
            <a:endParaRPr lang="zh-CN" altLang="en-US">
              <a:solidFill>
                <a:srgbClr val="00B0F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  <a:latin typeface="DejaVu Math TeX Gyre" panose="02000503000000000000" charset="0"/>
                <a:cs typeface="DejaVu Math TeX Gyre" panose="02000503000000000000" charset="0"/>
              </a:rPr>
              <a:t>当有多个数时，先将他们的石子都放在第一位，然后看下一位是否比当前位更优，把答案更优的那一部分更新并继续查看下一位，直到最后一位。</a:t>
            </a:r>
            <a:endParaRPr lang="zh-CN" altLang="en-US">
              <a:solidFill>
                <a:srgbClr val="00B0F0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2" action="ppaction://hlinkfile"/>
              </a:rPr>
              <a:t>P3413 萌数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00B0F0"/>
                </a:solidFill>
              </a:rPr>
              <a:t>Hint1</a:t>
            </a:r>
            <a:r>
              <a:rPr lang="zh-CN" altLang="en-US">
                <a:solidFill>
                  <a:srgbClr val="00B0F0"/>
                </a:solidFill>
              </a:rPr>
              <a:t>：回文串的长度可能是多少？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回文串的长度只有可能是</a:t>
            </a:r>
            <a:r>
              <a:rPr lang="en-US" altLang="zh-CN">
                <a:solidFill>
                  <a:srgbClr val="00B0F0"/>
                </a:solidFill>
              </a:rPr>
              <a:t> 2 </a:t>
            </a:r>
            <a:r>
              <a:rPr lang="zh-CN" altLang="en-US">
                <a:solidFill>
                  <a:srgbClr val="00B0F0"/>
                </a:solidFill>
              </a:rPr>
              <a:t>或</a:t>
            </a:r>
            <a:r>
              <a:rPr lang="en-US" altLang="zh-CN">
                <a:solidFill>
                  <a:srgbClr val="00B0F0"/>
                </a:solidFill>
              </a:rPr>
              <a:t> 3</a:t>
            </a:r>
            <a:r>
              <a:rPr lang="zh-CN" altLang="en-US">
                <a:solidFill>
                  <a:srgbClr val="00B0F0"/>
                </a:solidFill>
              </a:rPr>
              <a:t>，记忆化搜索时记录前两位和是否为前导零部分即可。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DejaVu Math TeX Gyre</vt:lpstr>
      <vt:lpstr>Droid Sans Fallback</vt:lpstr>
      <vt:lpstr>Calibri Light</vt:lpstr>
      <vt:lpstr>微软雅黑</vt:lpstr>
      <vt:lpstr>宋体</vt:lpstr>
      <vt:lpstr>Arial Unicode MS</vt:lpstr>
      <vt:lpstr>Calibri</vt:lpstr>
      <vt:lpstr>OpenSymbol</vt:lpstr>
      <vt:lpstr>WPS</vt:lpstr>
      <vt:lpstr>1_WPS</vt:lpstr>
      <vt:lpstr>树上问题 &amp; DP</vt:lpstr>
      <vt:lpstr>P2542 航线规划</vt:lpstr>
      <vt:lpstr>P3979 遥远的国度</vt:lpstr>
      <vt:lpstr>P4320 道路相遇</vt:lpstr>
      <vt:lpstr>P11237 警察与小偷</vt:lpstr>
      <vt:lpstr>CF246E Blood Cousins Return</vt:lpstr>
      <vt:lpstr>P5903 树上 K 级祖先</vt:lpstr>
      <vt:lpstr>CF1009F Dominant Indices</vt:lpstr>
      <vt:lpstr>P3413 萌数</vt:lpstr>
      <vt:lpstr>ABC138F Coincidence</vt:lpstr>
      <vt:lpstr>P5074 Eat the Trees</vt:lpstr>
      <vt:lpstr>P5056 插头 DP</vt:lpstr>
      <vt:lpstr>PowerPoint 演示文稿</vt:lpstr>
      <vt:lpstr>P1713 麦当劳叔叔的难题</vt:lpstr>
      <vt:lpstr>ZOJ3213 Beautiful Meadow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noilinux</cp:lastModifiedBy>
  <cp:revision>80</cp:revision>
  <dcterms:created xsi:type="dcterms:W3CDTF">2025-03-31T09:03:09Z</dcterms:created>
  <dcterms:modified xsi:type="dcterms:W3CDTF">2025-03-31T09:03:09Z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5AFEB2C819C852A7934FE7672FB30C14_42</vt:lpwstr>
  </property>
</Properties>
</file>