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83" r:id="rId8"/>
    <p:sldId id="260" r:id="rId9"/>
    <p:sldId id="284" r:id="rId10"/>
    <p:sldId id="261" r:id="rId11"/>
    <p:sldId id="285" r:id="rId12"/>
    <p:sldId id="262" r:id="rId13"/>
    <p:sldId id="286" r:id="rId14"/>
    <p:sldId id="264" r:id="rId15"/>
    <p:sldId id="269" r:id="rId16"/>
    <p:sldId id="287" r:id="rId17"/>
    <p:sldId id="265" r:id="rId18"/>
    <p:sldId id="288" r:id="rId19"/>
    <p:sldId id="266" r:id="rId20"/>
    <p:sldId id="289" r:id="rId21"/>
    <p:sldId id="267" r:id="rId22"/>
    <p:sldId id="290" r:id="rId23"/>
    <p:sldId id="268" r:id="rId24"/>
    <p:sldId id="291" r:id="rId25"/>
    <p:sldId id="270" r:id="rId26"/>
    <p:sldId id="292" r:id="rId27"/>
    <p:sldId id="271" r:id="rId28"/>
    <p:sldId id="293" r:id="rId29"/>
    <p:sldId id="294" r:id="rId30"/>
    <p:sldId id="272" r:id="rId31"/>
    <p:sldId id="295" r:id="rId32"/>
    <p:sldId id="296" r:id="rId33"/>
    <p:sldId id="273" r:id="rId34"/>
    <p:sldId id="297" r:id="rId35"/>
    <p:sldId id="298" r:id="rId36"/>
    <p:sldId id="279" r:id="rId37"/>
    <p:sldId id="299" r:id="rId38"/>
    <p:sldId id="274" r:id="rId39"/>
    <p:sldId id="300" r:id="rId40"/>
    <p:sldId id="275" r:id="rId41"/>
    <p:sldId id="301" r:id="rId42"/>
    <p:sldId id="281" r:id="rId43"/>
    <p:sldId id="303" r:id="rId44"/>
    <p:sldId id="276" r:id="rId45"/>
    <p:sldId id="304" r:id="rId46"/>
    <p:sldId id="280" r:id="rId47"/>
    <p:sldId id="305" r:id="rId48"/>
    <p:sldId id="277" r:id="rId49"/>
    <p:sldId id="306" r:id="rId50"/>
    <p:sldId id="278" r:id="rId51"/>
    <p:sldId id="307" r:id="rId52"/>
    <p:sldId id="308" r:id="rId53"/>
    <p:sldId id="282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杂项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shr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BJ United Round #3 </a:t>
            </a:r>
            <a:r>
              <a:rPr lang="zh-CN" altLang="en-US">
                <a:sym typeface="+mn-ea"/>
              </a:rPr>
              <a:t>观察星象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23160" y="1446530"/>
            <a:ext cx="7346315" cy="5152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QOJ5463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给定平面上</a:t>
            </a:r>
            <a:r>
              <a:rPr lang="en-US" altLang="zh-CN"/>
              <a:t>n</a:t>
            </a:r>
            <a:r>
              <a:rPr lang="zh-CN" altLang="en-US"/>
              <a:t>个点的序列，</a:t>
            </a:r>
            <a:r>
              <a:rPr lang="en-US" altLang="zh-CN"/>
              <a:t>q</a:t>
            </a:r>
            <a:r>
              <a:rPr lang="zh-CN" altLang="en-US"/>
              <a:t>次询问区间</a:t>
            </a:r>
            <a:r>
              <a:rPr lang="en-US" altLang="zh-CN"/>
              <a:t>[l,r]</a:t>
            </a:r>
            <a:r>
              <a:rPr lang="zh-CN" altLang="en-US"/>
              <a:t>的</a:t>
            </a:r>
            <a:r>
              <a:rPr lang="zh-CN" altLang="en-US"/>
              <a:t>最近点对</a:t>
            </a:r>
            <a:endParaRPr lang="zh-CN" altLang="en-US"/>
          </a:p>
          <a:p>
            <a:r>
              <a:rPr lang="en-US" altLang="zh-CN"/>
              <a:t>n,q&lt;=2.5e5</a:t>
            </a:r>
            <a:endParaRPr lang="en-US" altLang="zh-CN"/>
          </a:p>
          <a:p>
            <a:r>
              <a:rPr lang="en-US" altLang="zh-CN"/>
              <a:t>x,y</a:t>
            </a:r>
            <a:r>
              <a:rPr lang="zh-CN" altLang="en-US"/>
              <a:t>是</a:t>
            </a:r>
            <a:r>
              <a:rPr lang="zh-CN" altLang="en-US"/>
              <a:t>正整数且</a:t>
            </a:r>
            <a:r>
              <a:rPr lang="en-US" altLang="zh-CN"/>
              <a:t>&lt;=1e8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QOJ5463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2800" y="1279525"/>
            <a:ext cx="8026400" cy="52787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博弈论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nim</a:t>
            </a:r>
            <a:r>
              <a:rPr lang="zh-CN" altLang="en-US"/>
              <a:t>游戏和</a:t>
            </a:r>
            <a:r>
              <a:rPr lang="en-US" altLang="zh-CN"/>
              <a:t>SG</a:t>
            </a:r>
            <a:r>
              <a:rPr lang="zh-CN" altLang="en-US"/>
              <a:t>函数的</a:t>
            </a:r>
            <a:r>
              <a:rPr lang="zh-CN" altLang="en-US"/>
              <a:t>证明</a:t>
            </a:r>
            <a:endParaRPr lang="zh-CN" altLang="en-US"/>
          </a:p>
          <a:p>
            <a:r>
              <a:rPr lang="en-US" altLang="zh-CN"/>
              <a:t>https://oi-wiki.org/math/game-theory/impartial-game/</a:t>
            </a:r>
            <a:endParaRPr lang="en-US" altLang="zh-CN"/>
          </a:p>
          <a:p>
            <a:r>
              <a:rPr lang="zh-CN" altLang="en-US"/>
              <a:t>很简单的套路（应该都会）：翻硬币游戏，阶梯</a:t>
            </a:r>
            <a:r>
              <a:rPr lang="en-US" altLang="zh-CN"/>
              <a:t>nim</a:t>
            </a:r>
            <a:r>
              <a:rPr lang="zh-CN" altLang="en-US"/>
              <a:t>，树</a:t>
            </a:r>
            <a:r>
              <a:rPr lang="en-US" altLang="zh-CN"/>
              <a:t>/</a:t>
            </a:r>
            <a:r>
              <a:rPr lang="zh-CN" altLang="en-US"/>
              <a:t>图上删边游戏，</a:t>
            </a:r>
            <a:r>
              <a:rPr lang="en-US" altLang="zh-CN"/>
              <a:t>anti-nim</a:t>
            </a:r>
            <a:r>
              <a:rPr lang="zh-CN" altLang="en-US"/>
              <a:t>等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后面放了些博弈论题和</a:t>
            </a:r>
            <a:r>
              <a:rPr lang="en-US" altLang="zh-CN"/>
              <a:t>adhoc</a:t>
            </a:r>
            <a:r>
              <a:rPr lang="zh-CN" altLang="en-US"/>
              <a:t>题（大部分还是</a:t>
            </a:r>
            <a:r>
              <a:rPr lang="zh-CN" altLang="en-US"/>
              <a:t>构造），仍然有打分（见构造</a:t>
            </a:r>
            <a:r>
              <a:rPr lang="en-US" altLang="zh-CN"/>
              <a:t>ppt</a:t>
            </a:r>
            <a:r>
              <a:rPr lang="zh-CN" altLang="en-US"/>
              <a:t>里）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CC DESTRUCT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8620" y="2413635"/>
            <a:ext cx="6335395" cy="23412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CC DESTRUCT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只考虑第一步，</a:t>
            </a:r>
            <a:r>
              <a:rPr lang="en-US" altLang="zh-CN"/>
              <a:t>A</a:t>
            </a:r>
            <a:r>
              <a:rPr lang="zh-CN" altLang="en-US"/>
              <a:t>的自由度</a:t>
            </a:r>
            <a:r>
              <a:rPr lang="zh-CN" altLang="en-US"/>
              <a:t>很高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6840" y="3037840"/>
            <a:ext cx="6878320" cy="3139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CF1033G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6145" y="1825625"/>
            <a:ext cx="5577840" cy="3477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CF1033G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模仿操作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5510" y="2752725"/>
            <a:ext cx="7840980" cy="2941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SRM789 H</a:t>
            </a:r>
            <a:r>
              <a:rPr lang="en-US" altLang="zh-CN"/>
              <a:t>ard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2442845"/>
            <a:ext cx="6261100" cy="23729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SRM789 Hard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zh-CN" altLang="en-US"/>
              <a:t>限制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2600" y="1372235"/>
            <a:ext cx="6146800" cy="2837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45" y="4210050"/>
            <a:ext cx="5832475" cy="2445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计算几何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trike="sngStrike"/>
              <a:t>板刷</a:t>
            </a:r>
            <a:r>
              <a:rPr lang="en-US" altLang="zh-CN" strike="sngStrike"/>
              <a:t>SCOI</a:t>
            </a:r>
            <a:endParaRPr lang="en-US" altLang="zh-CN" strike="sngStrike"/>
          </a:p>
          <a:p>
            <a:r>
              <a:rPr lang="zh-CN" altLang="en-US"/>
              <a:t>如果你认为计算几何题很重要，</a:t>
            </a:r>
            <a:r>
              <a:rPr lang="zh-CN" altLang="en-US"/>
              <a:t>准备一个计算几何</a:t>
            </a:r>
            <a:r>
              <a:rPr lang="zh-CN" altLang="en-US"/>
              <a:t>板子</a:t>
            </a:r>
            <a:endParaRPr lang="zh-CN" altLang="en-US"/>
          </a:p>
          <a:p>
            <a:r>
              <a:rPr lang="zh-CN" altLang="en-US"/>
              <a:t>需要默写的（因细节较多，不太拟人，不熟练写起来很</a:t>
            </a:r>
            <a:r>
              <a:rPr lang="zh-CN" altLang="en-US"/>
              <a:t>慢）：</a:t>
            </a:r>
            <a:endParaRPr lang="zh-CN" altLang="en-US"/>
          </a:p>
          <a:p>
            <a:r>
              <a:rPr lang="zh-CN" altLang="en-US"/>
              <a:t>封装点和向量（用</a:t>
            </a:r>
            <a:r>
              <a:rPr lang="en-US" altLang="zh-CN"/>
              <a:t>complex</a:t>
            </a:r>
            <a:r>
              <a:rPr lang="zh-CN" altLang="en-US"/>
              <a:t>也行）</a:t>
            </a:r>
            <a:endParaRPr lang="zh-CN" altLang="en-US"/>
          </a:p>
          <a:p>
            <a:r>
              <a:rPr lang="zh-CN" altLang="en-US"/>
              <a:t>直线</a:t>
            </a:r>
            <a:r>
              <a:rPr lang="en-US" altLang="zh-CN"/>
              <a:t>/</a:t>
            </a:r>
            <a:r>
              <a:rPr lang="zh-CN" altLang="en-US"/>
              <a:t>线段的各种操作</a:t>
            </a:r>
            <a:r>
              <a:rPr lang="zh-CN" altLang="en-US"/>
              <a:t>如求交</a:t>
            </a:r>
            <a:endParaRPr lang="zh-CN" altLang="en-US"/>
          </a:p>
          <a:p>
            <a:r>
              <a:rPr lang="zh-CN" altLang="en-US"/>
              <a:t>多边形（建议用</a:t>
            </a:r>
            <a:r>
              <a:rPr lang="en-US" altLang="zh-CN"/>
              <a:t>vector</a:t>
            </a:r>
            <a:r>
              <a:rPr lang="zh-CN" altLang="en-US"/>
              <a:t>）以及判断其和点线段的</a:t>
            </a:r>
            <a:r>
              <a:rPr lang="zh-CN" altLang="en-US"/>
              <a:t>位置关系</a:t>
            </a:r>
            <a:endParaRPr lang="zh-CN" altLang="en-US"/>
          </a:p>
          <a:p>
            <a:r>
              <a:rPr lang="zh-CN" altLang="en-US"/>
              <a:t>直线和圆，圆和圆，圆</a:t>
            </a:r>
            <a:r>
              <a:rPr lang="zh-CN" altLang="en-US"/>
              <a:t>反演（不太</a:t>
            </a:r>
            <a:r>
              <a:rPr lang="zh-CN" altLang="en-US"/>
              <a:t>必要）</a:t>
            </a:r>
            <a:endParaRPr lang="zh-CN" altLang="en-US"/>
          </a:p>
          <a:p>
            <a:r>
              <a:rPr lang="zh-CN" altLang="en-US">
                <a:sym typeface="+mn-ea"/>
              </a:rPr>
              <a:t>半平面交（找到一个不算太假的板子）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CF1147F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n&lt;=50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1580" y="2259330"/>
            <a:ext cx="7228840" cy="34848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CF1147F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板子题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1534160"/>
            <a:ext cx="8001000" cy="4772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CF1434E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6915" y="2216150"/>
            <a:ext cx="8217535" cy="27959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CF1434E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4860" y="1435735"/>
            <a:ext cx="808228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CF1704F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2.5</a:t>
            </a:r>
            <a:r>
              <a:rPr lang="zh-CN" altLang="en-US"/>
              <a:t>分</a:t>
            </a:r>
            <a:endParaRPr lang="zh-CN" altLang="en-US"/>
          </a:p>
          <a:p>
            <a:r>
              <a:rPr lang="en-US" altLang="zh-CN"/>
              <a:t>n&lt;=5e5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4485" y="2964180"/>
            <a:ext cx="9003030" cy="14439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CF1704F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24685" y="1642745"/>
            <a:ext cx="8343265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CEOI2021 Newspapers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0" y="2702560"/>
            <a:ext cx="8471535" cy="1681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CEOI2021 Newspapers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考虑特殊情况（</a:t>
            </a:r>
            <a:r>
              <a:rPr lang="zh-CN" altLang="en-US"/>
              <a:t>链）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0" y="2590800"/>
            <a:ext cx="7048500" cy="344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CEOI2021 Newspapers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61845"/>
            <a:ext cx="4366260" cy="464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2628900"/>
            <a:ext cx="5091430" cy="2241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5237480"/>
            <a:ext cx="4130040" cy="4267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570" y="1287145"/>
            <a:ext cx="4259580" cy="4038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85" y="1691005"/>
            <a:ext cx="4959350" cy="254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720" y="4443730"/>
            <a:ext cx="7056120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CF494E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n,k&lt;=1e9,m&lt;=1e4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875" y="2877185"/>
            <a:ext cx="7588250" cy="1680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计算几何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比较</a:t>
            </a:r>
            <a:r>
              <a:rPr lang="zh-CN" altLang="en-US"/>
              <a:t>阳间的</a:t>
            </a:r>
            <a:r>
              <a:rPr lang="zh-CN" altLang="en-US"/>
              <a:t>板子：</a:t>
            </a:r>
            <a:endParaRPr lang="zh-CN" altLang="en-US"/>
          </a:p>
          <a:p>
            <a:r>
              <a:rPr lang="zh-CN" altLang="en-US"/>
              <a:t>凸包，闵可夫斯基</a:t>
            </a:r>
            <a:r>
              <a:rPr lang="zh-CN" altLang="en-US"/>
              <a:t>和</a:t>
            </a:r>
            <a:endParaRPr lang="zh-CN" altLang="en-US"/>
          </a:p>
          <a:p>
            <a:r>
              <a:rPr lang="zh-CN" altLang="en-US"/>
              <a:t>旋转</a:t>
            </a:r>
            <a:r>
              <a:rPr lang="zh-CN" altLang="en-US"/>
              <a:t>卡壳</a:t>
            </a:r>
            <a:endParaRPr lang="zh-CN" altLang="en-US"/>
          </a:p>
          <a:p>
            <a:r>
              <a:rPr lang="zh-CN" altLang="en-US"/>
              <a:t>平面最近点对，最小圆</a:t>
            </a:r>
            <a:r>
              <a:rPr lang="zh-CN" altLang="en-US"/>
              <a:t>覆盖</a:t>
            </a:r>
            <a:endParaRPr lang="zh-CN" altLang="en-US"/>
          </a:p>
          <a:p>
            <a:r>
              <a:rPr lang="zh-CN" altLang="en-US"/>
              <a:t>自适应辛普森</a:t>
            </a:r>
            <a:r>
              <a:rPr lang="zh-CN" altLang="en-US"/>
              <a:t>积分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下一页是几道毒瘤题目（可用于检查板子，某些题如果不写代码也是</a:t>
            </a:r>
            <a:r>
              <a:rPr lang="zh-CN" altLang="en-US"/>
              <a:t>好题）</a:t>
            </a:r>
            <a:endParaRPr lang="zh-CN" altLang="en-US"/>
          </a:p>
          <a:p>
            <a:r>
              <a:rPr lang="zh-CN" altLang="en-US"/>
              <a:t>之后几页画风会相对</a:t>
            </a:r>
            <a:r>
              <a:rPr lang="zh-CN" altLang="en-US"/>
              <a:t>正常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CF494E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几个套路</a:t>
            </a:r>
            <a:r>
              <a:rPr lang="zh-CN" altLang="en-US"/>
              <a:t>拼起来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7940" y="2670810"/>
            <a:ext cx="7056120" cy="358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CF494E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1625" y="1958340"/>
            <a:ext cx="9048750" cy="33343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UOJ939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不是博弈论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构造</a:t>
            </a:r>
            <a:r>
              <a:rPr lang="en-US" altLang="zh-CN"/>
              <a:t> n&lt;=18 </a:t>
            </a:r>
            <a:r>
              <a:rPr lang="zh-CN" altLang="en-US"/>
              <a:t>计数</a:t>
            </a:r>
            <a:r>
              <a:rPr lang="en-US" altLang="zh-CN"/>
              <a:t> n&lt;=12</a:t>
            </a:r>
            <a:endParaRPr lang="en-US" altLang="zh-CN"/>
          </a:p>
          <a:p>
            <a:r>
              <a:rPr lang="en-US" altLang="zh-CN">
                <a:sym typeface="+mn-ea"/>
              </a:rPr>
              <a:t>3.5</a:t>
            </a:r>
            <a:r>
              <a:rPr lang="zh-CN" altLang="en-US">
                <a:sym typeface="+mn-ea"/>
              </a:rPr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3722370"/>
            <a:ext cx="1127506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UOJ939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使劲分析</a:t>
            </a:r>
            <a:r>
              <a:rPr lang="zh-CN" altLang="en-US"/>
              <a:t>性质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2313305"/>
            <a:ext cx="9982200" cy="4312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UOJ939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7845" y="1558925"/>
            <a:ext cx="11116945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QOJ5528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将完全图的</a:t>
            </a:r>
            <a:r>
              <a:rPr lang="en-US" altLang="zh-CN"/>
              <a:t> n*(n-1)/2 </a:t>
            </a:r>
            <a:r>
              <a:rPr lang="zh-CN" altLang="en-US"/>
              <a:t>条边</a:t>
            </a:r>
            <a:r>
              <a:rPr lang="zh-CN" altLang="en-US"/>
              <a:t>排成环，使任意相邻</a:t>
            </a:r>
            <a:r>
              <a:rPr lang="en-US" altLang="zh-CN"/>
              <a:t> n-1 </a:t>
            </a:r>
            <a:r>
              <a:rPr lang="zh-CN" altLang="en-US"/>
              <a:t>条边形成</a:t>
            </a:r>
            <a:r>
              <a:rPr lang="zh-CN" altLang="en-US"/>
              <a:t>一棵树</a:t>
            </a:r>
            <a:endParaRPr lang="zh-CN" altLang="en-US"/>
          </a:p>
          <a:p>
            <a:r>
              <a:rPr lang="en-US" altLang="zh-CN"/>
              <a:t>n&lt;=500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QOJ5528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也算是板子</a:t>
            </a:r>
            <a:r>
              <a:rPr lang="zh-CN" altLang="en-US"/>
              <a:t>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3260090"/>
            <a:ext cx="10012045" cy="1483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IOI2022 </a:t>
            </a:r>
            <a:r>
              <a:rPr lang="zh-CN" altLang="en-US"/>
              <a:t>千岛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n&lt;=1e5 m&lt;=2e5</a:t>
            </a:r>
            <a:endParaRPr lang="en-US" altLang="zh-CN"/>
          </a:p>
          <a:p>
            <a:r>
              <a:rPr lang="en-US" altLang="zh-CN">
                <a:sym typeface="+mn-ea"/>
              </a:rPr>
              <a:t>3.5</a:t>
            </a:r>
            <a:r>
              <a:rPr lang="zh-CN" altLang="en-US">
                <a:sym typeface="+mn-ea"/>
              </a:rPr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130" y="3208020"/>
            <a:ext cx="8587105" cy="13385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IOI2022 </a:t>
            </a:r>
            <a:r>
              <a:rPr lang="zh-CN" altLang="en-US"/>
              <a:t>千岛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处理边界情况，</a:t>
            </a:r>
            <a:r>
              <a:rPr lang="zh-CN" altLang="en-US"/>
              <a:t>分类讨论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2859405"/>
            <a:ext cx="10525125" cy="2486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CF1646F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r>
              <a:rPr lang="en-US" altLang="zh-CN"/>
              <a:t>n&lt;=100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2995930"/>
            <a:ext cx="7782560" cy="2317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计算几何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WF2016 polygonal puzzle </a:t>
            </a:r>
            <a:r>
              <a:rPr lang="zh-CN" altLang="en-US"/>
              <a:t>（需要简单的</a:t>
            </a:r>
            <a:r>
              <a:rPr lang="zh-CN" altLang="en-US"/>
              <a:t>三角剖分）</a:t>
            </a:r>
            <a:endParaRPr lang="zh-CN" altLang="en-US"/>
          </a:p>
          <a:p>
            <a:r>
              <a:rPr lang="en-US" altLang="zh-CN"/>
              <a:t>QOJ7862 </a:t>
            </a:r>
            <a:endParaRPr lang="zh-CN" altLang="en-US"/>
          </a:p>
          <a:p>
            <a:r>
              <a:rPr lang="en-US" altLang="zh-CN"/>
              <a:t>EC Final 2021 Two Walls</a:t>
            </a:r>
            <a:endParaRPr lang="en-US" altLang="zh-CN"/>
          </a:p>
          <a:p>
            <a:r>
              <a:rPr lang="en-US" altLang="zh-CN"/>
              <a:t>JLOI2014 </a:t>
            </a:r>
            <a:r>
              <a:rPr lang="zh-CN" altLang="en-US"/>
              <a:t>镜面通道</a:t>
            </a:r>
            <a:endParaRPr lang="zh-CN" altLang="en-US"/>
          </a:p>
          <a:p>
            <a:r>
              <a:rPr lang="en-US" altLang="zh-CN"/>
              <a:t>ICPC 2021 Nanjing Paimon Polygon</a:t>
            </a:r>
            <a:endParaRPr lang="en-US" altLang="zh-CN"/>
          </a:p>
          <a:p>
            <a:r>
              <a:rPr lang="zh-CN" altLang="en-US"/>
              <a:t>动态凸包（数据结构相关）</a:t>
            </a:r>
            <a:endParaRPr lang="zh-CN" altLang="en-US"/>
          </a:p>
          <a:p>
            <a:r>
              <a:rPr lang="en-US" altLang="zh-CN"/>
              <a:t>WF2018 Panda Preserve </a:t>
            </a:r>
            <a:r>
              <a:rPr lang="zh-CN" altLang="en-US"/>
              <a:t>（</a:t>
            </a:r>
            <a:r>
              <a:rPr lang="en-US" altLang="zh-CN"/>
              <a:t>V</a:t>
            </a:r>
            <a:r>
              <a:rPr lang="zh-CN" altLang="en-US"/>
              <a:t>图</a:t>
            </a:r>
            <a:r>
              <a:rPr lang="zh-CN" altLang="en-US"/>
              <a:t>相关）</a:t>
            </a:r>
            <a:endParaRPr lang="zh-CN" altLang="en-US"/>
          </a:p>
          <a:p>
            <a:r>
              <a:rPr lang="zh-CN" altLang="en-US">
                <a:sym typeface="+mn-ea"/>
              </a:rPr>
              <a:t>常瑞年</a:t>
            </a:r>
            <a:r>
              <a:rPr lang="en-US" altLang="zh-CN">
                <a:sym typeface="+mn-ea"/>
              </a:rPr>
              <a:t>2023</a:t>
            </a:r>
            <a:r>
              <a:rPr lang="zh-CN" altLang="en-US">
                <a:sym typeface="+mn-ea"/>
              </a:rPr>
              <a:t>集训队论文里的一些内容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CF1646F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找</a:t>
            </a:r>
            <a:r>
              <a:rPr lang="zh-CN" altLang="en-US"/>
              <a:t>中间状态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910" y="2774315"/>
            <a:ext cx="8806815" cy="2783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IOI2022 </a:t>
            </a:r>
            <a:r>
              <a:rPr lang="zh-CN" altLang="en-US"/>
              <a:t>最罕见的</a:t>
            </a:r>
            <a:r>
              <a:rPr lang="zh-CN" altLang="en-US"/>
              <a:t>昆虫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交互题，有</a:t>
            </a:r>
            <a:r>
              <a:rPr lang="en-US" altLang="zh-CN"/>
              <a:t>n</a:t>
            </a:r>
            <a:r>
              <a:rPr lang="zh-CN" altLang="en-US"/>
              <a:t>只昆虫，第</a:t>
            </a:r>
            <a:r>
              <a:rPr lang="en-US" altLang="zh-CN"/>
              <a:t>i</a:t>
            </a:r>
            <a:r>
              <a:rPr lang="zh-CN" altLang="en-US"/>
              <a:t>只类型为</a:t>
            </a:r>
            <a:r>
              <a:rPr lang="en-US" altLang="zh-CN"/>
              <a:t>ai</a:t>
            </a:r>
            <a:r>
              <a:rPr lang="zh-CN" altLang="en-US"/>
              <a:t>，但你不知道。初始昆虫都在机器外，你可以执行如下操作：</a:t>
            </a:r>
            <a:r>
              <a:rPr lang="en-US" altLang="zh-CN"/>
              <a:t>(1) </a:t>
            </a:r>
            <a:r>
              <a:rPr lang="zh-CN" altLang="en-US"/>
              <a:t>将一只机器外的昆虫放进机器</a:t>
            </a:r>
            <a:r>
              <a:rPr lang="en-US" altLang="zh-CN"/>
              <a:t> (2) </a:t>
            </a:r>
            <a:r>
              <a:rPr lang="zh-CN" altLang="en-US"/>
              <a:t>将一只机器内的昆虫取出机器</a:t>
            </a:r>
            <a:r>
              <a:rPr lang="en-US" altLang="zh-CN"/>
              <a:t> (3) </a:t>
            </a:r>
            <a:r>
              <a:rPr lang="zh-CN" altLang="en-US"/>
              <a:t>查询当前机器内类型众数出现次数</a:t>
            </a:r>
            <a:r>
              <a:rPr lang="en-US" altLang="zh-CN"/>
              <a:t> </a:t>
            </a:r>
            <a:r>
              <a:rPr lang="zh-CN" altLang="en-US"/>
              <a:t>。你需要求出，</a:t>
            </a:r>
            <a:r>
              <a:rPr lang="en-US" altLang="zh-CN"/>
              <a:t>n </a:t>
            </a:r>
            <a:r>
              <a:rPr lang="zh-CN" altLang="en-US"/>
              <a:t>只昆虫中，最少的类型出现了几次。</a:t>
            </a:r>
            <a:endParaRPr lang="zh-CN" altLang="en-US"/>
          </a:p>
          <a:p>
            <a:r>
              <a:rPr lang="en-US" altLang="zh-CN"/>
              <a:t>n&lt;=2000,40000</a:t>
            </a:r>
            <a:r>
              <a:rPr lang="zh-CN" altLang="en-US"/>
              <a:t>次</a:t>
            </a:r>
            <a:r>
              <a:rPr lang="zh-CN" altLang="en-US"/>
              <a:t>查询</a:t>
            </a:r>
            <a:endParaRPr lang="zh-CN" altLang="en-US"/>
          </a:p>
          <a:p>
            <a:r>
              <a:rPr lang="en-US" altLang="zh-CN"/>
              <a:t>3.5</a:t>
            </a:r>
            <a:r>
              <a:rPr lang="zh-CN" altLang="en-US"/>
              <a:t>分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IOI2022 </a:t>
            </a:r>
            <a:r>
              <a:rPr lang="zh-CN" altLang="en-US">
                <a:sym typeface="+mn-ea"/>
              </a:rPr>
              <a:t>最罕见的昆虫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7660" y="2219960"/>
            <a:ext cx="8997315" cy="33394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THUPC 2023 </a:t>
            </a:r>
            <a:r>
              <a:rPr lang="zh-CN" altLang="en-US"/>
              <a:t>初赛</a:t>
            </a:r>
            <a:r>
              <a:rPr lang="en-US" altLang="zh-CN"/>
              <a:t> </a:t>
            </a:r>
            <a:r>
              <a:rPr lang="zh-CN" altLang="en-US"/>
              <a:t>喵了个喵</a:t>
            </a:r>
            <a:r>
              <a:rPr lang="en-US" altLang="zh-CN"/>
              <a:t> II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n&lt;=5e4</a:t>
            </a:r>
            <a:endParaRPr lang="en-US" altLang="zh-CN"/>
          </a:p>
          <a:p>
            <a:r>
              <a:rPr lang="en-US" altLang="zh-CN"/>
              <a:t>2.5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015" y="3547745"/>
            <a:ext cx="8142605" cy="5549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THUPC 2023 </a:t>
            </a:r>
            <a:r>
              <a:rPr lang="zh-CN" altLang="en-US">
                <a:sym typeface="+mn-ea"/>
              </a:rPr>
              <a:t>初赛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喵了个喵</a:t>
            </a:r>
            <a:r>
              <a:rPr lang="en-US" altLang="zh-CN">
                <a:sym typeface="+mn-ea"/>
              </a:rPr>
              <a:t> II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弱化条件，结论比较</a:t>
            </a:r>
            <a:r>
              <a:rPr lang="zh-CN" altLang="en-US"/>
              <a:t>经典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4610" y="2446020"/>
            <a:ext cx="7002780" cy="391668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CF1305F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2860675"/>
            <a:ext cx="9487535" cy="147701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CF1305F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7035" y="1962785"/>
            <a:ext cx="8837930" cy="337566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ICPC 2021 Nanjing Puzzle in Inazuma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3555" y="2854325"/>
            <a:ext cx="6104890" cy="18726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ICPC 2021 Nanjing Puzzle in Inazuma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学会打表</a:t>
            </a:r>
            <a:r>
              <a:rPr lang="zh-CN" altLang="en-US"/>
              <a:t>做题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760" y="2390775"/>
            <a:ext cx="6126480" cy="207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60" y="4467225"/>
            <a:ext cx="6129655" cy="1297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60" y="5787390"/>
            <a:ext cx="2704465" cy="36957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CF1685E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4.5</a:t>
            </a:r>
            <a:r>
              <a:rPr lang="zh-CN" altLang="en-US"/>
              <a:t>分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725" y="2745105"/>
            <a:ext cx="8464550" cy="1367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JOISC2014 </a:t>
            </a:r>
            <a:r>
              <a:rPr lang="zh-CN" altLang="en-US"/>
              <a:t>两个人的</a:t>
            </a:r>
            <a:r>
              <a:rPr lang="zh-CN" altLang="en-US"/>
              <a:t>星座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平面内有</a:t>
            </a:r>
            <a:r>
              <a:rPr lang="en-US" altLang="zh-CN"/>
              <a:t> n (n≤3000) </a:t>
            </a:r>
            <a:r>
              <a:rPr lang="zh-CN" altLang="en-US"/>
              <a:t>个点，有三种颜色，每个点的颜色是三种中的一种，求不相交的三色三角形对数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CF1685E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anton</a:t>
            </a:r>
            <a:r>
              <a:rPr lang="zh-CN" altLang="en-US"/>
              <a:t>题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985" y="2377440"/>
            <a:ext cx="7351395" cy="366776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CF1685E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1691005"/>
            <a:ext cx="7673340" cy="421767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bonus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观察一下</a:t>
            </a:r>
            <a:r>
              <a:rPr lang="en-US" altLang="zh-CN"/>
              <a:t>ppt</a:t>
            </a:r>
            <a:r>
              <a:rPr lang="zh-CN" altLang="en-US"/>
              <a:t>上题的特点（包括上一个</a:t>
            </a:r>
            <a:r>
              <a:rPr lang="en-US" altLang="zh-CN"/>
              <a:t>ppt</a:t>
            </a:r>
            <a:r>
              <a:rPr lang="zh-CN" altLang="en-US"/>
              <a:t>），有人能对上脑电波</a:t>
            </a:r>
            <a:r>
              <a:rPr lang="zh-CN" altLang="en-US"/>
              <a:t>吗。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JOISC2014 </a:t>
            </a:r>
            <a:r>
              <a:rPr lang="zh-CN" altLang="en-US">
                <a:sym typeface="+mn-ea"/>
              </a:rPr>
              <a:t>两个人的星座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4200" y="1526540"/>
            <a:ext cx="8482965" cy="4690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WF2021 Take On M</a:t>
            </a:r>
            <a:r>
              <a:rPr lang="en-US" altLang="zh-CN"/>
              <a:t>eme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303655"/>
            <a:ext cx="7124700" cy="4107180"/>
          </a:xfrm>
          <a:prstGeom prst="rect">
            <a:avLst/>
          </a:prstGeom>
        </p:spPr>
      </p:pic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4430" y="5097780"/>
            <a:ext cx="6972300" cy="17602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467090" y="1781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trike="sngStrike"/>
              <a:t>ppt</a:t>
            </a:r>
            <a:r>
              <a:rPr lang="zh-CN" altLang="en-US" strike="sngStrike"/>
              <a:t>格式怎么也计算几何化了？</a:t>
            </a:r>
            <a:endParaRPr lang="zh-CN" altLang="en-US" strike="sng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WF2021 Take On Meme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9400" y="1944370"/>
            <a:ext cx="9093200" cy="3774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BJ United Round #3 </a:t>
            </a:r>
            <a:r>
              <a:rPr lang="zh-CN" altLang="en-US"/>
              <a:t>观察星象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4870" y="2192655"/>
            <a:ext cx="8096885" cy="1445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40" y="3859530"/>
            <a:ext cx="1729740" cy="57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1679</Words>
  <Application>WPS 演示</Application>
  <PresentationFormat>宽屏</PresentationFormat>
  <Paragraphs>257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杂项</vt:lpstr>
      <vt:lpstr>计算几何</vt:lpstr>
      <vt:lpstr>计算几何</vt:lpstr>
      <vt:lpstr>计算几何</vt:lpstr>
      <vt:lpstr>JOISC2014 两个人的星座</vt:lpstr>
      <vt:lpstr>PowerPoint 演示文稿</vt:lpstr>
      <vt:lpstr>WF2021 Take On Meme</vt:lpstr>
      <vt:lpstr>PowerPoint 演示文稿</vt:lpstr>
      <vt:lpstr>BJ United Round #3 观察星象</vt:lpstr>
      <vt:lpstr>PowerPoint 演示文稿</vt:lpstr>
      <vt:lpstr>QOJ5463</vt:lpstr>
      <vt:lpstr>PowerPoint 演示文稿</vt:lpstr>
      <vt:lpstr>博弈论</vt:lpstr>
      <vt:lpstr>CC DESTRUCT</vt:lpstr>
      <vt:lpstr>PowerPoint 演示文稿</vt:lpstr>
      <vt:lpstr>CF1033G</vt:lpstr>
      <vt:lpstr>PowerPoint 演示文稿</vt:lpstr>
      <vt:lpstr>SRM789 Hard</vt:lpstr>
      <vt:lpstr>PowerPoint 演示文稿</vt:lpstr>
      <vt:lpstr>CF1147F</vt:lpstr>
      <vt:lpstr>PowerPoint 演示文稿</vt:lpstr>
      <vt:lpstr>CF1434E</vt:lpstr>
      <vt:lpstr>PowerPoint 演示文稿</vt:lpstr>
      <vt:lpstr>CF1704F</vt:lpstr>
      <vt:lpstr>PowerPoint 演示文稿</vt:lpstr>
      <vt:lpstr>CEOI2021 Newspapers</vt:lpstr>
      <vt:lpstr>PowerPoint 演示文稿</vt:lpstr>
      <vt:lpstr>PowerPoint 演示文稿</vt:lpstr>
      <vt:lpstr>CF494E</vt:lpstr>
      <vt:lpstr>PowerPoint 演示文稿</vt:lpstr>
      <vt:lpstr>PowerPoint 演示文稿</vt:lpstr>
      <vt:lpstr>UOJ939</vt:lpstr>
      <vt:lpstr>PowerPoint 演示文稿</vt:lpstr>
      <vt:lpstr>PowerPoint 演示文稿</vt:lpstr>
      <vt:lpstr>QOJ5528</vt:lpstr>
      <vt:lpstr>PowerPoint 演示文稿</vt:lpstr>
      <vt:lpstr>IOI2022 千岛</vt:lpstr>
      <vt:lpstr>PowerPoint 演示文稿</vt:lpstr>
      <vt:lpstr>CF1646F</vt:lpstr>
      <vt:lpstr>PowerPoint 演示文稿</vt:lpstr>
      <vt:lpstr>IOI2022 最罕见的昆虫</vt:lpstr>
      <vt:lpstr>PowerPoint 演示文稿</vt:lpstr>
      <vt:lpstr>THUPC 2023 初赛 喵了个喵 II</vt:lpstr>
      <vt:lpstr>PowerPoint 演示文稿</vt:lpstr>
      <vt:lpstr>CF1305F</vt:lpstr>
      <vt:lpstr>PowerPoint 演示文稿</vt:lpstr>
      <vt:lpstr>ICPC 2021 Nanjing Puzzle in Inazuma</vt:lpstr>
      <vt:lpstr>PowerPoint 演示文稿</vt:lpstr>
      <vt:lpstr>CF1685E</vt:lpstr>
      <vt:lpstr>PowerPoint 演示文稿</vt:lpstr>
      <vt:lpstr>PowerPoint 演示文稿</vt:lpstr>
      <vt:lpstr>bonus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浩然了于心</cp:lastModifiedBy>
  <cp:revision>9</cp:revision>
  <dcterms:created xsi:type="dcterms:W3CDTF">2023-08-09T12:44:00Z</dcterms:created>
  <dcterms:modified xsi:type="dcterms:W3CDTF">2025-04-24T13:37:18Z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