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1" r:id="rId6"/>
    <p:sldId id="282" r:id="rId7"/>
    <p:sldId id="283" r:id="rId8"/>
    <p:sldId id="259" r:id="rId9"/>
    <p:sldId id="284" r:id="rId10"/>
    <p:sldId id="285" r:id="rId11"/>
    <p:sldId id="260" r:id="rId12"/>
    <p:sldId id="286" r:id="rId13"/>
    <p:sldId id="287" r:id="rId14"/>
    <p:sldId id="261" r:id="rId15"/>
    <p:sldId id="288" r:id="rId16"/>
    <p:sldId id="262" r:id="rId17"/>
    <p:sldId id="289" r:id="rId18"/>
    <p:sldId id="290" r:id="rId19"/>
    <p:sldId id="280" r:id="rId20"/>
    <p:sldId id="291" r:id="rId21"/>
    <p:sldId id="263" r:id="rId22"/>
    <p:sldId id="292" r:id="rId23"/>
    <p:sldId id="264" r:id="rId24"/>
    <p:sldId id="293" r:id="rId25"/>
    <p:sldId id="294" r:id="rId26"/>
    <p:sldId id="265" r:id="rId27"/>
    <p:sldId id="295" r:id="rId28"/>
    <p:sldId id="296" r:id="rId29"/>
    <p:sldId id="266" r:id="rId30"/>
    <p:sldId id="297" r:id="rId31"/>
    <p:sldId id="298" r:id="rId32"/>
    <p:sldId id="267" r:id="rId33"/>
    <p:sldId id="299" r:id="rId34"/>
    <p:sldId id="268" r:id="rId35"/>
    <p:sldId id="300" r:id="rId36"/>
    <p:sldId id="269" r:id="rId37"/>
    <p:sldId id="301" r:id="rId38"/>
    <p:sldId id="270" r:id="rId39"/>
    <p:sldId id="302" r:id="rId40"/>
    <p:sldId id="303" r:id="rId41"/>
    <p:sldId id="271" r:id="rId42"/>
    <p:sldId id="304" r:id="rId43"/>
    <p:sldId id="272" r:id="rId44"/>
    <p:sldId id="305" r:id="rId45"/>
    <p:sldId id="278" r:id="rId46"/>
    <p:sldId id="306" r:id="rId47"/>
    <p:sldId id="273" r:id="rId48"/>
    <p:sldId id="307" r:id="rId49"/>
    <p:sldId id="308" r:id="rId50"/>
    <p:sldId id="277" r:id="rId51"/>
    <p:sldId id="309" r:id="rId52"/>
    <p:sldId id="279" r:id="rId53"/>
    <p:sldId id="310" r:id="rId54"/>
    <p:sldId id="311" r:id="rId55"/>
    <p:sldId id="276" r:id="rId56"/>
    <p:sldId id="312" r:id="rId57"/>
    <p:sldId id="274" r:id="rId58"/>
    <p:sldId id="313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构造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shr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EC Final 2022 Aqre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n,m&lt;=1e3</a:t>
            </a:r>
            <a:endParaRPr lang="en-US" altLang="zh-CN"/>
          </a:p>
          <a:p>
            <a:r>
              <a:rPr lang="en-US" altLang="zh-CN"/>
              <a:t>2.5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745" y="3542030"/>
            <a:ext cx="7835265" cy="1995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EC Final 2022 Aqre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分析上界，构造</a:t>
            </a:r>
            <a:r>
              <a:rPr lang="zh-CN" altLang="en-US"/>
              <a:t>证明</a:t>
            </a:r>
            <a:endParaRPr lang="zh-CN" altLang="en-US"/>
          </a:p>
          <a:p>
            <a:r>
              <a:rPr lang="zh-CN" altLang="en-US"/>
              <a:t>分类讨论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255" y="1342390"/>
            <a:ext cx="7056120" cy="33375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EC Final 2022 Aqre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4812030"/>
            <a:ext cx="7010400" cy="131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075" y="2152650"/>
            <a:ext cx="457200" cy="3970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55" y="6254750"/>
            <a:ext cx="673608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QOJ5575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n&lt;=1e5</a:t>
            </a:r>
            <a:endParaRPr lang="en-US" altLang="zh-CN"/>
          </a:p>
          <a:p>
            <a:r>
              <a:rPr lang="en-US" altLang="zh-CN"/>
              <a:t>1.5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3428683"/>
            <a:ext cx="10331098" cy="2247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QOJ5575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归纳法减小</a:t>
            </a:r>
            <a:r>
              <a:rPr lang="zh-CN" altLang="en-US"/>
              <a:t>规模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3157538"/>
            <a:ext cx="9755611" cy="2180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UOJ750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n&lt;=40</a:t>
            </a:r>
            <a:endParaRPr lang="en-US" altLang="zh-CN"/>
          </a:p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3493135"/>
            <a:ext cx="8012430" cy="1762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UOJ750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转化成找值重复的</a:t>
            </a:r>
            <a:r>
              <a:rPr lang="zh-CN" altLang="en-US"/>
              <a:t>子集</a:t>
            </a:r>
            <a:endParaRPr lang="zh-CN" altLang="en-US"/>
          </a:p>
          <a:p>
            <a:r>
              <a:rPr lang="zh-CN" altLang="en-US"/>
              <a:t>能否缩小</a:t>
            </a:r>
            <a:r>
              <a:rPr lang="zh-CN" altLang="en-US"/>
              <a:t>范围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UOJ750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805" y="1762760"/>
            <a:ext cx="11249025" cy="35534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UOJ771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r>
              <a:rPr lang="en-US" altLang="zh-CN"/>
              <a:t>n&lt;=3e5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3037840"/>
            <a:ext cx="11969115" cy="2911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UOJ771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钦定初始状态，进行</a:t>
            </a:r>
            <a:r>
              <a:rPr lang="zh-CN" altLang="en-US"/>
              <a:t>调整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73985"/>
            <a:ext cx="10698480" cy="313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https://www.luogu.com.cn/article/o9mj50m1</a:t>
            </a:r>
            <a:endParaRPr lang="en-US" altLang="zh-CN"/>
          </a:p>
          <a:p>
            <a:r>
              <a:rPr lang="zh-CN" altLang="en-US"/>
              <a:t>这个博客有一定道理，可以</a:t>
            </a:r>
            <a:r>
              <a:rPr lang="zh-CN" altLang="en-US"/>
              <a:t>参考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我会给每道题一个</a:t>
            </a:r>
            <a:r>
              <a:rPr lang="en-US" altLang="zh-CN"/>
              <a:t> adhoc </a:t>
            </a:r>
            <a:r>
              <a:rPr lang="zh-CN" altLang="en-US"/>
              <a:t>评分（</a:t>
            </a:r>
            <a:r>
              <a:rPr lang="en-US" altLang="zh-CN"/>
              <a:t>0~5</a:t>
            </a:r>
            <a:r>
              <a:rPr lang="zh-CN" altLang="en-US"/>
              <a:t>），</a:t>
            </a:r>
            <a:r>
              <a:rPr lang="en-US" altLang="zh-CN"/>
              <a:t>0</a:t>
            </a:r>
            <a:r>
              <a:rPr lang="zh-CN" altLang="en-US"/>
              <a:t>表示很套路，</a:t>
            </a:r>
            <a:r>
              <a:rPr lang="en-US" altLang="zh-CN"/>
              <a:t>5</a:t>
            </a:r>
            <a:r>
              <a:rPr lang="zh-CN" altLang="en-US"/>
              <a:t>表示很智慧，和题目难度无关，个人感受，可能不自洽，</a:t>
            </a:r>
            <a:r>
              <a:rPr lang="zh-CN" altLang="en-US"/>
              <a:t>图一乐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CCO 2020 Travelling Salesperson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n&lt;=2e3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3303270"/>
            <a:ext cx="8356600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CCO 2020 Travelling Salesperson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猜测取到下界，</a:t>
            </a:r>
            <a:r>
              <a:rPr lang="zh-CN" altLang="en-US"/>
              <a:t>构造</a:t>
            </a:r>
            <a:endParaRPr lang="zh-CN" altLang="en-US"/>
          </a:p>
          <a:p>
            <a:r>
              <a:rPr lang="zh-CN" altLang="en-US"/>
              <a:t>增量法（也可以认为是</a:t>
            </a:r>
            <a:r>
              <a:rPr lang="zh-CN" altLang="en-US"/>
              <a:t>归纳法）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340" y="2917825"/>
            <a:ext cx="7767955" cy="348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WF2014 Bag</a:t>
            </a:r>
            <a:r>
              <a:rPr lang="en-US" altLang="zh-CN"/>
              <a:t>gage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  <a:p>
            <a:r>
              <a:rPr lang="en-US" altLang="zh-CN"/>
              <a:t>n&lt;=100</a:t>
            </a:r>
            <a:endParaRPr lang="en-US" altLang="zh-CN"/>
          </a:p>
          <a:p>
            <a:r>
              <a:rPr lang="en-US" altLang="zh-CN"/>
              <a:t>4n</a:t>
            </a:r>
            <a:r>
              <a:rPr lang="zh-CN" altLang="en-US"/>
              <a:t>个空位，每个空位最多放一个箱子，最开始最右边</a:t>
            </a:r>
            <a:r>
              <a:rPr lang="en-US" altLang="zh-CN"/>
              <a:t>2n</a:t>
            </a:r>
            <a:r>
              <a:rPr lang="zh-CN" altLang="en-US"/>
              <a:t>个箱子为</a:t>
            </a:r>
            <a:r>
              <a:rPr lang="en-US" altLang="zh-CN"/>
              <a:t>ABAB...AB</a:t>
            </a:r>
            <a:r>
              <a:rPr lang="zh-CN" altLang="en-US"/>
              <a:t>，每次可以选两个箱子</a:t>
            </a:r>
            <a:r>
              <a:rPr lang="en-US" altLang="zh-CN"/>
              <a:t> (x,x+1) </a:t>
            </a:r>
            <a:r>
              <a:rPr lang="zh-CN" altLang="en-US"/>
              <a:t>移动到</a:t>
            </a:r>
            <a:r>
              <a:rPr lang="en-US" altLang="zh-CN"/>
              <a:t> (y,y+1)</a:t>
            </a:r>
            <a:r>
              <a:rPr lang="zh-CN" altLang="en-US"/>
              <a:t>，使用最少操作次数让</a:t>
            </a:r>
            <a:r>
              <a:rPr lang="en-US" altLang="zh-CN"/>
              <a:t>A</a:t>
            </a:r>
            <a:r>
              <a:rPr lang="zh-CN" altLang="en-US"/>
              <a:t>箱子都在</a:t>
            </a:r>
            <a:r>
              <a:rPr lang="en-US" altLang="zh-CN"/>
              <a:t>B</a:t>
            </a:r>
            <a:r>
              <a:rPr lang="zh-CN" altLang="en-US"/>
              <a:t>箱子前面，形如</a:t>
            </a:r>
            <a:r>
              <a:rPr lang="en-US" altLang="zh-CN"/>
              <a:t>...A...AA...BBB...B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WF2014 Baggage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找下界，构造</a:t>
            </a:r>
            <a:r>
              <a:rPr lang="zh-CN" altLang="en-US"/>
              <a:t>证明</a:t>
            </a:r>
            <a:endParaRPr lang="zh-CN" altLang="en-US"/>
          </a:p>
          <a:p>
            <a:r>
              <a:rPr lang="zh-CN" altLang="en-US"/>
              <a:t>归纳</a:t>
            </a:r>
            <a:r>
              <a:rPr lang="zh-CN" altLang="en-US"/>
              <a:t>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WF2014 Baggage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2885" y="1320165"/>
            <a:ext cx="6666230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CF1240F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805" y="2763520"/>
            <a:ext cx="9470390" cy="2113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CF1240F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猜测</a:t>
            </a:r>
            <a:r>
              <a:rPr lang="zh-CN" altLang="en-US"/>
              <a:t>上界</a:t>
            </a:r>
            <a:endParaRPr lang="zh-CN" altLang="en-US"/>
          </a:p>
          <a:p>
            <a:r>
              <a:rPr lang="zh-CN" altLang="en-US"/>
              <a:t>加强条件</a:t>
            </a:r>
            <a:endParaRPr lang="zh-CN" altLang="en-US"/>
          </a:p>
          <a:p>
            <a:r>
              <a:rPr lang="zh-CN" altLang="en-US"/>
              <a:t>度数相等</a:t>
            </a:r>
            <a:r>
              <a:rPr lang="en-US" altLang="zh-CN"/>
              <a:t>/</a:t>
            </a:r>
            <a:r>
              <a:rPr lang="zh-CN" altLang="en-US"/>
              <a:t>差小于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减弱条件</a:t>
            </a:r>
            <a:endParaRPr lang="zh-CN" altLang="en-US"/>
          </a:p>
          <a:p>
            <a:r>
              <a:rPr lang="zh-CN" altLang="en-US"/>
              <a:t>二分图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CF1240F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7400" y="1549400"/>
            <a:ext cx="8077835" cy="43491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Untitled-9# 2024 </a:t>
            </a:r>
            <a:r>
              <a:rPr lang="zh-CN" altLang="en-US"/>
              <a:t>初赛</a:t>
            </a:r>
            <a:r>
              <a:rPr lang="en-US" altLang="zh-CN"/>
              <a:t> 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给定一棵</a:t>
            </a:r>
            <a:r>
              <a:rPr lang="en-US" altLang="zh-CN"/>
              <a:t> n </a:t>
            </a:r>
            <a:r>
              <a:rPr lang="zh-CN" altLang="en-US"/>
              <a:t>个点编号</a:t>
            </a:r>
            <a:r>
              <a:rPr lang="en-US" altLang="zh-CN"/>
              <a:t> 1~n </a:t>
            </a:r>
            <a:r>
              <a:rPr lang="zh-CN" altLang="en-US"/>
              <a:t>的树，每条边上都有一个初始为</a:t>
            </a:r>
            <a:r>
              <a:rPr lang="en-US" altLang="zh-CN"/>
              <a:t> 0 </a:t>
            </a:r>
            <a:r>
              <a:rPr lang="zh-CN" altLang="en-US"/>
              <a:t>的数字。你可以进行若干次操作，每次操作形如选择之前从来没有选择过的两个节点</a:t>
            </a:r>
            <a:r>
              <a:rPr lang="en-US" altLang="zh-CN"/>
              <a:t> x,y</a:t>
            </a:r>
            <a:r>
              <a:rPr lang="zh-CN" altLang="en-US"/>
              <a:t>，然后将</a:t>
            </a:r>
            <a:r>
              <a:rPr lang="en-US" altLang="zh-CN"/>
              <a:t> x </a:t>
            </a:r>
            <a:r>
              <a:rPr lang="zh-CN" altLang="en-US"/>
              <a:t>到</a:t>
            </a:r>
            <a:r>
              <a:rPr lang="en-US" altLang="zh-CN"/>
              <a:t> y </a:t>
            </a:r>
            <a:r>
              <a:rPr lang="zh-CN" altLang="en-US"/>
              <a:t>简单路径上的边上的数字加一，容易发现你最多只能进行</a:t>
            </a:r>
            <a:r>
              <a:rPr lang="en-US" altLang="zh-CN"/>
              <a:t> floor(n/2) </a:t>
            </a:r>
            <a:r>
              <a:rPr lang="zh-CN" altLang="en-US"/>
              <a:t>次操作。你需要保证操作后所有边上出现次数最多的数字的出现次数最少，如果有多种方案输出任意一种即可。</a:t>
            </a:r>
            <a:endParaRPr lang="zh-CN" altLang="en-US"/>
          </a:p>
          <a:p>
            <a:r>
              <a:rPr lang="en-US" altLang="zh-CN"/>
              <a:t>n&lt;=5e5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Untitled-9# 2024 </a:t>
            </a:r>
            <a:r>
              <a:rPr lang="zh-CN" altLang="en-US">
                <a:sym typeface="+mn-ea"/>
              </a:rPr>
              <a:t>初赛</a:t>
            </a:r>
            <a:r>
              <a:rPr lang="en-US" altLang="zh-CN">
                <a:sym typeface="+mn-ea"/>
              </a:rPr>
              <a:t> 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强化</a:t>
            </a:r>
            <a:r>
              <a:rPr lang="zh-CN" altLang="en-US"/>
              <a:t>条件</a:t>
            </a:r>
            <a:endParaRPr lang="zh-CN" altLang="en-US"/>
          </a:p>
          <a:p>
            <a:r>
              <a:rPr lang="zh-CN" altLang="en-US"/>
              <a:t>不能有</a:t>
            </a: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840" y="2948940"/>
            <a:ext cx="7640320" cy="295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CF1054G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n,m&lt;=2000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4" name="图片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3084830"/>
            <a:ext cx="10561320" cy="9505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Untitled-9# 2024 </a:t>
            </a:r>
            <a:r>
              <a:rPr lang="zh-CN" altLang="en-US">
                <a:sym typeface="+mn-ea"/>
              </a:rPr>
              <a:t>初赛</a:t>
            </a:r>
            <a:r>
              <a:rPr lang="en-US" altLang="zh-CN">
                <a:sym typeface="+mn-ea"/>
              </a:rPr>
              <a:t> 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265" y="1847215"/>
            <a:ext cx="7698105" cy="42564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CF1198F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 n </a:t>
            </a:r>
            <a:r>
              <a:rPr lang="zh-CN" altLang="en-US"/>
              <a:t>个数分为两组，使每组的</a:t>
            </a:r>
            <a:r>
              <a:rPr lang="en-US" altLang="zh-CN"/>
              <a:t> gcd=1</a:t>
            </a:r>
            <a:endParaRPr lang="en-US" altLang="zh-CN"/>
          </a:p>
          <a:p>
            <a:r>
              <a:rPr lang="en-US" altLang="zh-CN"/>
              <a:t>n&lt;=1e5,ai&lt;=1e9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分（</a:t>
            </a:r>
            <a:r>
              <a:rPr lang="zh-CN" altLang="en-US"/>
              <a:t>不一定是题）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CF1198F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确定性做法比较无聊，只要写个随机化就能</a:t>
            </a:r>
            <a:r>
              <a:rPr lang="zh-CN" altLang="en-US"/>
              <a:t>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2901950"/>
            <a:ext cx="8704580" cy="25260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gym103627C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n&lt;=20</a:t>
            </a:r>
            <a:endParaRPr lang="en-US" altLang="zh-CN"/>
          </a:p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095" y="3704590"/>
            <a:ext cx="8640445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gym103627C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观察答案</a:t>
            </a:r>
            <a:r>
              <a:rPr lang="zh-CN" altLang="en-US"/>
              <a:t>性质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690" y="2526665"/>
            <a:ext cx="7246620" cy="4069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CF1844G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880" y="2962910"/>
            <a:ext cx="9032240" cy="13138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CF1844G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弱化条件（只有</a:t>
            </a:r>
            <a:r>
              <a:rPr lang="en-US" altLang="zh-CN"/>
              <a:t>0/1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2791460"/>
            <a:ext cx="9181465" cy="2595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gym104114 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760" y="3173730"/>
            <a:ext cx="8412480" cy="9550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gym104114 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从一个初始状态</a:t>
            </a:r>
            <a:r>
              <a:rPr lang="zh-CN" altLang="en-US"/>
              <a:t>调整</a:t>
            </a:r>
            <a:endParaRPr lang="zh-CN" altLang="en-US"/>
          </a:p>
          <a:p>
            <a:r>
              <a:rPr lang="zh-CN" altLang="en-US"/>
              <a:t>分类讨论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335" y="1413510"/>
            <a:ext cx="5996940" cy="429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gym104114 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1695" y="365125"/>
            <a:ext cx="6130925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CF1054G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考虑上下界</a:t>
            </a:r>
            <a:r>
              <a:rPr lang="en-US" altLang="zh-CN"/>
              <a:t>/</a:t>
            </a:r>
            <a:r>
              <a:rPr lang="zh-CN" altLang="en-US"/>
              <a:t>考虑边界</a:t>
            </a:r>
            <a:r>
              <a:rPr lang="zh-CN" altLang="en-US"/>
              <a:t>情况</a:t>
            </a:r>
            <a:endParaRPr lang="zh-CN" altLang="en-US"/>
          </a:p>
          <a:p>
            <a:r>
              <a:rPr lang="zh-CN" altLang="en-US"/>
              <a:t>最小生成树</a:t>
            </a:r>
            <a:r>
              <a:rPr lang="en-US" altLang="zh-CN"/>
              <a:t>/</a:t>
            </a:r>
            <a:r>
              <a:rPr lang="zh-CN" altLang="en-US"/>
              <a:t>剥</a:t>
            </a:r>
            <a:r>
              <a:rPr lang="zh-CN" altLang="en-US"/>
              <a:t>叶子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CF1495C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n,m&lt;=500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给你一个矩阵，要求在其中加入任意数量的</a:t>
            </a:r>
            <a:r>
              <a:rPr lang="en-US" altLang="zh-CN"/>
              <a:t> X </a:t>
            </a:r>
            <a:r>
              <a:rPr lang="zh-CN" altLang="en-US"/>
              <a:t>使所有</a:t>
            </a:r>
            <a:r>
              <a:rPr lang="en-US" altLang="zh-CN"/>
              <a:t> X </a:t>
            </a:r>
            <a:r>
              <a:rPr lang="zh-CN" altLang="en-US"/>
              <a:t>连通且不形成环。</a:t>
            </a:r>
            <a:endParaRPr lang="en-US" altLang="zh-CN"/>
          </a:p>
          <a:p>
            <a:r>
              <a:rPr lang="zh-CN" altLang="en-US"/>
              <a:t>保证给出的矩阵中没有相邻的</a:t>
            </a:r>
            <a:r>
              <a:rPr lang="en-US" altLang="zh-CN"/>
              <a:t> X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相邻</a:t>
            </a:r>
            <a:r>
              <a:rPr lang="en-US" altLang="zh-CN"/>
              <a:t>”</a:t>
            </a:r>
            <a:r>
              <a:rPr lang="zh-CN" altLang="en-US"/>
              <a:t>包括公共顶点和公共边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CF1495C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弱化条件，尝试简单的</a:t>
            </a:r>
            <a:r>
              <a:rPr lang="zh-CN" altLang="en-US"/>
              <a:t>构造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0" y="2449195"/>
            <a:ext cx="8408035" cy="3728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CF1656H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2767965"/>
            <a:ext cx="9568815" cy="14674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CF1656H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观察答案形式，减小</a:t>
            </a:r>
            <a:r>
              <a:rPr lang="zh-CN" altLang="en-US"/>
              <a:t>问题规模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3090545"/>
            <a:ext cx="9520555" cy="182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UOJ496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720" y="3243898"/>
            <a:ext cx="10068850" cy="12185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UOJ496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考虑边界情况，</a:t>
            </a:r>
            <a:r>
              <a:rPr lang="zh-CN" altLang="en-US"/>
              <a:t>减小规模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2466023"/>
            <a:ext cx="10144140" cy="3710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CF1667C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235" y="2716530"/>
            <a:ext cx="8939530" cy="14255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CF1667C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猜测下界，按照下界</a:t>
            </a:r>
            <a:r>
              <a:rPr lang="zh-CN" altLang="en-US"/>
              <a:t>构造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4000500"/>
            <a:ext cx="695706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75" y="808990"/>
            <a:ext cx="5029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CF1667C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8530" y="1299845"/>
            <a:ext cx="7774305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UOJ75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3189605"/>
            <a:ext cx="10730865" cy="407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CF1054G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9565" y="1802130"/>
            <a:ext cx="8992870" cy="34372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UOJ75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强化</a:t>
            </a:r>
            <a:r>
              <a:rPr lang="zh-CN" altLang="en-US"/>
              <a:t>条件</a:t>
            </a:r>
            <a:endParaRPr lang="zh-CN" altLang="en-US"/>
          </a:p>
          <a:p>
            <a:r>
              <a:rPr lang="zh-CN" altLang="en-US"/>
              <a:t>制造</a:t>
            </a:r>
            <a:r>
              <a:rPr lang="zh-CN" altLang="en-US"/>
              <a:t>随机数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3146425"/>
            <a:ext cx="11803380" cy="287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CF778D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n*m</a:t>
            </a:r>
            <a:r>
              <a:rPr lang="zh-CN" altLang="en-US">
                <a:sym typeface="+mn-ea"/>
              </a:rPr>
              <a:t>的网格上密铺了</a:t>
            </a:r>
            <a:r>
              <a:rPr lang="en-US" altLang="zh-CN">
                <a:sym typeface="+mn-ea"/>
              </a:rPr>
              <a:t> 1*2 </a:t>
            </a:r>
            <a:r>
              <a:rPr lang="zh-CN" altLang="en-US">
                <a:sym typeface="+mn-ea"/>
              </a:rPr>
              <a:t>的骨牌，每次选一个由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个骨牌组成的</a:t>
            </a:r>
            <a:r>
              <a:rPr lang="en-US" altLang="zh-CN">
                <a:sym typeface="+mn-ea"/>
              </a:rPr>
              <a:t>2*2</a:t>
            </a:r>
            <a:r>
              <a:rPr lang="zh-CN" altLang="en-US">
                <a:sym typeface="+mn-ea"/>
              </a:rPr>
              <a:t>的矩阵，旋转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度，要</a:t>
            </a:r>
            <a:r>
              <a:rPr lang="zh-CN" altLang="en-US">
                <a:sym typeface="+mn-ea"/>
              </a:rPr>
              <a:t>求从某个状态转成另一个状态。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n,m&lt;=50</a:t>
            </a:r>
            <a:r>
              <a:rPr lang="zh-CN" altLang="en-US">
                <a:sym typeface="+mn-ea"/>
              </a:rPr>
              <a:t>，操作数上限</a:t>
            </a:r>
            <a:r>
              <a:rPr lang="en-US" altLang="zh-CN">
                <a:sym typeface="+mn-ea"/>
              </a:rPr>
              <a:t>1e5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3.5</a:t>
            </a:r>
            <a:r>
              <a:rPr lang="zh-CN" altLang="en-US">
                <a:sym typeface="+mn-ea"/>
              </a:rPr>
              <a:t>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CF778D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钦定中间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zh-CN" altLang="en-US"/>
              <a:t>递归构造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267075"/>
            <a:ext cx="9296400" cy="184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CF778D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" y="1354455"/>
            <a:ext cx="2987040" cy="4076700"/>
          </a:xfrm>
          <a:prstGeom prst="rect">
            <a:avLst/>
          </a:prstGeom>
        </p:spPr>
      </p:pic>
      <p:pic>
        <p:nvPicPr>
          <p:cNvPr id="6" name="图片 5" descr="QQ浏览器截图20250424170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90" y="1849755"/>
            <a:ext cx="4671060" cy="358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70" y="621665"/>
            <a:ext cx="4320540" cy="415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960" y="5832475"/>
            <a:ext cx="681990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ROI 2018 Quick 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n&lt;=3000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510" y="3016885"/>
            <a:ext cx="9110345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ROI 2018 Quick sort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可以打乱序列，利用随机</a:t>
            </a:r>
            <a:r>
              <a:rPr lang="zh-CN" altLang="en-US"/>
              <a:t>性质</a:t>
            </a:r>
            <a:endParaRPr lang="zh-CN" altLang="en-US"/>
          </a:p>
          <a:p>
            <a:r>
              <a:rPr lang="zh-CN" altLang="en-US"/>
              <a:t>倒着</a:t>
            </a:r>
            <a:r>
              <a:rPr lang="zh-CN" altLang="en-US"/>
              <a:t>操作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2920365"/>
            <a:ext cx="8350885" cy="348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Izborne Pripreme 2023 Prosjek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55" y="3009265"/>
            <a:ext cx="8365490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Izborne Pripreme 2023 Prosjek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强化</a:t>
            </a:r>
            <a:r>
              <a:rPr lang="zh-CN" altLang="en-US"/>
              <a:t>条件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432685"/>
            <a:ext cx="10386060" cy="43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CF1054G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1685" y="671830"/>
            <a:ext cx="8402320" cy="1490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2616835"/>
            <a:ext cx="4114800" cy="2529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15" y="2624455"/>
            <a:ext cx="3596640" cy="251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90" y="5600700"/>
            <a:ext cx="6995160" cy="883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CF1477D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给定一个无向图，把它定向成</a:t>
            </a:r>
            <a:r>
              <a:rPr lang="en-US" altLang="zh-CN"/>
              <a:t> DAG </a:t>
            </a:r>
            <a:r>
              <a:rPr lang="zh-CN" altLang="en-US"/>
              <a:t>，然后选取两个拓扑序使得对应位置相等的个数最少，输出方案。</a:t>
            </a:r>
            <a:endParaRPr lang="zh-CN" altLang="en-US"/>
          </a:p>
          <a:p>
            <a:r>
              <a:rPr lang="en-US" altLang="zh-CN"/>
              <a:t>n,m&lt;=5e5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CF1477D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</a:t>
            </a:r>
            <a:r>
              <a:rPr lang="zh-CN" altLang="en-US"/>
              <a:t>极端情况</a:t>
            </a:r>
            <a:endParaRPr lang="zh-CN" altLang="en-US"/>
          </a:p>
          <a:p>
            <a:r>
              <a:rPr lang="zh-CN" altLang="en-US"/>
              <a:t>猜测答案等于上界，</a:t>
            </a:r>
            <a:r>
              <a:rPr lang="zh-CN" altLang="en-US"/>
              <a:t>构造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CF1477D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3085" y="1349375"/>
            <a:ext cx="8545830" cy="5067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演示</Application>
  <PresentationFormat>宽屏</PresentationFormat>
  <Paragraphs>278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构造</vt:lpstr>
      <vt:lpstr>构造</vt:lpstr>
      <vt:lpstr>CF1054G </vt:lpstr>
      <vt:lpstr>CF1054G</vt:lpstr>
      <vt:lpstr>CF1054G</vt:lpstr>
      <vt:lpstr>CF1054G</vt:lpstr>
      <vt:lpstr>CF1477D</vt:lpstr>
      <vt:lpstr>CF1477D</vt:lpstr>
      <vt:lpstr>CF1477D</vt:lpstr>
      <vt:lpstr>EC Final 2022 Aqre</vt:lpstr>
      <vt:lpstr>EC Final 2022 Aqre</vt:lpstr>
      <vt:lpstr>EC Final 2022 Aqre</vt:lpstr>
      <vt:lpstr>QOJ5575</vt:lpstr>
      <vt:lpstr>QOJ5575</vt:lpstr>
      <vt:lpstr>UOJ750</vt:lpstr>
      <vt:lpstr>UOJ750</vt:lpstr>
      <vt:lpstr>UOJ750</vt:lpstr>
      <vt:lpstr>UOJ771</vt:lpstr>
      <vt:lpstr>UOJ771</vt:lpstr>
      <vt:lpstr>CCO 2020 Travelling Salesperson</vt:lpstr>
      <vt:lpstr>CCO 2020 Travelling Salesperson</vt:lpstr>
      <vt:lpstr>WF2014 Baggage</vt:lpstr>
      <vt:lpstr>WF2014 Baggage</vt:lpstr>
      <vt:lpstr>WF2014 Baggage</vt:lpstr>
      <vt:lpstr>CF1240F</vt:lpstr>
      <vt:lpstr>CF1240F</vt:lpstr>
      <vt:lpstr>CF1240F</vt:lpstr>
      <vt:lpstr>Untitled-9# 2024 初赛 D</vt:lpstr>
      <vt:lpstr>PowerPoint 演示文稿</vt:lpstr>
      <vt:lpstr>PowerPoint 演示文稿</vt:lpstr>
      <vt:lpstr>CF1198F</vt:lpstr>
      <vt:lpstr>PowerPoint 演示文稿</vt:lpstr>
      <vt:lpstr>gym103627C</vt:lpstr>
      <vt:lpstr>PowerPoint 演示文稿</vt:lpstr>
      <vt:lpstr>CF1844G</vt:lpstr>
      <vt:lpstr>PowerPoint 演示文稿</vt:lpstr>
      <vt:lpstr>gym104114 D</vt:lpstr>
      <vt:lpstr>PowerPoint 演示文稿</vt:lpstr>
      <vt:lpstr>PowerPoint 演示文稿</vt:lpstr>
      <vt:lpstr>CF1495C</vt:lpstr>
      <vt:lpstr>PowerPoint 演示文稿</vt:lpstr>
      <vt:lpstr>CF1656H</vt:lpstr>
      <vt:lpstr>PowerPoint 演示文稿</vt:lpstr>
      <vt:lpstr>UOJ496</vt:lpstr>
      <vt:lpstr>PowerPoint 演示文稿</vt:lpstr>
      <vt:lpstr>CF1667C</vt:lpstr>
      <vt:lpstr>PowerPoint 演示文稿</vt:lpstr>
      <vt:lpstr>PowerPoint 演示文稿</vt:lpstr>
      <vt:lpstr>UOJ75</vt:lpstr>
      <vt:lpstr>PowerPoint 演示文稿</vt:lpstr>
      <vt:lpstr>CF778D</vt:lpstr>
      <vt:lpstr>PowerPoint 演示文稿</vt:lpstr>
      <vt:lpstr>PowerPoint 演示文稿</vt:lpstr>
      <vt:lpstr>ROI 2018 Quick sort</vt:lpstr>
      <vt:lpstr>PowerPoint 演示文稿</vt:lpstr>
      <vt:lpstr>Izborne Pripreme 2023 Prosjek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浩然了于心</cp:lastModifiedBy>
  <cp:revision>18</cp:revision>
  <dcterms:created xsi:type="dcterms:W3CDTF">2023-08-09T12:44:00Z</dcterms:created>
  <dcterms:modified xsi:type="dcterms:W3CDTF">2025-04-24T09:51:27Z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