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55"/>
  </p:notesMasterIdLst>
  <p:handoutMasterIdLst>
    <p:handoutMasterId r:id="rId56"/>
  </p:handoutMasterIdLst>
  <p:sldIdLst>
    <p:sldId id="256" r:id="rId5"/>
    <p:sldId id="258" r:id="rId6"/>
    <p:sldId id="277" r:id="rId7"/>
    <p:sldId id="276" r:id="rId8"/>
    <p:sldId id="278" r:id="rId9"/>
    <p:sldId id="275" r:id="rId10"/>
    <p:sldId id="283" r:id="rId11"/>
    <p:sldId id="280" r:id="rId12"/>
    <p:sldId id="281" r:id="rId13"/>
    <p:sldId id="282" r:id="rId14"/>
    <p:sldId id="279" r:id="rId15"/>
    <p:sldId id="285" r:id="rId16"/>
    <p:sldId id="328" r:id="rId17"/>
    <p:sldId id="289" r:id="rId18"/>
    <p:sldId id="290" r:id="rId19"/>
    <p:sldId id="291" r:id="rId20"/>
    <p:sldId id="308" r:id="rId21"/>
    <p:sldId id="296" r:id="rId22"/>
    <p:sldId id="295" r:id="rId23"/>
    <p:sldId id="287" r:id="rId24"/>
    <p:sldId id="302" r:id="rId25"/>
    <p:sldId id="294" r:id="rId26"/>
    <p:sldId id="323" r:id="rId27"/>
    <p:sldId id="303" r:id="rId28"/>
    <p:sldId id="305" r:id="rId29"/>
    <p:sldId id="306" r:id="rId30"/>
    <p:sldId id="307" r:id="rId31"/>
    <p:sldId id="292" r:id="rId32"/>
    <p:sldId id="297" r:id="rId33"/>
    <p:sldId id="327" r:id="rId34"/>
    <p:sldId id="299" r:id="rId35"/>
    <p:sldId id="300" r:id="rId36"/>
    <p:sldId id="301" r:id="rId37"/>
    <p:sldId id="298" r:id="rId38"/>
    <p:sldId id="315" r:id="rId39"/>
    <p:sldId id="316" r:id="rId40"/>
    <p:sldId id="317" r:id="rId41"/>
    <p:sldId id="318" r:id="rId42"/>
    <p:sldId id="320" r:id="rId43"/>
    <p:sldId id="321" r:id="rId44"/>
    <p:sldId id="322" r:id="rId45"/>
    <p:sldId id="324" r:id="rId46"/>
    <p:sldId id="325" r:id="rId47"/>
    <p:sldId id="326" r:id="rId48"/>
    <p:sldId id="319" r:id="rId49"/>
    <p:sldId id="309" r:id="rId50"/>
    <p:sldId id="311" r:id="rId51"/>
    <p:sldId id="312" r:id="rId52"/>
    <p:sldId id="314" r:id="rId53"/>
    <p:sldId id="274" r:id="rId54"/>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snapToObjects="1">
      <p:cViewPr varScale="1">
        <p:scale>
          <a:sx n="109" d="100"/>
          <a:sy n="109" d="100"/>
        </p:scale>
        <p:origin x="672" y="9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52723D-D4DE-4556-A681-674D63E5E761}" type="datetime1">
              <a:rPr lang="zh-CN" altLang="en-US" smtClean="0">
                <a:latin typeface="Microsoft YaHei UI" panose="020B0503020204020204" pitchFamily="34" charset="-122"/>
                <a:ea typeface="Microsoft YaHei UI" panose="020B0503020204020204" pitchFamily="34" charset="-122"/>
              </a:rPr>
              <a:t>2025/3/22</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A407D89-7B00-4E0F-AC04-610B20E7CAF9}" type="datetime1">
              <a:rPr lang="zh-CN" altLang="en-US" smtClean="0"/>
              <a:pPr/>
              <a:t>2025/3/22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3544625-0ADF-4414-89A2-9E135F0C849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5F2C6-86CC-F2A2-20DA-41EFBEE0C44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D79C3F6-C5CC-08CC-13C3-2D9CD9E76EC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669A3A8-0E10-6BB1-969F-87E4A08B3880}"/>
              </a:ext>
            </a:extLst>
          </p:cNvPr>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EE33001A-E8AD-FA65-9A8E-8F5278C88CEB}"/>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80140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2D7B1-F313-51F5-F9B9-86837C0189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F08D7EC-DFAC-A632-2110-1E21AFE256E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0FA828B-FEF9-5E7C-FC36-2759317EB155}"/>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F36C32CE-F9AF-A69A-8EF1-B56A6BB8E26A}"/>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332404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86BA4-997B-2A62-0ADE-C7CA7D5D9AB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974B27F-C6E4-E06E-6121-B098726A7CB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2B9253A-F80C-8AD7-63A0-EEB2519F8B5B}"/>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79368070-7244-CF89-B154-594F50ADC75D}"/>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5966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40480-065C-5EC1-B301-B53163698A3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73CE368-ECEA-74C6-FFE2-EB6AE739C4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47C7342-0B4D-A0E4-BE4A-5C9576B6B7F8}"/>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5E0BDFC7-50C0-E635-2AE4-449F4D992E5F}"/>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3881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77F7D-DE28-12CA-048F-18AD0DBFB60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5A08107-2BE7-E161-975A-23B96DDEAE6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45736C3-7F26-1160-7F68-5675089A1E6C}"/>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1EA558B7-1FAF-1BCB-6018-9260464BF759}"/>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68051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C6F3F-58E7-A5B4-EC55-5A8FA15A321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2EBC472-82A3-CC68-22F7-25471B41493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F820694-9276-2D7C-EDD1-6DBE90515C85}"/>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3C379106-4A6A-55EC-532E-EED33DFD9E96}"/>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56827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0EC6A-3A99-3680-0865-5861899C078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9693742-DE88-4FAC-5349-2BC2EFE8E43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7E86BEE-024D-A1E6-F616-6EE33E614EB4}"/>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71EC0724-0516-2FD5-5255-44B3E6F7F80A}"/>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66260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C8F68-203A-4F61-2113-C136DDD397A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DF4E0B7-6005-96C9-1E49-C9861DB1E4E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3743654-3A75-8C43-81AA-875625DAA4B1}"/>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84595FB7-7C26-80F8-89F6-7D8A73A2D760}"/>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9160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C2FE3-5729-3376-4888-A99ED3BBDEF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64D177E-A3CE-B57A-09E8-C0B758A5F4C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77620D6-5823-36B2-2DCC-0C403665146D}"/>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CCE6500D-539F-D49C-BA36-BAD58DB8028B}"/>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01018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669AC-222B-F603-EA3C-AD8EF15D375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B152418-7C7A-B0E3-30F8-91088BB08AF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492B4B8-7974-C26F-62DB-90AB0F5552D8}"/>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434EE974-E9DB-9C22-D850-1AB80D06B498}"/>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48527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36654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E3342-8A67-34D7-17BC-AFF55BD1905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DF33C85-C65B-97FE-9F4A-F5D1F216865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692569A-1643-B703-7A24-8A8CC4E6865F}"/>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B4890C16-4BD0-065A-5BEA-EFF1E4197409}"/>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05747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A8F16-488C-883F-FA42-E2D22800DAE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67E1A3-41AB-1ABB-F81E-D066D037760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1919351-969E-3D09-FF5E-15FF831F4E13}"/>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33EA5A0F-D26A-2927-BC60-DA7BC0616684}"/>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46770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D4AC4-5122-F579-8683-963FE119CFA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24CE9A-ABE5-D9B4-4792-6259A35378F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7E06B6C-9E6A-0FA7-FA33-B3DBA3564094}"/>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55829ABD-E2D1-2D23-2EF3-FB6353F89115}"/>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65594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86ABA-1D3E-00FC-D801-F12BC1A1BDA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2FF09D3-80D8-4F39-B192-262FDB0B701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9D6CE55-BB9E-1AAD-37FA-EF4C73F060D1}"/>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74641D32-B95E-4FAC-72C9-CFA32D1BE0CB}"/>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69421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1F717-4891-BF76-CA64-4104156AE3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7AA5842-9104-1213-D69C-3011A605A24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BC71331-5D16-51BE-3BA4-71882BD228E0}"/>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0BFE79A3-6768-6AE6-FE09-CC252F966248}"/>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65828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A7CEB-EF8B-392A-54FA-C59FEA5FB4D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8DCA95C-C417-BE6A-3765-0FA8ACD25E2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3742DE-065B-0906-7E93-AB42FFD19638}"/>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75A8264A-1A87-5E7E-50B3-B91481C967FB}"/>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03499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77F79-76E0-3E99-CE2D-4619ECCF352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2F3F151-4AAF-C1FF-2C99-5B80893A451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2DAA132-AA61-E909-F74F-9C237AEDB727}"/>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75DEFDF0-6FAE-D4F1-0C34-B355D1E96FB5}"/>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71321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6B4DB-287E-971F-A3D0-D5BA940C488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4D94BC4-DAF4-1F6E-88BC-7E4F5BEF227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E32D3A7-5899-92BF-A2BC-A302A6504ABF}"/>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7FC62BAB-2538-E354-39B1-6280EF7FAA85}"/>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367420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9E51E-9816-3BAD-CE84-64961A1957D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C13115B-572E-1543-7B8C-B356CD401D3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D834676-A45F-71AD-7793-075F8F66B42F}"/>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A2867872-B18A-4EAC-EC07-3BF26B026E4D}"/>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82286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705F8-C832-321F-ADEA-CFD6D4F3E23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32B512F-6B74-0B9D-EC81-F4323A41F6B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31BBF7C-C5A9-115E-26EB-EC379D8E1DC9}"/>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AC290F92-CEDE-C826-5C6A-978F75EDF335}"/>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6106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CDBB2-BA08-480D-4B35-76AB7F2D50A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14287BD-6B8F-38FE-B5D9-03A3370DB1D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6CE0527-9B4A-A818-7D46-8F6A5C3E2FB6}"/>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25E4DF06-AC71-0F8D-26B1-13FEE3E8A74A}"/>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975629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E5A33-00FB-C863-DAA9-E4042DE7B00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4F32E43-30EE-8DDA-6E00-2A793A2F95D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AC202A2-AFD8-377A-F536-097F83F90BE0}"/>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BCC0B384-13CE-81E5-E770-D5B0D32AE6E9}"/>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30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74511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A9F5B-4336-BF6D-EB87-8DB1CA2FA2C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ED0583A-45FB-D167-5CA1-341EC639A3C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EBDB909-B7D4-0A64-E1F4-4B643FD6F4B9}"/>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FEF6833C-0923-9F53-0D2C-157D9D3893A3}"/>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31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766710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D870F-176A-DB36-A848-A93E3DCD72F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37F5D39-4EDC-6BC4-B3CE-6D06E31E6A0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109919-86FF-D16C-B95F-7A50893A8922}"/>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56E26A21-1382-B9F9-394C-DA05684D7CC6}"/>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32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87129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7FF8D-6DAE-AF01-FAA7-44533228041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35581BC-F519-FAF1-8D4C-4C203D03C05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F506611-D7AA-A6CA-99F9-5C0BF0682C24}"/>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23823330-117D-540A-4307-8DB085729C4C}"/>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33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998819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DEA92-FDC9-1D9C-507B-AA547B1D38C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E624E03-7439-36B0-9A6D-20235B378C0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916125A-8FFE-5767-7709-BA3917543848}"/>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881A9811-6585-F56D-47F1-369277271AAC}"/>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34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499648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8A6FF-3545-F594-C5B7-5AC30452B06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E85D656-A834-1746-41BB-F580AA45D08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9FEA3B6-8709-EB4D-2BDE-2B60C19E20C4}"/>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FE894F44-1427-3A12-F525-C1308F17A7F8}"/>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35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550507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E1398-14DF-4E45-135E-B1DF869052B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8BC2AF1-7E76-E650-0BFC-FB0D3BD0AC0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CF2A369-6D06-D83E-06A1-3C3A3FA0E80B}"/>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94EBD7A5-4688-A43A-6790-022A37C8127C}"/>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36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4913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9214A-2694-4D52-835A-468DA18C1B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2B2BB27-2CBC-BD63-AC66-D18D3727999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88CA356-B47A-E5B7-DAD6-30C6EADD7B6F}"/>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89CC0FD8-D415-B3A6-FDAF-457A3E99EC8B}"/>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37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914776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F1E6E-1C77-5FE4-1BA6-B750918BF17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3E859DF-4763-1D6D-354C-FDE385F0299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0864231-321A-03E3-5D0A-59E98B798A27}"/>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9CFA65AA-8C50-FCE9-1786-EE184047962D}"/>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38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85131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567AD-CCDA-D982-E173-2BB4DFCDD4D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635B60-F37F-4174-5337-FA6F95DCA90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92B31AA-BEC6-BC94-59B1-77B98D93846C}"/>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0452FD87-36E8-9C77-53A7-2DAA8DB2FEFD}"/>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39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59306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3C87F-EB6D-96D9-0377-069280CED4B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BFB4D5-6377-A8FB-3F8B-05C7A8EE225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B695C02-3945-817A-035D-20522E09960A}"/>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D2DBB7CF-FD6B-BC02-B98F-D96E777EE73C}"/>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71913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1C2E8-14C7-994E-D293-DDC6834D611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56AE2B3-B837-D528-28A7-25B38544038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B91851E-C837-58F7-4EFB-5F93DE52A838}"/>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A5DCEF8D-4AB6-D714-4F5F-5B8DC524BACC}"/>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40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22547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DDF04-573C-E7C0-2C38-239B20FB088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788996-1769-BF05-BB92-701FA0EB7DC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11A8E55-9164-BD07-D60D-EC7868208D55}"/>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84F0A693-CE7B-ECD7-5813-45F8BED74613}"/>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41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945691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33B11-37E8-FB8B-0D13-2A69A7D26E3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1913BE2-9448-A762-B6A0-D18BED1933C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72601A5-06B6-BD9C-0850-D261302434A8}"/>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F456419E-606D-CC42-C7AC-10CFCBBA536A}"/>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42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252299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7DA1E-6C60-1184-4450-E6BDF7D5300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43A7C59-06C5-A301-40FB-976CDC3CDA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8E26C09-6BF6-ACC1-9037-E21E51216601}"/>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8A9E9507-F080-1A41-3899-00DA06EBA8FC}"/>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43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3353784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9646B-3E73-F83E-8AF5-91A432F390A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7C2C5FB-C376-5860-0BF6-5F926622638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78F8278-A72A-074F-A402-9EE06DCA5897}"/>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84A50AFF-8735-6E1F-F0E1-D45C3F91EBD7}"/>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44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023974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F0ADD-D5F1-BB7B-0F38-1310B8FD4FF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343A29C-DA8A-872B-C81F-46D3B6BFE4E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92C1D79-95AA-5F4A-C1C0-A5946E077228}"/>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928DAFEE-23FB-49CF-4E42-7A3035D4DBCE}"/>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45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526515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C96F2-B979-B70A-48D2-C487A05B06E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432CA5-791C-4A3D-94A7-8661AC7989A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150E3C5-970D-471E-546F-666399B4E13F}"/>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E3FCEF67-7F17-F38E-AED7-AD9D247A8276}"/>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46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180155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3AB0F-88BC-7C59-5C8F-E23D5CBF519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DB053B7-C569-3A32-5BBF-2873F59822A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F662D21-73B0-8A39-7B1C-58D301CCF12A}"/>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9D8DC49B-D8CE-FCB4-8400-5CBD7DFA8CB9}"/>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47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400686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5CDF6-75BA-94A9-F3A4-B3FB4457078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431B0F2-5D9F-E9BB-8150-97DD659C7FE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261F684-6326-D93D-1CA1-BC12DDA7D01D}"/>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C6EC1C25-1FEE-1A9E-3BDE-F1D46479120D}"/>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48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984582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BC2CB-5E86-235F-4F22-A9BDB2CA565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C906A10-048A-10D9-D3CC-16178F41EA3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65006F9-C466-2EAD-8253-3CE3A1B880C2}"/>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0C13ABA1-F62E-2261-597B-20D7C162A9E1}"/>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49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60294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1B314-FF7F-DCAB-5A5A-7FA07AE5C09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7AA4DF9-7BE8-8B37-B7D6-07F8244CC85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CC0EA0C-5293-D0D6-5539-90CFE5FC40E8}"/>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EC6627AF-D416-7758-787F-B6DCCAC43942}"/>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750011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50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834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96B09-F9E8-2A08-6F69-84018E6744A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FFC8081-BDC0-E4A2-20BC-7483264319A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52A5138-1706-EFD0-AF8B-ED91571C6E81}"/>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5A02ADD7-EB26-A1CB-83D9-1A6E9B393602}"/>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923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79AD8-BB5C-5CF3-5009-F9528541856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813641C-9722-A905-F8B8-C9CBFF57ECF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D00A5CF-307C-4513-4EFA-D11BA6E23A58}"/>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0891C03B-C94F-1BDB-D40C-E9792C486E92}"/>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87227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12393-7758-4705-1AEA-550430E225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92558E5-0DFB-E160-DDAD-75B3178EE32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4BE726A-3503-5DCC-702C-5C225014B1E3}"/>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AF68A296-F4C6-EECF-583F-A98BFC4A5BB3}"/>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93916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AB966-F167-1A67-2471-C9EE9957272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D332AC3-F979-5E55-0A06-960060B9388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1C0E78-2E80-619D-EABA-71D7C16A2EFB}"/>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B92D48B1-5EA2-21FC-6920-26E061EFFBE1}"/>
              </a:ext>
            </a:extLst>
          </p:cNvPr>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34601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图片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a:xfrm>
            <a:off x="8932558" y="5870575"/>
            <a:ext cx="1600200" cy="377825"/>
          </a:xfrm>
        </p:spPr>
        <p:txBody>
          <a:bodyPr rtlCol="0"/>
          <a:lstStyle/>
          <a:p>
            <a:pPr rtl="0"/>
            <a:fld id="{F8909168-4A34-4324-A83E-BD3E42B16F2A}" type="datetime1">
              <a:rPr lang="zh-CN" altLang="en-US" noProof="0" smtClean="0"/>
              <a:t>2025/3/22</a:t>
            </a:fld>
            <a:endParaRPr lang="zh-CN" altLang="en-US" noProof="0"/>
          </a:p>
        </p:txBody>
      </p:sp>
      <p:sp>
        <p:nvSpPr>
          <p:cNvPr id="5" name="页脚占位符 4"/>
          <p:cNvSpPr>
            <a:spLocks noGrp="1"/>
          </p:cNvSpPr>
          <p:nvPr>
            <p:ph type="ftr" sz="quarter" idx="11"/>
          </p:nvPr>
        </p:nvSpPr>
        <p:spPr>
          <a:xfrm>
            <a:off x="3962399" y="5870575"/>
            <a:ext cx="4893958" cy="377825"/>
          </a:xfrm>
        </p:spPr>
        <p:txBody>
          <a:bodyPr rtlCol="0"/>
          <a:lstStyle/>
          <a:p>
            <a:pPr rtl="0"/>
            <a:endParaRPr lang="zh-CN" altLang="en-US" noProof="0"/>
          </a:p>
        </p:txBody>
      </p:sp>
      <p:sp>
        <p:nvSpPr>
          <p:cNvPr id="6" name="幻灯片编号占位符 5"/>
          <p:cNvSpPr>
            <a:spLocks noGrp="1"/>
          </p:cNvSpPr>
          <p:nvPr>
            <p:ph type="sldNum" sz="quarter" idx="12"/>
          </p:nvPr>
        </p:nvSpPr>
        <p:spPr>
          <a:xfrm>
            <a:off x="10608958" y="5870575"/>
            <a:ext cx="551167" cy="377825"/>
          </a:xfrm>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6AC26EF6-1ED0-4FB0-8F90-2C9921C13D99}" type="datetime1">
              <a:rPr lang="zh-CN" altLang="en-US" noProof="0" smtClean="0"/>
              <a:t>2025/3/22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43EE78C5-681C-4317-A28E-695CCF90563A}" type="datetime1">
              <a:rPr lang="zh-CN" altLang="en-US" noProof="0" smtClean="0"/>
              <a:t>2025/3/22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1097875" y="3352800"/>
            <a:ext cx="9339184" cy="381000"/>
          </a:xfrm>
        </p:spPr>
        <p:txBody>
          <a:bodyPr rtlCol="0" anchor="ctr"/>
          <a:lstStyle>
            <a:lvl1pPr marL="0" indent="0">
              <a:buFontTx/>
              <a:buNone/>
              <a:defRPr>
                <a:latin typeface="Microsoft YaHei UI" panose="020B0503020204020204" pitchFamily="34" charset="-122"/>
                <a:ea typeface="Microsoft YaHei UI"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zh-CN" altLang="en-US" noProof="0"/>
              <a:t>单击此处编辑母版文本样式</a:t>
            </a:r>
          </a:p>
        </p:txBody>
      </p:sp>
      <p:sp>
        <p:nvSpPr>
          <p:cNvPr id="3" name="文本占位符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DBD9451-F8BC-4121-A45B-F0B7464CF2AC}" type="datetime1">
              <a:rPr lang="zh-CN" altLang="en-US" noProof="0" smtClean="0"/>
              <a:t>2025/3/22</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73FEA4BC-BAE6-4A1F-994E-523C55AE5C9B}" type="datetime1">
              <a:rPr lang="zh-CN" altLang="en-US" noProof="0" smtClean="0"/>
              <a:t>2025/3/22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名片">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latin typeface="Microsoft YaHei UI" panose="020B0503020204020204" pitchFamily="34" charset="-122"/>
                <a:ea typeface="Microsoft YaHei UI" panose="020B0503020204020204" pitchFamily="34" charset="-122"/>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25E4979-2E7C-4B55-B892-E9FF271F4E15}" type="datetime1">
              <a:rPr lang="zh-CN" altLang="en-US" noProof="0" smtClean="0"/>
              <a:t>2025/3/22</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zh-CN" altLang="en-US" noProof="0"/>
              <a:t>单击此处编辑母版标题样式</a:t>
            </a:r>
          </a:p>
        </p:txBody>
      </p:sp>
      <p:sp>
        <p:nvSpPr>
          <p:cNvPr id="10" name="文本占位符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171027BD-1FB7-485B-9032-6DD3B27E5252}" type="datetime1">
              <a:rPr lang="zh-CN" altLang="en-US" noProof="0" smtClean="0"/>
              <a:t>2025/3/22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标题 1"/>
          <p:cNvSpPr>
            <a:spLocks noGrp="1"/>
          </p:cNvSpPr>
          <p:nvPr>
            <p:ph type="title"/>
          </p:nvPr>
        </p:nvSpPr>
        <p:spPr>
          <a:xfrm>
            <a:off x="685801" y="609600"/>
            <a:ext cx="10131425" cy="1456267"/>
          </a:xfrm>
        </p:spPr>
        <p:txBody>
          <a:bodyPr rtlCol="0"/>
          <a:lstStyle/>
          <a:p>
            <a:pPr rtl="0"/>
            <a:r>
              <a:rPr lang="zh-CN" altLang="en-US" noProof="0"/>
              <a:t>单击此处编辑母版标题样式</a:t>
            </a:r>
          </a:p>
        </p:txBody>
      </p:sp>
      <p:sp>
        <p:nvSpPr>
          <p:cNvPr id="3" name="垂直文本占位符 2"/>
          <p:cNvSpPr>
            <a:spLocks noGrp="1"/>
          </p:cNvSpPr>
          <p:nvPr>
            <p:ph type="body" orient="vert" idx="1"/>
          </p:nvPr>
        </p:nvSpPr>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A2A2B674-02BF-4098-BE33-7013FA47DF03}" type="datetime1">
              <a:rPr lang="zh-CN" altLang="en-US" noProof="0" smtClean="0"/>
              <a:t>2025/3/22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垂直标题 1"/>
          <p:cNvSpPr>
            <a:spLocks noGrp="1"/>
          </p:cNvSpPr>
          <p:nvPr>
            <p:ph type="title" orient="vert"/>
          </p:nvPr>
        </p:nvSpPr>
        <p:spPr>
          <a:xfrm>
            <a:off x="8658675" y="609599"/>
            <a:ext cx="2158552" cy="5181601"/>
          </a:xfrm>
        </p:spPr>
        <p:txBody>
          <a:bodyPr vert="eaVert" rtlCol="0"/>
          <a:lstStyle/>
          <a:p>
            <a:pPr rtl="0"/>
            <a:r>
              <a:rPr lang="zh-CN" altLang="en-US" noProof="0"/>
              <a:t>单击此处编辑母版标题样式</a:t>
            </a:r>
          </a:p>
        </p:txBody>
      </p:sp>
      <p:sp>
        <p:nvSpPr>
          <p:cNvPr id="3" name="垂直文本占位符 2"/>
          <p:cNvSpPr>
            <a:spLocks noGrp="1"/>
          </p:cNvSpPr>
          <p:nvPr>
            <p:ph type="body" orient="vert" idx="1"/>
          </p:nvPr>
        </p:nvSpPr>
        <p:spPr>
          <a:xfrm>
            <a:off x="685800" y="609600"/>
            <a:ext cx="7832116" cy="5181600"/>
          </a:xfrm>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266CD0FE-0A49-4198-A732-213A10C7BDD9}" type="datetime1">
              <a:rPr lang="zh-CN" altLang="en-US" noProof="0" smtClean="0"/>
              <a:t>2025/3/22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nchor="ct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FAED38EE-2E2A-4F0B-8A99-E01B7D8AE739}" type="datetime1">
              <a:rPr lang="zh-CN" altLang="en-US" noProof="0" smtClean="0"/>
              <a:t>2025/3/22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3308581"/>
            <a:ext cx="10131427" cy="1468800"/>
          </a:xfrm>
        </p:spPr>
        <p:txBody>
          <a:bodyPr rtlCol="0" anchor="b"/>
          <a:lstStyle>
            <a:lvl1pPr algn="l">
              <a:defRPr sz="4000" b="0" cap="all"/>
            </a:lvl1pPr>
          </a:lstStyle>
          <a:p>
            <a:pPr rtl="0"/>
            <a:r>
              <a:rPr lang="zh-CN" altLang="en-US" noProof="0"/>
              <a:t>单击此处编辑母版标题样式</a:t>
            </a:r>
          </a:p>
        </p:txBody>
      </p:sp>
      <p:sp>
        <p:nvSpPr>
          <p:cNvPr id="3" name="文本占位符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DB9925AA-FD42-4E46-B5E3-34027E08BA98}" type="datetime1">
              <a:rPr lang="zh-CN" altLang="en-US" noProof="0" smtClean="0"/>
              <a:t>2025/3/22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685802" y="2142067"/>
            <a:ext cx="4995334" cy="3649134"/>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5821895" y="2142067"/>
            <a:ext cx="4995332" cy="3649133"/>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7B6E6046-E7F8-43A6-A21B-5E897CAEBD47}" type="datetime1">
              <a:rPr lang="zh-CN" altLang="en-US" noProof="0" smtClean="0"/>
              <a:t>2025/3/22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685801" y="2870201"/>
            <a:ext cx="4996923"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5823483" y="2870201"/>
            <a:ext cx="4995334"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4076C7A7-9AEF-4176-B3C5-C9AC3A586E0A}" type="datetime1">
              <a:rPr lang="zh-CN" altLang="en-US" noProof="0" smtClean="0"/>
              <a:t>2025/3/22</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629CBC08-4894-4154-92BB-CEC7564BF5D0}" type="datetime1">
              <a:rPr lang="zh-CN" altLang="en-US" noProof="0" smtClean="0"/>
              <a:t>2025/3/22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日期占位符 1"/>
          <p:cNvSpPr>
            <a:spLocks noGrp="1"/>
          </p:cNvSpPr>
          <p:nvPr>
            <p:ph type="dt" sz="half" idx="10"/>
          </p:nvPr>
        </p:nvSpPr>
        <p:spPr/>
        <p:txBody>
          <a:bodyPr rtlCol="0"/>
          <a:lstStyle/>
          <a:p>
            <a:pPr rtl="0"/>
            <a:fld id="{5704ACDB-403D-45F7-BA7B-CDC631E103DE}" type="datetime1">
              <a:rPr lang="zh-CN" altLang="en-US" noProof="0" smtClean="0"/>
              <a:t>2025/3/22</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zh-CN" altLang="en-US" noProof="0"/>
              <a:t>单击此处编辑母版标题样式</a:t>
            </a:r>
          </a:p>
        </p:txBody>
      </p:sp>
      <p:sp>
        <p:nvSpPr>
          <p:cNvPr id="3" name="内容占位符 2"/>
          <p:cNvSpPr>
            <a:spLocks noGrp="1"/>
          </p:cNvSpPr>
          <p:nvPr>
            <p:ph idx="1"/>
          </p:nvPr>
        </p:nvSpPr>
        <p:spPr>
          <a:xfrm>
            <a:off x="4648201" y="609601"/>
            <a:ext cx="6169026" cy="5181600"/>
          </a:xfrm>
        </p:spPr>
        <p:txBody>
          <a:bodyPr rtlCol="0" anchor="ctr">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D8905170-1958-47F4-9682-359E29E272CE}" type="datetime1">
              <a:rPr lang="zh-CN" altLang="en-US" noProof="0" smtClean="0"/>
              <a:t>2025/3/22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zh-CN" altLang="en-US" noProof="0"/>
              <a:t>单击此处编辑母版标题样式</a:t>
            </a:r>
          </a:p>
        </p:txBody>
      </p:sp>
      <p:sp>
        <p:nvSpPr>
          <p:cNvPr id="14" name="图片占位符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57105F54-EE89-4D9B-9F9C-6DECEE061631}" type="datetime1">
              <a:rPr lang="zh-CN" altLang="en-US" noProof="0" smtClean="0"/>
              <a:t>2025/3/22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EFAB11F1-59FE-48BE-91BA-99BF2D5E1491}" type="datetime1">
              <a:rPr lang="zh-CN" altLang="en-US" noProof="0" smtClean="0"/>
              <a:t>2025/3/22</a:t>
            </a:fld>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uogu.com.cn/problem/P903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luogu.com.cn/problem/P9035"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luogu.com.cn/problem/P9035"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luogu.com.cn/problem/P9035"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luogu.com.cn/problem/P2714"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hyperlink" Target="https://www.luogu.com.cn/problem/P4318"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luogu.com.cn/problem/P6076"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hyperlink" Target="https://www.luogu.com.cn/problem/P3298"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hyperlink" Target="https://www.luogu.com.cn/problem/P5339"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hyperlink" Target="https://www.luogu.com.cn/problem/P5339"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hyperlink" Target="https://www.luogu.com.cn/problem/P5339"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hyperlink" Target="https://www.luogu.com.cn/problem/P5339"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luogu.com.cn/problem/P5689"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32.xml.rels><?xml version="1.0" encoding="UTF-8" standalone="yes"?>
<Relationships xmlns="http://schemas.openxmlformats.org/package/2006/relationships"><Relationship Id="rId3" Type="http://schemas.openxmlformats.org/officeDocument/2006/relationships/hyperlink" Target="https://www.luogu.com.cn/problem/P6773"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00.png"/><Relationship Id="rId4" Type="http://schemas.openxmlformats.org/officeDocument/2006/relationships/image" Target="../media/image220.png"/></Relationships>
</file>

<file path=ppt/slides/_rels/slide33.xml.rels><?xml version="1.0" encoding="UTF-8" standalone="yes"?>
<Relationships xmlns="http://schemas.openxmlformats.org/package/2006/relationships"><Relationship Id="rId3" Type="http://schemas.openxmlformats.org/officeDocument/2006/relationships/hyperlink" Target="https://www.luogu.com.cn/problem/P6773"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luogu.com.cn/problem/AT_abc205_e"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hyperlink" Target="https://www.luogu.com.cn/problem/P3200"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luogu.com.cn/problem/P5014"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41.xml.rels><?xml version="1.0" encoding="UTF-8" standalone="yes"?>
<Relationships xmlns="http://schemas.openxmlformats.org/package/2006/relationships"><Relationship Id="rId3" Type="http://schemas.openxmlformats.org/officeDocument/2006/relationships/hyperlink" Target="https://www.luogu.com.cn/problem/CF1204E"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hyperlink" Target="https://www.luogu.com.cn/problem/CF896D"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hyperlink" Target="https://www.luogu.com.cn/problem/CF896D"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hyperlink" Target="https://www.luogu.com.cn/problem/CF896D"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390.png"/></Relationships>
</file>

<file path=ppt/slides/_rels/slide48.xml.rels><?xml version="1.0" encoding="UTF-8" standalone="yes"?>
<Relationships xmlns="http://schemas.openxmlformats.org/package/2006/relationships"><Relationship Id="rId3" Type="http://schemas.openxmlformats.org/officeDocument/2006/relationships/hyperlink" Target="https://www.luogu.com.cn/problem/CF785D"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uogu.com.cn/problem/P647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夜晚的天空以及远处地平线上的群山">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F0921127-1F73-52A5-B6BB-8C3C0DB711C9}"/>
              </a:ext>
            </a:extLst>
          </p:cNvPr>
          <p:cNvSpPr txBox="1"/>
          <p:nvPr/>
        </p:nvSpPr>
        <p:spPr>
          <a:xfrm>
            <a:off x="40" y="1859340"/>
            <a:ext cx="12191960" cy="1569660"/>
          </a:xfrm>
          <a:prstGeom prst="rect">
            <a:avLst/>
          </a:prstGeom>
          <a:noFill/>
        </p:spPr>
        <p:txBody>
          <a:bodyPr wrap="square" rtlCol="0">
            <a:spAutoFit/>
          </a:bodyPr>
          <a:lstStyle/>
          <a:p>
            <a:pPr algn="ctr"/>
            <a:r>
              <a:rPr lang="zh-CN" altLang="en-US" sz="9600" dirty="0"/>
              <a:t>计数</a:t>
            </a:r>
          </a:p>
        </p:txBody>
      </p:sp>
      <p:sp>
        <p:nvSpPr>
          <p:cNvPr id="3" name="文本框 2">
            <a:extLst>
              <a:ext uri="{FF2B5EF4-FFF2-40B4-BE49-F238E27FC236}">
                <a16:creationId xmlns:a16="http://schemas.microsoft.com/office/drawing/2014/main" id="{285A2474-FEF8-364B-29EA-FA1FC92B770F}"/>
              </a:ext>
            </a:extLst>
          </p:cNvPr>
          <p:cNvSpPr txBox="1"/>
          <p:nvPr/>
        </p:nvSpPr>
        <p:spPr>
          <a:xfrm>
            <a:off x="5776111" y="3476329"/>
            <a:ext cx="2607398" cy="400110"/>
          </a:xfrm>
          <a:prstGeom prst="rect">
            <a:avLst/>
          </a:prstGeom>
          <a:noFill/>
        </p:spPr>
        <p:txBody>
          <a:bodyPr wrap="square" rtlCol="0">
            <a:spAutoFit/>
          </a:bodyPr>
          <a:lstStyle/>
          <a:p>
            <a:r>
              <a:rPr lang="en-US" altLang="zh-CN" sz="2000" dirty="0" err="1"/>
              <a:t>liu_yi</a:t>
            </a:r>
            <a:endParaRPr lang="en-US" altLang="zh-CN" sz="2000" dirty="0"/>
          </a:p>
        </p:txBody>
      </p:sp>
    </p:spTree>
    <p:extLst>
      <p:ext uri="{BB962C8B-B14F-4D97-AF65-F5344CB8AC3E}">
        <p14:creationId xmlns:p14="http://schemas.microsoft.com/office/powerpoint/2010/main" val="34177214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44D62-42CE-C1D6-1026-22929EBF565B}"/>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1266F8FE-48B6-952B-BEE6-8DA0F84F23FF}"/>
              </a:ext>
            </a:extLst>
          </p:cNvPr>
          <p:cNvSpPr txBox="1"/>
          <p:nvPr/>
        </p:nvSpPr>
        <p:spPr>
          <a:xfrm>
            <a:off x="1004934" y="288072"/>
            <a:ext cx="11187066" cy="769441"/>
          </a:xfrm>
          <a:prstGeom prst="rect">
            <a:avLst/>
          </a:prstGeom>
          <a:noFill/>
        </p:spPr>
        <p:txBody>
          <a:bodyPr wrap="square" rtlCol="0">
            <a:spAutoFit/>
          </a:bodyPr>
          <a:lstStyle/>
          <a:p>
            <a:pPr algn="l"/>
            <a:r>
              <a:rPr lang="fr-FR" altLang="zh-CN" sz="4400" b="1" i="0" dirty="0">
                <a:effectLst/>
                <a:latin typeface="-apple-system"/>
                <a:hlinkClick r:id="rId3">
                  <a:extLst>
                    <a:ext uri="{A12FA001-AC4F-418D-AE19-62706E023703}">
                      <ahyp:hlinkClr xmlns:ahyp="http://schemas.microsoft.com/office/drawing/2018/hyperlinkcolor" val="tx"/>
                    </a:ext>
                  </a:extLst>
                </a:hlinkClick>
              </a:rPr>
              <a:t>P9035 </a:t>
            </a:r>
            <a:r>
              <a:rPr lang="zh-CN" altLang="fr-FR" sz="4400" b="1" i="0" dirty="0">
                <a:effectLst/>
                <a:latin typeface="-apple-system"/>
                <a:hlinkClick r:id="rId3">
                  <a:extLst>
                    <a:ext uri="{A12FA001-AC4F-418D-AE19-62706E023703}">
                      <ahyp:hlinkClr xmlns:ahyp="http://schemas.microsoft.com/office/drawing/2018/hyperlinkcolor" val="tx"/>
                    </a:ext>
                  </a:extLst>
                </a:hlinkClick>
              </a:rPr>
              <a:t>「</a:t>
            </a:r>
            <a:r>
              <a:rPr lang="fr-FR" altLang="zh-CN" sz="4400" b="1" i="0" dirty="0">
                <a:effectLst/>
                <a:latin typeface="-apple-system"/>
                <a:hlinkClick r:id="rId3">
                  <a:extLst>
                    <a:ext uri="{A12FA001-AC4F-418D-AE19-62706E023703}">
                      <ahyp:hlinkClr xmlns:ahyp="http://schemas.microsoft.com/office/drawing/2018/hyperlinkcolor" val="tx"/>
                    </a:ext>
                  </a:extLst>
                </a:hlinkClick>
              </a:rPr>
              <a:t>KDOI-04</a:t>
            </a:r>
            <a:r>
              <a:rPr lang="zh-CN" altLang="fr-FR" sz="4400" b="1" i="0" dirty="0">
                <a:effectLst/>
                <a:latin typeface="-apple-system"/>
                <a:hlinkClick r:id="rId3">
                  <a:extLst>
                    <a:ext uri="{A12FA001-AC4F-418D-AE19-62706E023703}">
                      <ahyp:hlinkClr xmlns:ahyp="http://schemas.microsoft.com/office/drawing/2018/hyperlinkcolor" val="tx"/>
                    </a:ext>
                  </a:extLst>
                </a:hlinkClick>
              </a:rPr>
              <a:t>」</a:t>
            </a:r>
            <a:r>
              <a:rPr lang="fr-FR" altLang="zh-CN" sz="4400" b="1" i="0" dirty="0">
                <a:effectLst/>
                <a:latin typeface="-apple-system"/>
                <a:hlinkClick r:id="rId3">
                  <a:extLst>
                    <a:ext uri="{A12FA001-AC4F-418D-AE19-62706E023703}">
                      <ahyp:hlinkClr xmlns:ahyp="http://schemas.microsoft.com/office/drawing/2018/hyperlinkcolor" val="tx"/>
                    </a:ext>
                  </a:extLst>
                </a:hlinkClick>
              </a:rPr>
              <a:t>Pont des souvenirs</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52C8B95-36EF-C6A4-7E56-5155A77B9899}"/>
                  </a:ext>
                </a:extLst>
              </p:cNvPr>
              <p:cNvSpPr txBox="1"/>
              <p:nvPr/>
            </p:nvSpPr>
            <p:spPr>
              <a:xfrm>
                <a:off x="1004935" y="1560462"/>
                <a:ext cx="9334500" cy="461665"/>
              </a:xfrm>
              <a:prstGeom prst="rect">
                <a:avLst/>
              </a:prstGeom>
              <a:noFill/>
            </p:spPr>
            <p:txBody>
              <a:bodyPr wrap="square" rtlCol="0">
                <a:spAutoFit/>
              </a:bodyPr>
              <a:lstStyle/>
              <a:p>
                <a:r>
                  <a:rPr lang="zh-CN" altLang="en-US" sz="2400" dirty="0"/>
                  <a:t>由于序列单调不降，所以第二个条件相当于</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b="0" i="1" dirty="0" smtClean="0">
                            <a:latin typeface="Cambria Math" panose="02040503050406030204" pitchFamily="18" charset="0"/>
                          </a:rPr>
                          <m:t>𝑛</m:t>
                        </m:r>
                      </m:sub>
                    </m:sSub>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𝑘</m:t>
                    </m:r>
                    <m:r>
                      <a:rPr lang="en-US" altLang="zh-CN" sz="2400" b="0" i="1" dirty="0" smtClean="0">
                        <a:latin typeface="Cambria Math" panose="02040503050406030204" pitchFamily="18" charset="0"/>
                      </a:rPr>
                      <m:t>+1</m:t>
                    </m:r>
                  </m:oMath>
                </a14:m>
                <a:endParaRPr lang="zh-CN" altLang="en-US" sz="2400" dirty="0"/>
              </a:p>
            </p:txBody>
          </p:sp>
        </mc:Choice>
        <mc:Fallback xmlns="">
          <p:sp>
            <p:nvSpPr>
              <p:cNvPr id="6" name="文本框 5">
                <a:extLst>
                  <a:ext uri="{FF2B5EF4-FFF2-40B4-BE49-F238E27FC236}">
                    <a16:creationId xmlns:a16="http://schemas.microsoft.com/office/drawing/2014/main" id="{452C8B95-36EF-C6A4-7E56-5155A77B9899}"/>
                  </a:ext>
                </a:extLst>
              </p:cNvPr>
              <p:cNvSpPr txBox="1">
                <a:spLocks noRot="1" noChangeAspect="1" noMove="1" noResize="1" noEditPoints="1" noAdjustHandles="1" noChangeArrowheads="1" noChangeShapeType="1" noTextEdit="1"/>
              </p:cNvSpPr>
              <p:nvPr/>
            </p:nvSpPr>
            <p:spPr>
              <a:xfrm>
                <a:off x="1004935" y="1560462"/>
                <a:ext cx="9334500" cy="461665"/>
              </a:xfrm>
              <a:prstGeom prst="rect">
                <a:avLst/>
              </a:prstGeom>
              <a:blipFill>
                <a:blip r:embed="rId4"/>
                <a:stretch>
                  <a:fillRect l="-1045" t="-15789" b="-23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0C664EE-3A13-67D9-C074-30C262EBF08E}"/>
                  </a:ext>
                </a:extLst>
              </p:cNvPr>
              <p:cNvSpPr txBox="1"/>
              <p:nvPr/>
            </p:nvSpPr>
            <p:spPr>
              <a:xfrm>
                <a:off x="1004935" y="2022127"/>
                <a:ext cx="9334500" cy="3557897"/>
              </a:xfrm>
              <a:prstGeom prst="rect">
                <a:avLst/>
              </a:prstGeom>
              <a:noFill/>
            </p:spPr>
            <p:txBody>
              <a:bodyPr wrap="square" rtlCol="0">
                <a:spAutoFit/>
              </a:bodyPr>
              <a:lstStyle/>
              <a:p>
                <a:r>
                  <a:rPr lang="zh-CN" altLang="en-US" sz="2400" dirty="0"/>
                  <a:t>此时我们枚举一下</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−1</m:t>
                        </m:r>
                      </m:sub>
                    </m:sSub>
                  </m:oMath>
                </a14:m>
                <a:r>
                  <a:rPr lang="zh-CN" altLang="en-US" sz="2400" b="0" dirty="0"/>
                  <a:t>，使用上一题的公式可知答案为</a:t>
                </a:r>
                <a:r>
                  <a:rPr lang="zh-CN" altLang="en-US" sz="2400" dirty="0"/>
                  <a:t>：</a:t>
                </a:r>
                <a:endParaRPr lang="en-US" altLang="zh-CN" sz="2400" dirty="0"/>
              </a:p>
              <a:p>
                <a:endParaRPr lang="en-US" altLang="zh-CN" sz="2400" dirty="0"/>
              </a:p>
              <a:p>
                <a:endParaRPr lang="en-US" altLang="zh-CN" sz="2400" b="0" i="0"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nary>
                        <m:naryPr>
                          <m:chr m:val="∑"/>
                          <m:ctrlPr>
                            <a:rPr lang="zh-CN" altLang="en-US" sz="2400" i="1">
                              <a:latin typeface="Cambria Math" panose="02040503050406030204" pitchFamily="18" charset="0"/>
                            </a:rPr>
                          </m:ctrlPr>
                        </m:naryPr>
                        <m:sub>
                          <m:r>
                            <m:rPr>
                              <m:sty m:val="p"/>
                            </m:rPr>
                            <a:rPr lang="en-US" altLang="zh-CN" sz="2400" i="1" smtClean="0">
                              <a:latin typeface="Cambria Math" panose="02040503050406030204" pitchFamily="18" charset="0"/>
                            </a:rPr>
                            <m:t>i</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sub>
                        <m:sup>
                          <m:f>
                            <m:fPr>
                              <m:ctrlPr>
                                <a:rPr lang="en-US" altLang="zh-CN" sz="2400" i="1" smtClean="0">
                                  <a:latin typeface="Cambria Math" panose="02040503050406030204" pitchFamily="18" charset="0"/>
                                </a:rPr>
                              </m:ctrlPr>
                            </m:fPr>
                            <m:num>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𝑘</m:t>
                                  </m:r>
                                  <m:r>
                                    <a:rPr lang="en-US" altLang="zh-CN" sz="2400" i="1">
                                      <a:latin typeface="Cambria Math" panose="02040503050406030204" pitchFamily="18" charset="0"/>
                                    </a:rPr>
                                    <m:t>+1</m:t>
                                  </m:r>
                                </m:e>
                              </m:d>
                            </m:num>
                            <m:den>
                              <m:r>
                                <a:rPr lang="en-US" altLang="zh-CN" sz="2400" b="0" i="1" smtClean="0">
                                  <a:latin typeface="Cambria Math" panose="02040503050406030204" pitchFamily="18" charset="0"/>
                                </a:rPr>
                                <m:t>2</m:t>
                              </m:r>
                            </m:den>
                          </m:f>
                        </m:sup>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+2−2</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smtClean="0">
                                      <a:latin typeface="Cambria Math" panose="02040503050406030204" pitchFamily="18" charset="0"/>
                                    </a:rPr>
                                  </m:ctrlPr>
                                </m:fPr>
                                <m:num>
                                  <m:r>
                                    <a:rPr lang="en-US" altLang="zh-CN" sz="2400" i="1">
                                      <a:latin typeface="Cambria Math" panose="02040503050406030204" pitchFamily="18" charset="0"/>
                                    </a:rPr>
                                    <m:t>𝑛</m:t>
                                  </m:r>
                                  <m:r>
                                    <a:rPr lang="en-US" altLang="zh-CN" sz="2400" b="0" i="1" smtClean="0">
                                      <a:latin typeface="Cambria Math" panose="02040503050406030204" pitchFamily="18" charset="0"/>
                                    </a:rPr>
                                    <m:t>−2</m:t>
                                  </m:r>
                                  <m:r>
                                    <a:rPr lang="en-US" altLang="zh-CN" sz="2400" i="1">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m:t>
                                  </m:r>
                                </m:den>
                              </m:f>
                            </m:e>
                          </m:d>
                        </m:e>
                      </m:nary>
                    </m:oMath>
                  </m:oMathPara>
                </a14:m>
                <a:endParaRPr lang="en-US" altLang="zh-CN" sz="2400" b="0" dirty="0"/>
              </a:p>
              <a:p>
                <a:endParaRPr lang="en-US" altLang="zh-CN" sz="2400" b="0" dirty="0"/>
              </a:p>
              <a:p>
                <a:endParaRPr lang="en-US" altLang="zh-CN" sz="2400" dirty="0"/>
              </a:p>
              <a:p>
                <a:r>
                  <a:rPr lang="zh-CN" altLang="en-US" sz="2400" dirty="0"/>
                  <a:t>此时可以做到</a:t>
                </a:r>
                <a14:m>
                  <m:oMath xmlns:m="http://schemas.openxmlformats.org/officeDocument/2006/math">
                    <m:r>
                      <m:rPr>
                        <m:sty m:val="p"/>
                      </m:rPr>
                      <a:rPr lang="en-US" altLang="zh-CN" sz="2400" b="0" i="1" smtClean="0">
                        <a:latin typeface="Cambria Math" panose="02040503050406030204" pitchFamily="18" charset="0"/>
                      </a:rPr>
                      <m:t>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𝑇𝑘</m:t>
                    </m:r>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r>
                  <a:rPr lang="zh-CN" altLang="en-US" sz="2400" b="0" dirty="0"/>
                  <a:t>有</a:t>
                </a:r>
                <a:r>
                  <a:rPr lang="en-US" altLang="zh-CN" sz="2400" b="0" dirty="0"/>
                  <a:t>70</a:t>
                </a:r>
                <a:r>
                  <a:rPr lang="zh-CN" altLang="en-US" sz="2400" b="0" dirty="0"/>
                  <a:t>分。</a:t>
                </a:r>
                <a:endParaRPr lang="en-US" altLang="zh-CN" sz="2400" b="0" dirty="0"/>
              </a:p>
            </p:txBody>
          </p:sp>
        </mc:Choice>
        <mc:Fallback xmlns="">
          <p:sp>
            <p:nvSpPr>
              <p:cNvPr id="5" name="文本框 4">
                <a:extLst>
                  <a:ext uri="{FF2B5EF4-FFF2-40B4-BE49-F238E27FC236}">
                    <a16:creationId xmlns:a16="http://schemas.microsoft.com/office/drawing/2014/main" id="{70C664EE-3A13-67D9-C074-30C262EBF08E}"/>
                  </a:ext>
                </a:extLst>
              </p:cNvPr>
              <p:cNvSpPr txBox="1">
                <a:spLocks noRot="1" noChangeAspect="1" noMove="1" noResize="1" noEditPoints="1" noAdjustHandles="1" noChangeArrowheads="1" noChangeShapeType="1" noTextEdit="1"/>
              </p:cNvSpPr>
              <p:nvPr/>
            </p:nvSpPr>
            <p:spPr>
              <a:xfrm>
                <a:off x="1004935" y="2022127"/>
                <a:ext cx="9334500" cy="3557897"/>
              </a:xfrm>
              <a:prstGeom prst="rect">
                <a:avLst/>
              </a:prstGeom>
              <a:blipFill>
                <a:blip r:embed="rId5"/>
                <a:stretch>
                  <a:fillRect l="-1045" t="-2058" b="-3259"/>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14291208-C383-20EF-27BB-36C74DBEDB61}"/>
              </a:ext>
            </a:extLst>
          </p:cNvPr>
          <p:cNvSpPr txBox="1"/>
          <p:nvPr/>
        </p:nvSpPr>
        <p:spPr>
          <a:xfrm>
            <a:off x="1004935" y="5585725"/>
            <a:ext cx="9334500" cy="461665"/>
          </a:xfrm>
          <a:prstGeom prst="rect">
            <a:avLst/>
          </a:prstGeom>
          <a:noFill/>
        </p:spPr>
        <p:txBody>
          <a:bodyPr wrap="square" rtlCol="0">
            <a:spAutoFit/>
          </a:bodyPr>
          <a:lstStyle/>
          <a:p>
            <a:r>
              <a:rPr lang="zh-CN" altLang="en-US" sz="2400" b="0" dirty="0"/>
              <a:t>如何优化呢</a:t>
            </a:r>
            <a:r>
              <a:rPr lang="zh-CN" altLang="en-US" sz="2400" dirty="0"/>
              <a:t>？</a:t>
            </a:r>
            <a:endParaRPr lang="en-US" altLang="zh-CN" sz="2400" b="0" dirty="0"/>
          </a:p>
        </p:txBody>
      </p:sp>
    </p:spTree>
    <p:extLst>
      <p:ext uri="{BB962C8B-B14F-4D97-AF65-F5344CB8AC3E}">
        <p14:creationId xmlns:p14="http://schemas.microsoft.com/office/powerpoint/2010/main" val="24765024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E2BBA-EBBE-5B7E-A534-5CBB040C573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F77C540-075E-C660-D85B-B694D462A099}"/>
                  </a:ext>
                </a:extLst>
              </p:cNvPr>
              <p:cNvSpPr txBox="1"/>
              <p:nvPr/>
            </p:nvSpPr>
            <p:spPr>
              <a:xfrm>
                <a:off x="1004934" y="1057513"/>
                <a:ext cx="11187066" cy="2651239"/>
              </a:xfrm>
              <a:prstGeom prst="rect">
                <a:avLst/>
              </a:prstGeom>
              <a:noFill/>
            </p:spPr>
            <p:txBody>
              <a:bodyPr wrap="square" rtlCol="0">
                <a:spAutoFit/>
              </a:bodyPr>
              <a:lstStyle/>
              <a:p>
                <a:r>
                  <a:rPr lang="zh-CN" altLang="en-US" sz="2400" dirty="0"/>
                  <a:t>令</a:t>
                </a:r>
                <a14:m>
                  <m:oMath xmlns:m="http://schemas.openxmlformats.org/officeDocument/2006/math">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𝑘</m:t>
                            </m:r>
                            <m:r>
                              <a:rPr lang="en-US" altLang="zh-CN" sz="2400" i="1">
                                <a:latin typeface="Cambria Math" panose="02040503050406030204" pitchFamily="18" charset="0"/>
                              </a:rPr>
                              <m:t>+1</m:t>
                            </m:r>
                          </m:e>
                        </m:d>
                      </m:num>
                      <m:den>
                        <m:r>
                          <a:rPr lang="en-US" altLang="zh-CN" sz="2400" i="1">
                            <a:latin typeface="Cambria Math" panose="02040503050406030204" pitchFamily="18" charset="0"/>
                          </a:rPr>
                          <m:t>2</m:t>
                        </m:r>
                      </m:den>
                    </m:f>
                  </m:oMath>
                </a14:m>
                <a:r>
                  <a:rPr lang="zh-CN" altLang="en-US" sz="2400" dirty="0"/>
                  <a:t>，可以使用公式进行转换：</a:t>
                </a:r>
                <a:endParaRPr lang="en-US" altLang="zh-CN" sz="2400" dirty="0"/>
              </a:p>
              <a:p>
                <a:pPr/>
                <a14:m>
                  <m:oMathPara xmlns:m="http://schemas.openxmlformats.org/officeDocument/2006/math">
                    <m:oMathParaPr>
                      <m:jc m:val="left"/>
                    </m:oMathParaPr>
                    <m:oMath xmlns:m="http://schemas.openxmlformats.org/officeDocument/2006/math">
                      <m:r>
                        <a:rPr lang="zh-CN" altLang="en-US" sz="2400" b="0" i="1" dirty="0">
                          <a:latin typeface="Cambria Math" panose="02040503050406030204" pitchFamily="18" charset="0"/>
                        </a:rPr>
                        <m:t>原式</m:t>
                      </m:r>
                      <m:r>
                        <a:rPr lang="en-US" altLang="zh-CN" sz="2400" b="0" i="1" dirty="0" smtClean="0">
                          <a:latin typeface="Cambria Math" panose="02040503050406030204" pitchFamily="18" charset="0"/>
                        </a:rPr>
                        <m:t>=</m:t>
                      </m:r>
                      <m:nary>
                        <m:naryPr>
                          <m:chr m:val="∑"/>
                          <m:ctrlPr>
                            <a:rPr lang="zh-CN" altLang="en-US" sz="2400" i="1" smtClean="0">
                              <a:latin typeface="Cambria Math" panose="02040503050406030204" pitchFamily="18" charset="0"/>
                            </a:rPr>
                          </m:ctrlPr>
                        </m:naryPr>
                        <m:sub>
                          <m:r>
                            <m:rPr>
                              <m:sty m:val="p"/>
                            </m:rPr>
                            <a:rPr lang="en-US" altLang="zh-CN" sz="2400" i="1" smtClean="0">
                              <a:latin typeface="Cambria Math" panose="02040503050406030204" pitchFamily="18" charset="0"/>
                            </a:rPr>
                            <m:t>i</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i="1" smtClean="0">
                              <a:latin typeface="Cambria Math" panose="02040503050406030204" pitchFamily="18" charset="0"/>
                            </a:rPr>
                            <m:t>𝑚</m:t>
                          </m:r>
                        </m:sup>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+2−2</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smtClean="0">
                                      <a:latin typeface="Cambria Math" panose="02040503050406030204" pitchFamily="18" charset="0"/>
                                    </a:rPr>
                                  </m:ctrlPr>
                                </m:fPr>
                                <m:num>
                                  <m:r>
                                    <a:rPr lang="en-US" altLang="zh-CN" sz="2400" i="1">
                                      <a:latin typeface="Cambria Math" panose="02040503050406030204" pitchFamily="18" charset="0"/>
                                    </a:rPr>
                                    <m:t>𝑛</m:t>
                                  </m:r>
                                  <m:r>
                                    <a:rPr lang="en-US" altLang="zh-CN" sz="2400" b="0" i="1" smtClean="0">
                                      <a:latin typeface="Cambria Math" panose="02040503050406030204" pitchFamily="18" charset="0"/>
                                    </a:rPr>
                                    <m:t>−2</m:t>
                                  </m:r>
                                  <m:r>
                                    <a:rPr lang="en-US" altLang="zh-CN" sz="2400" i="1">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m:t>
                                  </m:r>
                                </m:den>
                              </m:f>
                            </m:e>
                          </m:d>
                        </m:e>
                      </m:nary>
                    </m:oMath>
                  </m:oMathPara>
                </a14:m>
                <a:endParaRPr lang="en-US" altLang="zh-CN" sz="2400" b="0" dirty="0"/>
              </a:p>
              <a:p>
                <a:pPr/>
                <a14:m>
                  <m:oMathPara xmlns:m="http://schemas.openxmlformats.org/officeDocument/2006/math">
                    <m:oMathParaPr>
                      <m:jc m:val="left"/>
                    </m:oMathParaPr>
                    <m:oMath xmlns:m="http://schemas.openxmlformats.org/officeDocument/2006/math">
                      <m:r>
                        <a:rPr lang="en-US" altLang="zh-CN" sz="2400" b="0" i="1" dirty="0" smtClean="0">
                          <a:latin typeface="Cambria Math" panose="02040503050406030204" pitchFamily="18" charset="0"/>
                        </a:rPr>
                        <m:t>          =</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r>
                            <a:rPr lang="en-US" altLang="zh-CN" sz="2400" i="1">
                              <a:latin typeface="Cambria Math" panose="02040503050406030204" pitchFamily="18" charset="0"/>
                            </a:rPr>
                            <m:t>+2</m:t>
                          </m:r>
                        </m:e>
                      </m:d>
                      <m:r>
                        <a:rPr lang="en-US" altLang="zh-CN" sz="2400" i="1">
                          <a:latin typeface="Cambria Math" panose="02040503050406030204" pitchFamily="18" charset="0"/>
                        </a:rPr>
                        <m:t>×</m:t>
                      </m:r>
                      <m:nary>
                        <m:naryPr>
                          <m:chr m:val="∑"/>
                          <m:ctrlPr>
                            <a:rPr lang="zh-CN" altLang="en-US" sz="2400" i="1">
                              <a:latin typeface="Cambria Math" panose="02040503050406030204" pitchFamily="18" charset="0"/>
                            </a:rPr>
                          </m:ctrlPr>
                        </m:naryPr>
                        <m:sub>
                          <m:r>
                            <m:rPr>
                              <m:sty m:val="p"/>
                            </m:rPr>
                            <a:rPr lang="en-US" altLang="zh-CN" sz="2400" i="1">
                              <a:latin typeface="Cambria Math" panose="02040503050406030204" pitchFamily="18" charset="0"/>
                            </a:rPr>
                            <m:t>i</m:t>
                          </m:r>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𝑚</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−2+</m:t>
                                  </m:r>
                                  <m:r>
                                    <a:rPr lang="en-US" altLang="zh-CN" sz="2400" i="1">
                                      <a:latin typeface="Cambria Math" panose="02040503050406030204" pitchFamily="18" charset="0"/>
                                    </a:rPr>
                                    <m:t>𝑖</m:t>
                                  </m:r>
                                  <m:r>
                                    <a:rPr lang="en-US" altLang="zh-CN" sz="2400" i="1">
                                      <a:latin typeface="Cambria Math" panose="02040503050406030204" pitchFamily="18" charset="0"/>
                                    </a:rPr>
                                    <m:t>−1</m:t>
                                  </m:r>
                                </m:num>
                                <m:den>
                                  <m:r>
                                    <a:rPr lang="en-US" altLang="zh-CN" sz="2400" i="1">
                                      <a:latin typeface="Cambria Math" panose="02040503050406030204" pitchFamily="18" charset="0"/>
                                    </a:rPr>
                                    <m:t>𝑛</m:t>
                                  </m:r>
                                  <m:r>
                                    <a:rPr lang="en-US" altLang="zh-CN" sz="2400" i="1">
                                      <a:latin typeface="Cambria Math" panose="02040503050406030204" pitchFamily="18" charset="0"/>
                                    </a:rPr>
                                    <m:t>−2</m:t>
                                  </m:r>
                                </m:den>
                              </m:f>
                            </m:e>
                          </m:d>
                        </m:e>
                      </m:nary>
                      <m:r>
                        <a:rPr lang="en-US" altLang="zh-CN" sz="2400" b="0" i="1" smtClean="0">
                          <a:latin typeface="Cambria Math" panose="02040503050406030204" pitchFamily="18" charset="0"/>
                        </a:rPr>
                        <m:t>−2×</m:t>
                      </m:r>
                      <m:nary>
                        <m:naryPr>
                          <m:chr m:val="∑"/>
                          <m:ctrlPr>
                            <a:rPr lang="zh-CN" altLang="en-US" sz="2400" i="1">
                              <a:latin typeface="Cambria Math" panose="02040503050406030204" pitchFamily="18" charset="0"/>
                            </a:rPr>
                          </m:ctrlPr>
                        </m:naryPr>
                        <m:sub>
                          <m:r>
                            <m:rPr>
                              <m:sty m:val="p"/>
                            </m:rPr>
                            <a:rPr lang="en-US" altLang="zh-CN" sz="2400" i="1">
                              <a:latin typeface="Cambria Math" panose="02040503050406030204" pitchFamily="18" charset="0"/>
                            </a:rPr>
                            <m:t>i</m:t>
                          </m:r>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𝑚</m:t>
                          </m:r>
                        </m:sup>
                        <m:e>
                          <m:r>
                            <a:rPr lang="en-US" altLang="zh-CN" sz="2400" b="0" i="1" smtClean="0">
                              <a:latin typeface="Cambria Math" panose="02040503050406030204" pitchFamily="18" charset="0"/>
                            </a:rPr>
                            <m:t>𝑖</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−2+</m:t>
                                  </m:r>
                                  <m:r>
                                    <a:rPr lang="en-US" altLang="zh-CN" sz="2400" i="1">
                                      <a:latin typeface="Cambria Math" panose="02040503050406030204" pitchFamily="18" charset="0"/>
                                    </a:rPr>
                                    <m:t>𝑖</m:t>
                                  </m:r>
                                  <m:r>
                                    <a:rPr lang="en-US" altLang="zh-CN" sz="2400" i="1">
                                      <a:latin typeface="Cambria Math" panose="02040503050406030204" pitchFamily="18" charset="0"/>
                                    </a:rPr>
                                    <m:t>−1</m:t>
                                  </m:r>
                                </m:num>
                                <m:den>
                                  <m:r>
                                    <a:rPr lang="en-US" altLang="zh-CN" sz="2400" i="1">
                                      <a:latin typeface="Cambria Math" panose="02040503050406030204" pitchFamily="18" charset="0"/>
                                    </a:rPr>
                                    <m:t>𝑛</m:t>
                                  </m:r>
                                  <m:r>
                                    <a:rPr lang="en-US" altLang="zh-CN" sz="2400" i="1">
                                      <a:latin typeface="Cambria Math" panose="02040503050406030204" pitchFamily="18" charset="0"/>
                                    </a:rPr>
                                    <m:t>−2</m:t>
                                  </m:r>
                                </m:den>
                              </m:f>
                            </m:e>
                          </m:d>
                        </m:e>
                      </m:nary>
                    </m:oMath>
                  </m:oMathPara>
                </a14:m>
                <a:endParaRPr lang="en-US" altLang="zh-CN" sz="2400" b="0" dirty="0"/>
              </a:p>
            </p:txBody>
          </p:sp>
        </mc:Choice>
        <mc:Fallback xmlns="">
          <p:sp>
            <p:nvSpPr>
              <p:cNvPr id="2" name="文本框 1">
                <a:extLst>
                  <a:ext uri="{FF2B5EF4-FFF2-40B4-BE49-F238E27FC236}">
                    <a16:creationId xmlns:a16="http://schemas.microsoft.com/office/drawing/2014/main" id="{EF77C540-075E-C660-D85B-B694D462A099}"/>
                  </a:ext>
                </a:extLst>
              </p:cNvPr>
              <p:cNvSpPr txBox="1">
                <a:spLocks noRot="1" noChangeAspect="1" noMove="1" noResize="1" noEditPoints="1" noAdjustHandles="1" noChangeArrowheads="1" noChangeShapeType="1" noTextEdit="1"/>
              </p:cNvSpPr>
              <p:nvPr/>
            </p:nvSpPr>
            <p:spPr>
              <a:xfrm>
                <a:off x="1004934" y="1057513"/>
                <a:ext cx="11187066" cy="2651239"/>
              </a:xfrm>
              <a:prstGeom prst="rect">
                <a:avLst/>
              </a:prstGeom>
              <a:blipFill>
                <a:blip r:embed="rId3"/>
                <a:stretch>
                  <a:fillRect l="-872"/>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44025AB4-A25A-BD88-7158-510C6FD15701}"/>
              </a:ext>
            </a:extLst>
          </p:cNvPr>
          <p:cNvSpPr txBox="1"/>
          <p:nvPr/>
        </p:nvSpPr>
        <p:spPr>
          <a:xfrm>
            <a:off x="1004934" y="288072"/>
            <a:ext cx="11187066" cy="769441"/>
          </a:xfrm>
          <a:prstGeom prst="rect">
            <a:avLst/>
          </a:prstGeom>
          <a:noFill/>
        </p:spPr>
        <p:txBody>
          <a:bodyPr wrap="square" rtlCol="0">
            <a:spAutoFit/>
          </a:bodyPr>
          <a:lstStyle/>
          <a:p>
            <a:pPr algn="l"/>
            <a:r>
              <a:rPr lang="fr-FR" altLang="zh-CN" sz="4400" b="1" i="0" dirty="0">
                <a:effectLst/>
                <a:latin typeface="-apple-system"/>
                <a:hlinkClick r:id="rId4">
                  <a:extLst>
                    <a:ext uri="{A12FA001-AC4F-418D-AE19-62706E023703}">
                      <ahyp:hlinkClr xmlns:ahyp="http://schemas.microsoft.com/office/drawing/2018/hyperlinkcolor" val="tx"/>
                    </a:ext>
                  </a:extLst>
                </a:hlinkClick>
              </a:rPr>
              <a:t>P9035 </a:t>
            </a:r>
            <a:r>
              <a:rPr lang="zh-CN" altLang="fr-FR" sz="4400" b="1" i="0" dirty="0">
                <a:effectLst/>
                <a:latin typeface="-apple-system"/>
                <a:hlinkClick r:id="rId4">
                  <a:extLst>
                    <a:ext uri="{A12FA001-AC4F-418D-AE19-62706E023703}">
                      <ahyp:hlinkClr xmlns:ahyp="http://schemas.microsoft.com/office/drawing/2018/hyperlinkcolor" val="tx"/>
                    </a:ext>
                  </a:extLst>
                </a:hlinkClick>
              </a:rPr>
              <a:t>「</a:t>
            </a:r>
            <a:r>
              <a:rPr lang="fr-FR" altLang="zh-CN" sz="4400" b="1" i="0" dirty="0">
                <a:effectLst/>
                <a:latin typeface="-apple-system"/>
                <a:hlinkClick r:id="rId4">
                  <a:extLst>
                    <a:ext uri="{A12FA001-AC4F-418D-AE19-62706E023703}">
                      <ahyp:hlinkClr xmlns:ahyp="http://schemas.microsoft.com/office/drawing/2018/hyperlinkcolor" val="tx"/>
                    </a:ext>
                  </a:extLst>
                </a:hlinkClick>
              </a:rPr>
              <a:t>KDOI-04</a:t>
            </a:r>
            <a:r>
              <a:rPr lang="zh-CN" altLang="fr-FR" sz="4400" b="1" i="0" dirty="0">
                <a:effectLst/>
                <a:latin typeface="-apple-system"/>
                <a:hlinkClick r:id="rId4">
                  <a:extLst>
                    <a:ext uri="{A12FA001-AC4F-418D-AE19-62706E023703}">
                      <ahyp:hlinkClr xmlns:ahyp="http://schemas.microsoft.com/office/drawing/2018/hyperlinkcolor" val="tx"/>
                    </a:ext>
                  </a:extLst>
                </a:hlinkClick>
              </a:rPr>
              <a:t>」</a:t>
            </a:r>
            <a:r>
              <a:rPr lang="fr-FR" altLang="zh-CN" sz="4400" b="1" i="0" dirty="0">
                <a:effectLst/>
                <a:latin typeface="-apple-system"/>
                <a:hlinkClick r:id="rId4">
                  <a:extLst>
                    <a:ext uri="{A12FA001-AC4F-418D-AE19-62706E023703}">
                      <ahyp:hlinkClr xmlns:ahyp="http://schemas.microsoft.com/office/drawing/2018/hyperlinkcolor" val="tx"/>
                    </a:ext>
                  </a:extLst>
                </a:hlinkClick>
              </a:rPr>
              <a:t>Pont des souvenirs</a:t>
            </a:r>
            <a:endParaRPr lang="zh-CN" altLang="en-US" sz="4400" b="1" i="0" dirty="0">
              <a:effectLst/>
              <a:latin typeface="-apple-system"/>
            </a:endParaRPr>
          </a:p>
        </p:txBody>
      </p:sp>
    </p:spTree>
    <p:extLst>
      <p:ext uri="{BB962C8B-B14F-4D97-AF65-F5344CB8AC3E}">
        <p14:creationId xmlns:p14="http://schemas.microsoft.com/office/powerpoint/2010/main" val="34919740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AC2A7-9155-5905-C5E7-AFE5228ED93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13F7A37-08DA-B4BE-67A9-6E45C476197A}"/>
                  </a:ext>
                </a:extLst>
              </p:cNvPr>
              <p:cNvSpPr txBox="1"/>
              <p:nvPr/>
            </p:nvSpPr>
            <p:spPr>
              <a:xfrm>
                <a:off x="1004934" y="1057513"/>
                <a:ext cx="11187066" cy="3450175"/>
              </a:xfrm>
              <a:prstGeom prst="rect">
                <a:avLst/>
              </a:prstGeom>
              <a:noFill/>
            </p:spPr>
            <p:txBody>
              <a:bodyPr wrap="square" rtlCol="0">
                <a:spAutoFit/>
              </a:bodyPr>
              <a:lstStyle/>
              <a:p>
                <a:r>
                  <a:rPr lang="zh-CN" altLang="en-US" sz="2400" dirty="0">
                    <a:latin typeface="Cambria Math" panose="02040503050406030204" pitchFamily="18" charset="0"/>
                  </a:rPr>
                  <a:t>令</a:t>
                </a:r>
                <a14:m>
                  <m:oMath xmlns:m="http://schemas.openxmlformats.org/officeDocument/2006/math">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oMath>
                </a14:m>
                <a:endParaRPr lang="en-US" altLang="zh-CN" sz="24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sz="2400" i="1" dirty="0">
                          <a:latin typeface="Cambria Math" panose="02040503050406030204" pitchFamily="18" charset="0"/>
                        </a:rPr>
                        <m:t>一式</m:t>
                      </m:r>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r>
                            <a:rPr lang="en-US" altLang="zh-CN" sz="2400" i="1">
                              <a:latin typeface="Cambria Math" panose="02040503050406030204" pitchFamily="18" charset="0"/>
                            </a:rPr>
                            <m:t>+2</m:t>
                          </m:r>
                        </m:e>
                      </m:d>
                      <m:r>
                        <a:rPr lang="en-US" altLang="zh-CN" sz="2400" i="1">
                          <a:latin typeface="Cambria Math" panose="02040503050406030204" pitchFamily="18" charset="0"/>
                        </a:rPr>
                        <m:t>×</m:t>
                      </m:r>
                      <m:nary>
                        <m:naryPr>
                          <m:chr m:val="∑"/>
                          <m:ctrlPr>
                            <a:rPr lang="zh-CN" altLang="en-US" sz="2400" i="1">
                              <a:latin typeface="Cambria Math" panose="02040503050406030204" pitchFamily="18" charset="0"/>
                            </a:rPr>
                          </m:ctrlPr>
                        </m:naryPr>
                        <m:sub>
                          <m:r>
                            <a:rPr lang="en-US" altLang="zh-CN" sz="2400" b="0" i="1" smtClean="0">
                              <a:latin typeface="Cambria Math" panose="02040503050406030204" pitchFamily="18" charset="0"/>
                            </a:rPr>
                            <m:t>𝑗</m:t>
                          </m:r>
                          <m:r>
                            <a:rPr lang="en-US" altLang="zh-CN" sz="2400" i="1">
                              <a:latin typeface="Cambria Math" panose="02040503050406030204" pitchFamily="18" charset="0"/>
                            </a:rPr>
                            <m:t>=</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−2+</m:t>
                                  </m:r>
                                  <m:r>
                                    <a:rPr lang="en-US" altLang="zh-CN" sz="2400" b="0" i="1" smtClean="0">
                                      <a:latin typeface="Cambria Math" panose="02040503050406030204" pitchFamily="18" charset="0"/>
                                    </a:rPr>
                                    <m:t>𝑗</m:t>
                                  </m:r>
                                </m:num>
                                <m:den>
                                  <m:r>
                                    <a:rPr lang="en-US" altLang="zh-CN" sz="2400" i="1">
                                      <a:latin typeface="Cambria Math" panose="02040503050406030204" pitchFamily="18" charset="0"/>
                                    </a:rPr>
                                    <m:t>𝑛</m:t>
                                  </m:r>
                                  <m:r>
                                    <a:rPr lang="en-US" altLang="zh-CN" sz="2400" i="1">
                                      <a:latin typeface="Cambria Math" panose="02040503050406030204" pitchFamily="18" charset="0"/>
                                    </a:rPr>
                                    <m:t>−2</m:t>
                                  </m:r>
                                </m:den>
                              </m:f>
                            </m:e>
                          </m:d>
                        </m:e>
                      </m:nary>
                    </m:oMath>
                  </m:oMathPara>
                </a14:m>
                <a:endParaRPr lang="zh-CN" altLang="en-US" sz="2400"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r>
                            <a:rPr lang="en-US" altLang="zh-CN" sz="2400" i="1">
                              <a:latin typeface="Cambria Math" panose="02040503050406030204" pitchFamily="18" charset="0"/>
                            </a:rPr>
                            <m:t>+2</m:t>
                          </m:r>
                        </m:e>
                      </m:d>
                      <m:r>
                        <a:rPr lang="en-US" altLang="zh-CN" sz="2400" i="1">
                          <a:latin typeface="Cambria Math" panose="02040503050406030204" pitchFamily="18" charset="0"/>
                        </a:rPr>
                        <m:t>×</m:t>
                      </m:r>
                      <m:nary>
                        <m:naryPr>
                          <m:chr m:val="∑"/>
                          <m:ctrlPr>
                            <a:rPr lang="zh-CN" altLang="en-US" sz="2400" i="1">
                              <a:latin typeface="Cambria Math" panose="02040503050406030204" pitchFamily="18" charset="0"/>
                            </a:rPr>
                          </m:ctrlPr>
                        </m:naryPr>
                        <m:sub>
                          <m:r>
                            <a:rPr lang="en-US" altLang="zh-CN" sz="2400" b="0" i="1" smtClean="0">
                              <a:latin typeface="Cambria Math" panose="02040503050406030204" pitchFamily="18" charset="0"/>
                            </a:rPr>
                            <m:t>𝑗</m:t>
                          </m:r>
                          <m:r>
                            <a:rPr lang="en-US" altLang="zh-CN" sz="2400" i="1">
                              <a:latin typeface="Cambria Math" panose="02040503050406030204" pitchFamily="18" charset="0"/>
                            </a:rPr>
                            <m:t>=</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−2+</m:t>
                                  </m:r>
                                  <m:r>
                                    <a:rPr lang="en-US" altLang="zh-CN" sz="2400" b="0" i="1" smtClean="0">
                                      <a:latin typeface="Cambria Math" panose="02040503050406030204" pitchFamily="18" charset="0"/>
                                    </a:rPr>
                                    <m:t>𝑗</m:t>
                                  </m:r>
                                </m:num>
                                <m:den>
                                  <m:r>
                                    <a:rPr lang="en-US" altLang="zh-CN" sz="2400" b="0" i="1" smtClean="0">
                                      <a:latin typeface="Cambria Math" panose="02040503050406030204" pitchFamily="18" charset="0"/>
                                    </a:rPr>
                                    <m:t>𝑗</m:t>
                                  </m:r>
                                </m:den>
                              </m:f>
                            </m:e>
                          </m:d>
                        </m:e>
                      </m:nary>
                    </m:oMath>
                  </m:oMathPara>
                </a14:m>
                <a:endParaRPr lang="en-US" altLang="zh-CN" sz="2400"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r>
                            <a:rPr lang="en-US" altLang="zh-CN" sz="2400" i="1">
                              <a:latin typeface="Cambria Math" panose="02040503050406030204" pitchFamily="18" charset="0"/>
                            </a:rPr>
                            <m:t>+2</m:t>
                          </m:r>
                        </m:e>
                      </m:d>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smtClean="0">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b="0" i="1" smtClean="0">
                                  <a:latin typeface="Cambria Math" panose="02040503050406030204" pitchFamily="18" charset="0"/>
                                </a:rPr>
                                <m:t>𝑚</m:t>
                              </m:r>
                              <m:r>
                                <a:rPr lang="en-US" altLang="zh-CN" sz="2400" i="1">
                                  <a:latin typeface="Cambria Math" panose="02040503050406030204" pitchFamily="18" charset="0"/>
                                </a:rPr>
                                <m:t>−2</m:t>
                              </m:r>
                            </m:num>
                            <m:den>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den>
                          </m:f>
                        </m:e>
                      </m:d>
                    </m:oMath>
                  </m:oMathPara>
                </a14:m>
                <a:endParaRPr lang="zh-CN" altLang="en-US" sz="2400" dirty="0"/>
              </a:p>
            </p:txBody>
          </p:sp>
        </mc:Choice>
        <mc:Fallback xmlns="">
          <p:sp>
            <p:nvSpPr>
              <p:cNvPr id="4" name="文本框 3">
                <a:extLst>
                  <a:ext uri="{FF2B5EF4-FFF2-40B4-BE49-F238E27FC236}">
                    <a16:creationId xmlns:a16="http://schemas.microsoft.com/office/drawing/2014/main" id="{D13F7A37-08DA-B4BE-67A9-6E45C476197A}"/>
                  </a:ext>
                </a:extLst>
              </p:cNvPr>
              <p:cNvSpPr txBox="1">
                <a:spLocks noRot="1" noChangeAspect="1" noMove="1" noResize="1" noEditPoints="1" noAdjustHandles="1" noChangeArrowheads="1" noChangeShapeType="1" noTextEdit="1"/>
              </p:cNvSpPr>
              <p:nvPr/>
            </p:nvSpPr>
            <p:spPr>
              <a:xfrm>
                <a:off x="1004934" y="1057513"/>
                <a:ext cx="11187066" cy="3450175"/>
              </a:xfrm>
              <a:prstGeom prst="rect">
                <a:avLst/>
              </a:prstGeom>
              <a:blipFill>
                <a:blip r:embed="rId3"/>
                <a:stretch>
                  <a:fillRect l="-872" t="-1943"/>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014B966A-78B5-ADE0-44CE-3287028C3F99}"/>
              </a:ext>
            </a:extLst>
          </p:cNvPr>
          <p:cNvSpPr txBox="1"/>
          <p:nvPr/>
        </p:nvSpPr>
        <p:spPr>
          <a:xfrm>
            <a:off x="1004934" y="288072"/>
            <a:ext cx="11187066" cy="769441"/>
          </a:xfrm>
          <a:prstGeom prst="rect">
            <a:avLst/>
          </a:prstGeom>
          <a:noFill/>
        </p:spPr>
        <p:txBody>
          <a:bodyPr wrap="square" rtlCol="0">
            <a:spAutoFit/>
          </a:bodyPr>
          <a:lstStyle/>
          <a:p>
            <a:pPr algn="l"/>
            <a:r>
              <a:rPr lang="fr-FR" altLang="zh-CN" sz="4400" b="1" i="0" dirty="0">
                <a:effectLst/>
                <a:latin typeface="-apple-system"/>
                <a:hlinkClick r:id="rId4">
                  <a:extLst>
                    <a:ext uri="{A12FA001-AC4F-418D-AE19-62706E023703}">
                      <ahyp:hlinkClr xmlns:ahyp="http://schemas.microsoft.com/office/drawing/2018/hyperlinkcolor" val="tx"/>
                    </a:ext>
                  </a:extLst>
                </a:hlinkClick>
              </a:rPr>
              <a:t>P9035 </a:t>
            </a:r>
            <a:r>
              <a:rPr lang="zh-CN" altLang="fr-FR" sz="4400" b="1" i="0" dirty="0">
                <a:effectLst/>
                <a:latin typeface="-apple-system"/>
                <a:hlinkClick r:id="rId4">
                  <a:extLst>
                    <a:ext uri="{A12FA001-AC4F-418D-AE19-62706E023703}">
                      <ahyp:hlinkClr xmlns:ahyp="http://schemas.microsoft.com/office/drawing/2018/hyperlinkcolor" val="tx"/>
                    </a:ext>
                  </a:extLst>
                </a:hlinkClick>
              </a:rPr>
              <a:t>「</a:t>
            </a:r>
            <a:r>
              <a:rPr lang="fr-FR" altLang="zh-CN" sz="4400" b="1" i="0" dirty="0">
                <a:effectLst/>
                <a:latin typeface="-apple-system"/>
                <a:hlinkClick r:id="rId4">
                  <a:extLst>
                    <a:ext uri="{A12FA001-AC4F-418D-AE19-62706E023703}">
                      <ahyp:hlinkClr xmlns:ahyp="http://schemas.microsoft.com/office/drawing/2018/hyperlinkcolor" val="tx"/>
                    </a:ext>
                  </a:extLst>
                </a:hlinkClick>
              </a:rPr>
              <a:t>KDOI-04</a:t>
            </a:r>
            <a:r>
              <a:rPr lang="zh-CN" altLang="fr-FR" sz="4400" b="1" i="0" dirty="0">
                <a:effectLst/>
                <a:latin typeface="-apple-system"/>
                <a:hlinkClick r:id="rId4">
                  <a:extLst>
                    <a:ext uri="{A12FA001-AC4F-418D-AE19-62706E023703}">
                      <ahyp:hlinkClr xmlns:ahyp="http://schemas.microsoft.com/office/drawing/2018/hyperlinkcolor" val="tx"/>
                    </a:ext>
                  </a:extLst>
                </a:hlinkClick>
              </a:rPr>
              <a:t>」</a:t>
            </a:r>
            <a:r>
              <a:rPr lang="fr-FR" altLang="zh-CN" sz="4400" b="1" i="0" dirty="0">
                <a:effectLst/>
                <a:latin typeface="-apple-system"/>
                <a:hlinkClick r:id="rId4">
                  <a:extLst>
                    <a:ext uri="{A12FA001-AC4F-418D-AE19-62706E023703}">
                      <ahyp:hlinkClr xmlns:ahyp="http://schemas.microsoft.com/office/drawing/2018/hyperlinkcolor" val="tx"/>
                    </a:ext>
                  </a:extLst>
                </a:hlinkClick>
              </a:rPr>
              <a:t>Pont des souvenirs</a:t>
            </a:r>
            <a:endParaRPr lang="zh-CN" altLang="en-US" sz="4400" b="1" i="0" dirty="0">
              <a:effectLst/>
              <a:latin typeface="-apple-system"/>
            </a:endParaRPr>
          </a:p>
        </p:txBody>
      </p:sp>
    </p:spTree>
    <p:extLst>
      <p:ext uri="{BB962C8B-B14F-4D97-AF65-F5344CB8AC3E}">
        <p14:creationId xmlns:p14="http://schemas.microsoft.com/office/powerpoint/2010/main" val="912321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070C8-46AF-48AA-A357-F5F3F788545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C002E685-0419-DFAA-5A9D-CDCD5D46D4D9}"/>
                  </a:ext>
                </a:extLst>
              </p:cNvPr>
              <p:cNvSpPr txBox="1"/>
              <p:nvPr/>
            </p:nvSpPr>
            <p:spPr>
              <a:xfrm>
                <a:off x="1004934" y="1057513"/>
                <a:ext cx="11187066" cy="4529510"/>
              </a:xfrm>
              <a:prstGeom prst="rect">
                <a:avLst/>
              </a:prstGeom>
              <a:noFill/>
            </p:spPr>
            <p:txBody>
              <a:bodyPr wrap="square" rtlCol="0">
                <a:spAutoFit/>
              </a:bodyPr>
              <a:lstStyle/>
              <a:p>
                <a:r>
                  <a:rPr lang="zh-CN" altLang="en-US" sz="2400" dirty="0">
                    <a:latin typeface="Cambria Math" panose="02040503050406030204" pitchFamily="18" charset="0"/>
                  </a:rPr>
                  <a:t>令</a:t>
                </a:r>
                <a14:m>
                  <m:oMath xmlns:m="http://schemas.openxmlformats.org/officeDocument/2006/math">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oMath>
                </a14:m>
                <a:endParaRPr lang="en-US" altLang="zh-CN" sz="2400" b="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sz="2400" i="1" dirty="0">
                          <a:latin typeface="Cambria Math" panose="02040503050406030204" pitchFamily="18" charset="0"/>
                        </a:rPr>
                        <m:t>二</m:t>
                      </m:r>
                      <m:r>
                        <a:rPr lang="zh-CN" altLang="en-US" sz="2400" i="1" dirty="0" smtClean="0">
                          <a:latin typeface="Cambria Math" panose="02040503050406030204" pitchFamily="18" charset="0"/>
                        </a:rPr>
                        <m:t>式</m:t>
                      </m:r>
                      <m:r>
                        <a:rPr lang="en-US" altLang="zh-CN" sz="2400" b="0" i="1" smtClean="0">
                          <a:latin typeface="Cambria Math" panose="02040503050406030204" pitchFamily="18" charset="0"/>
                        </a:rPr>
                        <m:t>=−</m:t>
                      </m:r>
                      <m:r>
                        <a:rPr lang="en-US" altLang="zh-CN" sz="2400" i="1">
                          <a:latin typeface="Cambria Math" panose="02040503050406030204" pitchFamily="18" charset="0"/>
                        </a:rPr>
                        <m:t>2×</m:t>
                      </m:r>
                      <m:nary>
                        <m:naryPr>
                          <m:chr m:val="∑"/>
                          <m:ctrlPr>
                            <a:rPr lang="zh-CN" altLang="en-US" sz="2400" i="1">
                              <a:latin typeface="Cambria Math" panose="02040503050406030204" pitchFamily="18" charset="0"/>
                            </a:rPr>
                          </m:ctrlPr>
                        </m:naryPr>
                        <m:sub>
                          <m:r>
                            <a:rPr lang="en-US" altLang="zh-CN" sz="2400" b="0" i="1" smtClean="0">
                              <a:latin typeface="Cambria Math" panose="02040503050406030204" pitchFamily="18" charset="0"/>
                            </a:rPr>
                            <m:t>𝑗</m:t>
                          </m:r>
                          <m:r>
                            <a:rPr lang="en-US" altLang="zh-CN" sz="2400" i="1">
                              <a:latin typeface="Cambria Math" panose="02040503050406030204" pitchFamily="18" charset="0"/>
                            </a:rPr>
                            <m:t>=</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sup>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−2+</m:t>
                                  </m:r>
                                  <m:r>
                                    <a:rPr lang="en-US" altLang="zh-CN" sz="2400" b="0" i="1" smtClean="0">
                                      <a:latin typeface="Cambria Math" panose="02040503050406030204" pitchFamily="18" charset="0"/>
                                    </a:rPr>
                                    <m:t>𝑗</m:t>
                                  </m:r>
                                </m:num>
                                <m:den>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m:t>
                                  </m:r>
                                </m:den>
                              </m:f>
                            </m:e>
                          </m:d>
                        </m:e>
                      </m:nary>
                    </m:oMath>
                  </m:oMathPara>
                </a14:m>
                <a:endParaRPr lang="en-US" altLang="zh-CN" sz="2400" b="0" dirty="0"/>
              </a:p>
              <a:p>
                <a:pPr/>
                <a14:m>
                  <m:oMathPara xmlns:m="http://schemas.openxmlformats.org/officeDocument/2006/math">
                    <m:oMathParaPr>
                      <m:jc m:val="left"/>
                    </m:oMathParaPr>
                    <m:oMath xmlns:m="http://schemas.openxmlformats.org/officeDocument/2006/math">
                      <m:r>
                        <a:rPr lang="zh-CN" altLang="en-US" sz="2400" i="1" dirty="0" smtClean="0">
                          <a:latin typeface="Cambria Math" panose="02040503050406030204" pitchFamily="18" charset="0"/>
                        </a:rPr>
                        <m:t> </m:t>
                      </m:r>
                      <m:r>
                        <a:rPr lang="en-US" altLang="zh-CN" sz="2400" b="0" i="1" dirty="0" smtClean="0">
                          <a:latin typeface="Cambria Math" panose="02040503050406030204" pitchFamily="18" charset="0"/>
                        </a:rPr>
                        <m:t>         </m:t>
                      </m:r>
                      <m:r>
                        <a:rPr lang="en-US" altLang="zh-CN" sz="2400" i="1">
                          <a:latin typeface="Cambria Math" panose="02040503050406030204" pitchFamily="18" charset="0"/>
                        </a:rPr>
                        <m:t>=−2×</m:t>
                      </m:r>
                      <m:nary>
                        <m:naryPr>
                          <m:chr m:val="∑"/>
                          <m:ctrlPr>
                            <a:rPr lang="zh-CN" altLang="en-US" sz="2400" i="1">
                              <a:latin typeface="Cambria Math" panose="02040503050406030204" pitchFamily="18" charset="0"/>
                            </a:rPr>
                          </m:ctrlPr>
                        </m:naryPr>
                        <m:sub>
                          <m:r>
                            <a:rPr lang="en-US" altLang="zh-CN" sz="2400" i="1">
                              <a:latin typeface="Cambria Math" panose="02040503050406030204" pitchFamily="18" charset="0"/>
                            </a:rPr>
                            <m:t>𝑗</m:t>
                          </m:r>
                          <m:r>
                            <a:rPr lang="en-US" altLang="zh-CN" sz="2400" i="1">
                              <a:latin typeface="Cambria Math" panose="02040503050406030204" pitchFamily="18" charset="0"/>
                            </a:rPr>
                            <m:t>=0</m:t>
                          </m:r>
                        </m:sub>
                        <m:sup>
                          <m:r>
                            <a:rPr lang="en-US" altLang="zh-CN" sz="2400" b="0" i="1" smtClean="0">
                              <a:latin typeface="Cambria Math" panose="02040503050406030204" pitchFamily="18" charset="0"/>
                            </a:rPr>
                            <m:t>𝑚</m:t>
                          </m:r>
                          <m:r>
                            <a:rPr lang="en-US" altLang="zh-CN" sz="2400" i="1">
                              <a:latin typeface="Cambria Math" panose="02040503050406030204" pitchFamily="18" charset="0"/>
                            </a:rPr>
                            <m:t>−1</m:t>
                          </m:r>
                        </m:sup>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𝑗</m:t>
                              </m:r>
                              <m:r>
                                <a:rPr lang="en-US" altLang="zh-CN" sz="2400" i="1">
                                  <a:latin typeface="Cambria Math" panose="02040503050406030204" pitchFamily="18" charset="0"/>
                                </a:rPr>
                                <m:t>+1</m:t>
                              </m:r>
                            </m:e>
                          </m:d>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−2+</m:t>
                                  </m:r>
                                  <m:r>
                                    <a:rPr lang="en-US" altLang="zh-CN" sz="2400" i="1">
                                      <a:latin typeface="Cambria Math" panose="02040503050406030204" pitchFamily="18" charset="0"/>
                                    </a:rPr>
                                    <m:t>𝑗</m:t>
                                  </m:r>
                                </m:num>
                                <m:den>
                                  <m:r>
                                    <a:rPr lang="en-US" altLang="zh-CN" sz="2400" b="0" i="1" smtClean="0">
                                      <a:latin typeface="Cambria Math" panose="02040503050406030204" pitchFamily="18" charset="0"/>
                                    </a:rPr>
                                    <m:t>𝑗</m:t>
                                  </m:r>
                                </m:den>
                              </m:f>
                            </m:e>
                          </m:d>
                        </m:e>
                      </m:nary>
                    </m:oMath>
                  </m:oMathPara>
                </a14:m>
                <a:endParaRPr lang="en-US" altLang="zh-CN" sz="2400" dirty="0"/>
              </a:p>
              <a:p>
                <a:pPr/>
                <a14:m>
                  <m:oMathPara xmlns:m="http://schemas.openxmlformats.org/officeDocument/2006/math">
                    <m:oMathParaPr>
                      <m:jc m:val="left"/>
                    </m:oMathParaPr>
                    <m:oMath xmlns:m="http://schemas.openxmlformats.org/officeDocument/2006/math">
                      <m:r>
                        <a:rPr lang="en-US" altLang="zh-CN" sz="2400" b="0" i="1" dirty="0" smtClean="0">
                          <a:latin typeface="Cambria Math" panose="02040503050406030204" pitchFamily="18" charset="0"/>
                        </a:rPr>
                        <m:t>          </m:t>
                      </m:r>
                      <m:r>
                        <a:rPr lang="en-US" altLang="zh-CN" sz="2400" i="1">
                          <a:latin typeface="Cambria Math" panose="02040503050406030204" pitchFamily="18" charset="0"/>
                        </a:rPr>
                        <m:t>=−2×</m:t>
                      </m:r>
                      <m:nary>
                        <m:naryPr>
                          <m:chr m:val="∑"/>
                          <m:ctrlPr>
                            <a:rPr lang="zh-CN" altLang="en-US" sz="2400" i="1">
                              <a:latin typeface="Cambria Math" panose="02040503050406030204" pitchFamily="18" charset="0"/>
                            </a:rPr>
                          </m:ctrlPr>
                        </m:naryPr>
                        <m:sub>
                          <m:r>
                            <a:rPr lang="en-US" altLang="zh-CN" sz="2400" i="1">
                              <a:latin typeface="Cambria Math" panose="02040503050406030204" pitchFamily="18" charset="0"/>
                            </a:rPr>
                            <m:t>𝑗</m:t>
                          </m:r>
                          <m:r>
                            <a:rPr lang="en-US" altLang="zh-CN" sz="2400" i="1">
                              <a:latin typeface="Cambria Math" panose="02040503050406030204" pitchFamily="18" charset="0"/>
                            </a:rPr>
                            <m:t>=0</m:t>
                          </m:r>
                        </m:sub>
                        <m:sup>
                          <m:r>
                            <a:rPr lang="en-US" altLang="zh-CN" sz="2400" i="1">
                              <a:latin typeface="Cambria Math" panose="02040503050406030204" pitchFamily="18" charset="0"/>
                            </a:rPr>
                            <m:t>𝑚</m:t>
                          </m:r>
                          <m:r>
                            <a:rPr lang="en-US" altLang="zh-CN" sz="2400" i="1">
                              <a:latin typeface="Cambria Math" panose="02040503050406030204" pitchFamily="18" charset="0"/>
                            </a:rPr>
                            <m:t>−1</m:t>
                          </m:r>
                        </m:sup>
                        <m:e>
                          <m:r>
                            <a:rPr lang="en-US" altLang="zh-CN" sz="2400" i="1">
                              <a:latin typeface="Cambria Math" panose="02040503050406030204" pitchFamily="18" charset="0"/>
                            </a:rPr>
                            <m:t>𝑗</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−2+</m:t>
                                  </m:r>
                                  <m:r>
                                    <a:rPr lang="en-US" altLang="zh-CN" sz="2400" i="1">
                                      <a:latin typeface="Cambria Math" panose="02040503050406030204" pitchFamily="18" charset="0"/>
                                    </a:rPr>
                                    <m:t>𝑗</m:t>
                                  </m:r>
                                </m:num>
                                <m:den>
                                  <m:r>
                                    <a:rPr lang="en-US" altLang="zh-CN" sz="2400" i="1">
                                      <a:latin typeface="Cambria Math" panose="02040503050406030204" pitchFamily="18" charset="0"/>
                                    </a:rPr>
                                    <m:t>𝑗</m:t>
                                  </m:r>
                                </m:den>
                              </m:f>
                            </m:e>
                          </m:d>
                        </m:e>
                      </m:nary>
                      <m:r>
                        <a:rPr lang="en-US" altLang="zh-CN" sz="2400" i="1">
                          <a:latin typeface="Cambria Math" panose="02040503050406030204" pitchFamily="18" charset="0"/>
                        </a:rPr>
                        <m:t>−2×</m:t>
                      </m:r>
                      <m:nary>
                        <m:naryPr>
                          <m:chr m:val="∑"/>
                          <m:ctrlPr>
                            <a:rPr lang="zh-CN" altLang="en-US" sz="2400" i="1">
                              <a:latin typeface="Cambria Math" panose="02040503050406030204" pitchFamily="18" charset="0"/>
                            </a:rPr>
                          </m:ctrlPr>
                        </m:naryPr>
                        <m:sub>
                          <m:r>
                            <a:rPr lang="en-US" altLang="zh-CN" sz="2400" i="1">
                              <a:latin typeface="Cambria Math" panose="02040503050406030204" pitchFamily="18" charset="0"/>
                            </a:rPr>
                            <m:t>𝑗</m:t>
                          </m:r>
                          <m:r>
                            <a:rPr lang="en-US" altLang="zh-CN" sz="2400" i="1">
                              <a:latin typeface="Cambria Math" panose="02040503050406030204" pitchFamily="18" charset="0"/>
                            </a:rPr>
                            <m:t>=0</m:t>
                          </m:r>
                        </m:sub>
                        <m:sup>
                          <m:r>
                            <a:rPr lang="en-US" altLang="zh-CN" sz="2400" i="1">
                              <a:latin typeface="Cambria Math" panose="02040503050406030204" pitchFamily="18" charset="0"/>
                            </a:rPr>
                            <m:t>𝑚</m:t>
                          </m:r>
                          <m:r>
                            <a:rPr lang="en-US" altLang="zh-CN" sz="2400" i="1">
                              <a:latin typeface="Cambria Math" panose="02040503050406030204" pitchFamily="18" charset="0"/>
                            </a:rPr>
                            <m:t>−1</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−2+</m:t>
                                  </m:r>
                                  <m:r>
                                    <a:rPr lang="en-US" altLang="zh-CN" sz="2400" i="1">
                                      <a:latin typeface="Cambria Math" panose="02040503050406030204" pitchFamily="18" charset="0"/>
                                    </a:rPr>
                                    <m:t>𝑗</m:t>
                                  </m:r>
                                </m:num>
                                <m:den>
                                  <m:r>
                                    <a:rPr lang="en-US" altLang="zh-CN" sz="2400" i="1">
                                      <a:latin typeface="Cambria Math" panose="02040503050406030204" pitchFamily="18" charset="0"/>
                                    </a:rPr>
                                    <m:t>𝑗</m:t>
                                  </m:r>
                                </m:den>
                              </m:f>
                            </m:e>
                          </m:d>
                        </m:e>
                      </m:nary>
                    </m:oMath>
                  </m:oMathPara>
                </a14:m>
                <a:endParaRPr lang="en-US" altLang="zh-CN" sz="2400" dirty="0"/>
              </a:p>
              <a:p>
                <a:pPr/>
                <a14:m>
                  <m:oMathPara xmlns:m="http://schemas.openxmlformats.org/officeDocument/2006/math">
                    <m:oMathParaPr>
                      <m:jc m:val="left"/>
                    </m:oMathParaPr>
                    <m:oMath xmlns:m="http://schemas.openxmlformats.org/officeDocument/2006/math">
                      <m:r>
                        <a:rPr lang="en-US" altLang="zh-CN" sz="2400" b="0" i="1" dirty="0" smtClean="0">
                          <a:latin typeface="Cambria Math" panose="02040503050406030204" pitchFamily="18" charset="0"/>
                        </a:rPr>
                        <m:t>          </m:t>
                      </m:r>
                      <m:r>
                        <a:rPr lang="en-US" altLang="zh-CN" sz="2400" i="1">
                          <a:latin typeface="Cambria Math" panose="02040503050406030204" pitchFamily="18" charset="0"/>
                        </a:rPr>
                        <m:t>=−2×</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𝑚</m:t>
                              </m:r>
                              <m:r>
                                <a:rPr lang="en-US" altLang="zh-CN" sz="2400" i="1">
                                  <a:latin typeface="Cambria Math" panose="02040503050406030204" pitchFamily="18" charset="0"/>
                                </a:rPr>
                                <m:t>−2</m:t>
                              </m:r>
                            </m:num>
                            <m:den>
                              <m:r>
                                <a:rPr lang="en-US" altLang="zh-CN" sz="2400" i="1">
                                  <a:latin typeface="Cambria Math" panose="02040503050406030204" pitchFamily="18" charset="0"/>
                                </a:rPr>
                                <m:t>𝑚</m:t>
                              </m:r>
                              <m:r>
                                <a:rPr lang="en-US" altLang="zh-CN" sz="2400" i="1">
                                  <a:latin typeface="Cambria Math" panose="02040503050406030204" pitchFamily="18" charset="0"/>
                                </a:rPr>
                                <m:t>−2</m:t>
                              </m:r>
                            </m:den>
                          </m:f>
                        </m:e>
                      </m:d>
                      <m:r>
                        <a:rPr lang="en-US" altLang="zh-CN" sz="2400" i="1">
                          <a:latin typeface="Cambria Math" panose="02040503050406030204" pitchFamily="18" charset="0"/>
                        </a:rPr>
                        <m:t>−2×</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−2</m:t>
                              </m:r>
                            </m:num>
                            <m:den>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den>
                          </m:f>
                        </m:e>
                      </m:d>
                    </m:oMath>
                  </m:oMathPara>
                </a14:m>
                <a:endParaRPr lang="en-US" altLang="zh-CN" sz="2400" dirty="0"/>
              </a:p>
            </p:txBody>
          </p:sp>
        </mc:Choice>
        <mc:Fallback>
          <p:sp>
            <p:nvSpPr>
              <p:cNvPr id="2" name="文本框 1">
                <a:extLst>
                  <a:ext uri="{FF2B5EF4-FFF2-40B4-BE49-F238E27FC236}">
                    <a16:creationId xmlns:a16="http://schemas.microsoft.com/office/drawing/2014/main" id="{C002E685-0419-DFAA-5A9D-CDCD5D46D4D9}"/>
                  </a:ext>
                </a:extLst>
              </p:cNvPr>
              <p:cNvSpPr txBox="1">
                <a:spLocks noRot="1" noChangeAspect="1" noMove="1" noResize="1" noEditPoints="1" noAdjustHandles="1" noChangeArrowheads="1" noChangeShapeType="1" noTextEdit="1"/>
              </p:cNvSpPr>
              <p:nvPr/>
            </p:nvSpPr>
            <p:spPr>
              <a:xfrm>
                <a:off x="1004934" y="1057513"/>
                <a:ext cx="11187066" cy="4529510"/>
              </a:xfrm>
              <a:prstGeom prst="rect">
                <a:avLst/>
              </a:prstGeom>
              <a:blipFill>
                <a:blip r:embed="rId3"/>
                <a:stretch>
                  <a:fillRect l="-872" t="-1478"/>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7E99646B-98C0-4B4F-5ABD-B61672324E5A}"/>
              </a:ext>
            </a:extLst>
          </p:cNvPr>
          <p:cNvSpPr txBox="1"/>
          <p:nvPr/>
        </p:nvSpPr>
        <p:spPr>
          <a:xfrm>
            <a:off x="1004934" y="288072"/>
            <a:ext cx="11187066" cy="769441"/>
          </a:xfrm>
          <a:prstGeom prst="rect">
            <a:avLst/>
          </a:prstGeom>
          <a:noFill/>
        </p:spPr>
        <p:txBody>
          <a:bodyPr wrap="square" rtlCol="0">
            <a:spAutoFit/>
          </a:bodyPr>
          <a:lstStyle/>
          <a:p>
            <a:pPr algn="l"/>
            <a:r>
              <a:rPr lang="fr-FR" altLang="zh-CN" sz="4400" b="1" i="0" dirty="0">
                <a:effectLst/>
                <a:latin typeface="-apple-system"/>
                <a:hlinkClick r:id="rId4">
                  <a:extLst>
                    <a:ext uri="{A12FA001-AC4F-418D-AE19-62706E023703}">
                      <ahyp:hlinkClr xmlns:ahyp="http://schemas.microsoft.com/office/drawing/2018/hyperlinkcolor" val="tx"/>
                    </a:ext>
                  </a:extLst>
                </a:hlinkClick>
              </a:rPr>
              <a:t>P9035 </a:t>
            </a:r>
            <a:r>
              <a:rPr lang="zh-CN" altLang="fr-FR" sz="4400" b="1" i="0" dirty="0">
                <a:effectLst/>
                <a:latin typeface="-apple-system"/>
                <a:hlinkClick r:id="rId4">
                  <a:extLst>
                    <a:ext uri="{A12FA001-AC4F-418D-AE19-62706E023703}">
                      <ahyp:hlinkClr xmlns:ahyp="http://schemas.microsoft.com/office/drawing/2018/hyperlinkcolor" val="tx"/>
                    </a:ext>
                  </a:extLst>
                </a:hlinkClick>
              </a:rPr>
              <a:t>「</a:t>
            </a:r>
            <a:r>
              <a:rPr lang="fr-FR" altLang="zh-CN" sz="4400" b="1" i="0" dirty="0">
                <a:effectLst/>
                <a:latin typeface="-apple-system"/>
                <a:hlinkClick r:id="rId4">
                  <a:extLst>
                    <a:ext uri="{A12FA001-AC4F-418D-AE19-62706E023703}">
                      <ahyp:hlinkClr xmlns:ahyp="http://schemas.microsoft.com/office/drawing/2018/hyperlinkcolor" val="tx"/>
                    </a:ext>
                  </a:extLst>
                </a:hlinkClick>
              </a:rPr>
              <a:t>KDOI-04</a:t>
            </a:r>
            <a:r>
              <a:rPr lang="zh-CN" altLang="fr-FR" sz="4400" b="1" i="0" dirty="0">
                <a:effectLst/>
                <a:latin typeface="-apple-system"/>
                <a:hlinkClick r:id="rId4">
                  <a:extLst>
                    <a:ext uri="{A12FA001-AC4F-418D-AE19-62706E023703}">
                      <ahyp:hlinkClr xmlns:ahyp="http://schemas.microsoft.com/office/drawing/2018/hyperlinkcolor" val="tx"/>
                    </a:ext>
                  </a:extLst>
                </a:hlinkClick>
              </a:rPr>
              <a:t>」</a:t>
            </a:r>
            <a:r>
              <a:rPr lang="fr-FR" altLang="zh-CN" sz="4400" b="1" i="0" dirty="0">
                <a:effectLst/>
                <a:latin typeface="-apple-system"/>
                <a:hlinkClick r:id="rId4">
                  <a:extLst>
                    <a:ext uri="{A12FA001-AC4F-418D-AE19-62706E023703}">
                      <ahyp:hlinkClr xmlns:ahyp="http://schemas.microsoft.com/office/drawing/2018/hyperlinkcolor" val="tx"/>
                    </a:ext>
                  </a:extLst>
                </a:hlinkClick>
              </a:rPr>
              <a:t>Pont des souvenirs</a:t>
            </a:r>
            <a:endParaRPr lang="zh-CN" altLang="en-US" sz="4400" b="1" i="0" dirty="0">
              <a:effectLst/>
              <a:latin typeface="-apple-system"/>
            </a:endParaRPr>
          </a:p>
        </p:txBody>
      </p:sp>
    </p:spTree>
    <p:extLst>
      <p:ext uri="{BB962C8B-B14F-4D97-AF65-F5344CB8AC3E}">
        <p14:creationId xmlns:p14="http://schemas.microsoft.com/office/powerpoint/2010/main" val="37372656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E6886-88CF-2EAC-3AC9-3FDDB88C1B6C}"/>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2A0700F4-DD54-0D91-0C8E-8C21A6628B67}"/>
              </a:ext>
            </a:extLst>
          </p:cNvPr>
          <p:cNvSpPr txBox="1"/>
          <p:nvPr/>
        </p:nvSpPr>
        <p:spPr>
          <a:xfrm>
            <a:off x="1004935" y="288072"/>
            <a:ext cx="6437014" cy="923330"/>
          </a:xfrm>
          <a:prstGeom prst="rect">
            <a:avLst/>
          </a:prstGeom>
          <a:noFill/>
        </p:spPr>
        <p:txBody>
          <a:bodyPr wrap="square" rtlCol="0">
            <a:spAutoFit/>
          </a:bodyPr>
          <a:lstStyle/>
          <a:p>
            <a:r>
              <a:rPr lang="zh-CN" altLang="en-US" sz="5400" dirty="0"/>
              <a:t>习题</a:t>
            </a:r>
          </a:p>
        </p:txBody>
      </p:sp>
      <p:sp>
        <p:nvSpPr>
          <p:cNvPr id="6" name="文本框 5">
            <a:extLst>
              <a:ext uri="{FF2B5EF4-FFF2-40B4-BE49-F238E27FC236}">
                <a16:creationId xmlns:a16="http://schemas.microsoft.com/office/drawing/2014/main" id="{A3C68D44-7863-BAC3-BF09-D6268D0AD18C}"/>
              </a:ext>
            </a:extLst>
          </p:cNvPr>
          <p:cNvSpPr txBox="1"/>
          <p:nvPr/>
        </p:nvSpPr>
        <p:spPr>
          <a:xfrm>
            <a:off x="1004935" y="1560462"/>
            <a:ext cx="9334500" cy="1938992"/>
          </a:xfrm>
          <a:prstGeom prst="rect">
            <a:avLst/>
          </a:prstGeom>
          <a:noFill/>
        </p:spPr>
        <p:txBody>
          <a:bodyPr wrap="square" rtlCol="0">
            <a:spAutoFit/>
          </a:bodyPr>
          <a:lstStyle/>
          <a:p>
            <a:r>
              <a:rPr lang="en-US" altLang="zh-CN" sz="2400" b="1" dirty="0"/>
              <a:t>CF1545B </a:t>
            </a:r>
            <a:r>
              <a:rPr lang="en-US" altLang="zh-CN" sz="2400" b="1" dirty="0" err="1"/>
              <a:t>AquaMoon</a:t>
            </a:r>
            <a:r>
              <a:rPr lang="en-US" altLang="zh-CN" sz="2400" b="1" dirty="0"/>
              <a:t> and Chess</a:t>
            </a:r>
            <a:endParaRPr lang="en-US" altLang="zh-CN" sz="2400" b="1" i="0" dirty="0">
              <a:solidFill>
                <a:srgbClr val="FFFFFF"/>
              </a:solidFill>
              <a:effectLst/>
              <a:latin typeface="-apple-system"/>
            </a:endParaRPr>
          </a:p>
          <a:p>
            <a:pPr algn="l"/>
            <a:r>
              <a:rPr lang="en-US" altLang="zh-CN" sz="2400" b="1" i="0" dirty="0">
                <a:solidFill>
                  <a:srgbClr val="FFFFFF"/>
                </a:solidFill>
                <a:effectLst/>
                <a:latin typeface="-apple-system"/>
              </a:rPr>
              <a:t>P5377 [THUPC 2019] </a:t>
            </a:r>
            <a:r>
              <a:rPr lang="zh-CN" altLang="en-US" sz="2400" b="1" i="0" dirty="0">
                <a:solidFill>
                  <a:srgbClr val="FFFFFF"/>
                </a:solidFill>
                <a:effectLst/>
                <a:latin typeface="-apple-system"/>
              </a:rPr>
              <a:t>鸽鸽的分割</a:t>
            </a:r>
            <a:endParaRPr lang="en-US" altLang="zh-CN" sz="2400" b="1" i="0" dirty="0">
              <a:solidFill>
                <a:srgbClr val="FFFFFF"/>
              </a:solidFill>
              <a:effectLst/>
              <a:latin typeface="-apple-system"/>
            </a:endParaRPr>
          </a:p>
          <a:p>
            <a:r>
              <a:rPr lang="en-US" altLang="zh-CN" sz="2400" b="1" i="0" dirty="0">
                <a:solidFill>
                  <a:srgbClr val="FFFFFF"/>
                </a:solidFill>
                <a:effectLst/>
                <a:latin typeface="-apple-system"/>
              </a:rPr>
              <a:t>P7481 </a:t>
            </a:r>
            <a:r>
              <a:rPr lang="zh-CN" altLang="en-US" sz="2400" b="1" i="0" dirty="0">
                <a:solidFill>
                  <a:srgbClr val="FFFFFF"/>
                </a:solidFill>
                <a:effectLst/>
                <a:latin typeface="-apple-system"/>
              </a:rPr>
              <a:t>梦现时刻</a:t>
            </a:r>
            <a:endParaRPr lang="en-US" altLang="zh-CN" sz="2400" b="1" i="0" dirty="0">
              <a:solidFill>
                <a:srgbClr val="FFFFFF"/>
              </a:solidFill>
              <a:effectLst/>
              <a:latin typeface="-apple-system"/>
            </a:endParaRPr>
          </a:p>
          <a:p>
            <a:r>
              <a:rPr lang="en-US" altLang="zh-CN" sz="2400" b="1" i="0" dirty="0">
                <a:solidFill>
                  <a:srgbClr val="FFFFFF"/>
                </a:solidFill>
                <a:effectLst/>
                <a:latin typeface="-apple-system"/>
              </a:rPr>
              <a:t>P5481 [BJOI2015] </a:t>
            </a:r>
            <a:r>
              <a:rPr lang="zh-CN" altLang="en-US" sz="2400" b="1" i="0" dirty="0">
                <a:solidFill>
                  <a:srgbClr val="FFFFFF"/>
                </a:solidFill>
                <a:effectLst/>
                <a:latin typeface="-apple-system"/>
              </a:rPr>
              <a:t>糖果</a:t>
            </a:r>
            <a:endParaRPr lang="en-US" altLang="zh-CN" sz="2400" b="1" i="0" dirty="0">
              <a:solidFill>
                <a:srgbClr val="FFFFFF"/>
              </a:solidFill>
              <a:effectLst/>
              <a:latin typeface="-apple-system"/>
            </a:endParaRPr>
          </a:p>
          <a:p>
            <a:r>
              <a:rPr lang="en-US" altLang="zh-CN" sz="2400" b="1" i="0" dirty="0">
                <a:solidFill>
                  <a:srgbClr val="FFFFFF"/>
                </a:solidFill>
                <a:effectLst/>
                <a:latin typeface="-apple-system"/>
              </a:rPr>
              <a:t>P11893 [XRCOI Round 1] D. </a:t>
            </a:r>
            <a:r>
              <a:rPr lang="zh-CN" altLang="en-US" sz="2400" b="1" i="0" dirty="0">
                <a:solidFill>
                  <a:srgbClr val="FFFFFF"/>
                </a:solidFill>
                <a:effectLst/>
                <a:latin typeface="-apple-system"/>
              </a:rPr>
              <a:t>似此星辰非昨夜</a:t>
            </a:r>
          </a:p>
        </p:txBody>
      </p:sp>
    </p:spTree>
    <p:extLst>
      <p:ext uri="{BB962C8B-B14F-4D97-AF65-F5344CB8AC3E}">
        <p14:creationId xmlns:p14="http://schemas.microsoft.com/office/powerpoint/2010/main" val="6966627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102C8-C959-AD0D-2E35-275165BEC966}"/>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75CC91A-BEA4-44EB-EBB1-AF53713B6B89}"/>
              </a:ext>
            </a:extLst>
          </p:cNvPr>
          <p:cNvSpPr txBox="1"/>
          <p:nvPr/>
        </p:nvSpPr>
        <p:spPr>
          <a:xfrm>
            <a:off x="1" y="2840648"/>
            <a:ext cx="12191999" cy="923330"/>
          </a:xfrm>
          <a:prstGeom prst="rect">
            <a:avLst/>
          </a:prstGeom>
          <a:noFill/>
        </p:spPr>
        <p:txBody>
          <a:bodyPr wrap="square" rtlCol="0">
            <a:spAutoFit/>
          </a:bodyPr>
          <a:lstStyle/>
          <a:p>
            <a:pPr algn="ctr"/>
            <a:r>
              <a:rPr lang="zh-CN" altLang="en-US" sz="5400" dirty="0"/>
              <a:t>容斥原理</a:t>
            </a:r>
          </a:p>
        </p:txBody>
      </p:sp>
    </p:spTree>
    <p:extLst>
      <p:ext uri="{BB962C8B-B14F-4D97-AF65-F5344CB8AC3E}">
        <p14:creationId xmlns:p14="http://schemas.microsoft.com/office/powerpoint/2010/main" val="8908922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647CD-B9A4-85DC-CF86-F27E03B49C9F}"/>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D170D97C-B096-4065-E94D-0BC89CFF8A9F}"/>
              </a:ext>
            </a:extLst>
          </p:cNvPr>
          <p:cNvSpPr txBox="1"/>
          <p:nvPr/>
        </p:nvSpPr>
        <p:spPr>
          <a:xfrm>
            <a:off x="1004935" y="288072"/>
            <a:ext cx="6437014" cy="923330"/>
          </a:xfrm>
          <a:prstGeom prst="rect">
            <a:avLst/>
          </a:prstGeom>
          <a:noFill/>
        </p:spPr>
        <p:txBody>
          <a:bodyPr wrap="square" rtlCol="0">
            <a:spAutoFit/>
          </a:bodyPr>
          <a:lstStyle/>
          <a:p>
            <a:r>
              <a:rPr lang="zh-CN" altLang="en-US" sz="5400" dirty="0"/>
              <a:t>容斥原理</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020EC2B-62EB-0478-FD3F-BAA3C6F15187}"/>
                  </a:ext>
                </a:extLst>
              </p:cNvPr>
              <p:cNvSpPr txBox="1"/>
              <p:nvPr/>
            </p:nvSpPr>
            <p:spPr>
              <a:xfrm>
                <a:off x="1004934" y="1769954"/>
                <a:ext cx="11187065" cy="461665"/>
              </a:xfrm>
              <a:prstGeom prst="rect">
                <a:avLst/>
              </a:prstGeom>
              <a:noFill/>
            </p:spPr>
            <p:txBody>
              <a:bodyPr wrap="square" rtlCol="0">
                <a:spAutoFit/>
              </a:bodyPr>
              <a:lstStyle/>
              <a:p>
                <a:r>
                  <a:rPr lang="zh-CN" altLang="en-US" sz="2400" dirty="0"/>
                  <a:t>设</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b="0" i="1" smtClean="0">
                            <a:latin typeface="Cambria Math" panose="02040503050406030204" pitchFamily="18" charset="0"/>
                          </a:rPr>
                          <m:t>2</m:t>
                        </m:r>
                      </m:sub>
                    </m:sSub>
                  </m:oMath>
                </a14:m>
                <a:r>
                  <a:rPr lang="en-US" altLang="zh-CN" sz="2400" dirty="0"/>
                  <a:t>,··· ,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b="0" i="1" smtClean="0">
                            <a:latin typeface="Cambria Math" panose="02040503050406030204" pitchFamily="18" charset="0"/>
                          </a:rPr>
                          <m:t>𝑛</m:t>
                        </m:r>
                      </m:sub>
                    </m:sSub>
                  </m:oMath>
                </a14:m>
                <a:r>
                  <a:rPr lang="en-US" altLang="zh-CN" sz="2400" dirty="0"/>
                  <a:t> </a:t>
                </a:r>
                <a:r>
                  <a:rPr lang="zh-CN" altLang="en-US" sz="2400" dirty="0"/>
                  <a:t>为有限集合，</a:t>
                </a:r>
                <a:r>
                  <a:rPr lang="en-US" altLang="zh-CN" sz="2400" dirty="0"/>
                  <a:t> </a:t>
                </a:r>
                <a14:m>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oMath>
                </a14:m>
                <a:r>
                  <a:rPr lang="en-US" altLang="zh-CN" sz="2400" dirty="0"/>
                  <a:t> </a:t>
                </a:r>
                <a:r>
                  <a:rPr lang="zh-CN" altLang="en-US" sz="2400" dirty="0"/>
                  <a:t>表示集合</a:t>
                </a:r>
                <a14:m>
                  <m:oMath xmlns:m="http://schemas.openxmlformats.org/officeDocument/2006/math">
                    <m:r>
                      <a:rPr lang="en-US" altLang="zh-CN" sz="2400" i="1" smtClean="0">
                        <a:latin typeface="Cambria Math" panose="02040503050406030204" pitchFamily="18" charset="0"/>
                      </a:rPr>
                      <m:t>𝑆</m:t>
                    </m:r>
                  </m:oMath>
                </a14:m>
                <a:r>
                  <a:rPr lang="zh-CN" altLang="en-US" sz="2400" dirty="0"/>
                  <a:t>的大小，则有：</a:t>
                </a:r>
                <a:endParaRPr lang="en-US" altLang="zh-CN" sz="2400" dirty="0"/>
              </a:p>
            </p:txBody>
          </p:sp>
        </mc:Choice>
        <mc:Fallback xmlns="">
          <p:sp>
            <p:nvSpPr>
              <p:cNvPr id="3" name="文本框 2">
                <a:extLst>
                  <a:ext uri="{FF2B5EF4-FFF2-40B4-BE49-F238E27FC236}">
                    <a16:creationId xmlns:a16="http://schemas.microsoft.com/office/drawing/2014/main" id="{4020EC2B-62EB-0478-FD3F-BAA3C6F15187}"/>
                  </a:ext>
                </a:extLst>
              </p:cNvPr>
              <p:cNvSpPr txBox="1">
                <a:spLocks noRot="1" noChangeAspect="1" noMove="1" noResize="1" noEditPoints="1" noAdjustHandles="1" noChangeArrowheads="1" noChangeShapeType="1" noTextEdit="1"/>
              </p:cNvSpPr>
              <p:nvPr/>
            </p:nvSpPr>
            <p:spPr>
              <a:xfrm>
                <a:off x="1004934" y="1769954"/>
                <a:ext cx="11187065" cy="461665"/>
              </a:xfrm>
              <a:prstGeom prst="rect">
                <a:avLst/>
              </a:prstGeom>
              <a:blipFill>
                <a:blip r:embed="rId3"/>
                <a:stretch>
                  <a:fillRect l="-872" t="-15789"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6846AA3-1193-1CA1-70C2-06E08EC87945}"/>
                  </a:ext>
                </a:extLst>
              </p:cNvPr>
              <p:cNvSpPr txBox="1"/>
              <p:nvPr/>
            </p:nvSpPr>
            <p:spPr>
              <a:xfrm>
                <a:off x="0" y="2790171"/>
                <a:ext cx="12191999" cy="1277657"/>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rPr>
                          </m:ctrlPr>
                        </m:dPr>
                        <m:e>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𝑖</m:t>
                                  </m:r>
                                </m:sub>
                              </m:sSub>
                            </m:e>
                          </m:nary>
                        </m:e>
                      </m:d>
                      <m:r>
                        <a:rPr lang="en-US" altLang="zh-CN" sz="2000" b="0" i="1"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𝑖</m:t>
                                  </m:r>
                                </m:sub>
                              </m:sSub>
                            </m:e>
                          </m:d>
                        </m:e>
                      </m:nary>
                      <m:r>
                        <a:rPr lang="en-US" altLang="zh-CN" sz="2000" i="1">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1</m:t>
                          </m:r>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&lt;</m:t>
                          </m:r>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𝑛</m:t>
                          </m:r>
                        </m:sub>
                        <m:sup/>
                        <m:e>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𝑖</m:t>
                                  </m:r>
                                </m:sub>
                              </m:sSub>
                              <m:nary>
                                <m:naryPr>
                                  <m:chr m:val="⋂"/>
                                  <m:subHide m:val="on"/>
                                  <m:supHide m:val="on"/>
                                  <m:ctrlPr>
                                    <a:rPr lang="en-US" altLang="zh-CN" sz="2000" i="1">
                                      <a:latin typeface="Cambria Math" panose="02040503050406030204" pitchFamily="18" charset="0"/>
                                    </a:rPr>
                                  </m:ctrlPr>
                                </m:naryP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𝑗</m:t>
                                      </m:r>
                                    </m:sub>
                                  </m:sSub>
                                </m:e>
                              </m:nary>
                            </m:e>
                          </m:d>
                        </m:e>
                      </m:nary>
                      <m:r>
                        <a:rPr lang="en-US" altLang="zh-CN" sz="2000" i="1">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1</m:t>
                          </m:r>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&lt;</m:t>
                          </m:r>
                          <m:r>
                            <a:rPr lang="en-US" altLang="zh-CN" sz="2000" i="1">
                              <a:latin typeface="Cambria Math" panose="02040503050406030204" pitchFamily="18" charset="0"/>
                            </a:rPr>
                            <m:t>𝑗</m:t>
                          </m:r>
                          <m:r>
                            <a:rPr lang="en-US" altLang="zh-CN" sz="2000" i="1">
                              <a:latin typeface="Cambria Math" panose="02040503050406030204" pitchFamily="18" charset="0"/>
                            </a:rPr>
                            <m:t>&lt;</m:t>
                          </m:r>
                          <m:r>
                            <a:rPr lang="en-US" altLang="zh-CN" sz="2000" i="1">
                              <a:latin typeface="Cambria Math" panose="02040503050406030204" pitchFamily="18" charset="0"/>
                            </a:rPr>
                            <m:t>𝑘</m:t>
                          </m:r>
                          <m:r>
                            <a:rPr lang="en-US" altLang="zh-CN" sz="2000" i="1">
                              <a:latin typeface="Cambria Math" panose="02040503050406030204" pitchFamily="18" charset="0"/>
                            </a:rPr>
                            <m:t>≤</m:t>
                          </m:r>
                          <m:r>
                            <a:rPr lang="en-US" altLang="zh-CN" sz="2000" i="1">
                              <a:latin typeface="Cambria Math" panose="02040503050406030204" pitchFamily="18" charset="0"/>
                            </a:rPr>
                            <m:t>𝑛</m:t>
                          </m:r>
                        </m:sub>
                        <m:sup/>
                        <m:e>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𝑖</m:t>
                                  </m:r>
                                </m:sub>
                              </m:sSub>
                              <m:nary>
                                <m:naryPr>
                                  <m:chr m:val="⋂"/>
                                  <m:subHide m:val="on"/>
                                  <m:supHide m:val="on"/>
                                  <m:ctrlPr>
                                    <a:rPr lang="en-US" altLang="zh-CN" sz="2000" i="1">
                                      <a:latin typeface="Cambria Math" panose="02040503050406030204" pitchFamily="18" charset="0"/>
                                    </a:rPr>
                                  </m:ctrlPr>
                                </m:naryP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𝑗</m:t>
                                      </m:r>
                                    </m:sub>
                                  </m:sSub>
                                </m:e>
                              </m:nary>
                              <m:nary>
                                <m:naryPr>
                                  <m:chr m:val="⋂"/>
                                  <m:subHide m:val="on"/>
                                  <m:supHide m:val="on"/>
                                  <m:ctrlPr>
                                    <a:rPr lang="en-US" altLang="zh-CN" sz="2000" i="1">
                                      <a:latin typeface="Cambria Math" panose="02040503050406030204" pitchFamily="18" charset="0"/>
                                    </a:rPr>
                                  </m:ctrlPr>
                                </m:naryP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𝑘</m:t>
                                      </m:r>
                                    </m:sub>
                                  </m:sSub>
                                </m:e>
                              </m:nary>
                            </m:e>
                          </m:d>
                        </m:e>
                      </m:nary>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e>
                          </m:d>
                        </m:e>
                        <m:sup>
                          <m:r>
                            <a:rPr lang="en-US" altLang="zh-CN" sz="2000" i="1">
                              <a:latin typeface="Cambria Math" panose="02040503050406030204" pitchFamily="18" charset="0"/>
                            </a:rPr>
                            <m:t>𝑛</m:t>
                          </m:r>
                          <m:r>
                            <a:rPr lang="en-US" altLang="zh-CN" sz="2000" i="1">
                              <a:latin typeface="Cambria Math" panose="02040503050406030204" pitchFamily="18" charset="0"/>
                            </a:rPr>
                            <m:t>+1</m:t>
                          </m:r>
                        </m:sup>
                      </m:sSup>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1</m:t>
                              </m:r>
                            </m:sub>
                          </m:sSub>
                          <m:nary>
                            <m:naryPr>
                              <m:chr m:val="⋂"/>
                              <m:subHide m:val="on"/>
                              <m:supHide m:val="on"/>
                              <m:ctrlPr>
                                <a:rPr lang="en-US" altLang="zh-CN" sz="2000" i="1">
                                  <a:latin typeface="Cambria Math" panose="02040503050406030204" pitchFamily="18" charset="0"/>
                                </a:rPr>
                              </m:ctrlPr>
                            </m:naryP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2</m:t>
                                  </m:r>
                                </m:sub>
                              </m:sSub>
                            </m:e>
                          </m:nary>
                          <m:r>
                            <a:rPr lang="en-US" altLang="zh-CN" sz="2000" i="1">
                              <a:latin typeface="Cambria Math" panose="02040503050406030204" pitchFamily="18" charset="0"/>
                            </a:rPr>
                            <m:t>…</m:t>
                          </m:r>
                          <m:nary>
                            <m:naryPr>
                              <m:chr m:val="⋂"/>
                              <m:subHide m:val="on"/>
                              <m:supHide m:val="on"/>
                              <m:ctrlPr>
                                <a:rPr lang="en-US" altLang="zh-CN" sz="2000" i="1">
                                  <a:latin typeface="Cambria Math" panose="02040503050406030204" pitchFamily="18" charset="0"/>
                                </a:rPr>
                              </m:ctrlPr>
                            </m:naryP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𝑛</m:t>
                                  </m:r>
                                </m:sub>
                              </m:sSub>
                            </m:e>
                          </m:nary>
                        </m:e>
                      </m:d>
                    </m:oMath>
                  </m:oMathPara>
                </a14:m>
                <a:endParaRPr lang="en-US" altLang="zh-CN" sz="2000" dirty="0"/>
              </a:p>
              <a:p>
                <a:endParaRPr lang="zh-CN" altLang="en-US" sz="2000" dirty="0"/>
              </a:p>
            </p:txBody>
          </p:sp>
        </mc:Choice>
        <mc:Fallback xmlns="">
          <p:sp>
            <p:nvSpPr>
              <p:cNvPr id="4" name="文本框 3">
                <a:extLst>
                  <a:ext uri="{FF2B5EF4-FFF2-40B4-BE49-F238E27FC236}">
                    <a16:creationId xmlns:a16="http://schemas.microsoft.com/office/drawing/2014/main" id="{46846AA3-1193-1CA1-70C2-06E08EC87945}"/>
                  </a:ext>
                </a:extLst>
              </p:cNvPr>
              <p:cNvSpPr txBox="1">
                <a:spLocks noRot="1" noChangeAspect="1" noMove="1" noResize="1" noEditPoints="1" noAdjustHandles="1" noChangeArrowheads="1" noChangeShapeType="1" noTextEdit="1"/>
              </p:cNvSpPr>
              <p:nvPr/>
            </p:nvSpPr>
            <p:spPr>
              <a:xfrm>
                <a:off x="0" y="2790171"/>
                <a:ext cx="12191999" cy="127765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13887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FAF7B-638A-4E47-DD42-72D7593A7C0A}"/>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B3607CF0-3412-4D1E-3AD8-9A82AB39C893}"/>
              </a:ext>
            </a:extLst>
          </p:cNvPr>
          <p:cNvSpPr txBox="1"/>
          <p:nvPr/>
        </p:nvSpPr>
        <p:spPr>
          <a:xfrm>
            <a:off x="1004935" y="288072"/>
            <a:ext cx="6437014" cy="923330"/>
          </a:xfrm>
          <a:prstGeom prst="rect">
            <a:avLst/>
          </a:prstGeom>
          <a:noFill/>
        </p:spPr>
        <p:txBody>
          <a:bodyPr wrap="square" rtlCol="0">
            <a:spAutoFit/>
          </a:bodyPr>
          <a:lstStyle/>
          <a:p>
            <a:r>
              <a:rPr lang="zh-CN" altLang="en-US" sz="5400" dirty="0"/>
              <a:t>莫比乌斯反演</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7804FF-51C4-8B87-3909-F43F1E4961E8}"/>
                  </a:ext>
                </a:extLst>
              </p:cNvPr>
              <p:cNvSpPr txBox="1"/>
              <p:nvPr/>
            </p:nvSpPr>
            <p:spPr>
              <a:xfrm>
                <a:off x="1004935" y="1271549"/>
                <a:ext cx="10987774" cy="5299143"/>
              </a:xfrm>
              <a:prstGeom prst="rect">
                <a:avLst/>
              </a:prstGeom>
              <a:noFill/>
            </p:spPr>
            <p:txBody>
              <a:bodyPr wrap="square" rtlCol="0">
                <a:spAutoFit/>
              </a:bodyPr>
              <a:lstStyle/>
              <a:p>
                <a:r>
                  <a:rPr lang="zh-CN" altLang="en-US" sz="2400" dirty="0"/>
                  <a:t>约数形式：</a:t>
                </a:r>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sub>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𝑑</m:t>
                              </m:r>
                            </m:sub>
                          </m:sSub>
                        </m:e>
                      </m:nary>
                      <m:r>
                        <a:rPr lang="en-US" altLang="zh-CN" sz="2400" i="1">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m:rPr>
                              <m:sty m:val="p"/>
                            </m:rPr>
                            <a:rPr lang="en-US" altLang="zh-CN" sz="2400" b="0" i="0" smtClean="0">
                              <a:latin typeface="Cambria Math" panose="02040503050406030204" pitchFamily="18" charset="0"/>
                              <a:ea typeface="Cambria Math" panose="02040503050406030204" pitchFamily="18" charset="0"/>
                            </a:rPr>
                            <m:t>f</m:t>
                          </m:r>
                        </m:e>
                        <m:sub>
                          <m:r>
                            <a:rPr lang="en-US" altLang="zh-CN" sz="2400" b="0" i="1" smtClean="0">
                              <a:latin typeface="Cambria Math" panose="02040503050406030204" pitchFamily="18" charset="0"/>
                              <a:ea typeface="Cambria Math" panose="02040503050406030204" pitchFamily="18" charset="0"/>
                            </a:rPr>
                            <m:t>𝑛</m:t>
                          </m:r>
                        </m:sub>
                      </m:sSub>
                      <m:r>
                        <a:rPr lang="en-US" altLang="zh-CN" sz="2400" b="0" i="1" smtClean="0">
                          <a:latin typeface="Cambria Math" panose="02040503050406030204" pitchFamily="18" charset="0"/>
                          <a:ea typeface="Cambria Math" panose="02040503050406030204" pitchFamily="18" charset="0"/>
                        </a:rPr>
                        <m:t>=</m:t>
                      </m:r>
                      <m:nary>
                        <m:naryPr>
                          <m:chr m:val="∑"/>
                          <m:supHide m:val="on"/>
                          <m:ctrlPr>
                            <a:rPr lang="en-US" altLang="zh-CN" sz="2400" i="1">
                              <a:latin typeface="Cambria Math" panose="02040503050406030204" pitchFamily="18" charset="0"/>
                            </a:rPr>
                          </m:ctrlPr>
                        </m:naryPr>
                        <m:sub>
                          <m:r>
                            <m:rPr>
                              <m:brk m:alnAt="7"/>
                            </m:rPr>
                            <a:rPr lang="en-US" altLang="zh-CN" sz="2400" i="1">
                              <a:latin typeface="Cambria Math" panose="02040503050406030204" pitchFamily="18" charset="0"/>
                            </a:rPr>
                            <m:t>𝑑</m:t>
                          </m:r>
                          <m:r>
                            <a:rPr lang="en-US" altLang="zh-CN" sz="2400" i="1">
                              <a:latin typeface="Cambria Math" panose="02040503050406030204" pitchFamily="18" charset="0"/>
                            </a:rPr>
                            <m:t>|</m:t>
                          </m:r>
                          <m:r>
                            <a:rPr lang="en-US" altLang="zh-CN" sz="2400" i="1">
                              <a:latin typeface="Cambria Math" panose="02040503050406030204" pitchFamily="18" charset="0"/>
                            </a:rPr>
                            <m:t>𝑛</m:t>
                          </m:r>
                        </m:sub>
                        <m:sup/>
                        <m:e>
                          <m:r>
                            <a:rPr lang="zh-CN" altLang="en-US" sz="2400" i="1" smtClean="0">
                              <a:latin typeface="Cambria Math" panose="02040503050406030204" pitchFamily="18" charset="0"/>
                            </a:rPr>
                            <m:t>𝜇</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𝑑</m:t>
                                  </m:r>
                                </m:den>
                              </m:f>
                            </m:e>
                          </m:d>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b="0" i="1" smtClean="0">
                                  <a:latin typeface="Cambria Math" panose="02040503050406030204" pitchFamily="18" charset="0"/>
                                </a:rPr>
                                <m:t>𝑑</m:t>
                              </m:r>
                            </m:sub>
                          </m:sSub>
                        </m:e>
                      </m:nary>
                    </m:oMath>
                  </m:oMathPara>
                </a14:m>
                <a:endParaRPr lang="en-US" altLang="zh-CN" sz="2400" dirty="0"/>
              </a:p>
              <a:p>
                <a:endParaRPr lang="en-US" altLang="zh-CN" sz="2400" dirty="0"/>
              </a:p>
              <a:p>
                <a:r>
                  <a:rPr lang="zh-CN" altLang="en-US" sz="2400" dirty="0"/>
                  <a:t>倍数形式：</a:t>
                </a:r>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sub>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𝑑</m:t>
                              </m:r>
                            </m:sub>
                          </m:sSub>
                        </m:e>
                      </m:nary>
                      <m:r>
                        <a:rPr lang="en-US" altLang="zh-CN" sz="2400" i="1">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m:rPr>
                              <m:sty m:val="p"/>
                            </m:rPr>
                            <a:rPr lang="en-US" altLang="zh-CN" sz="2400" b="0" i="0" smtClean="0">
                              <a:latin typeface="Cambria Math" panose="02040503050406030204" pitchFamily="18" charset="0"/>
                              <a:ea typeface="Cambria Math" panose="02040503050406030204" pitchFamily="18" charset="0"/>
                            </a:rPr>
                            <m:t>f</m:t>
                          </m:r>
                        </m:e>
                        <m:sub>
                          <m:r>
                            <a:rPr lang="en-US" altLang="zh-CN" sz="2400" b="0" i="1" smtClean="0">
                              <a:latin typeface="Cambria Math" panose="02040503050406030204" pitchFamily="18" charset="0"/>
                              <a:ea typeface="Cambria Math" panose="02040503050406030204" pitchFamily="18" charset="0"/>
                            </a:rPr>
                            <m:t>𝑛</m:t>
                          </m:r>
                        </m:sub>
                      </m:sSub>
                      <m:r>
                        <a:rPr lang="en-US" altLang="zh-CN" sz="2400" b="0" i="1" smtClean="0">
                          <a:latin typeface="Cambria Math" panose="02040503050406030204" pitchFamily="18" charset="0"/>
                          <a:ea typeface="Cambria Math" panose="02040503050406030204" pitchFamily="18" charset="0"/>
                        </a:rPr>
                        <m:t>=</m:t>
                      </m:r>
                      <m:nary>
                        <m:naryPr>
                          <m:chr m:val="∑"/>
                          <m:supHide m:val="on"/>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𝑛</m:t>
                          </m:r>
                          <m:r>
                            <a:rPr lang="en-US" altLang="zh-CN" sz="2400" i="1">
                              <a:latin typeface="Cambria Math" panose="02040503050406030204" pitchFamily="18" charset="0"/>
                            </a:rPr>
                            <m:t>|</m:t>
                          </m:r>
                          <m:r>
                            <a:rPr lang="en-US" altLang="zh-CN" sz="2400" b="0" i="1" smtClean="0">
                              <a:latin typeface="Cambria Math" panose="02040503050406030204" pitchFamily="18" charset="0"/>
                            </a:rPr>
                            <m:t>𝑑</m:t>
                          </m:r>
                        </m:sub>
                        <m:sup/>
                        <m:e>
                          <m:r>
                            <a:rPr lang="zh-CN" altLang="en-US" sz="2400" i="1" smtClean="0">
                              <a:latin typeface="Cambria Math" panose="02040503050406030204" pitchFamily="18" charset="0"/>
                            </a:rPr>
                            <m:t>𝜇</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𝑑</m:t>
                                  </m:r>
                                </m:num>
                                <m:den>
                                  <m:r>
                                    <a:rPr lang="en-US" altLang="zh-CN" sz="2400" b="0" i="1" smtClean="0">
                                      <a:latin typeface="Cambria Math" panose="02040503050406030204" pitchFamily="18" charset="0"/>
                                    </a:rPr>
                                    <m:t>𝑛</m:t>
                                  </m:r>
                                </m:den>
                              </m:f>
                            </m:e>
                          </m:d>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b="0" i="1" smtClean="0">
                                  <a:latin typeface="Cambria Math" panose="02040503050406030204" pitchFamily="18" charset="0"/>
                                </a:rPr>
                                <m:t>𝑑</m:t>
                              </m:r>
                            </m:sub>
                          </m:sSub>
                        </m:e>
                      </m:nary>
                    </m:oMath>
                  </m:oMathPara>
                </a14:m>
                <a:endParaRPr lang="en-US" altLang="zh-CN" sz="2400" dirty="0"/>
              </a:p>
              <a:p>
                <a:endParaRPr lang="en-US" altLang="zh-CN" sz="2400" dirty="0"/>
              </a:p>
              <a:p>
                <a:endParaRPr lang="en-US" altLang="zh-CN" sz="2400" dirty="0"/>
              </a:p>
              <a:p>
                <a:r>
                  <a:rPr lang="zh-CN" altLang="en-US" sz="2400" dirty="0"/>
                  <a:t>在计数里面常常用来容斥与约数有关的计数问题，例如我要求满足某条件恰好某个数的个数，如果这个数的倍数比较好求的话可以先求倍数再反演回来。</a:t>
                </a:r>
                <a:endParaRPr lang="en-US" altLang="zh-CN" sz="2400" dirty="0"/>
              </a:p>
            </p:txBody>
          </p:sp>
        </mc:Choice>
        <mc:Fallback xmlns="">
          <p:sp>
            <p:nvSpPr>
              <p:cNvPr id="3" name="文本框 2">
                <a:extLst>
                  <a:ext uri="{FF2B5EF4-FFF2-40B4-BE49-F238E27FC236}">
                    <a16:creationId xmlns:a16="http://schemas.microsoft.com/office/drawing/2014/main" id="{C37804FF-51C4-8B87-3909-F43F1E4961E8}"/>
                  </a:ext>
                </a:extLst>
              </p:cNvPr>
              <p:cNvSpPr txBox="1">
                <a:spLocks noRot="1" noChangeAspect="1" noMove="1" noResize="1" noEditPoints="1" noAdjustHandles="1" noChangeArrowheads="1" noChangeShapeType="1" noTextEdit="1"/>
              </p:cNvSpPr>
              <p:nvPr/>
            </p:nvSpPr>
            <p:spPr>
              <a:xfrm>
                <a:off x="1004935" y="1271549"/>
                <a:ext cx="10987774" cy="5299143"/>
              </a:xfrm>
              <a:prstGeom prst="rect">
                <a:avLst/>
              </a:prstGeom>
              <a:blipFill>
                <a:blip r:embed="rId3"/>
                <a:stretch>
                  <a:fillRect l="-888" t="-1381" b="-16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186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DD090-CC7C-5B95-A066-7A3325CC044F}"/>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034C2D4E-4FF9-0EB7-60A9-24B0D81BC49A}"/>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P2714 </a:t>
            </a:r>
            <a:r>
              <a:rPr lang="zh-CN" altLang="en-US" sz="4400" b="1" i="0" dirty="0">
                <a:effectLst/>
                <a:latin typeface="-apple-system"/>
                <a:hlinkClick r:id="rId3">
                  <a:extLst>
                    <a:ext uri="{A12FA001-AC4F-418D-AE19-62706E023703}">
                      <ahyp:hlinkClr xmlns:ahyp="http://schemas.microsoft.com/office/drawing/2018/hyperlinkcolor" val="tx"/>
                    </a:ext>
                  </a:extLst>
                </a:hlinkClick>
              </a:rPr>
              <a:t>四元组统计</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034B6E9-9828-45AA-6938-487BB9BBC49E}"/>
                  </a:ext>
                </a:extLst>
              </p:cNvPr>
              <p:cNvSpPr txBox="1"/>
              <p:nvPr/>
            </p:nvSpPr>
            <p:spPr>
              <a:xfrm>
                <a:off x="1004934" y="1560462"/>
                <a:ext cx="8777241" cy="2141740"/>
              </a:xfrm>
              <a:prstGeom prst="rect">
                <a:avLst/>
              </a:prstGeom>
              <a:noFill/>
            </p:spPr>
            <p:txBody>
              <a:bodyPr wrap="square" rtlCol="0">
                <a:spAutoFit/>
              </a:bodyPr>
              <a:lstStyle/>
              <a:p>
                <a:r>
                  <a:rPr lang="zh-CN" altLang="en-US" sz="2400" dirty="0"/>
                  <a:t>设</a:t>
                </a:r>
                <a14:m>
                  <m:oMath xmlns:m="http://schemas.openxmlformats.org/officeDocument/2006/math">
                    <m:r>
                      <a:rPr lang="en-US" altLang="zh-CN" sz="2400" b="0" i="1" smtClean="0">
                        <a:latin typeface="Cambria Math" panose="02040503050406030204" pitchFamily="18" charset="0"/>
                      </a:rPr>
                      <m:t>𝑐𝑛</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𝑖</m:t>
                        </m:r>
                      </m:sub>
                    </m:sSub>
                  </m:oMath>
                </a14:m>
                <a:r>
                  <a:rPr lang="zh-CN" altLang="en-US" sz="2400" dirty="0"/>
                  <a:t>表示</a:t>
                </a:r>
                <a14:m>
                  <m:oMath xmlns:m="http://schemas.openxmlformats.org/officeDocument/2006/math">
                    <m:r>
                      <a:rPr lang="en-US" altLang="zh-CN" sz="2400" b="0" i="1" dirty="0" smtClean="0">
                        <a:latin typeface="Cambria Math" panose="02040503050406030204" pitchFamily="18" charset="0"/>
                      </a:rPr>
                      <m:t>𝑖</m:t>
                    </m:r>
                  </m:oMath>
                </a14:m>
                <a:r>
                  <a:rPr lang="zh-CN" altLang="en-US" sz="2400" dirty="0"/>
                  <a:t>的倍数的出现次数，可以</a:t>
                </a:r>
                <a14:m>
                  <m:oMath xmlns:m="http://schemas.openxmlformats.org/officeDocument/2006/math">
                    <m:r>
                      <m:rPr>
                        <m:sty m:val="p"/>
                      </m:rPr>
                      <a:rPr lang="en-US" altLang="zh-CN" sz="2400" b="0" i="0" smtClean="0">
                        <a:latin typeface="Cambria Math" panose="02040503050406030204" pitchFamily="18" charset="0"/>
                      </a:rPr>
                      <m:t>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ln</m:t>
                        </m:r>
                      </m:fName>
                      <m:e>
                        <m:r>
                          <a:rPr lang="en-US" altLang="zh-CN" sz="2400" b="0" i="1" smtClean="0">
                            <a:latin typeface="Cambria Math" panose="02040503050406030204" pitchFamily="18" charset="0"/>
                          </a:rPr>
                          <m:t>𝑛</m:t>
                        </m:r>
                      </m:e>
                    </m:func>
                    <m:r>
                      <a:rPr lang="en-US" altLang="zh-CN" sz="2400" b="0" i="1" smtClean="0">
                        <a:latin typeface="Cambria Math" panose="02040503050406030204" pitchFamily="18" charset="0"/>
                      </a:rPr>
                      <m:t>)</m:t>
                    </m:r>
                    <m:r>
                      <a:rPr lang="zh-CN" altLang="en-US" sz="2400" i="1">
                        <a:latin typeface="Cambria Math" panose="02040503050406030204" pitchFamily="18" charset="0"/>
                      </a:rPr>
                      <m:t>统计出来</m:t>
                    </m:r>
                  </m:oMath>
                </a14:m>
                <a:r>
                  <a:rPr lang="zh-CN" altLang="en-US" sz="2400" dirty="0"/>
                  <a:t>。</a:t>
                </a:r>
                <a:endParaRPr lang="en-US" altLang="zh-CN" sz="2400" dirty="0"/>
              </a:p>
              <a:p>
                <a:r>
                  <a:rPr lang="zh-CN" altLang="en-US" sz="2400" dirty="0"/>
                  <a:t>设</a:t>
                </a:r>
                <a14:m>
                  <m:oMath xmlns:m="http://schemas.openxmlformats.org/officeDocument/2006/math">
                    <m:r>
                      <a:rPr lang="en-US" altLang="zh-CN" sz="2400" b="0" i="1" smtClean="0">
                        <a:latin typeface="Cambria Math" panose="02040503050406030204" pitchFamily="18" charset="0"/>
                      </a:rPr>
                      <m:t>𝑑</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a14:m>
                <a:r>
                  <a:rPr lang="zh-CN" altLang="en-US" sz="2400" dirty="0"/>
                  <a:t>表示最大公因数为</a:t>
                </a:r>
                <a14:m>
                  <m:oMath xmlns:m="http://schemas.openxmlformats.org/officeDocument/2006/math">
                    <m:r>
                      <a:rPr lang="en-US" altLang="zh-CN" sz="2400" b="0" i="1" smtClean="0">
                        <a:latin typeface="Cambria Math" panose="02040503050406030204" pitchFamily="18" charset="0"/>
                      </a:rPr>
                      <m:t>𝑖</m:t>
                    </m:r>
                  </m:oMath>
                </a14:m>
                <a:r>
                  <a:rPr lang="zh-CN" altLang="en-US" sz="2400" dirty="0"/>
                  <a:t>的答案，转移：</a:t>
                </a:r>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𝑑</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f>
                            <m:fPr>
                              <m:type m:val="noBa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𝑐𝑛</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𝑖</m:t>
                                  </m:r>
                                </m:sub>
                              </m:sSub>
                            </m:num>
                            <m:den>
                              <m:r>
                                <a:rPr lang="en-US" altLang="zh-CN" sz="2400" b="0" i="1" smtClean="0">
                                  <a:latin typeface="Cambria Math" panose="02040503050406030204" pitchFamily="18" charset="0"/>
                                </a:rPr>
                                <m:t>4</m:t>
                              </m:r>
                            </m:den>
                          </m:f>
                        </m:e>
                      </m:d>
                      <m:r>
                        <a:rPr lang="en-US" altLang="zh-CN" sz="2400" b="0" i="0"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up/>
                        <m:e>
                          <m:r>
                            <a:rPr lang="en-US" altLang="zh-CN" sz="2400" b="0" i="1" smtClean="0">
                              <a:latin typeface="Cambria Math" panose="02040503050406030204" pitchFamily="18" charset="0"/>
                            </a:rPr>
                            <m:t>𝑑</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e>
                      </m:nary>
                    </m:oMath>
                  </m:oMathPara>
                </a14:m>
                <a:endParaRPr lang="en-US" altLang="zh-CN" sz="2400" dirty="0"/>
              </a:p>
            </p:txBody>
          </p:sp>
        </mc:Choice>
        <mc:Fallback xmlns="">
          <p:sp>
            <p:nvSpPr>
              <p:cNvPr id="6" name="文本框 5">
                <a:extLst>
                  <a:ext uri="{FF2B5EF4-FFF2-40B4-BE49-F238E27FC236}">
                    <a16:creationId xmlns:a16="http://schemas.microsoft.com/office/drawing/2014/main" id="{2034B6E9-9828-45AA-6938-487BB9BBC49E}"/>
                  </a:ext>
                </a:extLst>
              </p:cNvPr>
              <p:cNvSpPr txBox="1">
                <a:spLocks noRot="1" noChangeAspect="1" noMove="1" noResize="1" noEditPoints="1" noAdjustHandles="1" noChangeArrowheads="1" noChangeShapeType="1" noTextEdit="1"/>
              </p:cNvSpPr>
              <p:nvPr/>
            </p:nvSpPr>
            <p:spPr>
              <a:xfrm>
                <a:off x="1004934" y="1560462"/>
                <a:ext cx="8777241" cy="2141740"/>
              </a:xfrm>
              <a:prstGeom prst="rect">
                <a:avLst/>
              </a:prstGeom>
              <a:blipFill>
                <a:blip r:embed="rId4"/>
                <a:stretch>
                  <a:fillRect l="-1111" t="-34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38794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3AAFE-BD9B-B9E6-8307-F15B9DEA6B45}"/>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B35F8F9E-AA2E-0B82-6801-650748A057A0}"/>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P4318 </a:t>
            </a:r>
            <a:r>
              <a:rPr lang="zh-CN" altLang="en-US" sz="4400" b="1" i="0" dirty="0">
                <a:effectLst/>
                <a:latin typeface="-apple-system"/>
                <a:hlinkClick r:id="rId3">
                  <a:extLst>
                    <a:ext uri="{A12FA001-AC4F-418D-AE19-62706E023703}">
                      <ahyp:hlinkClr xmlns:ahyp="http://schemas.microsoft.com/office/drawing/2018/hyperlinkcolor" val="tx"/>
                    </a:ext>
                  </a:extLst>
                </a:hlinkClick>
              </a:rPr>
              <a:t>完全平方数</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93AD951-EE63-7C30-438B-4DB7B71BB03F}"/>
                  </a:ext>
                </a:extLst>
              </p:cNvPr>
              <p:cNvSpPr txBox="1"/>
              <p:nvPr/>
            </p:nvSpPr>
            <p:spPr>
              <a:xfrm>
                <a:off x="1004934" y="1560462"/>
                <a:ext cx="8777241" cy="3416320"/>
              </a:xfrm>
              <a:prstGeom prst="rect">
                <a:avLst/>
              </a:prstGeom>
              <a:noFill/>
            </p:spPr>
            <p:txBody>
              <a:bodyPr wrap="square" rtlCol="0">
                <a:spAutoFit/>
              </a:bodyPr>
              <a:lstStyle/>
              <a:p>
                <a:r>
                  <a:rPr lang="zh-CN" altLang="en-US" sz="2400" dirty="0"/>
                  <a:t>我们可以二分一下第</a:t>
                </a:r>
                <a14:m>
                  <m:oMath xmlns:m="http://schemas.openxmlformats.org/officeDocument/2006/math">
                    <m:r>
                      <m:rPr>
                        <m:sty m:val="p"/>
                      </m:rPr>
                      <a:rPr lang="en-US" altLang="zh-CN" sz="2400" i="1" dirty="0">
                        <a:latin typeface="Cambria Math" panose="02040503050406030204" pitchFamily="18" charset="0"/>
                      </a:rPr>
                      <m:t>k</m:t>
                    </m:r>
                  </m:oMath>
                </a14:m>
                <a:r>
                  <a:rPr lang="zh-CN" altLang="en-US" sz="2400" dirty="0"/>
                  <a:t>个不是完全平方数的数。统计小于等于它的完全平方数有多少，这样去</a:t>
                </a:r>
                <a14:m>
                  <m:oMath xmlns:m="http://schemas.openxmlformats.org/officeDocument/2006/math">
                    <m:r>
                      <m:rPr>
                        <m:nor/>
                      </m:rPr>
                      <a:rPr lang="en-US" altLang="zh-CN" sz="2400" i="1" dirty="0"/>
                      <m:t>check</m:t>
                    </m:r>
                  </m:oMath>
                </a14:m>
                <a:r>
                  <a:rPr lang="zh-CN" altLang="en-US" sz="2400" dirty="0"/>
                  <a:t>即可。这样时间复杂度是</a:t>
                </a:r>
                <a14:m>
                  <m:oMath xmlns:m="http://schemas.openxmlformats.org/officeDocument/2006/math">
                    <m:r>
                      <m:rPr>
                        <m:sty m:val="p"/>
                      </m:rPr>
                      <a:rPr lang="en-US" altLang="zh-CN" sz="2400" b="0" i="0" smtClean="0">
                        <a:latin typeface="Cambria Math" panose="02040503050406030204" pitchFamily="18" charset="0"/>
                      </a:rPr>
                      <m:t>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𝑇𝑘𝑙𝑜𝑔𝑘</m:t>
                    </m:r>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endParaRPr lang="en-US" altLang="zh-CN" sz="2400" dirty="0"/>
              </a:p>
              <a:p>
                <a:r>
                  <a:rPr lang="zh-CN" altLang="en-US" sz="2400" dirty="0"/>
                  <a:t>考虑容斥，我们只需用总数减去是完全平方数的数的个数，就是不是完全平方数的数的个数。枚举每一个质数，减掉是它平方数的倍数的数。但这样子会算重。例如</a:t>
                </a:r>
                <a14:m>
                  <m:oMath xmlns:m="http://schemas.openxmlformats.org/officeDocument/2006/math">
                    <m:r>
                      <a:rPr lang="en-US" altLang="zh-CN" sz="2400" b="0" i="1" smtClean="0">
                        <a:latin typeface="Cambria Math" panose="02040503050406030204" pitchFamily="18" charset="0"/>
                      </a:rPr>
                      <m:t>36</m:t>
                    </m:r>
                  </m:oMath>
                </a14:m>
                <a:r>
                  <a:rPr lang="zh-CN" altLang="en-US" sz="2400" dirty="0"/>
                  <a:t>既在</a:t>
                </a:r>
                <a14:m>
                  <m:oMath xmlns:m="http://schemas.openxmlformats.org/officeDocument/2006/math">
                    <m:r>
                      <a:rPr lang="en-US" altLang="zh-CN" sz="2400" b="0" i="1" smtClean="0">
                        <a:latin typeface="Cambria Math" panose="02040503050406030204" pitchFamily="18" charset="0"/>
                      </a:rPr>
                      <m:t>4</m:t>
                    </m:r>
                    <m:r>
                      <a:rPr lang="zh-CN" altLang="en-US" sz="2400" i="1">
                        <a:latin typeface="Cambria Math" panose="02040503050406030204" pitchFamily="18" charset="0"/>
                      </a:rPr>
                      <m:t>算了</m:t>
                    </m:r>
                  </m:oMath>
                </a14:m>
                <a:r>
                  <a:rPr lang="zh-CN" altLang="en-US" sz="2400" dirty="0"/>
                  <a:t>又在</a:t>
                </a:r>
                <a14:m>
                  <m:oMath xmlns:m="http://schemas.openxmlformats.org/officeDocument/2006/math">
                    <m:r>
                      <a:rPr lang="en-US" altLang="zh-CN" sz="2400" b="0" i="1" smtClean="0">
                        <a:latin typeface="Cambria Math" panose="02040503050406030204" pitchFamily="18" charset="0"/>
                      </a:rPr>
                      <m:t>9</m:t>
                    </m:r>
                  </m:oMath>
                </a14:m>
                <a:r>
                  <a:rPr lang="zh-CN" altLang="en-US" sz="2400" dirty="0"/>
                  <a:t>算了。</a:t>
                </a:r>
                <a:endParaRPr lang="en-US" altLang="zh-CN" sz="2400" dirty="0"/>
              </a:p>
              <a:p>
                <a:r>
                  <a:rPr lang="zh-CN" altLang="en-US" sz="2400" dirty="0"/>
                  <a:t>注意到一个惊人的事实，我们需要删掉有奇数个质因子的数的平方，加上有偶数个质因子的数的平方，不难发现容斥系数为莫比乌斯函数。</a:t>
                </a:r>
                <a:endParaRPr lang="en-US" altLang="zh-CN" sz="2400" dirty="0"/>
              </a:p>
            </p:txBody>
          </p:sp>
        </mc:Choice>
        <mc:Fallback xmlns="">
          <p:sp>
            <p:nvSpPr>
              <p:cNvPr id="6" name="文本框 5">
                <a:extLst>
                  <a:ext uri="{FF2B5EF4-FFF2-40B4-BE49-F238E27FC236}">
                    <a16:creationId xmlns:a16="http://schemas.microsoft.com/office/drawing/2014/main" id="{293AD951-EE63-7C30-438B-4DB7B71BB03F}"/>
                  </a:ext>
                </a:extLst>
              </p:cNvPr>
              <p:cNvSpPr txBox="1">
                <a:spLocks noRot="1" noChangeAspect="1" noMove="1" noResize="1" noEditPoints="1" noAdjustHandles="1" noChangeArrowheads="1" noChangeShapeType="1" noTextEdit="1"/>
              </p:cNvSpPr>
              <p:nvPr/>
            </p:nvSpPr>
            <p:spPr>
              <a:xfrm>
                <a:off x="1004934" y="1560462"/>
                <a:ext cx="8777241" cy="3416320"/>
              </a:xfrm>
              <a:prstGeom prst="rect">
                <a:avLst/>
              </a:prstGeom>
              <a:blipFill>
                <a:blip r:embed="rId4"/>
                <a:stretch>
                  <a:fillRect l="-1111" t="-1964" r="-347" b="-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73838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79" name="组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任意多边形(F)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nvGrpSpPr>
            <p:cNvPr id="181" name="组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直接连接符​​(S)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直接连接符​​(S)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直接连接符​​(S)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直接连接符​​(S)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直接连接符​​(S)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直接连接符​​(S)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直接连接符​​(S)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直接连接符​​(S)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直接连接符​​(S)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直接连接符​​(S)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直接连接符​​(S)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直接连接符​​(S)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直接连接符​​(S)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直接连接符​​(S)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直接连接符​​(S)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直接连接符​​(S)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直接连接符​​(S)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直接连接符​​(S)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直接连接符​​(S)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直接连接符​​(S)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直接连接符​​(S)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直接连接符​​(S)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直接连接符​​(S)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直接连接符​​(S)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直接连接符​​(S)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直接连接符​​(S)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直接连接符​​(S)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直接连接符​​(S)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直接连接符​​(S)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直接连接符​​(S)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直接连接符​​(S)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直接连接符​​(S)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直接连接符​​(S)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直接连接符​​(S)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直接连接符​​(S)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直接连接符​​(S)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直接连接符​​(S)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直接连接符​​(S)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直接连接符​​(S)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直接连接符​​(S)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直接连接符​​(S)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直接连接符​​(S)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直接连接符​​(S)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直接连接符​​(S)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直接连接符​​(S)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直接连接符​​(S)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直接连接符​​(S)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直接连接符​​(S)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直接连接符​​(S)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直接连接符​​(S)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直接连接符​​(S)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直接连接符​​(S)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直接连接符​​(S)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直接连接符​​(S)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直接连接符​​(S)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直接连接符​​(S)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直接连接符​​(S)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直接连接符​​(S)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直接连接符​​(S)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直接连接符​​(S)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直接连接符​​(S)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直接连接符​​(S)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直接连接符​​(S)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直接连接符​​(S)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直接连接符​​(S)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直接连接符​​(S)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直接连接符​​(S)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直接连接符​​(S)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直接连接符​​(S)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直接连接符​​(S)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直接连接符​​(S)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直接连接符​​(S)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直接连接符​​(S)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直接连接符​​(S)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直接连接符​​(S)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直接连接符​​(S)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直接连接符​​(S)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直接连接符​​(S)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组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任意多边形(F)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nvGrpSpPr>
            <p:cNvPr id="263" name="组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直接连接符​​(S)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直接连接符​​(S)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直接连接符​​(S)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直接连接符​​(S)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直接连接符​​(S)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直接连接符​​(S)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直接连接符​​(S)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直接连接符​​(S)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直接连接符​​(S)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直接连接符​​(S)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直接连接符​​(S)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直接连接符​​(S)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直接连接符​​(S)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直接连接符​​(S)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直接连接符​​(S)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直接连接符​​(S)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直接连接符​​(S)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直接连接符​​(S)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直接连接符​​(S)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直接连接符​​(S)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直接连接符​​(S)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直接连接符​​(S)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直接连接符​​(S)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直接连接符​​(S)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直接连接符​​(S)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直接连接符​​(S)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直接连接符​​(S)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直接连接符​​(S)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直接连接符​​(S)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直接连接符​​(S)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直接连接符​​(S)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直接连接符​​(S)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直接连接符​​(S)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直接连接符​​(S)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直接连接符​​(S)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直接连接符​​(S)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直接连接符​​(S)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直接连接符​​(S)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直接连接符​​(S)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直接连接符​​(S)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直接连接符​​(S)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直接连接符​​(S)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直接连接符​​(S)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直接连接符​​(S)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直接连接符​​(S)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直接连接符​​(S)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直接连接符​​(S)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直接连接符​​(S)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直接连接符​​(S)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直接连接符​​(S)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直接连接符​​(S)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直接连接符​​(S)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直接连接符​​(S)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直接连接符​​(S)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直接连接符​​(S)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直接连接符​​(S)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直接连接符​​(S)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直接连接符​​(S)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直接连接符​​(S)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直接连接符​​(S)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直接连接符​​(S)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直接连接符​​(S)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直接连接符​​(S)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直接连接符​​(S)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直接连接符​​(S)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直接连接符​​(S)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直接连接符​​(S)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直接连接符​​(S)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直接连接符​​(S)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直接连接符​​(S)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直接连接符​​(S)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直接连接符​​(S)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直接连接符​​(S)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直接连接符​​(S)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直接连接符​​(S)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直接连接符​​(S)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直接连接符​​(S)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直接连接符​​(S)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2" name="文本框 1">
            <a:extLst>
              <a:ext uri="{FF2B5EF4-FFF2-40B4-BE49-F238E27FC236}">
                <a16:creationId xmlns:a16="http://schemas.microsoft.com/office/drawing/2014/main" id="{FD2D9DBA-32BF-92A4-79F0-EBCA7B4CBA6E}"/>
              </a:ext>
            </a:extLst>
          </p:cNvPr>
          <p:cNvSpPr txBox="1"/>
          <p:nvPr/>
        </p:nvSpPr>
        <p:spPr>
          <a:xfrm>
            <a:off x="1004935" y="288071"/>
            <a:ext cx="1584356" cy="923330"/>
          </a:xfrm>
          <a:prstGeom prst="rect">
            <a:avLst/>
          </a:prstGeom>
          <a:noFill/>
        </p:spPr>
        <p:txBody>
          <a:bodyPr wrap="square" rtlCol="0">
            <a:spAutoFit/>
          </a:bodyPr>
          <a:lstStyle/>
          <a:p>
            <a:r>
              <a:rPr lang="zh-CN" altLang="en-US" sz="5400" dirty="0"/>
              <a:t>目录</a:t>
            </a:r>
            <a:endParaRPr lang="en-US" altLang="zh-CN" sz="5400" dirty="0"/>
          </a:p>
        </p:txBody>
      </p:sp>
      <p:sp>
        <p:nvSpPr>
          <p:cNvPr id="3" name="文本框 2">
            <a:extLst>
              <a:ext uri="{FF2B5EF4-FFF2-40B4-BE49-F238E27FC236}">
                <a16:creationId xmlns:a16="http://schemas.microsoft.com/office/drawing/2014/main" id="{4F42919D-CBBF-DB56-23DA-3AD9A36CDC2A}"/>
              </a:ext>
            </a:extLst>
          </p:cNvPr>
          <p:cNvSpPr txBox="1"/>
          <p:nvPr/>
        </p:nvSpPr>
        <p:spPr>
          <a:xfrm>
            <a:off x="1004934" y="1528970"/>
            <a:ext cx="11187065" cy="3785652"/>
          </a:xfrm>
          <a:prstGeom prst="rect">
            <a:avLst/>
          </a:prstGeom>
          <a:noFill/>
        </p:spPr>
        <p:txBody>
          <a:bodyPr wrap="square" rtlCol="0">
            <a:spAutoFit/>
          </a:bodyPr>
          <a:lstStyle/>
          <a:p>
            <a:r>
              <a:rPr lang="en-US" altLang="zh-CN" sz="4800" dirty="0"/>
              <a:t>1. </a:t>
            </a:r>
            <a:r>
              <a:rPr lang="zh-CN" altLang="en-US" sz="4800" dirty="0"/>
              <a:t>排列组合</a:t>
            </a:r>
            <a:endParaRPr lang="en-US" altLang="zh-CN" sz="4800" dirty="0"/>
          </a:p>
          <a:p>
            <a:r>
              <a:rPr lang="en-US" altLang="zh-CN" sz="4800" dirty="0"/>
              <a:t>2. </a:t>
            </a:r>
            <a:r>
              <a:rPr lang="zh-CN" altLang="en-US" sz="4800" dirty="0"/>
              <a:t>容斥原理</a:t>
            </a:r>
            <a:endParaRPr lang="en-US" altLang="zh-CN" sz="4800" dirty="0"/>
          </a:p>
          <a:p>
            <a:r>
              <a:rPr lang="en-US" altLang="zh-CN" sz="4800" dirty="0"/>
              <a:t>3. </a:t>
            </a:r>
            <a:r>
              <a:rPr lang="zh-CN" altLang="en-US" sz="4800" dirty="0"/>
              <a:t>计数</a:t>
            </a:r>
            <a:r>
              <a:rPr lang="en-US" altLang="zh-CN" sz="4800" dirty="0"/>
              <a:t>DP</a:t>
            </a:r>
          </a:p>
          <a:p>
            <a:r>
              <a:rPr lang="en-US" altLang="zh-CN" sz="4800" dirty="0"/>
              <a:t>4.</a:t>
            </a:r>
            <a:r>
              <a:rPr lang="zh-CN" altLang="en-US" sz="4800" dirty="0"/>
              <a:t>卡特兰数</a:t>
            </a:r>
            <a:endParaRPr lang="en-US" altLang="zh-CN" sz="4800" dirty="0"/>
          </a:p>
          <a:p>
            <a:r>
              <a:rPr lang="en-US" altLang="zh-CN" sz="4800" dirty="0"/>
              <a:t>5.</a:t>
            </a:r>
            <a:r>
              <a:rPr lang="zh-CN" altLang="en-US" sz="4800" dirty="0"/>
              <a:t>范德蒙德卷积</a:t>
            </a:r>
            <a:endParaRPr lang="en-US" altLang="zh-CN" sz="4800" dirty="0"/>
          </a:p>
        </p:txBody>
      </p:sp>
    </p:spTree>
    <p:extLst>
      <p:ext uri="{BB962C8B-B14F-4D97-AF65-F5344CB8AC3E}">
        <p14:creationId xmlns:p14="http://schemas.microsoft.com/office/powerpoint/2010/main" val="29138249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C6451-BAAC-4ABD-A277-F30D2924E38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A61C44F2-1FD4-ED73-07F9-309071127B4B}"/>
              </a:ext>
            </a:extLst>
          </p:cNvPr>
          <p:cNvSpPr txBox="1"/>
          <p:nvPr/>
        </p:nvSpPr>
        <p:spPr>
          <a:xfrm>
            <a:off x="1004935" y="155251"/>
            <a:ext cx="6437014" cy="923330"/>
          </a:xfrm>
          <a:prstGeom prst="rect">
            <a:avLst/>
          </a:prstGeom>
          <a:noFill/>
        </p:spPr>
        <p:txBody>
          <a:bodyPr wrap="square" rtlCol="0">
            <a:spAutoFit/>
          </a:bodyPr>
          <a:lstStyle/>
          <a:p>
            <a:r>
              <a:rPr lang="zh-CN" altLang="en-US" sz="5400" dirty="0"/>
              <a:t>二项式定理</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C49D3DB-CCEE-56C7-1BD2-6FDBF1BFA145}"/>
                  </a:ext>
                </a:extLst>
              </p:cNvPr>
              <p:cNvSpPr txBox="1"/>
              <p:nvPr/>
            </p:nvSpPr>
            <p:spPr>
              <a:xfrm>
                <a:off x="0" y="1078581"/>
                <a:ext cx="12191999" cy="5333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pt-BR" altLang="zh-CN" sz="2400" i="1" smtClean="0">
                              <a:latin typeface="Cambria Math" panose="02040503050406030204" pitchFamily="18" charset="0"/>
                            </a:rPr>
                          </m:ctrlPr>
                        </m:sSupPr>
                        <m:e>
                          <m:d>
                            <m:dPr>
                              <m:ctrlPr>
                                <a:rPr lang="pt-BR" altLang="zh-CN" sz="2400" i="1" smtClean="0">
                                  <a:latin typeface="Cambria Math" panose="02040503050406030204" pitchFamily="18" charset="0"/>
                                </a:rPr>
                              </m:ctrlPr>
                            </m:dPr>
                            <m:e>
                              <m:r>
                                <a:rPr lang="en-US" altLang="zh-CN" sz="2400" b="0" i="1" smtClean="0">
                                  <a:latin typeface="Cambria Math" panose="02040503050406030204" pitchFamily="18" charset="0"/>
                                </a:rPr>
                                <m:t>𝑎</m:t>
                              </m:r>
                              <m:r>
                                <a:rPr lang="pt-BR" altLang="zh-CN" sz="2400" i="1" smtClean="0">
                                  <a:latin typeface="Cambria Math" panose="02040503050406030204" pitchFamily="18" charset="0"/>
                                </a:rPr>
                                <m:t>+</m:t>
                              </m:r>
                              <m:r>
                                <a:rPr lang="en-US" altLang="zh-CN" sz="2400" b="0" i="1" smtClean="0">
                                  <a:latin typeface="Cambria Math" panose="02040503050406030204" pitchFamily="18" charset="0"/>
                                </a:rPr>
                                <m:t>𝑏</m:t>
                              </m:r>
                            </m:e>
                          </m:d>
                        </m:e>
                        <m:sup>
                          <m:r>
                            <a:rPr lang="pt-BR" altLang="zh-CN" sz="2400" i="1" smtClean="0">
                              <a:latin typeface="Cambria Math" panose="02040503050406030204" pitchFamily="18" charset="0"/>
                            </a:rPr>
                            <m:t>𝑛</m:t>
                          </m:r>
                        </m:sup>
                      </m:sSup>
                      <m:r>
                        <a:rPr lang="pt-BR" altLang="zh-CN" sz="2400" i="1" smtClean="0">
                          <a:latin typeface="Cambria Math" panose="02040503050406030204" pitchFamily="18" charset="0"/>
                        </a:rPr>
                        <m:t>=</m:t>
                      </m:r>
                      <m:nary>
                        <m:naryPr>
                          <m:chr m:val="∑"/>
                          <m:ctrlPr>
                            <a:rPr lang="pt-BR"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pt-BR" altLang="zh-CN" sz="2400" i="1" smtClean="0">
                              <a:latin typeface="Cambria Math" panose="02040503050406030204" pitchFamily="18" charset="0"/>
                            </a:rPr>
                            <m:t>=0</m:t>
                          </m:r>
                        </m:sub>
                        <m:sup>
                          <m:r>
                            <a:rPr lang="pt-BR" altLang="zh-CN" sz="2400" i="1" smtClean="0">
                              <a:latin typeface="Cambria Math" panose="02040503050406030204" pitchFamily="18" charset="0"/>
                            </a:rPr>
                            <m:t>𝑛</m:t>
                          </m:r>
                        </m:sup>
                        <m:e>
                          <m:d>
                            <m:dPr>
                              <m:ctrlPr>
                                <a:rPr lang="pt-BR" altLang="zh-CN" sz="2400" i="1" smtClean="0">
                                  <a:latin typeface="Cambria Math" panose="02040503050406030204" pitchFamily="18" charset="0"/>
                                </a:rPr>
                              </m:ctrlPr>
                            </m:dPr>
                            <m:e>
                              <m:f>
                                <m:fPr>
                                  <m:type m:val="noBar"/>
                                  <m:ctrlPr>
                                    <a:rPr lang="pt-BR" altLang="zh-CN" sz="2400" i="1" smtClean="0">
                                      <a:latin typeface="Cambria Math" panose="02040503050406030204" pitchFamily="18" charset="0"/>
                                    </a:rPr>
                                  </m:ctrlPr>
                                </m:fPr>
                                <m:num>
                                  <m:r>
                                    <a:rPr lang="pt-BR" altLang="zh-CN" sz="2400" i="1" smtClean="0">
                                      <a:latin typeface="Cambria Math" panose="02040503050406030204" pitchFamily="18" charset="0"/>
                                    </a:rPr>
                                    <m:t>𝑛</m:t>
                                  </m:r>
                                </m:num>
                                <m:den>
                                  <m:r>
                                    <a:rPr lang="en-US" altLang="zh-CN" sz="2400" b="0" i="1" smtClean="0">
                                      <a:latin typeface="Cambria Math" panose="02040503050406030204" pitchFamily="18" charset="0"/>
                                    </a:rPr>
                                    <m:t>𝑖</m:t>
                                  </m:r>
                                </m:den>
                              </m:f>
                            </m:e>
                          </m:d>
                          <m:sSup>
                            <m:sSupPr>
                              <m:ctrlPr>
                                <a:rPr lang="pt-BR" altLang="zh-CN" sz="2400" i="1" smtClean="0">
                                  <a:latin typeface="Cambria Math" panose="02040503050406030204" pitchFamily="18" charset="0"/>
                                </a:rPr>
                              </m:ctrlPr>
                            </m:sSupPr>
                            <m:e>
                              <m:r>
                                <a:rPr lang="en-US" altLang="zh-CN" sz="2400" b="0" i="1" smtClean="0">
                                  <a:latin typeface="Cambria Math" panose="02040503050406030204" pitchFamily="18" charset="0"/>
                                </a:rPr>
                                <m:t>𝑎</m:t>
                              </m:r>
                            </m:e>
                            <m:sup>
                              <m:r>
                                <a:rPr lang="en-US" altLang="zh-CN" sz="2400" b="0" i="1" smtClean="0">
                                  <a:latin typeface="Cambria Math" panose="02040503050406030204" pitchFamily="18" charset="0"/>
                                </a:rPr>
                                <m:t>𝑖</m:t>
                              </m:r>
                            </m:sup>
                          </m:sSup>
                          <m:sSup>
                            <m:sSupPr>
                              <m:ctrlPr>
                                <a:rPr lang="pt-BR" altLang="zh-CN" sz="2400" i="1" smtClean="0">
                                  <a:latin typeface="Cambria Math" panose="02040503050406030204" pitchFamily="18" charset="0"/>
                                </a:rPr>
                              </m:ctrlPr>
                            </m:sSupPr>
                            <m:e>
                              <m:r>
                                <a:rPr lang="en-US" altLang="zh-CN" sz="2400" b="0" i="1" smtClean="0">
                                  <a:latin typeface="Cambria Math" panose="02040503050406030204" pitchFamily="18" charset="0"/>
                                </a:rPr>
                                <m:t>𝑏</m:t>
                              </m:r>
                            </m:e>
                            <m:sup>
                              <m:r>
                                <a:rPr lang="pt-BR" altLang="zh-CN" sz="2400" i="1" smtClean="0">
                                  <a:latin typeface="Cambria Math" panose="02040503050406030204" pitchFamily="18" charset="0"/>
                                </a:rPr>
                                <m:t>𝑛</m:t>
                              </m:r>
                              <m:r>
                                <a:rPr lang="pt-BR" altLang="zh-CN" sz="2400" i="1" smtClean="0">
                                  <a:latin typeface="Cambria Math" panose="02040503050406030204" pitchFamily="18" charset="0"/>
                                </a:rPr>
                                <m:t>−</m:t>
                              </m:r>
                              <m:r>
                                <a:rPr lang="en-US" altLang="zh-CN" sz="2400" b="0" i="1" smtClean="0">
                                  <a:latin typeface="Cambria Math" panose="02040503050406030204" pitchFamily="18" charset="0"/>
                                </a:rPr>
                                <m:t>𝑖</m:t>
                              </m:r>
                            </m:sup>
                          </m:sSup>
                        </m:e>
                      </m:nary>
                    </m:oMath>
                  </m:oMathPara>
                </a14:m>
                <a:endParaRPr lang="en-US" altLang="zh-CN" sz="2400" dirty="0"/>
              </a:p>
              <a:p>
                <a:endParaRPr lang="en-US" altLang="zh-CN" sz="2400" dirty="0"/>
              </a:p>
              <a:p>
                <a:r>
                  <a:rPr lang="zh-CN" altLang="en-US" sz="2400" dirty="0"/>
                  <a:t>取</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=1</m:t>
                    </m:r>
                    <m:r>
                      <a:rPr lang="zh-CN" altLang="en-US" sz="2400" i="1">
                        <a:latin typeface="Cambria Math" panose="02040503050406030204" pitchFamily="18" charset="0"/>
                      </a:rPr>
                      <m:t>得</m:t>
                    </m:r>
                  </m:oMath>
                </a14:m>
                <a:r>
                  <a:rPr lang="zh-CN" altLang="en-US" sz="2400" dirty="0"/>
                  <a:t>：</a:t>
                </a:r>
                <a:r>
                  <a:rPr lang="en-US" altLang="zh-CN" sz="2400" dirty="0"/>
                  <a:t> </a:t>
                </a:r>
              </a:p>
              <a:p>
                <a:endParaRPr lang="en-US" altLang="zh-CN"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m:t>
                      </m:r>
                      <m:nary>
                        <m:naryPr>
                          <m:chr m:val="∑"/>
                          <m:ctrlPr>
                            <a:rPr lang="pt-BR" altLang="zh-CN" sz="2400" i="1" smtClean="0">
                              <a:latin typeface="Cambria Math" panose="02040503050406030204" pitchFamily="18" charset="0"/>
                            </a:rPr>
                          </m:ctrlPr>
                        </m:naryPr>
                        <m:sub>
                          <m:r>
                            <m:rPr>
                              <m:brk m:alnAt="23"/>
                            </m:rPr>
                            <a:rPr lang="en-US" altLang="zh-CN" sz="2400" i="1">
                              <a:latin typeface="Cambria Math" panose="02040503050406030204" pitchFamily="18" charset="0"/>
                            </a:rPr>
                            <m:t>𝑖</m:t>
                          </m:r>
                          <m:r>
                            <a:rPr lang="pt-BR" altLang="zh-CN" sz="2400" i="1">
                              <a:latin typeface="Cambria Math" panose="02040503050406030204" pitchFamily="18" charset="0"/>
                            </a:rPr>
                            <m:t>=0</m:t>
                          </m:r>
                        </m:sub>
                        <m:sup>
                          <m:r>
                            <a:rPr lang="pt-BR" altLang="zh-CN" sz="2400" i="1">
                              <a:latin typeface="Cambria Math" panose="02040503050406030204" pitchFamily="18" charset="0"/>
                            </a:rPr>
                            <m:t>𝑛</m:t>
                          </m:r>
                        </m:sup>
                        <m:e>
                          <m:d>
                            <m:dPr>
                              <m:ctrlPr>
                                <a:rPr lang="pt-BR" altLang="zh-CN" sz="2400" i="1">
                                  <a:latin typeface="Cambria Math" panose="02040503050406030204" pitchFamily="18" charset="0"/>
                                </a:rPr>
                              </m:ctrlPr>
                            </m:dPr>
                            <m:e>
                              <m:f>
                                <m:fPr>
                                  <m:type m:val="noBar"/>
                                  <m:ctrlPr>
                                    <a:rPr lang="pt-BR" altLang="zh-CN" sz="2400" i="1">
                                      <a:latin typeface="Cambria Math" panose="02040503050406030204" pitchFamily="18" charset="0"/>
                                    </a:rPr>
                                  </m:ctrlPr>
                                </m:fPr>
                                <m:num>
                                  <m:r>
                                    <a:rPr lang="pt-BR" altLang="zh-CN" sz="2400" i="1">
                                      <a:latin typeface="Cambria Math" panose="02040503050406030204" pitchFamily="18" charset="0"/>
                                    </a:rPr>
                                    <m:t>𝑛</m:t>
                                  </m:r>
                                </m:num>
                                <m:den>
                                  <m:r>
                                    <a:rPr lang="en-US" altLang="zh-CN" sz="2400" i="1">
                                      <a:latin typeface="Cambria Math" panose="02040503050406030204" pitchFamily="18" charset="0"/>
                                    </a:rPr>
                                    <m:t>𝑖</m:t>
                                  </m:r>
                                </m:den>
                              </m:f>
                            </m:e>
                          </m:d>
                        </m:e>
                      </m:nary>
                    </m:oMath>
                  </m:oMathPara>
                </a14:m>
                <a:endParaRPr lang="en-US" altLang="zh-CN" sz="2400" dirty="0"/>
              </a:p>
              <a:p>
                <a:endParaRPr lang="en-US" altLang="zh-CN" sz="2400" dirty="0"/>
              </a:p>
              <a:p>
                <a:r>
                  <a:rPr lang="zh-CN" altLang="en-US" sz="2400" dirty="0"/>
                  <a:t>取</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=−1</m:t>
                    </m:r>
                    <m:r>
                      <a:rPr lang="zh-CN" altLang="en-US" sz="2400" i="1">
                        <a:latin typeface="Cambria Math" panose="02040503050406030204" pitchFamily="18" charset="0"/>
                      </a:rPr>
                      <m:t>得</m:t>
                    </m:r>
                  </m:oMath>
                </a14:m>
                <a:r>
                  <a:rPr lang="zh-CN" altLang="en-US" sz="2400" dirty="0"/>
                  <a:t>：</a:t>
                </a:r>
                <a:r>
                  <a:rPr lang="en-US" altLang="zh-CN" sz="2400" dirty="0"/>
                  <a:t> </a:t>
                </a:r>
              </a:p>
              <a:p>
                <a:endParaRPr lang="en-US" altLang="zh-CN"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=0]=</m:t>
                      </m:r>
                      <m:nary>
                        <m:naryPr>
                          <m:chr m:val="∑"/>
                          <m:ctrlPr>
                            <a:rPr lang="pt-BR" altLang="zh-CN" sz="2400" i="1" smtClean="0">
                              <a:latin typeface="Cambria Math" panose="02040503050406030204" pitchFamily="18" charset="0"/>
                            </a:rPr>
                          </m:ctrlPr>
                        </m:naryPr>
                        <m:sub>
                          <m:r>
                            <m:rPr>
                              <m:brk m:alnAt="23"/>
                            </m:rPr>
                            <a:rPr lang="en-US" altLang="zh-CN" sz="2400" i="1">
                              <a:latin typeface="Cambria Math" panose="02040503050406030204" pitchFamily="18" charset="0"/>
                            </a:rPr>
                            <m:t>𝑖</m:t>
                          </m:r>
                          <m:r>
                            <a:rPr lang="pt-BR" altLang="zh-CN" sz="2400" i="1">
                              <a:latin typeface="Cambria Math" panose="02040503050406030204" pitchFamily="18" charset="0"/>
                            </a:rPr>
                            <m:t>=0</m:t>
                          </m:r>
                        </m:sub>
                        <m:sup>
                          <m:r>
                            <a:rPr lang="pt-BR" altLang="zh-CN" sz="2400" i="1">
                              <a:latin typeface="Cambria Math" panose="02040503050406030204" pitchFamily="18" charset="0"/>
                            </a:rPr>
                            <m:t>𝑛</m:t>
                          </m:r>
                        </m:sup>
                        <m:e>
                          <m:d>
                            <m:dPr>
                              <m:ctrlPr>
                                <a:rPr lang="pt-BR" altLang="zh-CN" sz="2400" i="1">
                                  <a:latin typeface="Cambria Math" panose="02040503050406030204" pitchFamily="18" charset="0"/>
                                </a:rPr>
                              </m:ctrlPr>
                            </m:dPr>
                            <m:e>
                              <m:f>
                                <m:fPr>
                                  <m:type m:val="noBar"/>
                                  <m:ctrlPr>
                                    <a:rPr lang="pt-BR" altLang="zh-CN" sz="2400" i="1">
                                      <a:latin typeface="Cambria Math" panose="02040503050406030204" pitchFamily="18" charset="0"/>
                                    </a:rPr>
                                  </m:ctrlPr>
                                </m:fPr>
                                <m:num>
                                  <m:r>
                                    <a:rPr lang="pt-BR" altLang="zh-CN" sz="2400" i="1">
                                      <a:latin typeface="Cambria Math" panose="02040503050406030204" pitchFamily="18" charset="0"/>
                                    </a:rPr>
                                    <m:t>𝑛</m:t>
                                  </m:r>
                                </m:num>
                                <m:den>
                                  <m:r>
                                    <a:rPr lang="en-US" altLang="zh-CN" sz="2400" i="1">
                                      <a:latin typeface="Cambria Math" panose="02040503050406030204" pitchFamily="18" charset="0"/>
                                    </a:rPr>
                                    <m:t>𝑖</m:t>
                                  </m:r>
                                </m:den>
                              </m:f>
                            </m:e>
                          </m:d>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e>
                            <m:sup>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p>
                          </m:sSup>
                        </m:e>
                      </m:nary>
                    </m:oMath>
                  </m:oMathPara>
                </a14:m>
                <a:endParaRPr lang="en-US" altLang="zh-CN" sz="2400" dirty="0"/>
              </a:p>
            </p:txBody>
          </p:sp>
        </mc:Choice>
        <mc:Fallback xmlns="">
          <p:sp>
            <p:nvSpPr>
              <p:cNvPr id="3" name="文本框 2">
                <a:extLst>
                  <a:ext uri="{FF2B5EF4-FFF2-40B4-BE49-F238E27FC236}">
                    <a16:creationId xmlns:a16="http://schemas.microsoft.com/office/drawing/2014/main" id="{FC49D3DB-CCEE-56C7-1BD2-6FDBF1BFA145}"/>
                  </a:ext>
                </a:extLst>
              </p:cNvPr>
              <p:cNvSpPr txBox="1">
                <a:spLocks noRot="1" noChangeAspect="1" noMove="1" noResize="1" noEditPoints="1" noAdjustHandles="1" noChangeArrowheads="1" noChangeShapeType="1" noTextEdit="1"/>
              </p:cNvSpPr>
              <p:nvPr/>
            </p:nvSpPr>
            <p:spPr>
              <a:xfrm>
                <a:off x="0" y="1078581"/>
                <a:ext cx="12191999" cy="5333961"/>
              </a:xfrm>
              <a:prstGeom prst="rect">
                <a:avLst/>
              </a:prstGeom>
              <a:blipFill>
                <a:blip r:embed="rId3"/>
                <a:stretch>
                  <a:fillRect l="-7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80328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9D707-7FE9-AF27-64FE-7534D1F846C2}"/>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E6D08D6-ECFE-85E8-7F57-FDFE8A633956}"/>
                  </a:ext>
                </a:extLst>
              </p:cNvPr>
              <p:cNvSpPr txBox="1"/>
              <p:nvPr/>
            </p:nvSpPr>
            <p:spPr>
              <a:xfrm>
                <a:off x="1004936" y="1136516"/>
                <a:ext cx="9607379" cy="4694427"/>
              </a:xfrm>
              <a:prstGeom prst="rect">
                <a:avLst/>
              </a:prstGeom>
              <a:noFill/>
            </p:spPr>
            <p:txBody>
              <a:bodyPr wrap="square" rtlCol="0">
                <a:spAutoFit/>
              </a:bodyPr>
              <a:lstStyle/>
              <a:p>
                <a:r>
                  <a:rPr lang="zh-CN" altLang="en-US" sz="2400" dirty="0">
                    <a:latin typeface="Cambria Math" panose="02040503050406030204" pitchFamily="18" charset="0"/>
                  </a:rPr>
                  <a:t>记</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oMath>
                </a14:m>
                <a:r>
                  <a:rPr lang="zh-CN" altLang="en-US" sz="2400" dirty="0">
                    <a:latin typeface="Cambria Math" panose="02040503050406030204" pitchFamily="18" charset="0"/>
                  </a:rPr>
                  <a:t>表示恰好有</a:t>
                </a:r>
                <a14:m>
                  <m:oMath xmlns:m="http://schemas.openxmlformats.org/officeDocument/2006/math">
                    <m:r>
                      <a:rPr lang="en-US" altLang="zh-CN" sz="2400" i="1">
                        <a:latin typeface="Cambria Math" panose="02040503050406030204" pitchFamily="18" charset="0"/>
                      </a:rPr>
                      <m:t>𝑖</m:t>
                    </m:r>
                  </m:oMath>
                </a14:m>
                <a:r>
                  <a:rPr lang="zh-CN" altLang="en-US" sz="2400" dirty="0">
                    <a:latin typeface="Cambria Math" panose="02040503050406030204" pitchFamily="18" charset="0"/>
                  </a:rPr>
                  <a:t>个元素满足限制的方案数，</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𝑖</m:t>
                        </m:r>
                      </m:sub>
                    </m:sSub>
                  </m:oMath>
                </a14:m>
                <a:r>
                  <a:rPr lang="zh-CN" altLang="en-US" sz="2400" dirty="0">
                    <a:latin typeface="Cambria Math" panose="02040503050406030204" pitchFamily="18" charset="0"/>
                  </a:rPr>
                  <a:t>表示至多有</a:t>
                </a:r>
                <a14:m>
                  <m:oMath xmlns:m="http://schemas.openxmlformats.org/officeDocument/2006/math">
                    <m:r>
                      <a:rPr lang="en-US" altLang="zh-CN" sz="2400" i="1">
                        <a:latin typeface="Cambria Math" panose="02040503050406030204" pitchFamily="18" charset="0"/>
                      </a:rPr>
                      <m:t>𝑖</m:t>
                    </m:r>
                  </m:oMath>
                </a14:m>
                <a:r>
                  <a:rPr lang="zh-CN" altLang="en-US" sz="2400" dirty="0">
                    <a:latin typeface="Cambria Math" panose="02040503050406030204" pitchFamily="18" charset="0"/>
                  </a:rPr>
                  <a:t>个元素满足限制的方案数。</a:t>
                </a:r>
                <a:endParaRPr lang="en-US" altLang="zh-CN" sz="2400" dirty="0">
                  <a:latin typeface="Cambria Math" panose="02040503050406030204" pitchFamily="18" charset="0"/>
                </a:endParaRPr>
              </a:p>
              <a:p>
                <a:endParaRPr lang="en-US" altLang="zh-CN" sz="2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=0</m:t>
                          </m:r>
                        </m:sub>
                        <m:sup>
                          <m:r>
                            <a:rPr lang="en-US" altLang="zh-CN" sz="2400" i="1">
                              <a:latin typeface="Cambria Math" panose="02040503050406030204" pitchFamily="18" charset="0"/>
                            </a:rPr>
                            <m:t>𝑛</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num>
                                <m:den>
                                  <m:r>
                                    <a:rPr lang="en-US" altLang="zh-CN" sz="2400" i="1">
                                      <a:latin typeface="Cambria Math" panose="02040503050406030204" pitchFamily="18" charset="0"/>
                                    </a:rPr>
                                    <m:t>𝑖</m:t>
                                  </m:r>
                                </m:den>
                              </m:f>
                            </m:e>
                          </m:d>
                        </m:e>
                      </m:nary>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=0</m:t>
                          </m:r>
                        </m:sub>
                        <m:sup>
                          <m:r>
                            <a:rPr lang="en-US" altLang="zh-CN" sz="2400" i="1">
                              <a:latin typeface="Cambria Math" panose="02040503050406030204" pitchFamily="18" charset="0"/>
                            </a:rPr>
                            <m:t>𝑛</m:t>
                          </m:r>
                        </m:sup>
                        <m:e>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e>
                              </m:d>
                            </m:e>
                            <m:sup>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𝑖</m:t>
                              </m:r>
                            </m:sup>
                          </m:sSup>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num>
                                <m:den>
                                  <m:r>
                                    <a:rPr lang="en-US" altLang="zh-CN" sz="2400" i="1">
                                      <a:latin typeface="Cambria Math" panose="02040503050406030204" pitchFamily="18" charset="0"/>
                                    </a:rPr>
                                    <m:t>𝑖</m:t>
                                  </m:r>
                                </m:den>
                              </m:f>
                            </m:e>
                          </m:d>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𝑖</m:t>
                              </m:r>
                            </m:sub>
                          </m:sSub>
                        </m:e>
                      </m:nary>
                    </m:oMath>
                  </m:oMathPara>
                </a14:m>
                <a:endParaRPr lang="en-US" altLang="zh-CN" sz="2400" dirty="0">
                  <a:latin typeface="Cambria Math" panose="02040503050406030204" pitchFamily="18" charset="0"/>
                </a:endParaRPr>
              </a:p>
              <a:p>
                <a:endParaRPr lang="en-US" altLang="zh-CN" sz="2400" dirty="0">
                  <a:latin typeface="Cambria Math" panose="02040503050406030204" pitchFamily="18" charset="0"/>
                </a:endParaRPr>
              </a:p>
              <a:p>
                <a:r>
                  <a:rPr lang="zh-CN" altLang="en-US" sz="2400" dirty="0">
                    <a:latin typeface="Cambria Math" panose="02040503050406030204" pitchFamily="18" charset="0"/>
                  </a:rPr>
                  <a:t>记</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Sub>
                  </m:oMath>
                </a14:m>
                <a:r>
                  <a:rPr lang="zh-CN" altLang="en-US" sz="2400" dirty="0">
                    <a:latin typeface="Cambria Math" panose="02040503050406030204" pitchFamily="18" charset="0"/>
                  </a:rPr>
                  <a:t>表示恰好有</a:t>
                </a:r>
                <a14:m>
                  <m:oMath xmlns:m="http://schemas.openxmlformats.org/officeDocument/2006/math">
                    <m:r>
                      <a:rPr lang="en-US" altLang="zh-CN" sz="2400" b="0" i="1" smtClean="0">
                        <a:latin typeface="Cambria Math" panose="02040503050406030204" pitchFamily="18" charset="0"/>
                      </a:rPr>
                      <m:t>𝑖</m:t>
                    </m:r>
                  </m:oMath>
                </a14:m>
                <a:r>
                  <a:rPr lang="zh-CN" altLang="en-US" sz="2400" dirty="0">
                    <a:latin typeface="Cambria Math" panose="02040503050406030204" pitchFamily="18" charset="0"/>
                  </a:rPr>
                  <a:t>个元素满足限制的方案数，</a:t>
                </a:r>
                <a:r>
                  <a:rPr lang="en-US" altLang="zh-CN"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b="0" i="1" smtClean="0">
                            <a:latin typeface="Cambria Math" panose="02040503050406030204" pitchFamily="18" charset="0"/>
                          </a:rPr>
                          <m:t>𝑖</m:t>
                        </m:r>
                      </m:sub>
                    </m:sSub>
                  </m:oMath>
                </a14:m>
                <a:r>
                  <a:rPr lang="zh-CN" altLang="en-US" sz="2400" dirty="0">
                    <a:latin typeface="Cambria Math" panose="02040503050406030204" pitchFamily="18" charset="0"/>
                  </a:rPr>
                  <a:t>表示至少有</a:t>
                </a:r>
                <a14:m>
                  <m:oMath xmlns:m="http://schemas.openxmlformats.org/officeDocument/2006/math">
                    <m:r>
                      <a:rPr lang="en-US" altLang="zh-CN" sz="2400" i="1">
                        <a:latin typeface="Cambria Math" panose="02040503050406030204" pitchFamily="18" charset="0"/>
                      </a:rPr>
                      <m:t>𝑖</m:t>
                    </m:r>
                  </m:oMath>
                </a14:m>
                <a:r>
                  <a:rPr lang="zh-CN" altLang="en-US" sz="2400" dirty="0">
                    <a:latin typeface="Cambria Math" panose="02040503050406030204" pitchFamily="18" charset="0"/>
                  </a:rPr>
                  <a:t>个元素满足限制的方案数。</a:t>
                </a:r>
                <a:endParaRPr lang="en-US" altLang="zh-CN" sz="2400" dirty="0">
                  <a:latin typeface="Cambria Math" panose="02040503050406030204" pitchFamily="18" charset="0"/>
                </a:endParaRPr>
              </a:p>
              <a:p>
                <a:endParaRPr lang="en-US" altLang="zh-CN" sz="2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b="0" i="1" smtClean="0">
                              <a:latin typeface="Cambria Math" panose="02040503050406030204" pitchFamily="18" charset="0"/>
                            </a:rPr>
                            <m:t>𝑘</m:t>
                          </m:r>
                        </m:sub>
                      </m:sSub>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𝑘</m:t>
                          </m:r>
                        </m:sub>
                        <m:sup>
                          <m:r>
                            <a:rPr lang="en-US" altLang="zh-CN" sz="2400" i="1">
                              <a:latin typeface="Cambria Math" panose="02040503050406030204" pitchFamily="18" charset="0"/>
                            </a:rPr>
                            <m:t>𝑛</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𝑖</m:t>
                                  </m:r>
                                </m:num>
                                <m:den>
                                  <m:r>
                                    <a:rPr lang="en-US" altLang="zh-CN" sz="2400" i="1">
                                      <a:latin typeface="Cambria Math" panose="02040503050406030204" pitchFamily="18" charset="0"/>
                                    </a:rPr>
                                    <m:t>𝑘</m:t>
                                  </m:r>
                                </m:den>
                              </m:f>
                            </m:e>
                          </m:d>
                        </m:e>
                      </m:nary>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𝑘</m:t>
                          </m:r>
                        </m:sub>
                        <m:sup>
                          <m:r>
                            <a:rPr lang="en-US" altLang="zh-CN" sz="2400" i="1">
                              <a:latin typeface="Cambria Math" panose="02040503050406030204" pitchFamily="18" charset="0"/>
                            </a:rPr>
                            <m:t>𝑛</m:t>
                          </m:r>
                        </m:sup>
                        <m:e>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e>
                            <m:sup>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sup>
                          </m:sSup>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𝑖</m:t>
                                  </m:r>
                                </m:num>
                                <m:den>
                                  <m:r>
                                    <a:rPr lang="en-US" altLang="zh-CN" sz="2400" b="0" i="1" smtClean="0">
                                      <a:latin typeface="Cambria Math" panose="02040503050406030204" pitchFamily="18" charset="0"/>
                                    </a:rPr>
                                    <m:t>𝑘</m:t>
                                  </m:r>
                                </m:den>
                              </m:f>
                            </m:e>
                          </m:d>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𝑖</m:t>
                              </m:r>
                            </m:sub>
                          </m:sSub>
                        </m:e>
                      </m:nary>
                    </m:oMath>
                  </m:oMathPara>
                </a14:m>
                <a:endParaRPr lang="en-US" altLang="zh-CN" sz="2400"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1E6D08D6-ECFE-85E8-7F57-FDFE8A633956}"/>
                  </a:ext>
                </a:extLst>
              </p:cNvPr>
              <p:cNvSpPr txBox="1">
                <a:spLocks noRot="1" noChangeAspect="1" noMove="1" noResize="1" noEditPoints="1" noAdjustHandles="1" noChangeArrowheads="1" noChangeShapeType="1" noTextEdit="1"/>
              </p:cNvSpPr>
              <p:nvPr/>
            </p:nvSpPr>
            <p:spPr>
              <a:xfrm>
                <a:off x="1004936" y="1136516"/>
                <a:ext cx="9607379" cy="4694427"/>
              </a:xfrm>
              <a:prstGeom prst="rect">
                <a:avLst/>
              </a:prstGeom>
              <a:blipFill>
                <a:blip r:embed="rId3"/>
                <a:stretch>
                  <a:fillRect l="-1015" t="-1556"/>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E45D3161-5C3A-F311-CE7C-05CE458E2D32}"/>
              </a:ext>
            </a:extLst>
          </p:cNvPr>
          <p:cNvSpPr txBox="1"/>
          <p:nvPr/>
        </p:nvSpPr>
        <p:spPr>
          <a:xfrm>
            <a:off x="1004936" y="213186"/>
            <a:ext cx="6437014" cy="923330"/>
          </a:xfrm>
          <a:prstGeom prst="rect">
            <a:avLst/>
          </a:prstGeom>
          <a:noFill/>
        </p:spPr>
        <p:txBody>
          <a:bodyPr wrap="square" rtlCol="0">
            <a:spAutoFit/>
          </a:bodyPr>
          <a:lstStyle/>
          <a:p>
            <a:r>
              <a:rPr lang="zh-CN" altLang="en-US" sz="5400" dirty="0"/>
              <a:t>二项式反演</a:t>
            </a:r>
          </a:p>
        </p:txBody>
      </p:sp>
    </p:spTree>
    <p:extLst>
      <p:ext uri="{BB962C8B-B14F-4D97-AF65-F5344CB8AC3E}">
        <p14:creationId xmlns:p14="http://schemas.microsoft.com/office/powerpoint/2010/main" val="16353832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85FB6-9874-FDCE-BC08-17076E2F4E54}"/>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38CF4091-A348-CCF8-90CB-1BD88910619B}"/>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P6076 [JSOI2015] </a:t>
            </a:r>
            <a:r>
              <a:rPr lang="zh-CN" altLang="en-US" sz="4400" b="1" i="0" dirty="0">
                <a:effectLst/>
                <a:latin typeface="-apple-system"/>
                <a:hlinkClick r:id="rId3">
                  <a:extLst>
                    <a:ext uri="{A12FA001-AC4F-418D-AE19-62706E023703}">
                      <ahyp:hlinkClr xmlns:ahyp="http://schemas.microsoft.com/office/drawing/2018/hyperlinkcolor" val="tx"/>
                    </a:ext>
                  </a:extLst>
                </a:hlinkClick>
              </a:rPr>
              <a:t>染色问题</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E70A47E-F787-B15F-565A-E639F3B930BC}"/>
                  </a:ext>
                </a:extLst>
              </p:cNvPr>
              <p:cNvSpPr txBox="1"/>
              <p:nvPr/>
            </p:nvSpPr>
            <p:spPr>
              <a:xfrm>
                <a:off x="1004935" y="1560462"/>
                <a:ext cx="9415416" cy="4807470"/>
              </a:xfrm>
              <a:prstGeom prst="rect">
                <a:avLst/>
              </a:prstGeom>
              <a:noFill/>
            </p:spPr>
            <p:txBody>
              <a:bodyPr wrap="square" rtlCol="0">
                <a:spAutoFit/>
              </a:bodyPr>
              <a:lstStyle/>
              <a:p>
                <a:r>
                  <a:rPr lang="zh-CN" altLang="en-US" sz="2400" dirty="0"/>
                  <a:t>考虑先满足每一行至少有一个小方格被染色，方案数为</a:t>
                </a:r>
                <a14:m>
                  <m:oMath xmlns:m="http://schemas.openxmlformats.org/officeDocument/2006/math">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+1</m:t>
                            </m:r>
                          </m:e>
                        </m:d>
                      </m:e>
                      <m:sup>
                        <m:r>
                          <a:rPr lang="en-US" altLang="zh-CN" sz="2400" b="0" i="1" smtClean="0">
                            <a:latin typeface="Cambria Math" panose="02040503050406030204" pitchFamily="18" charset="0"/>
                          </a:rPr>
                          <m:t>𝑚</m:t>
                        </m:r>
                      </m:sup>
                    </m:sSup>
                    <m:r>
                      <a:rPr lang="en-US" altLang="zh-CN" sz="2400" b="0" i="1" smtClean="0">
                        <a:latin typeface="Cambria Math" panose="02040503050406030204" pitchFamily="18" charset="0"/>
                      </a:rPr>
                      <m:t>−1</m:t>
                    </m:r>
                  </m:oMath>
                </a14:m>
                <a:endParaRPr lang="en-US" altLang="zh-CN" sz="2400" dirty="0"/>
              </a:p>
              <a:p>
                <a:r>
                  <a:rPr lang="zh-CN" altLang="en-US" sz="2400" dirty="0"/>
                  <a:t>再对于每一列进行容斥，设</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𝑗</m:t>
                        </m:r>
                      </m:sub>
                    </m:sSub>
                  </m:oMath>
                </a14:m>
                <a:r>
                  <a:rPr lang="zh-CN" altLang="en-US" sz="2400" dirty="0"/>
                  <a:t>表示至少有</a:t>
                </a:r>
                <a14:m>
                  <m:oMath xmlns:m="http://schemas.openxmlformats.org/officeDocument/2006/math">
                    <m:r>
                      <a:rPr lang="en-US" altLang="zh-CN" sz="2400" b="0" i="1" smtClean="0">
                        <a:latin typeface="Cambria Math" panose="02040503050406030204" pitchFamily="18" charset="0"/>
                      </a:rPr>
                      <m:t>𝑗</m:t>
                    </m:r>
                  </m:oMath>
                </a14:m>
                <a:r>
                  <a:rPr lang="zh-CN" altLang="en-US" sz="2400" dirty="0"/>
                  <a:t>列没有被染色，用二项式反演，则方案数为</a:t>
                </a:r>
                <a:endParaRPr lang="en-US" altLang="zh-CN" sz="2400" dirty="0"/>
              </a:p>
              <a:p>
                <a:endParaRPr lang="en-US" altLang="zh-CN" sz="240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nary>
                        <m:naryPr>
                          <m:chr m:val="∑"/>
                          <m:ctrlPr>
                            <a:rPr lang="zh-CN" altLang="en-US"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𝑚</m:t>
                          </m:r>
                        </m:sup>
                        <m:e>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e>
                            <m:sup>
                              <m:r>
                                <a:rPr lang="en-US" altLang="zh-CN" sz="2400" b="0" i="1" smtClean="0">
                                  <a:latin typeface="Cambria Math" panose="02040503050406030204" pitchFamily="18" charset="0"/>
                                </a:rPr>
                                <m:t>𝑗</m:t>
                              </m:r>
                            </m:sup>
                          </m:sSup>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𝑚</m:t>
                                  </m:r>
                                </m:num>
                                <m:den>
                                  <m:r>
                                    <a:rPr lang="en-US" altLang="zh-CN" sz="2400" b="0" i="1" smtClean="0">
                                      <a:latin typeface="Cambria Math" panose="02040503050406030204" pitchFamily="18" charset="0"/>
                                    </a:rPr>
                                    <m:t>𝑗</m:t>
                                  </m:r>
                                </m:den>
                              </m:f>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+1</m:t>
                                          </m:r>
                                        </m:e>
                                      </m:d>
                                    </m:e>
                                    <m:sup>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p>
                                  </m:sSup>
                                  <m:r>
                                    <a:rPr lang="en-US" altLang="zh-CN" sz="2400" b="0" i="1" smtClean="0">
                                      <a:latin typeface="Cambria Math" panose="02040503050406030204" pitchFamily="18" charset="0"/>
                                    </a:rPr>
                                    <m:t>−1</m:t>
                                  </m:r>
                                </m:e>
                              </m:d>
                            </m:e>
                            <m:sup>
                              <m:r>
                                <a:rPr lang="en-US" altLang="zh-CN" sz="2400" b="0" i="1" smtClean="0">
                                  <a:latin typeface="Cambria Math" panose="02040503050406030204" pitchFamily="18" charset="0"/>
                                </a:rPr>
                                <m:t>𝑛</m:t>
                              </m:r>
                            </m:sup>
                          </m:sSup>
                        </m:e>
                      </m:nary>
                    </m:oMath>
                  </m:oMathPara>
                </a14:m>
                <a:endParaRPr lang="en-US" altLang="zh-CN" sz="2400" dirty="0"/>
              </a:p>
              <a:p>
                <a:endParaRPr lang="en-US" altLang="zh-CN" sz="2400" dirty="0"/>
              </a:p>
              <a:p>
                <a:r>
                  <a:rPr lang="zh-CN" altLang="en-US" sz="2400" dirty="0"/>
                  <a:t>最后一步，对颜色进行容斥，答案为</a:t>
                </a:r>
                <a:endParaRPr lang="en-US" altLang="zh-CN" sz="2400" dirty="0"/>
              </a:p>
              <a:p>
                <a:endParaRPr lang="en-US" altLang="zh-CN" sz="2400" dirty="0"/>
              </a:p>
              <a:p>
                <a:pPr/>
                <a14:m>
                  <m:oMathPara xmlns:m="http://schemas.openxmlformats.org/officeDocument/2006/math">
                    <m:oMathParaPr>
                      <m:jc m:val="center"/>
                    </m:oMathParaPr>
                    <m:oMath xmlns:m="http://schemas.openxmlformats.org/officeDocument/2006/math">
                      <m:nary>
                        <m:naryPr>
                          <m:chr m:val="∑"/>
                          <m:ctrlPr>
                            <a:rPr lang="zh-CN" altLang="en-US"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𝑐</m:t>
                          </m:r>
                        </m:sup>
                        <m:e>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e>
                              </m:d>
                            </m:e>
                            <m:sup>
                              <m:r>
                                <m:rPr>
                                  <m:sty m:val="p"/>
                                </m:rPr>
                                <a:rPr lang="en-US" altLang="zh-CN" sz="2400" i="1" smtClean="0">
                                  <a:latin typeface="Cambria Math" panose="02040503050406030204" pitchFamily="18" charset="0"/>
                                </a:rPr>
                                <m:t>i</m:t>
                              </m:r>
                            </m:sup>
                          </m:sSup>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𝑐</m:t>
                                  </m:r>
                                </m:num>
                                <m:den>
                                  <m:r>
                                    <a:rPr lang="en-US" altLang="zh-CN" sz="2400" b="0" i="1" smtClean="0">
                                      <a:latin typeface="Cambria Math" panose="02040503050406030204" pitchFamily="18" charset="0"/>
                                    </a:rPr>
                                    <m:t>𝑖</m:t>
                                  </m:r>
                                </m:den>
                              </m:f>
                            </m:e>
                          </m:d>
                        </m:e>
                      </m:nary>
                      <m:r>
                        <a:rPr lang="en-US" altLang="zh-CN" sz="2400" b="0" i="1" smtClean="0">
                          <a:latin typeface="Cambria Math" panose="02040503050406030204" pitchFamily="18" charset="0"/>
                        </a:rPr>
                        <m:t>×(</m:t>
                      </m:r>
                      <m:nary>
                        <m:naryPr>
                          <m:chr m:val="∑"/>
                          <m:ctrlPr>
                            <a:rPr lang="zh-CN" altLang="en-US"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𝑚</m:t>
                          </m:r>
                        </m:sup>
                        <m:e>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e>
                            <m:sup>
                              <m:r>
                                <a:rPr lang="en-US" altLang="zh-CN" sz="2400" b="0" i="1" smtClean="0">
                                  <a:latin typeface="Cambria Math" panose="02040503050406030204" pitchFamily="18" charset="0"/>
                                </a:rPr>
                                <m:t>𝑗</m:t>
                              </m:r>
                            </m:sup>
                          </m:sSup>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𝑚</m:t>
                                  </m:r>
                                </m:num>
                                <m:den>
                                  <m:r>
                                    <a:rPr lang="en-US" altLang="zh-CN" sz="2400" i="1">
                                      <a:latin typeface="Cambria Math" panose="02040503050406030204" pitchFamily="18" charset="0"/>
                                    </a:rPr>
                                    <m:t>𝑗</m:t>
                                  </m:r>
                                </m:den>
                              </m:f>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𝑖</m:t>
                                          </m:r>
                                        </m:e>
                                      </m:d>
                                    </m:e>
                                    <m:sup>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p>
                                  </m:sSup>
                                  <m:r>
                                    <a:rPr lang="en-US" altLang="zh-CN" sz="2400" b="0" i="1" smtClean="0">
                                      <a:latin typeface="Cambria Math" panose="02040503050406030204" pitchFamily="18" charset="0"/>
                                    </a:rPr>
                                    <m:t>−1</m:t>
                                  </m:r>
                                </m:e>
                              </m:d>
                            </m:e>
                            <m:sup>
                              <m:r>
                                <a:rPr lang="en-US" altLang="zh-CN" sz="2400" b="0" i="1" smtClean="0">
                                  <a:latin typeface="Cambria Math" panose="02040503050406030204" pitchFamily="18" charset="0"/>
                                </a:rPr>
                                <m:t>𝑛</m:t>
                              </m:r>
                            </m:sup>
                          </m:sSup>
                        </m:e>
                      </m:nary>
                      <m:r>
                        <a:rPr lang="en-US" altLang="zh-CN" sz="2400" b="0" i="1" smtClean="0">
                          <a:latin typeface="Cambria Math" panose="02040503050406030204" pitchFamily="18" charset="0"/>
                        </a:rPr>
                        <m:t>)</m:t>
                      </m:r>
                    </m:oMath>
                  </m:oMathPara>
                </a14:m>
                <a:endParaRPr lang="zh-CN" altLang="en-US" sz="2400" dirty="0"/>
              </a:p>
            </p:txBody>
          </p:sp>
        </mc:Choice>
        <mc:Fallback xmlns="">
          <p:sp>
            <p:nvSpPr>
              <p:cNvPr id="6" name="文本框 5">
                <a:extLst>
                  <a:ext uri="{FF2B5EF4-FFF2-40B4-BE49-F238E27FC236}">
                    <a16:creationId xmlns:a16="http://schemas.microsoft.com/office/drawing/2014/main" id="{8E70A47E-F787-B15F-565A-E639F3B930BC}"/>
                  </a:ext>
                </a:extLst>
              </p:cNvPr>
              <p:cNvSpPr txBox="1">
                <a:spLocks noRot="1" noChangeAspect="1" noMove="1" noResize="1" noEditPoints="1" noAdjustHandles="1" noChangeArrowheads="1" noChangeShapeType="1" noTextEdit="1"/>
              </p:cNvSpPr>
              <p:nvPr/>
            </p:nvSpPr>
            <p:spPr>
              <a:xfrm>
                <a:off x="1004935" y="1560462"/>
                <a:ext cx="9415416" cy="4807470"/>
              </a:xfrm>
              <a:prstGeom prst="rect">
                <a:avLst/>
              </a:prstGeom>
              <a:blipFill>
                <a:blip r:embed="rId4"/>
                <a:stretch>
                  <a:fillRect l="-1036" t="-1521" r="-5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97071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3500A-1611-78CF-FD42-09D9D47F4497}"/>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3AD4D801-B875-E7BF-02B2-C5B40B8122DB}"/>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P3298 [SDOI2013] </a:t>
            </a:r>
            <a:r>
              <a:rPr lang="zh-CN" altLang="en-US" sz="4400" b="1" i="0" dirty="0">
                <a:effectLst/>
                <a:latin typeface="-apple-system"/>
                <a:hlinkClick r:id="rId3">
                  <a:extLst>
                    <a:ext uri="{A12FA001-AC4F-418D-AE19-62706E023703}">
                      <ahyp:hlinkClr xmlns:ahyp="http://schemas.microsoft.com/office/drawing/2018/hyperlinkcolor" val="tx"/>
                    </a:ext>
                  </a:extLst>
                </a:hlinkClick>
              </a:rPr>
              <a:t>泉</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FC33EDD-27AE-8E99-06A6-F0C346932F9B}"/>
                  </a:ext>
                </a:extLst>
              </p:cNvPr>
              <p:cNvSpPr txBox="1"/>
              <p:nvPr/>
            </p:nvSpPr>
            <p:spPr>
              <a:xfrm>
                <a:off x="1004935" y="1560462"/>
                <a:ext cx="9243965" cy="2208553"/>
              </a:xfrm>
              <a:prstGeom prst="rect">
                <a:avLst/>
              </a:prstGeom>
              <a:noFill/>
            </p:spPr>
            <p:txBody>
              <a:bodyPr wrap="square" rtlCol="0">
                <a:spAutoFit/>
              </a:bodyPr>
              <a:lstStyle/>
              <a:p>
                <a:r>
                  <a:rPr lang="zh-CN" altLang="en-US" sz="2400" dirty="0"/>
                  <a:t>要求恰好</a:t>
                </a:r>
                <a14:m>
                  <m:oMath xmlns:m="http://schemas.openxmlformats.org/officeDocument/2006/math">
                    <m:r>
                      <a:rPr lang="en-US" altLang="zh-CN" sz="2400" b="0" i="1" smtClean="0">
                        <a:latin typeface="Cambria Math" panose="02040503050406030204" pitchFamily="18" charset="0"/>
                      </a:rPr>
                      <m:t>𝑘</m:t>
                    </m:r>
                  </m:oMath>
                </a14:m>
                <a:r>
                  <a:rPr lang="zh-CN" altLang="en-US" sz="2400" dirty="0"/>
                  <a:t>个相同的，发现至少</a:t>
                </a:r>
                <a14:m>
                  <m:oMath xmlns:m="http://schemas.openxmlformats.org/officeDocument/2006/math">
                    <m:r>
                      <a:rPr lang="en-US" altLang="zh-CN" sz="2400" i="1">
                        <a:latin typeface="Cambria Math" panose="02040503050406030204" pitchFamily="18" charset="0"/>
                      </a:rPr>
                      <m:t>𝑘</m:t>
                    </m:r>
                  </m:oMath>
                </a14:m>
                <a:r>
                  <a:rPr lang="zh-CN" altLang="en-US" sz="2400" dirty="0"/>
                  <a:t>个是很好算的，考虑二项式反演。</a:t>
                </a:r>
                <a:r>
                  <a:rPr lang="zh-CN" altLang="en-US" sz="2400" dirty="0">
                    <a:latin typeface="Cambria Math" panose="02040503050406030204" pitchFamily="18" charset="0"/>
                  </a:rPr>
                  <a:t>记</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Sub>
                  </m:oMath>
                </a14:m>
                <a:r>
                  <a:rPr lang="zh-CN" altLang="en-US" sz="2400" dirty="0">
                    <a:latin typeface="Cambria Math" panose="02040503050406030204" pitchFamily="18" charset="0"/>
                  </a:rPr>
                  <a:t>表示恰好有</a:t>
                </a:r>
                <a14:m>
                  <m:oMath xmlns:m="http://schemas.openxmlformats.org/officeDocument/2006/math">
                    <m:r>
                      <a:rPr lang="en-US" altLang="zh-CN" sz="2400" i="1">
                        <a:latin typeface="Cambria Math" panose="02040503050406030204" pitchFamily="18" charset="0"/>
                      </a:rPr>
                      <m:t>𝑖</m:t>
                    </m:r>
                  </m:oMath>
                </a14:m>
                <a:r>
                  <a:rPr lang="zh-CN" altLang="en-US" sz="2400" dirty="0">
                    <a:latin typeface="Cambria Math" panose="02040503050406030204" pitchFamily="18" charset="0"/>
                  </a:rPr>
                  <a:t>个的对数，</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𝑖</m:t>
                        </m:r>
                      </m:sub>
                    </m:sSub>
                  </m:oMath>
                </a14:m>
                <a:r>
                  <a:rPr lang="zh-CN" altLang="en-US" sz="2400" dirty="0">
                    <a:latin typeface="Cambria Math" panose="02040503050406030204" pitchFamily="18" charset="0"/>
                  </a:rPr>
                  <a:t>表示至少有</a:t>
                </a:r>
                <a14:m>
                  <m:oMath xmlns:m="http://schemas.openxmlformats.org/officeDocument/2006/math">
                    <m:r>
                      <a:rPr lang="en-US" altLang="zh-CN" sz="2400" i="1">
                        <a:latin typeface="Cambria Math" panose="02040503050406030204" pitchFamily="18" charset="0"/>
                      </a:rPr>
                      <m:t>𝑖</m:t>
                    </m:r>
                  </m:oMath>
                </a14:m>
                <a:r>
                  <a:rPr lang="zh-CN" altLang="en-US" sz="2400" dirty="0">
                    <a:latin typeface="Cambria Math" panose="02040503050406030204" pitchFamily="18" charset="0"/>
                  </a:rPr>
                  <a:t>个的对数。那么有：</a:t>
                </a:r>
                <a:endParaRPr lang="en-US" altLang="zh-CN" sz="2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𝑘</m:t>
                          </m:r>
                        </m:sub>
                        <m:sup>
                          <m:r>
                            <a:rPr lang="en-US" altLang="zh-CN" sz="2400" i="1">
                              <a:latin typeface="Cambria Math" panose="02040503050406030204" pitchFamily="18" charset="0"/>
                            </a:rPr>
                            <m:t>𝑛</m:t>
                          </m:r>
                        </m:sup>
                        <m:e>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e>
                            <m:sup>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sup>
                          </m:sSup>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𝑖</m:t>
                                  </m:r>
                                </m:num>
                                <m:den>
                                  <m:r>
                                    <a:rPr lang="en-US" altLang="zh-CN" sz="2400" b="0" i="1" smtClean="0">
                                      <a:latin typeface="Cambria Math" panose="02040503050406030204" pitchFamily="18" charset="0"/>
                                    </a:rPr>
                                    <m:t>𝑘</m:t>
                                  </m:r>
                                </m:den>
                              </m:f>
                            </m:e>
                          </m:d>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𝑖</m:t>
                              </m:r>
                            </m:sub>
                          </m:sSub>
                        </m:e>
                      </m:nary>
                    </m:oMath>
                  </m:oMathPara>
                </a14:m>
                <a:endParaRPr lang="en-US" altLang="zh-CN" sz="2400" dirty="0">
                  <a:latin typeface="Cambria Math" panose="02040503050406030204" pitchFamily="18" charset="0"/>
                </a:endParaRPr>
              </a:p>
              <a:p>
                <a:r>
                  <a:rPr lang="zh-CN" altLang="en-US" sz="2400" dirty="0">
                    <a:latin typeface="Cambria Math" panose="02040503050406030204" pitchFamily="18" charset="0"/>
                  </a:rPr>
                  <a:t>用哈希维护一下，求出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𝑖</m:t>
                        </m:r>
                      </m:sub>
                    </m:sSub>
                  </m:oMath>
                </a14:m>
                <a:r>
                  <a:rPr lang="zh-CN" altLang="en-US" sz="2400" dirty="0">
                    <a:latin typeface="Cambria Math" panose="02040503050406030204" pitchFamily="18" charset="0"/>
                  </a:rPr>
                  <a:t>，精细实现一下就可以了。</a:t>
                </a:r>
                <a:endParaRPr lang="en-US" altLang="zh-CN" sz="2400" dirty="0">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CFC33EDD-27AE-8E99-06A6-F0C346932F9B}"/>
                  </a:ext>
                </a:extLst>
              </p:cNvPr>
              <p:cNvSpPr txBox="1">
                <a:spLocks noRot="1" noChangeAspect="1" noMove="1" noResize="1" noEditPoints="1" noAdjustHandles="1" noChangeArrowheads="1" noChangeShapeType="1" noTextEdit="1"/>
              </p:cNvSpPr>
              <p:nvPr/>
            </p:nvSpPr>
            <p:spPr>
              <a:xfrm>
                <a:off x="1004935" y="1560462"/>
                <a:ext cx="9243965" cy="2208553"/>
              </a:xfrm>
              <a:prstGeom prst="rect">
                <a:avLst/>
              </a:prstGeom>
              <a:blipFill>
                <a:blip r:embed="rId4"/>
                <a:stretch>
                  <a:fillRect l="-1055" t="-3039" b="-4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07721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4080B-D957-CB8F-467B-C451D1E274CB}"/>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C9A72CF3-0B39-191A-CB4D-48D1C8E5FFB3}"/>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P5339 [TJOI2019] </a:t>
            </a:r>
            <a:r>
              <a:rPr lang="zh-CN" altLang="en-US" sz="4400" b="1" i="0" dirty="0">
                <a:effectLst/>
                <a:latin typeface="-apple-system"/>
                <a:hlinkClick r:id="rId3">
                  <a:extLst>
                    <a:ext uri="{A12FA001-AC4F-418D-AE19-62706E023703}">
                      <ahyp:hlinkClr xmlns:ahyp="http://schemas.microsoft.com/office/drawing/2018/hyperlinkcolor" val="tx"/>
                    </a:ext>
                  </a:extLst>
                </a:hlinkClick>
              </a:rPr>
              <a:t>唱、跳、</a:t>
            </a:r>
            <a:r>
              <a:rPr lang="en-US" altLang="zh-CN" sz="4400" b="1" i="0" dirty="0">
                <a:effectLst/>
                <a:latin typeface="-apple-system"/>
                <a:hlinkClick r:id="rId3">
                  <a:extLst>
                    <a:ext uri="{A12FA001-AC4F-418D-AE19-62706E023703}">
                      <ahyp:hlinkClr xmlns:ahyp="http://schemas.microsoft.com/office/drawing/2018/hyperlinkcolor" val="tx"/>
                    </a:ext>
                  </a:extLst>
                </a:hlinkClick>
              </a:rPr>
              <a:t>rap</a:t>
            </a:r>
            <a:r>
              <a:rPr lang="zh-CN" altLang="en-US" sz="4400" b="1" i="0" dirty="0">
                <a:effectLst/>
                <a:latin typeface="-apple-system"/>
                <a:hlinkClick r:id="rId3">
                  <a:extLst>
                    <a:ext uri="{A12FA001-AC4F-418D-AE19-62706E023703}">
                      <ahyp:hlinkClr xmlns:ahyp="http://schemas.microsoft.com/office/drawing/2018/hyperlinkcolor" val="tx"/>
                    </a:ext>
                  </a:extLst>
                </a:hlinkClick>
              </a:rPr>
              <a:t>和篮球</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0E4C295-3339-DA87-EBF5-86A11FCB5213}"/>
                  </a:ext>
                </a:extLst>
              </p:cNvPr>
              <p:cNvSpPr txBox="1"/>
              <p:nvPr/>
            </p:nvSpPr>
            <p:spPr>
              <a:xfrm>
                <a:off x="1004935" y="1560462"/>
                <a:ext cx="9827188" cy="4784323"/>
              </a:xfrm>
              <a:prstGeom prst="rect">
                <a:avLst/>
              </a:prstGeom>
              <a:noFill/>
            </p:spPr>
            <p:txBody>
              <a:bodyPr wrap="square" rtlCol="0">
                <a:spAutoFit/>
              </a:bodyPr>
              <a:lstStyle/>
              <a:p>
                <a:r>
                  <a:rPr lang="zh-CN" altLang="en-US" sz="2400" dirty="0"/>
                  <a:t>显然是二项式反演，设</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Sub>
                  </m:oMath>
                </a14:m>
                <a:r>
                  <a:rPr lang="zh-CN" altLang="en-US" sz="2400" dirty="0"/>
                  <a:t>表示至少有</a:t>
                </a:r>
                <a14:m>
                  <m:oMath xmlns:m="http://schemas.openxmlformats.org/officeDocument/2006/math">
                    <m:r>
                      <a:rPr lang="en-US" altLang="zh-CN" sz="2400" b="0" i="1" smtClean="0">
                        <a:latin typeface="Cambria Math" panose="02040503050406030204" pitchFamily="18" charset="0"/>
                      </a:rPr>
                      <m:t>𝑖</m:t>
                    </m:r>
                  </m:oMath>
                </a14:m>
                <a:r>
                  <a:rPr lang="zh-CN" altLang="en-US" sz="2400" dirty="0"/>
                  <a:t>组学生一起讨论蔡徐坤的方案数，则答案为：</a:t>
                </a:r>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𝑟𝑒𝑠</m:t>
                      </m:r>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b="0" i="1" smtClean="0">
                              <a:latin typeface="Cambria Math" panose="02040503050406030204" pitchFamily="18" charset="0"/>
                            </a:rPr>
                            <m:t>0</m:t>
                          </m:r>
                        </m:sub>
                        <m:sup>
                          <m:r>
                            <a:rPr lang="en-US" altLang="zh-CN" sz="2400" i="1">
                              <a:latin typeface="Cambria Math" panose="02040503050406030204" pitchFamily="18" charset="0"/>
                            </a:rPr>
                            <m:t>4</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&amp;&amp;</m:t>
                          </m:r>
                          <m:r>
                            <a:rPr lang="en-US" altLang="zh-CN" sz="2400" i="1">
                              <a:latin typeface="Cambria Math" panose="02040503050406030204" pitchFamily="18" charset="0"/>
                            </a:rPr>
                            <m:t>𝑖</m:t>
                          </m:r>
                          <m:r>
                            <a:rPr lang="en-US" altLang="zh-CN" sz="2400" i="1">
                              <a:latin typeface="Cambria Math" panose="02040503050406030204" pitchFamily="18" charset="0"/>
                            </a:rPr>
                            <m:t>≤</m:t>
                          </m:r>
                          <m:r>
                            <m:rPr>
                              <m:sty m:val="p"/>
                            </m:rPr>
                            <a:rPr lang="en-US" altLang="zh-CN" sz="2400">
                              <a:latin typeface="Cambria Math" panose="02040503050406030204" pitchFamily="18" charset="0"/>
                            </a:rPr>
                            <m:t>min</m:t>
                          </m:r>
                          <m:r>
                            <a:rPr lang="en-US" altLang="zh-CN" sz="2400" i="1">
                              <a:latin typeface="Cambria Math" panose="02040503050406030204" pitchFamily="18" charset="0"/>
                            </a:rPr>
                            <m:t>⁡(</m:t>
                          </m:r>
                          <m:r>
                            <a:rPr lang="en-US" altLang="zh-CN" sz="2400" i="1">
                              <a:latin typeface="Cambria Math" panose="02040503050406030204" pitchFamily="18" charset="0"/>
                            </a:rPr>
                            <m:t>𝐴</m:t>
                          </m:r>
                          <m:r>
                            <a:rPr lang="en-US" altLang="zh-CN" sz="2400" i="1">
                              <a:latin typeface="Cambria Math" panose="02040503050406030204" pitchFamily="18" charset="0"/>
                            </a:rPr>
                            <m:t>,</m:t>
                          </m:r>
                          <m:r>
                            <a:rPr lang="en-US" altLang="zh-CN" sz="2400" i="1">
                              <a:latin typeface="Cambria Math" panose="02040503050406030204" pitchFamily="18" charset="0"/>
                            </a:rPr>
                            <m:t>𝐵</m:t>
                          </m:r>
                          <m:r>
                            <a:rPr lang="en-US" altLang="zh-CN" sz="2400" i="1">
                              <a:latin typeface="Cambria Math" panose="02040503050406030204" pitchFamily="18" charset="0"/>
                            </a:rPr>
                            <m:t>,</m:t>
                          </m:r>
                          <m:r>
                            <a:rPr lang="en-US" altLang="zh-CN" sz="2400" i="1">
                              <a:latin typeface="Cambria Math" panose="02040503050406030204" pitchFamily="18" charset="0"/>
                            </a:rPr>
                            <m:t>𝐶</m:t>
                          </m:r>
                          <m:r>
                            <a:rPr lang="en-US" altLang="zh-CN" sz="2400" i="1">
                              <a:latin typeface="Cambria Math" panose="02040503050406030204" pitchFamily="18" charset="0"/>
                            </a:rPr>
                            <m:t>,</m:t>
                          </m:r>
                          <m:r>
                            <a:rPr lang="en-US" altLang="zh-CN" sz="2400" i="1">
                              <a:latin typeface="Cambria Math" panose="02040503050406030204" pitchFamily="18" charset="0"/>
                            </a:rPr>
                            <m:t>𝐷</m:t>
                          </m:r>
                          <m:r>
                            <a:rPr lang="en-US" altLang="zh-CN" sz="2400" i="1">
                              <a:latin typeface="Cambria Math" panose="02040503050406030204" pitchFamily="18" charset="0"/>
                            </a:rPr>
                            <m:t>)</m:t>
                          </m:r>
                        </m:sup>
                        <m:e>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e>
                            <m:sup>
                              <m:r>
                                <a:rPr lang="en-US" altLang="zh-CN" sz="2400" b="0" i="1" smtClean="0">
                                  <a:latin typeface="Cambria Math" panose="02040503050406030204" pitchFamily="18" charset="0"/>
                                </a:rPr>
                                <m:t>𝑖</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nary>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Sub>
                    </m:oMath>
                  </m:oMathPara>
                </a14:m>
                <a:endParaRPr lang="en-US" altLang="zh-CN" sz="2400" dirty="0"/>
              </a:p>
              <a:p>
                <a:endParaRPr lang="en-US" altLang="zh-CN" sz="2400" dirty="0"/>
              </a:p>
              <a:p>
                <a:r>
                  <a:rPr lang="zh-CN" altLang="en-US" sz="2400" dirty="0"/>
                  <a:t>其中</a:t>
                </a:r>
                <a14:m>
                  <m:oMath xmlns:m="http://schemas.openxmlformats.org/officeDocument/2006/math">
                    <m:r>
                      <a:rPr lang="en-US" altLang="zh-CN" sz="2400" b="0" i="1" smtClean="0">
                        <a:latin typeface="Cambria Math" panose="02040503050406030204" pitchFamily="18" charset="0"/>
                      </a:rPr>
                      <m:t>𝑑</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a14:m>
                <a:r>
                  <a:rPr lang="zh-CN" altLang="en-US" sz="2400" dirty="0"/>
                  <a:t>表示在</a:t>
                </a:r>
                <a14:m>
                  <m:oMath xmlns:m="http://schemas.openxmlformats.org/officeDocument/2006/math">
                    <m:r>
                      <a:rPr lang="en-US" altLang="zh-CN" sz="2400" b="0" i="1" smtClean="0">
                        <a:latin typeface="Cambria Math" panose="02040503050406030204" pitchFamily="18" charset="0"/>
                      </a:rPr>
                      <m:t>𝑛</m:t>
                    </m:r>
                  </m:oMath>
                </a14:m>
                <a:r>
                  <a:rPr lang="zh-CN" altLang="en-US" sz="2400" dirty="0"/>
                  <a:t>个里选</a:t>
                </a:r>
                <a14:m>
                  <m:oMath xmlns:m="http://schemas.openxmlformats.org/officeDocument/2006/math">
                    <m:r>
                      <a:rPr lang="en-US" altLang="zh-CN" sz="2400" b="0" i="1" smtClean="0">
                        <a:latin typeface="Cambria Math" panose="02040503050406030204" pitchFamily="18" charset="0"/>
                      </a:rPr>
                      <m:t>𝑖</m:t>
                    </m:r>
                  </m:oMath>
                </a14:m>
                <a:r>
                  <a:rPr lang="zh-CN" altLang="en-US" sz="2400" dirty="0"/>
                  <a:t>组的方案数。</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Sub>
                  </m:oMath>
                </a14:m>
                <a:r>
                  <a:rPr lang="zh-CN" altLang="en-US" sz="2400" dirty="0"/>
                  <a:t>是好求的。</a:t>
                </a:r>
                <a:endParaRPr lang="en-US" altLang="zh-CN" sz="2400" dirty="0"/>
              </a:p>
              <a:p>
                <a:endParaRPr lang="en-US" altLang="zh-CN"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𝑎</m:t>
                          </m:r>
                          <m:r>
                            <a:rPr lang="en-US" altLang="zh-CN" sz="2400" i="1">
                              <a:latin typeface="Cambria Math" panose="02040503050406030204" pitchFamily="18" charset="0"/>
                            </a:rPr>
                            <m:t>=0</m:t>
                          </m:r>
                        </m:sub>
                        <m:sup>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i="1">
                              <a:latin typeface="Cambria Math" panose="02040503050406030204" pitchFamily="18" charset="0"/>
                            </a:rPr>
                            <m:t>𝐴</m:t>
                          </m:r>
                          <m:r>
                            <a:rPr lang="en-US" altLang="zh-CN" sz="2400" i="1">
                              <a:latin typeface="Cambria Math" panose="02040503050406030204" pitchFamily="18" charset="0"/>
                            </a:rPr>
                            <m:t>−</m:t>
                          </m:r>
                          <m:r>
                            <a:rPr lang="en-US" altLang="zh-CN" sz="2400" i="1">
                              <a:latin typeface="Cambria Math" panose="02040503050406030204" pitchFamily="18" charset="0"/>
                            </a:rPr>
                            <m:t>𝑖</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−4</m:t>
                                  </m:r>
                                  <m:r>
                                    <a:rPr lang="en-US" altLang="zh-CN" sz="2400" i="1">
                                      <a:latin typeface="Cambria Math" panose="02040503050406030204" pitchFamily="18" charset="0"/>
                                    </a:rPr>
                                    <m:t>𝑖</m:t>
                                  </m:r>
                                </m:num>
                                <m:den>
                                  <m:r>
                                    <a:rPr lang="en-US" altLang="zh-CN" sz="2400" i="1">
                                      <a:latin typeface="Cambria Math" panose="02040503050406030204" pitchFamily="18" charset="0"/>
                                    </a:rPr>
                                    <m:t>𝑎</m:t>
                                  </m:r>
                                </m:den>
                              </m:f>
                            </m:e>
                          </m:d>
                          <m:nary>
                            <m:naryPr>
                              <m:chr m:val="∑"/>
                              <m:ctrlPr>
                                <a:rPr lang="en-US" altLang="zh-CN" sz="2400" i="1">
                                  <a:latin typeface="Cambria Math" panose="02040503050406030204" pitchFamily="18" charset="0"/>
                                </a:rPr>
                              </m:ctrlPr>
                            </m:naryPr>
                            <m:sub>
                              <m:r>
                                <a:rPr lang="en-US" altLang="zh-CN" sz="2400" i="1">
                                  <a:latin typeface="Cambria Math" panose="02040503050406030204" pitchFamily="18" charset="0"/>
                                </a:rPr>
                                <m:t>𝑏</m:t>
                              </m:r>
                              <m:r>
                                <a:rPr lang="en-US" altLang="zh-CN" sz="2400" i="1">
                                  <a:latin typeface="Cambria Math" panose="02040503050406030204" pitchFamily="18" charset="0"/>
                                </a:rPr>
                                <m:t>=0</m:t>
                              </m:r>
                            </m:sub>
                            <m:sup>
                              <m:r>
                                <a:rPr lang="en-US" altLang="zh-CN" sz="2400" i="1">
                                  <a:latin typeface="Cambria Math" panose="02040503050406030204" pitchFamily="18" charset="0"/>
                                </a:rPr>
                                <m:t>𝑏</m:t>
                              </m:r>
                              <m:r>
                                <a:rPr lang="en-US" altLang="zh-CN" sz="2400" i="1">
                                  <a:latin typeface="Cambria Math" panose="02040503050406030204" pitchFamily="18" charset="0"/>
                                </a:rPr>
                                <m:t>≤</m:t>
                              </m:r>
                              <m:r>
                                <a:rPr lang="en-US" altLang="zh-CN" sz="2400" i="1">
                                  <a:latin typeface="Cambria Math" panose="02040503050406030204" pitchFamily="18" charset="0"/>
                                </a:rPr>
                                <m:t>𝐵</m:t>
                              </m:r>
                              <m:r>
                                <a:rPr lang="en-US" altLang="zh-CN" sz="2400" i="1">
                                  <a:latin typeface="Cambria Math" panose="02040503050406030204" pitchFamily="18" charset="0"/>
                                </a:rPr>
                                <m:t>−</m:t>
                              </m:r>
                              <m:r>
                                <a:rPr lang="en-US" altLang="zh-CN" sz="2400" i="1">
                                  <a:latin typeface="Cambria Math" panose="02040503050406030204" pitchFamily="18" charset="0"/>
                                </a:rPr>
                                <m:t>𝑖</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−4</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𝑎</m:t>
                                      </m:r>
                                    </m:num>
                                    <m:den>
                                      <m:r>
                                        <a:rPr lang="en-US" altLang="zh-CN" sz="2400" i="1">
                                          <a:latin typeface="Cambria Math" panose="02040503050406030204" pitchFamily="18" charset="0"/>
                                        </a:rPr>
                                        <m:t>𝑏</m:t>
                                      </m:r>
                                    </m:den>
                                  </m:f>
                                </m:e>
                              </m:d>
                              <m:nary>
                                <m:naryPr>
                                  <m:chr m:val="∑"/>
                                  <m:ctrlPr>
                                    <a:rPr lang="en-US" altLang="zh-CN" sz="2400" i="1">
                                      <a:latin typeface="Cambria Math" panose="02040503050406030204" pitchFamily="18" charset="0"/>
                                    </a:rPr>
                                  </m:ctrlPr>
                                </m:naryPr>
                                <m:sub>
                                  <m:r>
                                    <a:rPr lang="en-US" altLang="zh-CN" sz="2400" i="1">
                                      <a:latin typeface="Cambria Math" panose="02040503050406030204" pitchFamily="18" charset="0"/>
                                    </a:rPr>
                                    <m:t>𝑐</m:t>
                                  </m:r>
                                  <m:r>
                                    <a:rPr lang="en-US" altLang="zh-CN" sz="2400" i="1">
                                      <a:latin typeface="Cambria Math" panose="02040503050406030204" pitchFamily="18" charset="0"/>
                                    </a:rPr>
                                    <m:t>=0</m:t>
                                  </m:r>
                                </m:sub>
                                <m:sup>
                                  <m:r>
                                    <a:rPr lang="en-US" altLang="zh-CN" sz="2400" i="1">
                                      <a:latin typeface="Cambria Math" panose="02040503050406030204" pitchFamily="18" charset="0"/>
                                    </a:rPr>
                                    <m:t>𝑐</m:t>
                                  </m:r>
                                  <m:r>
                                    <a:rPr lang="en-US" altLang="zh-CN" sz="2400" i="1">
                                      <a:latin typeface="Cambria Math" panose="02040503050406030204" pitchFamily="18" charset="0"/>
                                    </a:rPr>
                                    <m:t>≤</m:t>
                                  </m:r>
                                  <m:r>
                                    <a:rPr lang="en-US" altLang="zh-CN" sz="2400" i="1">
                                      <a:latin typeface="Cambria Math" panose="02040503050406030204" pitchFamily="18" charset="0"/>
                                    </a:rPr>
                                    <m:t>𝐶</m:t>
                                  </m:r>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&amp;&amp;</m:t>
                                  </m:r>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i="1">
                                      <a:latin typeface="Cambria Math" panose="02040503050406030204" pitchFamily="18" charset="0"/>
                                    </a:rPr>
                                    <m:t>𝑏</m:t>
                                  </m:r>
                                  <m:r>
                                    <a:rPr lang="en-US" altLang="zh-CN" sz="2400" i="1">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−4</m:t>
                                  </m:r>
                                  <m:r>
                                    <a:rPr lang="en-US" altLang="zh-CN" sz="2400" i="1">
                                      <a:latin typeface="Cambria Math" panose="02040503050406030204" pitchFamily="18" charset="0"/>
                                    </a:rPr>
                                    <m:t>𝑖</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−4</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i="1">
                                              <a:latin typeface="Cambria Math" panose="02040503050406030204" pitchFamily="18" charset="0"/>
                                            </a:rPr>
                                            <m:t>𝑏</m:t>
                                          </m:r>
                                        </m:num>
                                        <m:den>
                                          <m:r>
                                            <a:rPr lang="en-US" altLang="zh-CN" sz="2400" i="1">
                                              <a:latin typeface="Cambria Math" panose="02040503050406030204" pitchFamily="18" charset="0"/>
                                            </a:rPr>
                                            <m:t>𝑐</m:t>
                                          </m:r>
                                        </m:den>
                                      </m:f>
                                    </m:e>
                                  </m:d>
                                </m:e>
                              </m:nary>
                            </m:e>
                          </m:nary>
                        </m:e>
                      </m:nary>
                    </m:oMath>
                  </m:oMathPara>
                </a14:m>
                <a:endParaRPr lang="en-US" altLang="zh-CN" sz="2400" dirty="0"/>
              </a:p>
              <a:p>
                <a:endParaRPr lang="en-US" altLang="zh-CN" sz="2400" dirty="0"/>
              </a:p>
              <a:p>
                <a:r>
                  <a:rPr lang="zh-CN" altLang="en-US" sz="2400" dirty="0"/>
                  <a:t>现在考虑如何求</a:t>
                </a:r>
                <a14:m>
                  <m:oMath xmlns:m="http://schemas.openxmlformats.org/officeDocument/2006/math">
                    <m:r>
                      <a:rPr lang="en-US" altLang="zh-CN" sz="2400" b="0" i="1" smtClean="0">
                        <a:latin typeface="Cambria Math" panose="02040503050406030204" pitchFamily="18" charset="0"/>
                      </a:rPr>
                      <m:t>𝑑</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a14:m>
                <a:r>
                  <a:rPr lang="zh-CN" altLang="en-US" sz="2400" dirty="0"/>
                  <a:t>呢？</a:t>
                </a:r>
                <a:endParaRPr lang="en-US" altLang="zh-CN" sz="2400" dirty="0"/>
              </a:p>
            </p:txBody>
          </p:sp>
        </mc:Choice>
        <mc:Fallback xmlns="">
          <p:sp>
            <p:nvSpPr>
              <p:cNvPr id="3" name="文本框 2">
                <a:extLst>
                  <a:ext uri="{FF2B5EF4-FFF2-40B4-BE49-F238E27FC236}">
                    <a16:creationId xmlns:a16="http://schemas.microsoft.com/office/drawing/2014/main" id="{80E4C295-3339-DA87-EBF5-86A11FCB5213}"/>
                  </a:ext>
                </a:extLst>
              </p:cNvPr>
              <p:cNvSpPr txBox="1">
                <a:spLocks noRot="1" noChangeAspect="1" noMove="1" noResize="1" noEditPoints="1" noAdjustHandles="1" noChangeArrowheads="1" noChangeShapeType="1" noTextEdit="1"/>
              </p:cNvSpPr>
              <p:nvPr/>
            </p:nvSpPr>
            <p:spPr>
              <a:xfrm>
                <a:off x="1004935" y="1560462"/>
                <a:ext cx="9827188" cy="4784323"/>
              </a:xfrm>
              <a:prstGeom prst="rect">
                <a:avLst/>
              </a:prstGeom>
              <a:blipFill>
                <a:blip r:embed="rId4"/>
                <a:stretch>
                  <a:fillRect l="-993" t="-1401" b="-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63104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75FF1-B331-210D-B6D3-11E80BF166E6}"/>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111BF9C8-B397-1CEC-1550-DE69EE4B66C8}"/>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P5339 [TJOI2019] </a:t>
            </a:r>
            <a:r>
              <a:rPr lang="zh-CN" altLang="en-US" sz="4400" b="1" i="0" dirty="0">
                <a:effectLst/>
                <a:latin typeface="-apple-system"/>
                <a:hlinkClick r:id="rId3">
                  <a:extLst>
                    <a:ext uri="{A12FA001-AC4F-418D-AE19-62706E023703}">
                      <ahyp:hlinkClr xmlns:ahyp="http://schemas.microsoft.com/office/drawing/2018/hyperlinkcolor" val="tx"/>
                    </a:ext>
                  </a:extLst>
                </a:hlinkClick>
              </a:rPr>
              <a:t>唱、跳、</a:t>
            </a:r>
            <a:r>
              <a:rPr lang="en-US" altLang="zh-CN" sz="4400" b="1" i="0" dirty="0">
                <a:effectLst/>
                <a:latin typeface="-apple-system"/>
                <a:hlinkClick r:id="rId3">
                  <a:extLst>
                    <a:ext uri="{A12FA001-AC4F-418D-AE19-62706E023703}">
                      <ahyp:hlinkClr xmlns:ahyp="http://schemas.microsoft.com/office/drawing/2018/hyperlinkcolor" val="tx"/>
                    </a:ext>
                  </a:extLst>
                </a:hlinkClick>
              </a:rPr>
              <a:t>rap</a:t>
            </a:r>
            <a:r>
              <a:rPr lang="zh-CN" altLang="en-US" sz="4400" b="1" i="0" dirty="0">
                <a:effectLst/>
                <a:latin typeface="-apple-system"/>
                <a:hlinkClick r:id="rId3">
                  <a:extLst>
                    <a:ext uri="{A12FA001-AC4F-418D-AE19-62706E023703}">
                      <ahyp:hlinkClr xmlns:ahyp="http://schemas.microsoft.com/office/drawing/2018/hyperlinkcolor" val="tx"/>
                    </a:ext>
                  </a:extLst>
                </a:hlinkClick>
              </a:rPr>
              <a:t>和篮球</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4E2CFC3-E48B-6E14-07E8-B3CA7C54C633}"/>
                  </a:ext>
                </a:extLst>
              </p:cNvPr>
              <p:cNvSpPr txBox="1"/>
              <p:nvPr/>
            </p:nvSpPr>
            <p:spPr>
              <a:xfrm>
                <a:off x="1004935" y="1560462"/>
                <a:ext cx="9572211" cy="2768835"/>
              </a:xfrm>
              <a:prstGeom prst="rect">
                <a:avLst/>
              </a:prstGeom>
              <a:noFill/>
            </p:spPr>
            <p:txBody>
              <a:bodyPr wrap="square" rtlCol="0">
                <a:spAutoFit/>
              </a:bodyPr>
              <a:lstStyle/>
              <a:p>
                <a:r>
                  <a:rPr lang="zh-CN" altLang="en-US" sz="2400" dirty="0"/>
                  <a:t>考虑一个经典</a:t>
                </a:r>
                <a14:m>
                  <m:oMath xmlns:m="http://schemas.openxmlformats.org/officeDocument/2006/math">
                    <m:r>
                      <m:rPr>
                        <m:sty m:val="p"/>
                      </m:rPr>
                      <a:rPr lang="en-US" altLang="zh-CN" sz="2400" b="0" i="0" smtClean="0">
                        <a:latin typeface="Cambria Math" panose="02040503050406030204" pitchFamily="18" charset="0"/>
                      </a:rPr>
                      <m:t>t</m:t>
                    </m:r>
                    <m:r>
                      <a:rPr lang="en-US" altLang="zh-CN" sz="2400" b="0" i="1" smtClean="0">
                        <a:latin typeface="Cambria Math" panose="02040503050406030204" pitchFamily="18" charset="0"/>
                      </a:rPr>
                      <m:t>𝑟𝑖𝑐𝑘</m:t>
                    </m:r>
                  </m:oMath>
                </a14:m>
                <a:r>
                  <a:rPr lang="zh-CN" altLang="en-US" sz="2400" dirty="0"/>
                  <a:t>，把每一组四个位置变成一个点，若选这个点就会自动拓展成四个位置，这样想</a:t>
                </a:r>
                <a14:m>
                  <m:oMath xmlns:m="http://schemas.openxmlformats.org/officeDocument/2006/math">
                    <m:r>
                      <a:rPr lang="en-US" altLang="zh-CN" sz="2400" b="0" i="1" smtClean="0">
                        <a:latin typeface="Cambria Math" panose="02040503050406030204" pitchFamily="18" charset="0"/>
                      </a:rPr>
                      <m:t>𝑑</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a14:m>
                <a:r>
                  <a:rPr lang="zh-CN" altLang="en-US" sz="2400" dirty="0"/>
                  <a:t>就很好算了：</a:t>
                </a:r>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𝑑</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f>
                            <m:fPr>
                              <m:type m:val="noBa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𝑖</m:t>
                              </m:r>
                            </m:num>
                            <m:den>
                              <m:r>
                                <a:rPr lang="en-US" altLang="zh-CN" sz="2400" b="0" i="1" smtClean="0">
                                  <a:latin typeface="Cambria Math" panose="02040503050406030204" pitchFamily="18" charset="0"/>
                                </a:rPr>
                                <m:t>𝑖</m:t>
                              </m:r>
                            </m:den>
                          </m:f>
                        </m:e>
                      </m:d>
                    </m:oMath>
                  </m:oMathPara>
                </a14:m>
                <a:endParaRPr lang="en-US" altLang="zh-CN" sz="2400" b="0" dirty="0"/>
              </a:p>
              <a:p>
                <a:endParaRPr lang="en-US" altLang="zh-CN" sz="2400" dirty="0"/>
              </a:p>
              <a:p>
                <a:r>
                  <a:rPr lang="zh-CN" altLang="en-US" sz="2400" dirty="0"/>
                  <a:t>此时答案为：</a:t>
                </a:r>
                <a:endParaRPr lang="en-US" altLang="zh-CN" sz="2400" dirty="0"/>
              </a:p>
            </p:txBody>
          </p:sp>
        </mc:Choice>
        <mc:Fallback xmlns="">
          <p:sp>
            <p:nvSpPr>
              <p:cNvPr id="5" name="文本框 4">
                <a:extLst>
                  <a:ext uri="{FF2B5EF4-FFF2-40B4-BE49-F238E27FC236}">
                    <a16:creationId xmlns:a16="http://schemas.microsoft.com/office/drawing/2014/main" id="{C4E2CFC3-E48B-6E14-07E8-B3CA7C54C633}"/>
                  </a:ext>
                </a:extLst>
              </p:cNvPr>
              <p:cNvSpPr txBox="1">
                <a:spLocks noRot="1" noChangeAspect="1" noMove="1" noResize="1" noEditPoints="1" noAdjustHandles="1" noChangeArrowheads="1" noChangeShapeType="1" noTextEdit="1"/>
              </p:cNvSpPr>
              <p:nvPr/>
            </p:nvSpPr>
            <p:spPr>
              <a:xfrm>
                <a:off x="1004935" y="1560462"/>
                <a:ext cx="9572211" cy="2768835"/>
              </a:xfrm>
              <a:prstGeom prst="rect">
                <a:avLst/>
              </a:prstGeom>
              <a:blipFill>
                <a:blip r:embed="rId4"/>
                <a:stretch>
                  <a:fillRect l="-1019" t="-2423" b="-33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A0483F9-3FD2-955E-96F3-28E97277A470}"/>
                  </a:ext>
                </a:extLst>
              </p:cNvPr>
              <p:cNvSpPr txBox="1"/>
              <p:nvPr/>
            </p:nvSpPr>
            <p:spPr>
              <a:xfrm>
                <a:off x="0" y="4485453"/>
                <a:ext cx="12192000" cy="9716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2000" i="1" smtClean="0">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b="0" i="1" smtClean="0">
                              <a:latin typeface="Cambria Math" panose="02040503050406030204" pitchFamily="18" charset="0"/>
                            </a:rPr>
                            <m:t>0</m:t>
                          </m:r>
                        </m:sub>
                        <m:sup>
                          <m:r>
                            <a:rPr lang="en-US" altLang="zh-CN" sz="2000" i="1">
                              <a:latin typeface="Cambria Math" panose="02040503050406030204" pitchFamily="18" charset="0"/>
                            </a:rPr>
                            <m:t>4</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𝑛</m:t>
                          </m:r>
                          <m:r>
                            <a:rPr lang="en-US" altLang="zh-CN" sz="2000" i="1">
                              <a:latin typeface="Cambria Math" panose="02040503050406030204" pitchFamily="18" charset="0"/>
                            </a:rPr>
                            <m:t>&amp;&amp;</m:t>
                          </m:r>
                          <m:r>
                            <a:rPr lang="en-US" altLang="zh-CN" sz="2000" i="1">
                              <a:latin typeface="Cambria Math" panose="02040503050406030204" pitchFamily="18" charset="0"/>
                            </a:rPr>
                            <m:t>𝑖</m:t>
                          </m:r>
                          <m:r>
                            <a:rPr lang="en-US" altLang="zh-CN" sz="2000" i="1">
                              <a:latin typeface="Cambria Math" panose="02040503050406030204" pitchFamily="18" charset="0"/>
                            </a:rPr>
                            <m:t>≤</m:t>
                          </m:r>
                          <m:r>
                            <m:rPr>
                              <m:sty m:val="p"/>
                            </m:rPr>
                            <a:rPr lang="en-US" altLang="zh-CN" sz="2000">
                              <a:latin typeface="Cambria Math" panose="02040503050406030204" pitchFamily="18" charset="0"/>
                            </a:rPr>
                            <m:t>min</m:t>
                          </m:r>
                          <m:r>
                            <a:rPr lang="en-US" altLang="zh-CN" sz="2000" i="1">
                              <a:latin typeface="Cambria Math" panose="02040503050406030204" pitchFamily="18" charset="0"/>
                            </a:rPr>
                            <m:t>⁡(</m:t>
                          </m:r>
                          <m:r>
                            <a:rPr lang="en-US" altLang="zh-CN" sz="2000" i="1">
                              <a:latin typeface="Cambria Math" panose="02040503050406030204" pitchFamily="18" charset="0"/>
                            </a:rPr>
                            <m:t>𝐴</m:t>
                          </m:r>
                          <m:r>
                            <a:rPr lang="en-US" altLang="zh-CN" sz="2000" i="1">
                              <a:latin typeface="Cambria Math" panose="02040503050406030204" pitchFamily="18" charset="0"/>
                            </a:rPr>
                            <m:t>,</m:t>
                          </m:r>
                          <m:r>
                            <a:rPr lang="en-US" altLang="zh-CN" sz="2000" i="1">
                              <a:latin typeface="Cambria Math" panose="02040503050406030204" pitchFamily="18" charset="0"/>
                            </a:rPr>
                            <m:t>𝐵</m:t>
                          </m:r>
                          <m:r>
                            <a:rPr lang="en-US" altLang="zh-CN" sz="2000" i="1">
                              <a:latin typeface="Cambria Math" panose="02040503050406030204" pitchFamily="18" charset="0"/>
                            </a:rPr>
                            <m:t>,</m:t>
                          </m:r>
                          <m:r>
                            <a:rPr lang="en-US" altLang="zh-CN" sz="2000" i="1">
                              <a:latin typeface="Cambria Math" panose="02040503050406030204" pitchFamily="18" charset="0"/>
                            </a:rPr>
                            <m:t>𝐶</m:t>
                          </m:r>
                          <m:r>
                            <a:rPr lang="en-US" altLang="zh-CN" sz="2000" i="1">
                              <a:latin typeface="Cambria Math" panose="02040503050406030204" pitchFamily="18" charset="0"/>
                            </a:rPr>
                            <m:t>,</m:t>
                          </m:r>
                          <m:r>
                            <a:rPr lang="en-US" altLang="zh-CN" sz="2000" i="1">
                              <a:latin typeface="Cambria Math" panose="02040503050406030204" pitchFamily="18" charset="0"/>
                            </a:rPr>
                            <m:t>𝐷</m:t>
                          </m:r>
                          <m:r>
                            <a:rPr lang="en-US" altLang="zh-CN" sz="2000" i="1">
                              <a:latin typeface="Cambria Math" panose="02040503050406030204" pitchFamily="18" charset="0"/>
                            </a:rPr>
                            <m:t>)</m:t>
                          </m:r>
                        </m:sup>
                        <m:e>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e>
                            <m:sup>
                              <m:r>
                                <a:rPr lang="en-US" altLang="zh-CN" sz="2000" b="0" i="1" smtClean="0">
                                  <a:latin typeface="Cambria Math" panose="02040503050406030204" pitchFamily="18" charset="0"/>
                                </a:rPr>
                                <m:t>𝑖</m:t>
                              </m:r>
                            </m:sup>
                          </m:sSup>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r>
                                    <a:rPr lang="en-US" altLang="zh-CN" sz="2000" i="1">
                                      <a:latin typeface="Cambria Math" panose="02040503050406030204" pitchFamily="18" charset="0"/>
                                    </a:rPr>
                                    <m:t>−3</m:t>
                                  </m:r>
                                  <m:r>
                                    <a:rPr lang="en-US" altLang="zh-CN" sz="2000" i="1">
                                      <a:latin typeface="Cambria Math" panose="02040503050406030204" pitchFamily="18" charset="0"/>
                                    </a:rPr>
                                    <m:t>𝑖</m:t>
                                  </m:r>
                                </m:num>
                                <m:den>
                                  <m:r>
                                    <a:rPr lang="en-US" altLang="zh-CN" sz="2000" i="1">
                                      <a:latin typeface="Cambria Math" panose="02040503050406030204" pitchFamily="18" charset="0"/>
                                    </a:rPr>
                                    <m:t>𝑖</m:t>
                                  </m:r>
                                </m:den>
                              </m:f>
                            </m:e>
                          </m:d>
                          <m:r>
                            <a:rPr lang="en-US" altLang="zh-CN" sz="2000" b="0" i="1"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𝑎</m:t>
                              </m:r>
                              <m:r>
                                <a:rPr lang="en-US" altLang="zh-CN" sz="2000" i="1">
                                  <a:latin typeface="Cambria Math" panose="02040503050406030204" pitchFamily="18" charset="0"/>
                                </a:rPr>
                                <m:t>=0</m:t>
                              </m:r>
                            </m:sub>
                            <m:sup>
                              <m:r>
                                <a:rPr lang="en-US" altLang="zh-CN" sz="2000" i="1">
                                  <a:latin typeface="Cambria Math" panose="02040503050406030204" pitchFamily="18" charset="0"/>
                                </a:rPr>
                                <m:t>𝑎</m:t>
                              </m:r>
                              <m:r>
                                <a:rPr lang="en-US" altLang="zh-CN" sz="2000" i="1">
                                  <a:latin typeface="Cambria Math" panose="02040503050406030204" pitchFamily="18" charset="0"/>
                                </a:rPr>
                                <m:t>≤</m:t>
                              </m:r>
                              <m:r>
                                <a:rPr lang="en-US" altLang="zh-CN" sz="2000" i="1">
                                  <a:latin typeface="Cambria Math" panose="02040503050406030204" pitchFamily="18" charset="0"/>
                                </a:rPr>
                                <m:t>𝐴</m:t>
                              </m:r>
                              <m:r>
                                <a:rPr lang="en-US" altLang="zh-CN" sz="2000" i="1">
                                  <a:latin typeface="Cambria Math" panose="02040503050406030204" pitchFamily="18" charset="0"/>
                                </a:rPr>
                                <m:t>−</m:t>
                              </m:r>
                              <m:r>
                                <a:rPr lang="en-US" altLang="zh-CN" sz="2000" i="1">
                                  <a:latin typeface="Cambria Math" panose="02040503050406030204" pitchFamily="18" charset="0"/>
                                </a:rPr>
                                <m:t>𝑖</m:t>
                              </m:r>
                            </m:sup>
                            <m:e>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r>
                                        <a:rPr lang="en-US" altLang="zh-CN" sz="2000" i="1">
                                          <a:latin typeface="Cambria Math" panose="02040503050406030204" pitchFamily="18" charset="0"/>
                                        </a:rPr>
                                        <m:t>−4</m:t>
                                      </m:r>
                                      <m:r>
                                        <a:rPr lang="en-US" altLang="zh-CN" sz="2000" i="1">
                                          <a:latin typeface="Cambria Math" panose="02040503050406030204" pitchFamily="18" charset="0"/>
                                        </a:rPr>
                                        <m:t>𝑖</m:t>
                                      </m:r>
                                    </m:num>
                                    <m:den>
                                      <m:r>
                                        <a:rPr lang="en-US" altLang="zh-CN" sz="2000" i="1">
                                          <a:latin typeface="Cambria Math" panose="02040503050406030204" pitchFamily="18" charset="0"/>
                                        </a:rPr>
                                        <m:t>𝑎</m:t>
                                      </m:r>
                                    </m:den>
                                  </m:f>
                                </m:e>
                              </m:d>
                            </m:e>
                          </m:nary>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𝑏</m:t>
                              </m:r>
                              <m:r>
                                <a:rPr lang="en-US" altLang="zh-CN" sz="2000" i="1">
                                  <a:latin typeface="Cambria Math" panose="02040503050406030204" pitchFamily="18" charset="0"/>
                                </a:rPr>
                                <m:t>=0</m:t>
                              </m:r>
                            </m:sub>
                            <m:sup>
                              <m:r>
                                <a:rPr lang="en-US" altLang="zh-CN" sz="2000" i="1">
                                  <a:latin typeface="Cambria Math" panose="02040503050406030204" pitchFamily="18" charset="0"/>
                                </a:rPr>
                                <m:t>𝑏</m:t>
                              </m:r>
                              <m:r>
                                <a:rPr lang="en-US" altLang="zh-CN" sz="2000" i="1">
                                  <a:latin typeface="Cambria Math" panose="02040503050406030204" pitchFamily="18" charset="0"/>
                                </a:rPr>
                                <m:t>≤</m:t>
                              </m:r>
                              <m:r>
                                <a:rPr lang="en-US" altLang="zh-CN" sz="2000" i="1">
                                  <a:latin typeface="Cambria Math" panose="02040503050406030204" pitchFamily="18" charset="0"/>
                                </a:rPr>
                                <m:t>𝐵</m:t>
                              </m:r>
                              <m:r>
                                <a:rPr lang="en-US" altLang="zh-CN" sz="2000" i="1">
                                  <a:latin typeface="Cambria Math" panose="02040503050406030204" pitchFamily="18" charset="0"/>
                                </a:rPr>
                                <m:t>−</m:t>
                              </m:r>
                              <m:r>
                                <a:rPr lang="en-US" altLang="zh-CN" sz="2000" i="1">
                                  <a:latin typeface="Cambria Math" panose="02040503050406030204" pitchFamily="18" charset="0"/>
                                </a:rPr>
                                <m:t>𝑖</m:t>
                              </m:r>
                            </m:sup>
                            <m:e>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r>
                                        <a:rPr lang="en-US" altLang="zh-CN" sz="2000" i="1">
                                          <a:latin typeface="Cambria Math" panose="02040503050406030204" pitchFamily="18" charset="0"/>
                                        </a:rPr>
                                        <m:t>−4</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𝑎</m:t>
                                      </m:r>
                                    </m:num>
                                    <m:den>
                                      <m:r>
                                        <a:rPr lang="en-US" altLang="zh-CN" sz="2000" i="1">
                                          <a:latin typeface="Cambria Math" panose="02040503050406030204" pitchFamily="18" charset="0"/>
                                        </a:rPr>
                                        <m:t>𝑏</m:t>
                                      </m:r>
                                    </m:den>
                                  </m:f>
                                </m:e>
                              </m:d>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𝑐</m:t>
                                  </m:r>
                                  <m:r>
                                    <a:rPr lang="en-US" altLang="zh-CN" sz="2000" i="1">
                                      <a:latin typeface="Cambria Math" panose="02040503050406030204" pitchFamily="18" charset="0"/>
                                    </a:rPr>
                                    <m:t>=0</m:t>
                                  </m:r>
                                </m:sub>
                                <m:sup>
                                  <m:r>
                                    <a:rPr lang="en-US" altLang="zh-CN" sz="2000" i="1">
                                      <a:latin typeface="Cambria Math" panose="02040503050406030204" pitchFamily="18" charset="0"/>
                                    </a:rPr>
                                    <m:t>𝑐</m:t>
                                  </m:r>
                                  <m:r>
                                    <a:rPr lang="en-US" altLang="zh-CN" sz="2000" i="1">
                                      <a:latin typeface="Cambria Math" panose="02040503050406030204" pitchFamily="18" charset="0"/>
                                    </a:rPr>
                                    <m:t>≤</m:t>
                                  </m:r>
                                  <m:r>
                                    <a:rPr lang="en-US" altLang="zh-CN" sz="2000" i="1">
                                      <a:latin typeface="Cambria Math" panose="02040503050406030204" pitchFamily="18" charset="0"/>
                                    </a:rPr>
                                    <m:t>𝐶</m:t>
                                  </m:r>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&amp;&amp;</m:t>
                                  </m:r>
                                  <m:r>
                                    <a:rPr lang="en-US" altLang="zh-CN" sz="2000" i="1">
                                      <a:latin typeface="Cambria Math" panose="02040503050406030204" pitchFamily="18" charset="0"/>
                                    </a:rPr>
                                    <m:t>𝑎</m:t>
                                  </m:r>
                                  <m:r>
                                    <a:rPr lang="en-US" altLang="zh-CN" sz="2000" i="1">
                                      <a:latin typeface="Cambria Math" panose="02040503050406030204" pitchFamily="18" charset="0"/>
                                    </a:rPr>
                                    <m:t>+</m:t>
                                  </m:r>
                                  <m:r>
                                    <a:rPr lang="en-US" altLang="zh-CN" sz="2000" i="1">
                                      <a:latin typeface="Cambria Math" panose="02040503050406030204" pitchFamily="18" charset="0"/>
                                    </a:rPr>
                                    <m:t>𝑏</m:t>
                                  </m:r>
                                  <m:r>
                                    <a:rPr lang="en-US" altLang="zh-CN" sz="2000" i="1">
                                      <a:latin typeface="Cambria Math" panose="02040503050406030204" pitchFamily="18" charset="0"/>
                                    </a:rPr>
                                    <m:t>+</m:t>
                                  </m:r>
                                  <m:r>
                                    <a:rPr lang="en-US" altLang="zh-CN" sz="2000" i="1">
                                      <a:latin typeface="Cambria Math" panose="02040503050406030204" pitchFamily="18" charset="0"/>
                                    </a:rPr>
                                    <m:t>𝑐</m:t>
                                  </m:r>
                                  <m:r>
                                    <a:rPr lang="en-US" altLang="zh-CN" sz="2000" i="1">
                                      <a:latin typeface="Cambria Math" panose="02040503050406030204" pitchFamily="18" charset="0"/>
                                    </a:rPr>
                                    <m:t>≤</m:t>
                                  </m:r>
                                  <m:r>
                                    <a:rPr lang="en-US" altLang="zh-CN" sz="2000" i="1">
                                      <a:latin typeface="Cambria Math" panose="02040503050406030204" pitchFamily="18" charset="0"/>
                                    </a:rPr>
                                    <m:t>𝑛</m:t>
                                  </m:r>
                                  <m:r>
                                    <a:rPr lang="en-US" altLang="zh-CN" sz="2000" i="1">
                                      <a:latin typeface="Cambria Math" panose="02040503050406030204" pitchFamily="18" charset="0"/>
                                    </a:rPr>
                                    <m:t>−4</m:t>
                                  </m:r>
                                  <m:r>
                                    <a:rPr lang="en-US" altLang="zh-CN" sz="2000" i="1">
                                      <a:latin typeface="Cambria Math" panose="02040503050406030204" pitchFamily="18" charset="0"/>
                                    </a:rPr>
                                    <m:t>𝑖</m:t>
                                  </m:r>
                                </m:sup>
                                <m:e>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r>
                                            <a:rPr lang="en-US" altLang="zh-CN" sz="2000" i="1">
                                              <a:latin typeface="Cambria Math" panose="02040503050406030204" pitchFamily="18" charset="0"/>
                                            </a:rPr>
                                            <m:t>−4</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𝑎</m:t>
                                          </m:r>
                                          <m:r>
                                            <a:rPr lang="en-US" altLang="zh-CN" sz="2000" i="1">
                                              <a:latin typeface="Cambria Math" panose="02040503050406030204" pitchFamily="18" charset="0"/>
                                            </a:rPr>
                                            <m:t>−</m:t>
                                          </m:r>
                                          <m:r>
                                            <a:rPr lang="en-US" altLang="zh-CN" sz="2000" i="1">
                                              <a:latin typeface="Cambria Math" panose="02040503050406030204" pitchFamily="18" charset="0"/>
                                            </a:rPr>
                                            <m:t>𝑏</m:t>
                                          </m:r>
                                        </m:num>
                                        <m:den>
                                          <m:r>
                                            <a:rPr lang="en-US" altLang="zh-CN" sz="2000" i="1">
                                              <a:latin typeface="Cambria Math" panose="02040503050406030204" pitchFamily="18" charset="0"/>
                                            </a:rPr>
                                            <m:t>𝑐</m:t>
                                          </m:r>
                                        </m:den>
                                      </m:f>
                                    </m:e>
                                  </m:d>
                                </m:e>
                              </m:nary>
                            </m:e>
                          </m:nary>
                        </m:e>
                      </m:nary>
                    </m:oMath>
                  </m:oMathPara>
                </a14:m>
                <a:endParaRPr lang="zh-CN" altLang="en-US" sz="2000" dirty="0"/>
              </a:p>
            </p:txBody>
          </p:sp>
        </mc:Choice>
        <mc:Fallback xmlns="">
          <p:sp>
            <p:nvSpPr>
              <p:cNvPr id="6" name="文本框 5">
                <a:extLst>
                  <a:ext uri="{FF2B5EF4-FFF2-40B4-BE49-F238E27FC236}">
                    <a16:creationId xmlns:a16="http://schemas.microsoft.com/office/drawing/2014/main" id="{7A0483F9-3FD2-955E-96F3-28E97277A470}"/>
                  </a:ext>
                </a:extLst>
              </p:cNvPr>
              <p:cNvSpPr txBox="1">
                <a:spLocks noRot="1" noChangeAspect="1" noMove="1" noResize="1" noEditPoints="1" noAdjustHandles="1" noChangeArrowheads="1" noChangeShapeType="1" noTextEdit="1"/>
              </p:cNvSpPr>
              <p:nvPr/>
            </p:nvSpPr>
            <p:spPr>
              <a:xfrm>
                <a:off x="0" y="4485453"/>
                <a:ext cx="12192000" cy="9716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E054D6C-F30B-7A96-B382-A7D888233371}"/>
                  </a:ext>
                </a:extLst>
              </p:cNvPr>
              <p:cNvSpPr txBox="1"/>
              <p:nvPr/>
            </p:nvSpPr>
            <p:spPr>
              <a:xfrm>
                <a:off x="1004934" y="5613223"/>
                <a:ext cx="6771992" cy="461665"/>
              </a:xfrm>
              <a:prstGeom prst="rect">
                <a:avLst/>
              </a:prstGeom>
              <a:noFill/>
            </p:spPr>
            <p:txBody>
              <a:bodyPr wrap="square" rtlCol="0">
                <a:spAutoFit/>
              </a:bodyPr>
              <a:lstStyle/>
              <a:p>
                <a:r>
                  <a:rPr lang="zh-CN" altLang="en-US" sz="2400" dirty="0"/>
                  <a:t>这样可以做到</a:t>
                </a:r>
                <a14:m>
                  <m:oMath xmlns:m="http://schemas.openxmlformats.org/officeDocument/2006/math">
                    <m:r>
                      <m:rPr>
                        <m:sty m:val="p"/>
                      </m:rPr>
                      <a:rPr lang="en-US" altLang="zh-CN" sz="2400" b="0" i="0" smtClean="0">
                        <a:latin typeface="Cambria Math" panose="02040503050406030204" pitchFamily="18" charset="0"/>
                      </a:rPr>
                      <m:t>Θ</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4</m:t>
                        </m:r>
                      </m:sup>
                    </m:sSup>
                    <m:r>
                      <a:rPr lang="en-US" altLang="zh-CN" sz="2400" b="0" i="1" smtClean="0">
                        <a:latin typeface="Cambria Math" panose="02040503050406030204" pitchFamily="18" charset="0"/>
                      </a:rPr>
                      <m:t>)</m:t>
                    </m:r>
                  </m:oMath>
                </a14:m>
                <a:r>
                  <a:rPr lang="zh-CN" altLang="en-US" sz="2400" dirty="0"/>
                  <a:t>，前缀和可以做到</a:t>
                </a:r>
                <a14:m>
                  <m:oMath xmlns:m="http://schemas.openxmlformats.org/officeDocument/2006/math">
                    <m:r>
                      <m:rPr>
                        <m:sty m:val="p"/>
                      </m:rPr>
                      <a:rPr lang="en-US" altLang="zh-CN" sz="2400">
                        <a:latin typeface="Cambria Math" panose="02040503050406030204" pitchFamily="18" charset="0"/>
                      </a:rPr>
                      <m:t>Θ</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b="0" i="1" smtClean="0">
                            <a:latin typeface="Cambria Math" panose="02040503050406030204" pitchFamily="18" charset="0"/>
                          </a:rPr>
                          <m:t>3</m:t>
                        </m:r>
                      </m:sup>
                    </m:sSup>
                    <m:r>
                      <a:rPr lang="en-US" altLang="zh-CN" sz="2400" i="1">
                        <a:latin typeface="Cambria Math" panose="02040503050406030204" pitchFamily="18" charset="0"/>
                      </a:rPr>
                      <m:t>)</m:t>
                    </m:r>
                  </m:oMath>
                </a14:m>
                <a:r>
                  <a:rPr lang="zh-CN" altLang="en-US" sz="2400" dirty="0"/>
                  <a:t>。</a:t>
                </a:r>
                <a:endParaRPr lang="en-US" altLang="zh-CN" sz="2400" dirty="0"/>
              </a:p>
            </p:txBody>
          </p:sp>
        </mc:Choice>
        <mc:Fallback xmlns="">
          <p:sp>
            <p:nvSpPr>
              <p:cNvPr id="7" name="文本框 6">
                <a:extLst>
                  <a:ext uri="{FF2B5EF4-FFF2-40B4-BE49-F238E27FC236}">
                    <a16:creationId xmlns:a16="http://schemas.microsoft.com/office/drawing/2014/main" id="{2E054D6C-F30B-7A96-B382-A7D888233371}"/>
                  </a:ext>
                </a:extLst>
              </p:cNvPr>
              <p:cNvSpPr txBox="1">
                <a:spLocks noRot="1" noChangeAspect="1" noMove="1" noResize="1" noEditPoints="1" noAdjustHandles="1" noChangeArrowheads="1" noChangeShapeType="1" noTextEdit="1"/>
              </p:cNvSpPr>
              <p:nvPr/>
            </p:nvSpPr>
            <p:spPr>
              <a:xfrm>
                <a:off x="1004934" y="5613223"/>
                <a:ext cx="6771992" cy="461665"/>
              </a:xfrm>
              <a:prstGeom prst="rect">
                <a:avLst/>
              </a:prstGeom>
              <a:blipFill>
                <a:blip r:embed="rId6"/>
                <a:stretch>
                  <a:fillRect l="-1440" t="-15789" b="-236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0963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FA669-D49D-7F79-C0A1-C695D581A691}"/>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DD1F067E-F38E-8B78-CD2A-9B941CCE65A2}"/>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P5339 [TJOI2019] </a:t>
            </a:r>
            <a:r>
              <a:rPr lang="zh-CN" altLang="en-US" sz="4400" b="1" i="0" dirty="0">
                <a:effectLst/>
                <a:latin typeface="-apple-system"/>
                <a:hlinkClick r:id="rId3">
                  <a:extLst>
                    <a:ext uri="{A12FA001-AC4F-418D-AE19-62706E023703}">
                      <ahyp:hlinkClr xmlns:ahyp="http://schemas.microsoft.com/office/drawing/2018/hyperlinkcolor" val="tx"/>
                    </a:ext>
                  </a:extLst>
                </a:hlinkClick>
              </a:rPr>
              <a:t>唱、跳、</a:t>
            </a:r>
            <a:r>
              <a:rPr lang="en-US" altLang="zh-CN" sz="4400" b="1" i="0" dirty="0">
                <a:effectLst/>
                <a:latin typeface="-apple-system"/>
                <a:hlinkClick r:id="rId3">
                  <a:extLst>
                    <a:ext uri="{A12FA001-AC4F-418D-AE19-62706E023703}">
                      <ahyp:hlinkClr xmlns:ahyp="http://schemas.microsoft.com/office/drawing/2018/hyperlinkcolor" val="tx"/>
                    </a:ext>
                  </a:extLst>
                </a:hlinkClick>
              </a:rPr>
              <a:t>rap</a:t>
            </a:r>
            <a:r>
              <a:rPr lang="zh-CN" altLang="en-US" sz="4400" b="1" i="0" dirty="0">
                <a:effectLst/>
                <a:latin typeface="-apple-system"/>
                <a:hlinkClick r:id="rId3">
                  <a:extLst>
                    <a:ext uri="{A12FA001-AC4F-418D-AE19-62706E023703}">
                      <ahyp:hlinkClr xmlns:ahyp="http://schemas.microsoft.com/office/drawing/2018/hyperlinkcolor" val="tx"/>
                    </a:ext>
                  </a:extLst>
                </a:hlinkClick>
              </a:rPr>
              <a:t>和篮球</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CB247E8-653A-7218-119F-172BE7D61C7F}"/>
                  </a:ext>
                </a:extLst>
              </p:cNvPr>
              <p:cNvSpPr txBox="1"/>
              <p:nvPr/>
            </p:nvSpPr>
            <p:spPr>
              <a:xfrm>
                <a:off x="1004935" y="1560462"/>
                <a:ext cx="9572211" cy="4138954"/>
              </a:xfrm>
              <a:prstGeom prst="rect">
                <a:avLst/>
              </a:prstGeom>
              <a:noFill/>
            </p:spPr>
            <p:txBody>
              <a:bodyPr wrap="square" rtlCol="0">
                <a:spAutoFit/>
              </a:bodyPr>
              <a:lstStyle/>
              <a:p>
                <a:r>
                  <a:rPr lang="zh-CN" altLang="en-US" sz="2400" dirty="0"/>
                  <a:t>考虑枚举</a:t>
                </a:r>
                <a14:m>
                  <m:oMath xmlns:m="http://schemas.openxmlformats.org/officeDocument/2006/math">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oMath>
                </a14:m>
                <a:r>
                  <a:rPr lang="zh-CN" altLang="en-US" sz="2400" dirty="0"/>
                  <a:t>，可以用前缀和</a:t>
                </a:r>
                <a14:m>
                  <m:oMath xmlns:m="http://schemas.openxmlformats.org/officeDocument/2006/math">
                    <m:r>
                      <m:rPr>
                        <m:sty m:val="p"/>
                      </m:rPr>
                      <a:rPr lang="en-US" altLang="zh-CN" sz="2400" b="0" i="0" smtClean="0">
                        <a:latin typeface="Cambria Math" panose="02040503050406030204" pitchFamily="18" charset="0"/>
                      </a:rPr>
                      <m:t>Θ</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oMath>
                </a14:m>
                <a:r>
                  <a:rPr lang="zh-CN" altLang="en-US" sz="2400" dirty="0"/>
                  <a:t>计算</a:t>
                </a:r>
                <a14:m>
                  <m:oMath xmlns:m="http://schemas.openxmlformats.org/officeDocument/2006/math">
                    <m:r>
                      <m:rPr>
                        <m:sty m:val="p"/>
                      </m:rPr>
                      <a:rPr lang="en-US" altLang="zh-CN" sz="2400" i="1" dirty="0">
                        <a:latin typeface="Cambria Math" panose="02040503050406030204" pitchFamily="18" charset="0"/>
                      </a:rPr>
                      <m:t>c</m:t>
                    </m:r>
                  </m:oMath>
                </a14:m>
                <a:r>
                  <a:rPr lang="zh-CN" altLang="en-US" sz="2400" dirty="0"/>
                  <a:t>的贡献：</a:t>
                </a:r>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nary>
                        <m:naryPr>
                          <m:chr m:val="∑"/>
                          <m:ctrlPr>
                            <a:rPr lang="en-US" altLang="zh-CN" sz="2400" i="1" smtClean="0">
                              <a:latin typeface="Cambria Math" panose="02040503050406030204" pitchFamily="18" charset="0"/>
                            </a:rPr>
                          </m:ctrlPr>
                        </m:naryPr>
                        <m:sub>
                          <m:r>
                            <a:rPr lang="en-US" altLang="zh-CN" sz="2400" i="1" smtClean="0">
                              <a:latin typeface="Cambria Math" panose="02040503050406030204" pitchFamily="18" charset="0"/>
                            </a:rPr>
                            <m:t>𝑐</m:t>
                          </m:r>
                          <m:r>
                            <a:rPr lang="en-US" altLang="zh-CN" sz="2400" i="1" smtClean="0">
                              <a:latin typeface="Cambria Math" panose="02040503050406030204" pitchFamily="18" charset="0"/>
                            </a:rPr>
                            <m:t>=</m:t>
                          </m:r>
                          <m:r>
                            <m:rPr>
                              <m:sty m:val="p"/>
                            </m:rPr>
                            <a:rPr lang="en-US" altLang="zh-CN" sz="2400" b="0" i="0" smtClean="0">
                              <a:latin typeface="Cambria Math" panose="02040503050406030204" pitchFamily="18" charset="0"/>
                            </a:rPr>
                            <m:t>max</m:t>
                          </m:r>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r>
                            <m:rPr>
                              <m:nor/>
                            </m:rPr>
                            <a:rPr lang="en-US" altLang="zh-CN"/>
                            <m:t> </m:t>
                          </m:r>
                        </m:sub>
                        <m:sup>
                          <m:r>
                            <a:rPr lang="en-US" altLang="zh-CN" sz="2400" b="0" i="1" smtClean="0">
                              <a:latin typeface="Cambria Math" panose="02040503050406030204" pitchFamily="18" charset="0"/>
                            </a:rPr>
                            <m:t>𝑚𝑖𝑛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−4</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b="0" i="1" smtClean="0">
                                      <a:latin typeface="Cambria Math" panose="02040503050406030204" pitchFamily="18" charset="0"/>
                                    </a:rPr>
                                    <m:t>𝑗</m:t>
                                  </m:r>
                                </m:num>
                                <m:den>
                                  <m:r>
                                    <a:rPr lang="en-US" altLang="zh-CN" sz="2400" i="1">
                                      <a:latin typeface="Cambria Math" panose="02040503050406030204" pitchFamily="18" charset="0"/>
                                    </a:rPr>
                                    <m:t>𝑐</m:t>
                                  </m:r>
                                </m:den>
                              </m:f>
                            </m:e>
                          </m:d>
                        </m:e>
                      </m:nary>
                    </m:oMath>
                  </m:oMathPara>
                </a14:m>
                <a:endParaRPr lang="en-US" altLang="zh-CN" sz="2400" dirty="0"/>
              </a:p>
              <a:p>
                <a:endParaRPr lang="en-US" altLang="zh-CN" sz="2400" dirty="0"/>
              </a:p>
              <a:p>
                <a:r>
                  <a:rPr lang="zh-CN" altLang="en-US" sz="2400" dirty="0"/>
                  <a:t>前面的贡献：</a:t>
                </a:r>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nary>
                        <m:naryPr>
                          <m:chr m:val="∑"/>
                          <m:ctrlPr>
                            <a:rPr lang="en-US" altLang="zh-CN" sz="2400" i="1" smtClean="0">
                              <a:latin typeface="Cambria Math" panose="02040503050406030204" pitchFamily="18" charset="0"/>
                            </a:rPr>
                          </m:ctrlPr>
                        </m:naryPr>
                        <m:sub>
                          <m:r>
                            <m:rPr>
                              <m:sty m:val="p"/>
                            </m:rPr>
                            <a:rPr lang="en-US" altLang="zh-CN" sz="2400" i="1">
                              <a:latin typeface="Cambria Math" panose="02040503050406030204" pitchFamily="18" charset="0"/>
                            </a:rPr>
                            <m:t>j</m:t>
                          </m:r>
                          <m:r>
                            <a:rPr lang="en-US" altLang="zh-CN" sz="2400" i="1">
                              <a:latin typeface="Cambria Math" panose="02040503050406030204" pitchFamily="18" charset="0"/>
                            </a:rPr>
                            <m:t>=0</m:t>
                          </m:r>
                        </m:sub>
                        <m:sup>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𝐵</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𝑖</m:t>
                          </m:r>
                        </m:sup>
                        <m:e>
                          <m:nary>
                            <m:naryPr>
                              <m:chr m:val="∑"/>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𝑎</m:t>
                              </m:r>
                              <m:r>
                                <a:rPr lang="en-US" altLang="zh-CN" sz="2400" i="1">
                                  <a:latin typeface="Cambria Math" panose="02040503050406030204" pitchFamily="18" charset="0"/>
                                </a:rPr>
                                <m:t>=</m:t>
                              </m:r>
                              <m:r>
                                <m:rPr>
                                  <m:sty m:val="p"/>
                                </m:rPr>
                                <a:rPr lang="en-US" altLang="zh-CN" sz="2400" b="0" i="0" smtClean="0">
                                  <a:latin typeface="Cambria Math" panose="02040503050406030204" pitchFamily="18" charset="0"/>
                                </a:rPr>
                                <m:t>max</m:t>
                              </m:r>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b>
                            <m:sup>
                              <m:r>
                                <a:rPr lang="en-US" altLang="zh-CN" sz="2400" b="0" i="1" smtClean="0">
                                  <a:latin typeface="Cambria Math" panose="02040503050406030204" pitchFamily="18" charset="0"/>
                                </a:rPr>
                                <m:t>𝑎</m:t>
                              </m:r>
                              <m:r>
                                <a:rPr lang="en-US" altLang="zh-CN" sz="2400" i="1" smtClean="0">
                                  <a:latin typeface="Cambria Math" panose="02040503050406030204" pitchFamily="18" charset="0"/>
                                </a:rPr>
                                <m:t>≤</m:t>
                              </m:r>
                              <m:r>
                                <m:rPr>
                                  <m:sty m:val="p"/>
                                </m:rPr>
                                <a:rPr lang="en-US" altLang="zh-CN" sz="2400" b="0" i="0" smtClean="0">
                                  <a:latin typeface="Cambria Math" panose="02040503050406030204" pitchFamily="18" charset="0"/>
                                </a:rPr>
                                <m:t>min</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−4</m:t>
                                      </m:r>
                                      <m:r>
                                        <a:rPr lang="en-US" altLang="zh-CN" sz="2400" i="1">
                                          <a:latin typeface="Cambria Math" panose="02040503050406030204" pitchFamily="18" charset="0"/>
                                        </a:rPr>
                                        <m:t>𝑖</m:t>
                                      </m:r>
                                    </m:num>
                                    <m:den>
                                      <m:r>
                                        <a:rPr lang="en-US" altLang="zh-CN" sz="2400" i="1">
                                          <a:latin typeface="Cambria Math" panose="02040503050406030204" pitchFamily="18" charset="0"/>
                                        </a:rPr>
                                        <m:t>𝑎</m:t>
                                      </m:r>
                                    </m:den>
                                  </m:f>
                                </m:e>
                              </m:d>
                            </m:e>
                          </m:nary>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−4</m:t>
                                  </m:r>
                                  <m:r>
                                    <a:rPr lang="en-US" altLang="zh-CN" sz="2400" i="1">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num>
                                <m:den>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den>
                              </m:f>
                            </m:e>
                          </m:d>
                        </m:e>
                      </m:nary>
                    </m:oMath>
                  </m:oMathPara>
                </a14:m>
                <a:endParaRPr lang="en-US" altLang="zh-CN" sz="2400" dirty="0"/>
              </a:p>
            </p:txBody>
          </p:sp>
        </mc:Choice>
        <mc:Fallback xmlns="">
          <p:sp>
            <p:nvSpPr>
              <p:cNvPr id="3" name="文本框 2">
                <a:extLst>
                  <a:ext uri="{FF2B5EF4-FFF2-40B4-BE49-F238E27FC236}">
                    <a16:creationId xmlns:a16="http://schemas.microsoft.com/office/drawing/2014/main" id="{1CB247E8-653A-7218-119F-172BE7D61C7F}"/>
                  </a:ext>
                </a:extLst>
              </p:cNvPr>
              <p:cNvSpPr txBox="1">
                <a:spLocks noRot="1" noChangeAspect="1" noMove="1" noResize="1" noEditPoints="1" noAdjustHandles="1" noChangeArrowheads="1" noChangeShapeType="1" noTextEdit="1"/>
              </p:cNvSpPr>
              <p:nvPr/>
            </p:nvSpPr>
            <p:spPr>
              <a:xfrm>
                <a:off x="1004935" y="1560462"/>
                <a:ext cx="9572211" cy="4138954"/>
              </a:xfrm>
              <a:prstGeom prst="rect">
                <a:avLst/>
              </a:prstGeom>
              <a:blipFill>
                <a:blip r:embed="rId4"/>
                <a:stretch>
                  <a:fillRect l="-1019" t="-17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27521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C2356-9485-01E0-50C4-D3CD6539A4A7}"/>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7AA5E554-8742-9626-77BA-9C2EC9579343}"/>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P5339 [TJOI2019] </a:t>
            </a:r>
            <a:r>
              <a:rPr lang="zh-CN" altLang="en-US" sz="4400" b="1" i="0" dirty="0">
                <a:effectLst/>
                <a:latin typeface="-apple-system"/>
                <a:hlinkClick r:id="rId3">
                  <a:extLst>
                    <a:ext uri="{A12FA001-AC4F-418D-AE19-62706E023703}">
                      <ahyp:hlinkClr xmlns:ahyp="http://schemas.microsoft.com/office/drawing/2018/hyperlinkcolor" val="tx"/>
                    </a:ext>
                  </a:extLst>
                </a:hlinkClick>
              </a:rPr>
              <a:t>唱、跳、</a:t>
            </a:r>
            <a:r>
              <a:rPr lang="en-US" altLang="zh-CN" sz="4400" b="1" i="0" dirty="0">
                <a:effectLst/>
                <a:latin typeface="-apple-system"/>
                <a:hlinkClick r:id="rId3">
                  <a:extLst>
                    <a:ext uri="{A12FA001-AC4F-418D-AE19-62706E023703}">
                      <ahyp:hlinkClr xmlns:ahyp="http://schemas.microsoft.com/office/drawing/2018/hyperlinkcolor" val="tx"/>
                    </a:ext>
                  </a:extLst>
                </a:hlinkClick>
              </a:rPr>
              <a:t>rap</a:t>
            </a:r>
            <a:r>
              <a:rPr lang="zh-CN" altLang="en-US" sz="4400" b="1" i="0" dirty="0">
                <a:effectLst/>
                <a:latin typeface="-apple-system"/>
                <a:hlinkClick r:id="rId3">
                  <a:extLst>
                    <a:ext uri="{A12FA001-AC4F-418D-AE19-62706E023703}">
                      <ahyp:hlinkClr xmlns:ahyp="http://schemas.microsoft.com/office/drawing/2018/hyperlinkcolor" val="tx"/>
                    </a:ext>
                  </a:extLst>
                </a:hlinkClick>
              </a:rPr>
              <a:t>和篮球</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2A3FF7F-E7B2-9446-D84A-A0135F2BEFF5}"/>
                  </a:ext>
                </a:extLst>
              </p:cNvPr>
              <p:cNvSpPr txBox="1"/>
              <p:nvPr/>
            </p:nvSpPr>
            <p:spPr>
              <a:xfrm>
                <a:off x="1004935" y="1560462"/>
                <a:ext cx="9572211" cy="3550396"/>
              </a:xfrm>
              <a:prstGeom prst="rect">
                <a:avLst/>
              </a:prstGeom>
              <a:noFill/>
            </p:spPr>
            <p:txBody>
              <a:bodyPr wrap="square" rtlCol="0">
                <a:spAutoFit/>
              </a:bodyPr>
              <a:lstStyle/>
              <a:p>
                <a:r>
                  <a:rPr lang="zh-CN" altLang="en-US" sz="2400" dirty="0">
                    <a:latin typeface="Cambria Math" panose="02040503050406030204" pitchFamily="18" charset="0"/>
                  </a:rPr>
                  <a:t>尝试拆式子：</a:t>
                </a:r>
                <a:endParaRPr lang="en-US" altLang="zh-CN" sz="2400" dirty="0">
                  <a:latin typeface="Cambria Math" panose="02040503050406030204" pitchFamily="18" charset="0"/>
                </a:endParaRPr>
              </a:p>
              <a:p>
                <a:endParaRPr lang="en-US" altLang="zh-CN" sz="24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−4</m:t>
                              </m:r>
                              <m:r>
                                <a:rPr lang="en-US" altLang="zh-CN" sz="2400" i="1">
                                  <a:latin typeface="Cambria Math" panose="02040503050406030204" pitchFamily="18" charset="0"/>
                                </a:rPr>
                                <m:t>𝑖</m:t>
                              </m:r>
                            </m:num>
                            <m:den>
                              <m:r>
                                <a:rPr lang="en-US" altLang="zh-CN" sz="2400" i="1">
                                  <a:latin typeface="Cambria Math" panose="02040503050406030204" pitchFamily="18" charset="0"/>
                                </a:rPr>
                                <m:t>𝑎</m:t>
                              </m:r>
                            </m:den>
                          </m:f>
                        </m:e>
                      </m:d>
                      <m:r>
                        <a:rPr lang="en-US" altLang="zh-CN" sz="2400" i="1">
                          <a:latin typeface="Cambria Math" panose="02040503050406030204" pitchFamily="18" charset="0"/>
                        </a:rPr>
                        <m:t> </m:t>
                      </m:r>
                      <m:r>
                        <a:rPr lang="en-US" altLang="zh-CN" sz="2400" b="0" i="1" smtClean="0">
                          <a:latin typeface="Cambria Math" panose="02040503050406030204" pitchFamily="18" charset="0"/>
                        </a:rPr>
                        <m:t>×</m:t>
                      </m:r>
                      <m:d>
                        <m:dPr>
                          <m:ctrlPr>
                            <a:rPr lang="en-US" altLang="zh-CN" sz="2400" i="1" smtClean="0">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−4</m:t>
                              </m:r>
                              <m:r>
                                <a:rPr lang="en-US" altLang="zh-CN" sz="2400" i="1">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num>
                            <m:den>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den>
                          </m:f>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e>
                          </m:d>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e>
                          </m:d>
                          <m:r>
                            <a:rPr lang="en-US" altLang="zh-CN" sz="2400" b="0" i="1" smtClean="0">
                              <a:latin typeface="Cambria Math" panose="02040503050406030204" pitchFamily="18" charset="0"/>
                            </a:rPr>
                            <m:t>!</m:t>
                          </m:r>
                        </m:num>
                        <m:den>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den>
                      </m:f>
                    </m:oMath>
                  </m:oMathPara>
                </a14:m>
                <a:endParaRPr lang="en-US" altLang="zh-CN" sz="2400"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𝑖</m:t>
                              </m:r>
                            </m:e>
                          </m:d>
                        </m:num>
                        <m:den>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𝑗</m:t>
                              </m:r>
                              <m:r>
                                <a:rPr lang="en-US" altLang="zh-CN" sz="2400" i="1">
                                  <a:latin typeface="Cambria Math" panose="02040503050406030204" pitchFamily="18" charset="0"/>
                                </a:rPr>
                                <m:t>−</m:t>
                              </m:r>
                              <m:r>
                                <a:rPr lang="en-US" altLang="zh-CN" sz="2400" i="1">
                                  <a:latin typeface="Cambria Math" panose="02040503050406030204" pitchFamily="18" charset="0"/>
                                </a:rPr>
                                <m:t>𝑎</m:t>
                              </m:r>
                            </m:e>
                          </m:d>
                          <m:r>
                            <a:rPr lang="en-US" altLang="zh-CN" sz="2400" i="1">
                              <a:latin typeface="Cambria Math" panose="02040503050406030204" pitchFamily="18" charset="0"/>
                            </a:rPr>
                            <m:t>!</m:t>
                          </m:r>
                        </m:den>
                      </m:f>
                    </m:oMath>
                  </m:oMathPara>
                </a14:m>
                <a:endParaRPr lang="en-US" altLang="zh-CN" sz="2400" dirty="0"/>
              </a:p>
              <a:p>
                <a:endParaRPr lang="en-US" altLang="zh-CN" sz="2400" dirty="0"/>
              </a:p>
              <a:p>
                <a:r>
                  <a:rPr lang="zh-CN" altLang="en-US" sz="2400" dirty="0"/>
                  <a:t>预处理</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𝑗</m:t>
                        </m:r>
                        <m:r>
                          <a:rPr lang="en-US" altLang="zh-CN" sz="2400" i="1">
                            <a:latin typeface="Cambria Math" panose="02040503050406030204" pitchFamily="18" charset="0"/>
                          </a:rPr>
                          <m:t>−</m:t>
                        </m:r>
                        <m:r>
                          <a:rPr lang="en-US" altLang="zh-CN" sz="2400" i="1">
                            <a:latin typeface="Cambria Math" panose="02040503050406030204" pitchFamily="18" charset="0"/>
                          </a:rPr>
                          <m:t>𝑎</m:t>
                        </m:r>
                      </m:e>
                    </m:d>
                    <m:r>
                      <a:rPr lang="en-US" altLang="zh-CN" sz="2400" b="0" i="1" smtClean="0">
                        <a:latin typeface="Cambria Math" panose="02040503050406030204" pitchFamily="18" charset="0"/>
                      </a:rPr>
                      <m:t>!</m:t>
                    </m:r>
                    <m:r>
                      <a:rPr lang="zh-CN" altLang="en-US"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r>
                          <a:rPr lang="en-US" altLang="zh-CN" sz="2400" i="1">
                            <a:latin typeface="Cambria Math" panose="02040503050406030204" pitchFamily="18" charset="0"/>
                          </a:rPr>
                          <m:t>−4</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+1</m:t>
                        </m:r>
                      </m:e>
                    </m:d>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r>
                          <a:rPr lang="en-US" altLang="zh-CN" sz="2400" i="1">
                            <a:latin typeface="Cambria Math" panose="02040503050406030204" pitchFamily="18" charset="0"/>
                          </a:rPr>
                          <m:t>−4</m:t>
                        </m:r>
                        <m:r>
                          <a:rPr lang="en-US" altLang="zh-CN" sz="2400" i="1">
                            <a:latin typeface="Cambria Math" panose="02040503050406030204" pitchFamily="18" charset="0"/>
                          </a:rPr>
                          <m:t>𝑖</m:t>
                        </m:r>
                      </m:e>
                    </m:d>
                    <m:r>
                      <a:rPr lang="zh-CN" altLang="en-US" sz="2400" i="1" smtClean="0">
                        <a:latin typeface="Cambria Math" panose="02040503050406030204" pitchFamily="18" charset="0"/>
                      </a:rPr>
                      <m:t>可以</m:t>
                    </m:r>
                  </m:oMath>
                </a14:m>
                <a:r>
                  <a:rPr lang="zh-CN" altLang="en-US" sz="2400" dirty="0"/>
                  <a:t>直接用阶乘做。预处理</a:t>
                </a:r>
                <a14:m>
                  <m:oMath xmlns:m="http://schemas.openxmlformats.org/officeDocument/2006/math">
                    <m:r>
                      <m:rPr>
                        <m:sty m:val="p"/>
                      </m:rPr>
                      <a:rPr lang="en-US" altLang="zh-CN" sz="2400">
                        <a:latin typeface="Cambria Math" panose="02040503050406030204" pitchFamily="18" charset="0"/>
                      </a:rPr>
                      <m:t>Θ</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r>
                      <a:rPr lang="zh-CN" altLang="en-US" sz="2400" i="1" smtClean="0">
                        <a:latin typeface="Cambria Math" panose="02040503050406030204" pitchFamily="18" charset="0"/>
                      </a:rPr>
                      <m:t>，</m:t>
                    </m:r>
                  </m:oMath>
                </a14:m>
                <a:r>
                  <a:rPr lang="zh-CN" altLang="en-US" sz="2400" dirty="0"/>
                  <a:t>总时间复杂度</a:t>
                </a:r>
                <a14:m>
                  <m:oMath xmlns:m="http://schemas.openxmlformats.org/officeDocument/2006/math">
                    <m:r>
                      <m:rPr>
                        <m:sty m:val="p"/>
                      </m:rPr>
                      <a:rPr lang="en-US" altLang="zh-CN" sz="2400">
                        <a:latin typeface="Cambria Math" panose="02040503050406030204" pitchFamily="18" charset="0"/>
                      </a:rPr>
                      <m:t>Θ</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oMath>
                </a14:m>
                <a:r>
                  <a:rPr lang="zh-CN" altLang="en-US" sz="2400" dirty="0"/>
                  <a:t>解决了问题。</a:t>
                </a:r>
                <a:endParaRPr lang="en-US" altLang="zh-CN" sz="2400" dirty="0"/>
              </a:p>
            </p:txBody>
          </p:sp>
        </mc:Choice>
        <mc:Fallback xmlns="">
          <p:sp>
            <p:nvSpPr>
              <p:cNvPr id="3" name="文本框 2">
                <a:extLst>
                  <a:ext uri="{FF2B5EF4-FFF2-40B4-BE49-F238E27FC236}">
                    <a16:creationId xmlns:a16="http://schemas.microsoft.com/office/drawing/2014/main" id="{12A3FF7F-E7B2-9446-D84A-A0135F2BEFF5}"/>
                  </a:ext>
                </a:extLst>
              </p:cNvPr>
              <p:cNvSpPr txBox="1">
                <a:spLocks noRot="1" noChangeAspect="1" noMove="1" noResize="1" noEditPoints="1" noAdjustHandles="1" noChangeArrowheads="1" noChangeShapeType="1" noTextEdit="1"/>
              </p:cNvSpPr>
              <p:nvPr/>
            </p:nvSpPr>
            <p:spPr>
              <a:xfrm>
                <a:off x="1004935" y="1560462"/>
                <a:ext cx="9572211" cy="3550396"/>
              </a:xfrm>
              <a:prstGeom prst="rect">
                <a:avLst/>
              </a:prstGeom>
              <a:blipFill>
                <a:blip r:embed="rId4"/>
                <a:stretch>
                  <a:fillRect l="-1019" t="-1890" r="-4140" b="-24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17443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531C0-1DB9-4DB9-7B13-8CA36AE3EE8A}"/>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2BC5F246-2F3E-8D72-EADC-3B912A11466E}"/>
              </a:ext>
            </a:extLst>
          </p:cNvPr>
          <p:cNvSpPr txBox="1"/>
          <p:nvPr/>
        </p:nvSpPr>
        <p:spPr>
          <a:xfrm>
            <a:off x="1004935" y="288072"/>
            <a:ext cx="6437014" cy="923330"/>
          </a:xfrm>
          <a:prstGeom prst="rect">
            <a:avLst/>
          </a:prstGeom>
          <a:noFill/>
        </p:spPr>
        <p:txBody>
          <a:bodyPr wrap="square" rtlCol="0">
            <a:spAutoFit/>
          </a:bodyPr>
          <a:lstStyle/>
          <a:p>
            <a:r>
              <a:rPr lang="zh-CN" altLang="en-US" sz="5400" dirty="0"/>
              <a:t>习题</a:t>
            </a:r>
          </a:p>
        </p:txBody>
      </p:sp>
      <p:sp>
        <p:nvSpPr>
          <p:cNvPr id="6" name="文本框 5">
            <a:extLst>
              <a:ext uri="{FF2B5EF4-FFF2-40B4-BE49-F238E27FC236}">
                <a16:creationId xmlns:a16="http://schemas.microsoft.com/office/drawing/2014/main" id="{6A3DD7FD-29C5-91C7-EC20-CE859C6DBF3A}"/>
              </a:ext>
            </a:extLst>
          </p:cNvPr>
          <p:cNvSpPr txBox="1"/>
          <p:nvPr/>
        </p:nvSpPr>
        <p:spPr>
          <a:xfrm>
            <a:off x="1004935" y="1560462"/>
            <a:ext cx="9334500" cy="2308324"/>
          </a:xfrm>
          <a:prstGeom prst="rect">
            <a:avLst/>
          </a:prstGeom>
          <a:noFill/>
        </p:spPr>
        <p:txBody>
          <a:bodyPr wrap="square" rtlCol="0">
            <a:spAutoFit/>
          </a:bodyPr>
          <a:lstStyle/>
          <a:p>
            <a:r>
              <a:rPr lang="en-US" altLang="zh-CN" sz="2400" b="1" dirty="0"/>
              <a:t>CF451E Devu and Flowers</a:t>
            </a:r>
            <a:endParaRPr lang="en-US" altLang="zh-CN" sz="2400" b="1" i="0" dirty="0">
              <a:solidFill>
                <a:srgbClr val="FFFFFF"/>
              </a:solidFill>
              <a:effectLst/>
              <a:latin typeface="-apple-system"/>
            </a:endParaRPr>
          </a:p>
          <a:p>
            <a:pPr algn="l"/>
            <a:r>
              <a:rPr lang="en-US" altLang="zh-CN" sz="2400" b="1" i="0" dirty="0">
                <a:solidFill>
                  <a:srgbClr val="FFFFFF"/>
                </a:solidFill>
                <a:effectLst/>
                <a:latin typeface="-apple-system"/>
              </a:rPr>
              <a:t>P5505 [JSOI2011] </a:t>
            </a:r>
            <a:r>
              <a:rPr lang="zh-CN" altLang="en-US" sz="2400" b="1" i="0" dirty="0">
                <a:solidFill>
                  <a:srgbClr val="FFFFFF"/>
                </a:solidFill>
                <a:effectLst/>
                <a:latin typeface="-apple-system"/>
              </a:rPr>
              <a:t>分特产</a:t>
            </a:r>
            <a:endParaRPr lang="en-US" altLang="zh-CN" sz="2400" b="1" i="0" dirty="0">
              <a:solidFill>
                <a:srgbClr val="FFFFFF"/>
              </a:solidFill>
              <a:effectLst/>
              <a:latin typeface="-apple-system"/>
            </a:endParaRPr>
          </a:p>
          <a:p>
            <a:r>
              <a:rPr lang="en-US" altLang="zh-CN" sz="2400" b="1" i="0" dirty="0">
                <a:solidFill>
                  <a:srgbClr val="FFFFFF"/>
                </a:solidFill>
                <a:effectLst/>
                <a:latin typeface="-apple-system"/>
              </a:rPr>
              <a:t>CF1228E Another Filling the Grid</a:t>
            </a:r>
          </a:p>
          <a:p>
            <a:r>
              <a:rPr lang="en-US" altLang="zh-CN" sz="2400" b="1" i="0" dirty="0">
                <a:solidFill>
                  <a:srgbClr val="FFFFFF"/>
                </a:solidFill>
                <a:effectLst/>
                <a:latin typeface="-apple-system"/>
              </a:rPr>
              <a:t>P3172 [CQOI2015] </a:t>
            </a:r>
            <a:r>
              <a:rPr lang="zh-CN" altLang="en-US" sz="2400" b="1" i="0" dirty="0">
                <a:solidFill>
                  <a:srgbClr val="FFFFFF"/>
                </a:solidFill>
                <a:effectLst/>
                <a:latin typeface="-apple-system"/>
              </a:rPr>
              <a:t>选数</a:t>
            </a:r>
          </a:p>
          <a:p>
            <a:r>
              <a:rPr lang="en-US" altLang="zh-CN" sz="2400" b="1" i="0" dirty="0">
                <a:solidFill>
                  <a:srgbClr val="FFFFFF"/>
                </a:solidFill>
                <a:effectLst/>
                <a:latin typeface="-apple-system"/>
              </a:rPr>
              <a:t>P5123 [USACO18DEC] </a:t>
            </a:r>
            <a:r>
              <a:rPr lang="en-US" altLang="zh-CN" sz="2400" b="1" i="0" dirty="0" err="1">
                <a:solidFill>
                  <a:srgbClr val="FFFFFF"/>
                </a:solidFill>
                <a:effectLst/>
                <a:latin typeface="-apple-system"/>
              </a:rPr>
              <a:t>Cowpatibility</a:t>
            </a:r>
            <a:r>
              <a:rPr lang="en-US" altLang="zh-CN" sz="2400" b="1" i="0" dirty="0">
                <a:solidFill>
                  <a:srgbClr val="FFFFFF"/>
                </a:solidFill>
                <a:effectLst/>
                <a:latin typeface="-apple-system"/>
              </a:rPr>
              <a:t> G</a:t>
            </a:r>
          </a:p>
          <a:p>
            <a:r>
              <a:rPr lang="en-US" altLang="zh-CN" sz="2400" b="1" i="0" dirty="0">
                <a:solidFill>
                  <a:srgbClr val="FFFFFF"/>
                </a:solidFill>
                <a:effectLst/>
                <a:latin typeface="-apple-system"/>
              </a:rPr>
              <a:t>SP4191 MSKYCODE - Sky Code</a:t>
            </a:r>
          </a:p>
        </p:txBody>
      </p:sp>
    </p:spTree>
    <p:extLst>
      <p:ext uri="{BB962C8B-B14F-4D97-AF65-F5344CB8AC3E}">
        <p14:creationId xmlns:p14="http://schemas.microsoft.com/office/powerpoint/2010/main" val="4853618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188B2-F6F7-6229-349F-976CA2BB653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98F3845E-4237-C722-2C80-C40025354F5B}"/>
              </a:ext>
            </a:extLst>
          </p:cNvPr>
          <p:cNvSpPr txBox="1"/>
          <p:nvPr/>
        </p:nvSpPr>
        <p:spPr>
          <a:xfrm>
            <a:off x="1" y="2840648"/>
            <a:ext cx="12191999" cy="923330"/>
          </a:xfrm>
          <a:prstGeom prst="rect">
            <a:avLst/>
          </a:prstGeom>
          <a:noFill/>
        </p:spPr>
        <p:txBody>
          <a:bodyPr wrap="square" rtlCol="0">
            <a:spAutoFit/>
          </a:bodyPr>
          <a:lstStyle/>
          <a:p>
            <a:pPr algn="ctr"/>
            <a:r>
              <a:rPr lang="zh-CN" altLang="en-US" sz="5400" dirty="0"/>
              <a:t>计数</a:t>
            </a:r>
            <a:r>
              <a:rPr lang="en-US" altLang="zh-CN" sz="5400" dirty="0"/>
              <a:t>DP</a:t>
            </a:r>
            <a:endParaRPr lang="zh-CN" altLang="en-US" sz="5400" dirty="0"/>
          </a:p>
        </p:txBody>
      </p:sp>
    </p:spTree>
    <p:extLst>
      <p:ext uri="{BB962C8B-B14F-4D97-AF65-F5344CB8AC3E}">
        <p14:creationId xmlns:p14="http://schemas.microsoft.com/office/powerpoint/2010/main" val="24440727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B15A6-E2B6-482E-A906-2229AD01A431}"/>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D745FBE-FEE2-1547-D9A3-993B3C7D040F}"/>
              </a:ext>
            </a:extLst>
          </p:cNvPr>
          <p:cNvSpPr txBox="1"/>
          <p:nvPr/>
        </p:nvSpPr>
        <p:spPr>
          <a:xfrm>
            <a:off x="1" y="2840648"/>
            <a:ext cx="12191999" cy="923330"/>
          </a:xfrm>
          <a:prstGeom prst="rect">
            <a:avLst/>
          </a:prstGeom>
          <a:noFill/>
        </p:spPr>
        <p:txBody>
          <a:bodyPr wrap="square" rtlCol="0">
            <a:spAutoFit/>
          </a:bodyPr>
          <a:lstStyle/>
          <a:p>
            <a:pPr algn="ctr"/>
            <a:r>
              <a:rPr lang="zh-CN" altLang="en-US" sz="5400" dirty="0"/>
              <a:t>排列组合</a:t>
            </a:r>
          </a:p>
        </p:txBody>
      </p:sp>
    </p:spTree>
    <p:extLst>
      <p:ext uri="{BB962C8B-B14F-4D97-AF65-F5344CB8AC3E}">
        <p14:creationId xmlns:p14="http://schemas.microsoft.com/office/powerpoint/2010/main" val="29180690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5A34A-DE71-ED86-2132-028D032AB310}"/>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29B2D076-CD99-EB14-75CB-E1CB427077A7}"/>
              </a:ext>
            </a:extLst>
          </p:cNvPr>
          <p:cNvSpPr txBox="1"/>
          <p:nvPr/>
        </p:nvSpPr>
        <p:spPr>
          <a:xfrm>
            <a:off x="1004934" y="288071"/>
            <a:ext cx="1620571" cy="923330"/>
          </a:xfrm>
          <a:prstGeom prst="rect">
            <a:avLst/>
          </a:prstGeom>
          <a:noFill/>
        </p:spPr>
        <p:txBody>
          <a:bodyPr wrap="square" rtlCol="0">
            <a:spAutoFit/>
          </a:bodyPr>
          <a:lstStyle/>
          <a:p>
            <a:pPr algn="l">
              <a:buNone/>
            </a:pPr>
            <a:r>
              <a:rPr lang="zh-CN" altLang="en-US" sz="5400" b="0" i="0" dirty="0">
                <a:effectLst/>
                <a:latin typeface="Fira Sans" panose="020B0503050000020004" pitchFamily="34" charset="0"/>
              </a:rPr>
              <a:t>引入</a:t>
            </a:r>
            <a:endParaRPr lang="en-US" altLang="zh-CN" sz="5400" dirty="0">
              <a:latin typeface="Fira Sans" panose="020B05030500000200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CDBB567-7CB5-86BE-A74D-5C09D681FCBC}"/>
                  </a:ext>
                </a:extLst>
              </p:cNvPr>
              <p:cNvSpPr txBox="1"/>
              <p:nvPr/>
            </p:nvSpPr>
            <p:spPr>
              <a:xfrm>
                <a:off x="1004934" y="1624972"/>
                <a:ext cx="7487216" cy="1200329"/>
              </a:xfrm>
              <a:prstGeom prst="rect">
                <a:avLst/>
              </a:prstGeom>
              <a:noFill/>
            </p:spPr>
            <p:txBody>
              <a:bodyPr wrap="square" rtlCol="0">
                <a:spAutoFit/>
              </a:bodyPr>
              <a:lstStyle/>
              <a:p>
                <a:r>
                  <a:rPr lang="zh-CN" altLang="en-US" sz="2400" i="0" dirty="0">
                    <a:effectLst/>
                    <a:latin typeface="Fira Sans" panose="020B0503050000020004" pitchFamily="34" charset="0"/>
                  </a:rPr>
                  <a:t>计数</a:t>
                </a:r>
                <a14:m>
                  <m:oMath xmlns:m="http://schemas.openxmlformats.org/officeDocument/2006/math">
                    <m:r>
                      <a:rPr lang="en-US" altLang="zh-CN" sz="2400" b="0" i="1" smtClean="0">
                        <a:effectLst/>
                        <a:latin typeface="Cambria Math" panose="02040503050406030204" pitchFamily="18" charset="0"/>
                      </a:rPr>
                      <m:t>𝐷𝑃</m:t>
                    </m:r>
                  </m:oMath>
                </a14:m>
                <a:r>
                  <a:rPr lang="zh-CN" altLang="en-US" sz="2400" i="0" dirty="0">
                    <a:effectLst/>
                    <a:latin typeface="Fira Sans" panose="020B0503050000020004" pitchFamily="34" charset="0"/>
                  </a:rPr>
                  <a:t>是一种利用类似</a:t>
                </a:r>
                <a14:m>
                  <m:oMath xmlns:m="http://schemas.openxmlformats.org/officeDocument/2006/math">
                    <m:r>
                      <a:rPr lang="en-US" altLang="zh-CN" sz="2400" i="1">
                        <a:latin typeface="Cambria Math" panose="02040503050406030204" pitchFamily="18" charset="0"/>
                      </a:rPr>
                      <m:t>𝐷𝑃</m:t>
                    </m:r>
                  </m:oMath>
                </a14:m>
                <a:r>
                  <a:rPr lang="zh-CN" altLang="en-US" sz="2400" i="0" dirty="0">
                    <a:effectLst/>
                    <a:latin typeface="Fira Sans" panose="020B0503050000020004" pitchFamily="34" charset="0"/>
                  </a:rPr>
                  <a:t>的记忆化搜索方法（与在狭义上的</a:t>
                </a:r>
                <a14:m>
                  <m:oMath xmlns:m="http://schemas.openxmlformats.org/officeDocument/2006/math">
                    <m:r>
                      <a:rPr lang="en-US" altLang="zh-CN" sz="2400" i="1">
                        <a:latin typeface="Cambria Math" panose="02040503050406030204" pitchFamily="18" charset="0"/>
                      </a:rPr>
                      <m:t>𝐷𝑃</m:t>
                    </m:r>
                    <m:r>
                      <a:rPr lang="en-US" altLang="zh-CN" sz="2400" i="1">
                        <a:latin typeface="Cambria Math" panose="02040503050406030204" pitchFamily="18" charset="0"/>
                      </a:rPr>
                      <m:t> </m:t>
                    </m:r>
                  </m:oMath>
                </a14:m>
                <a:r>
                  <a:rPr lang="zh-CN" altLang="en-US" sz="2400" i="0" dirty="0">
                    <a:effectLst/>
                    <a:latin typeface="Fira Sans" panose="020B0503050000020004" pitchFamily="34" charset="0"/>
                  </a:rPr>
                  <a:t>，即最优化问题有一定区别），用于解决计数（以及求和）问题。</a:t>
                </a:r>
                <a:endParaRPr lang="zh-CN" altLang="en-US" sz="2400" dirty="0"/>
              </a:p>
            </p:txBody>
          </p:sp>
        </mc:Choice>
        <mc:Fallback xmlns="">
          <p:sp>
            <p:nvSpPr>
              <p:cNvPr id="4" name="文本框 3">
                <a:extLst>
                  <a:ext uri="{FF2B5EF4-FFF2-40B4-BE49-F238E27FC236}">
                    <a16:creationId xmlns:a16="http://schemas.microsoft.com/office/drawing/2014/main" id="{ACDBB567-7CB5-86BE-A74D-5C09D681FCBC}"/>
                  </a:ext>
                </a:extLst>
              </p:cNvPr>
              <p:cNvSpPr txBox="1">
                <a:spLocks noRot="1" noChangeAspect="1" noMove="1" noResize="1" noEditPoints="1" noAdjustHandles="1" noChangeArrowheads="1" noChangeShapeType="1" noTextEdit="1"/>
              </p:cNvSpPr>
              <p:nvPr/>
            </p:nvSpPr>
            <p:spPr>
              <a:xfrm>
                <a:off x="1004934" y="1624972"/>
                <a:ext cx="7487216" cy="1200329"/>
              </a:xfrm>
              <a:prstGeom prst="rect">
                <a:avLst/>
              </a:prstGeom>
              <a:blipFill>
                <a:blip r:embed="rId3"/>
                <a:stretch>
                  <a:fillRect l="-1303" t="-5612" r="-81" b="-91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5808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D2C55-928E-0692-E673-7EDE68BEF614}"/>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D9BABB5F-4C55-A403-88E5-5AD1F1EFE45B}"/>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P5689 [CSP-S2019 </a:t>
            </a:r>
            <a:r>
              <a:rPr lang="zh-CN" altLang="en-US" sz="4400" b="1" i="0" dirty="0">
                <a:effectLst/>
                <a:latin typeface="-apple-system"/>
                <a:hlinkClick r:id="rId3">
                  <a:extLst>
                    <a:ext uri="{A12FA001-AC4F-418D-AE19-62706E023703}">
                      <ahyp:hlinkClr xmlns:ahyp="http://schemas.microsoft.com/office/drawing/2018/hyperlinkcolor" val="tx"/>
                    </a:ext>
                  </a:extLst>
                </a:hlinkClick>
              </a:rPr>
              <a:t>江西</a:t>
            </a:r>
            <a:r>
              <a:rPr lang="en-US" altLang="zh-CN" sz="4400" b="1" i="0" dirty="0">
                <a:effectLst/>
                <a:latin typeface="-apple-system"/>
                <a:hlinkClick r:id="rId3">
                  <a:extLst>
                    <a:ext uri="{A12FA001-AC4F-418D-AE19-62706E023703}">
                      <ahyp:hlinkClr xmlns:ahyp="http://schemas.microsoft.com/office/drawing/2018/hyperlinkcolor" val="tx"/>
                    </a:ext>
                  </a:extLst>
                </a:hlinkClick>
              </a:rPr>
              <a:t>] </a:t>
            </a:r>
            <a:r>
              <a:rPr lang="zh-CN" altLang="en-US" sz="4400" b="1" i="0" dirty="0">
                <a:effectLst/>
                <a:latin typeface="-apple-system"/>
                <a:hlinkClick r:id="rId3">
                  <a:extLst>
                    <a:ext uri="{A12FA001-AC4F-418D-AE19-62706E023703}">
                      <ahyp:hlinkClr xmlns:ahyp="http://schemas.microsoft.com/office/drawing/2018/hyperlinkcolor" val="tx"/>
                    </a:ext>
                  </a:extLst>
                </a:hlinkClick>
              </a:rPr>
              <a:t>多叉堆</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81148BE-FFED-E437-0F60-2B3820FC25AF}"/>
                  </a:ext>
                </a:extLst>
              </p:cNvPr>
              <p:cNvSpPr txBox="1"/>
              <p:nvPr/>
            </p:nvSpPr>
            <p:spPr>
              <a:xfrm>
                <a:off x="1004934" y="1560462"/>
                <a:ext cx="8777241" cy="2038187"/>
              </a:xfrm>
              <a:prstGeom prst="rect">
                <a:avLst/>
              </a:prstGeom>
              <a:noFill/>
            </p:spPr>
            <p:txBody>
              <a:bodyPr wrap="square" rtlCol="0">
                <a:spAutoFit/>
              </a:bodyPr>
              <a:lstStyle/>
              <a:p>
                <a:r>
                  <a:rPr lang="zh-CN" altLang="en-US" sz="2400" dirty="0"/>
                  <a:t>显然根节点必须选</a:t>
                </a:r>
                <a14:m>
                  <m:oMath xmlns:m="http://schemas.openxmlformats.org/officeDocument/2006/math">
                    <m:r>
                      <a:rPr lang="en-US" altLang="zh-CN" sz="2400" b="0" i="1" smtClean="0">
                        <a:latin typeface="Cambria Math" panose="02040503050406030204" pitchFamily="18" charset="0"/>
                      </a:rPr>
                      <m:t>0</m:t>
                    </m:r>
                  </m:oMath>
                </a14:m>
                <a:r>
                  <a:rPr lang="zh-CN" altLang="en-US" sz="2400" dirty="0"/>
                  <a:t>，会发现所有子树是互不影响的，设</a:t>
                </a: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a:latin typeface="Cambria Math" panose="02040503050406030204" pitchFamily="18" charset="0"/>
                          </a:rPr>
                          <m:t>dp</m:t>
                        </m:r>
                      </m:e>
                      <m:sub>
                        <m:r>
                          <m:rPr>
                            <m:sty m:val="p"/>
                          </m:rPr>
                          <a:rPr lang="en-US" altLang="zh-CN" sz="2400">
                            <a:latin typeface="Cambria Math" panose="02040503050406030204" pitchFamily="18" charset="0"/>
                          </a:rPr>
                          <m:t>i</m:t>
                        </m:r>
                      </m:sub>
                    </m:sSub>
                  </m:oMath>
                </a14:m>
                <a:r>
                  <a:rPr lang="zh-CN" altLang="en-US" sz="2400" dirty="0"/>
                  <a:t>表示以</a:t>
                </a:r>
                <a14:m>
                  <m:oMath xmlns:m="http://schemas.openxmlformats.org/officeDocument/2006/math">
                    <m:r>
                      <a:rPr lang="en-US" altLang="zh-CN" sz="2400" b="0" i="1" smtClean="0">
                        <a:latin typeface="Cambria Math" panose="02040503050406030204" pitchFamily="18" charset="0"/>
                      </a:rPr>
                      <m:t>𝑖</m:t>
                    </m:r>
                  </m:oMath>
                </a14:m>
                <a:r>
                  <a:rPr lang="zh-CN" altLang="en-US" sz="2400" dirty="0"/>
                  <a:t>为根合法的方案数。若新加入了一棵根为</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𝑗</m:t>
                    </m:r>
                  </m:oMath>
                </a14:m>
                <a:r>
                  <a:rPr lang="zh-CN" altLang="en-US" sz="2400" dirty="0"/>
                  <a:t>的树，则转移为：</a:t>
                </a:r>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𝑑</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f>
                            <m:fPr>
                              <m:type m:val="noBa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𝑠</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𝑧</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𝑠</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𝑧</m:t>
                                  </m:r>
                                </m:e>
                                <m:sub>
                                  <m:r>
                                    <a:rPr lang="en-US" altLang="zh-CN" sz="2400" b="0" i="1" smtClean="0">
                                      <a:latin typeface="Cambria Math" panose="02040503050406030204" pitchFamily="18" charset="0"/>
                                    </a:rPr>
                                    <m:t>𝑗</m:t>
                                  </m:r>
                                </m:sub>
                              </m:sSub>
                            </m:den>
                          </m:f>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oMath>
                  </m:oMathPara>
                </a14:m>
                <a:endParaRPr lang="en-US" altLang="zh-CN" sz="2400" dirty="0"/>
              </a:p>
              <a:p>
                <a:r>
                  <a:rPr lang="zh-CN" altLang="en-US" sz="2400" dirty="0"/>
                  <a:t>用并查集维护即可。</a:t>
                </a:r>
                <a:endParaRPr lang="en-US" altLang="zh-CN" sz="2400" dirty="0"/>
              </a:p>
            </p:txBody>
          </p:sp>
        </mc:Choice>
        <mc:Fallback xmlns="">
          <p:sp>
            <p:nvSpPr>
              <p:cNvPr id="6" name="文本框 5">
                <a:extLst>
                  <a:ext uri="{FF2B5EF4-FFF2-40B4-BE49-F238E27FC236}">
                    <a16:creationId xmlns:a16="http://schemas.microsoft.com/office/drawing/2014/main" id="{C81148BE-FFED-E437-0F60-2B3820FC25AF}"/>
                  </a:ext>
                </a:extLst>
              </p:cNvPr>
              <p:cNvSpPr txBox="1">
                <a:spLocks noRot="1" noChangeAspect="1" noMove="1" noResize="1" noEditPoints="1" noAdjustHandles="1" noChangeArrowheads="1" noChangeShapeType="1" noTextEdit="1"/>
              </p:cNvSpPr>
              <p:nvPr/>
            </p:nvSpPr>
            <p:spPr>
              <a:xfrm>
                <a:off x="1004934" y="1560462"/>
                <a:ext cx="8777241" cy="2038187"/>
              </a:xfrm>
              <a:prstGeom prst="rect">
                <a:avLst/>
              </a:prstGeom>
              <a:blipFill>
                <a:blip r:embed="rId4"/>
                <a:stretch>
                  <a:fillRect l="-1111" t="-3293" r="-208" b="-47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99717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B0BD0-A395-F701-CD04-ECF2C93AA369}"/>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2BBED7D3-5C81-70A0-13FC-FB395BC9E10D}"/>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P6773 [NOI2020] </a:t>
            </a:r>
            <a:r>
              <a:rPr lang="zh-CN" altLang="en-US" sz="4400" b="1" i="0" dirty="0">
                <a:effectLst/>
                <a:latin typeface="-apple-system"/>
                <a:hlinkClick r:id="rId3">
                  <a:extLst>
                    <a:ext uri="{A12FA001-AC4F-418D-AE19-62706E023703}">
                      <ahyp:hlinkClr xmlns:ahyp="http://schemas.microsoft.com/office/drawing/2018/hyperlinkcolor" val="tx"/>
                    </a:ext>
                  </a:extLst>
                </a:hlinkClick>
              </a:rPr>
              <a:t>命运</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DE2ABF4-E24F-A42C-7B93-787BDE000AF3}"/>
                  </a:ext>
                </a:extLst>
              </p:cNvPr>
              <p:cNvSpPr txBox="1"/>
              <p:nvPr/>
            </p:nvSpPr>
            <p:spPr>
              <a:xfrm>
                <a:off x="1004934" y="1560462"/>
                <a:ext cx="9310641" cy="461665"/>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32</m:t>
                    </m:r>
                    <m:r>
                      <a:rPr lang="en-US" altLang="zh-CN" sz="2400" b="0" i="1" smtClean="0">
                        <a:latin typeface="Cambria Math" panose="02040503050406030204" pitchFamily="18" charset="0"/>
                      </a:rPr>
                      <m:t>𝑝𝑡𝑠</m:t>
                    </m:r>
                  </m:oMath>
                </a14:m>
                <a:r>
                  <a:rPr lang="zh-CN" altLang="en-US" sz="2400" dirty="0"/>
                  <a:t>：观察到</a:t>
                </a:r>
                <a14:m>
                  <m:oMath xmlns:m="http://schemas.openxmlformats.org/officeDocument/2006/math">
                    <m:r>
                      <a:rPr lang="en-US" altLang="zh-CN" sz="2400" b="0" i="1" smtClean="0">
                        <a:latin typeface="Cambria Math" panose="02040503050406030204" pitchFamily="18" charset="0"/>
                      </a:rPr>
                      <m:t>𝑚</m:t>
                    </m:r>
                  </m:oMath>
                </a14:m>
                <a:r>
                  <a:rPr lang="zh-CN" altLang="en-US" sz="2400" dirty="0"/>
                  <a:t>很小，考虑每个限制满不满足，容斥一下即可。</a:t>
                </a:r>
                <a:endParaRPr lang="en-US" altLang="zh-CN" sz="2400" dirty="0"/>
              </a:p>
            </p:txBody>
          </p:sp>
        </mc:Choice>
        <mc:Fallback xmlns="">
          <p:sp>
            <p:nvSpPr>
              <p:cNvPr id="6" name="文本框 5">
                <a:extLst>
                  <a:ext uri="{FF2B5EF4-FFF2-40B4-BE49-F238E27FC236}">
                    <a16:creationId xmlns:a16="http://schemas.microsoft.com/office/drawing/2014/main" id="{9DE2ABF4-E24F-A42C-7B93-787BDE000AF3}"/>
                  </a:ext>
                </a:extLst>
              </p:cNvPr>
              <p:cNvSpPr txBox="1">
                <a:spLocks noRot="1" noChangeAspect="1" noMove="1" noResize="1" noEditPoints="1" noAdjustHandles="1" noChangeArrowheads="1" noChangeShapeType="1" noTextEdit="1"/>
              </p:cNvSpPr>
              <p:nvPr/>
            </p:nvSpPr>
            <p:spPr>
              <a:xfrm>
                <a:off x="1004934" y="1560462"/>
                <a:ext cx="9310641" cy="461665"/>
              </a:xfrm>
              <a:prstGeom prst="rect">
                <a:avLst/>
              </a:prstGeom>
              <a:blipFill>
                <a:blip r:embed="rId4"/>
                <a:stretch>
                  <a:fillRect l="-524" t="-15789" b="-23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94BB906-3EE5-E79D-6994-AADD37D05DA9}"/>
                  </a:ext>
                </a:extLst>
              </p:cNvPr>
              <p:cNvSpPr txBox="1"/>
              <p:nvPr/>
            </p:nvSpPr>
            <p:spPr>
              <a:xfrm>
                <a:off x="1004933" y="2022127"/>
                <a:ext cx="9310641" cy="4154214"/>
              </a:xfrm>
              <a:prstGeom prst="rect">
                <a:avLst/>
              </a:prstGeom>
              <a:noFill/>
            </p:spPr>
            <p:txBody>
              <a:bodyPr wrap="square" rtlCol="0">
                <a:spAutoFit/>
              </a:bodyPr>
              <a:lstStyle/>
              <a:p>
                <a14:m>
                  <m:oMath xmlns:m="http://schemas.openxmlformats.org/officeDocument/2006/math">
                    <m:r>
                      <a:rPr lang="en-US" altLang="zh-CN" sz="2400" i="1" smtClean="0">
                        <a:solidFill>
                          <a:schemeClr val="tx1"/>
                        </a:solidFill>
                        <a:latin typeface="Cambria Math" panose="02040503050406030204" pitchFamily="18" charset="0"/>
                      </a:rPr>
                      <m:t>3</m:t>
                    </m:r>
                    <m:r>
                      <a:rPr lang="en-US" altLang="zh-CN" sz="2400" b="0" i="1" smtClean="0">
                        <a:solidFill>
                          <a:schemeClr val="tx1"/>
                        </a:solidFill>
                        <a:latin typeface="Cambria Math" panose="02040503050406030204" pitchFamily="18" charset="0"/>
                      </a:rPr>
                      <m:t>6</m:t>
                    </m:r>
                    <m:r>
                      <a:rPr lang="en-US" altLang="zh-CN" sz="2400" b="0" i="1" smtClean="0">
                        <a:solidFill>
                          <a:schemeClr val="tx1"/>
                        </a:solidFill>
                        <a:latin typeface="Cambria Math" panose="02040503050406030204" pitchFamily="18" charset="0"/>
                      </a:rPr>
                      <m:t>𝑝𝑡𝑠</m:t>
                    </m:r>
                  </m:oMath>
                </a14:m>
                <a:r>
                  <a:rPr lang="zh-CN" altLang="en-US" sz="2400" dirty="0">
                    <a:solidFill>
                      <a:schemeClr val="tx1"/>
                    </a:solidFill>
                  </a:rPr>
                  <a:t>：注意到一个性质：对于每一个限制</a:t>
                </a:r>
                <a14:m>
                  <m:oMath xmlns:m="http://schemas.openxmlformats.org/officeDocument/2006/math">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𝑢</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𝑣</m:t>
                    </m:r>
                    <m:r>
                      <a:rPr lang="en-US" altLang="zh-CN" sz="2400" b="0" i="1" smtClean="0">
                        <a:solidFill>
                          <a:schemeClr val="tx1"/>
                        </a:solidFill>
                        <a:latin typeface="Cambria Math" panose="02040503050406030204" pitchFamily="18" charset="0"/>
                      </a:rPr>
                      <m:t>)</m:t>
                    </m:r>
                  </m:oMath>
                </a14:m>
                <a:r>
                  <a:rPr lang="zh-CN" altLang="en-US" sz="2400" dirty="0">
                    <a:solidFill>
                      <a:schemeClr val="tx1"/>
                    </a:solidFill>
                  </a:rPr>
                  <a:t>，把这种限制挂在每个</a:t>
                </a:r>
                <a14:m>
                  <m:oMath xmlns:m="http://schemas.openxmlformats.org/officeDocument/2006/math">
                    <m:r>
                      <a:rPr lang="en-US" altLang="zh-CN" sz="2400" b="0" i="1" smtClean="0">
                        <a:solidFill>
                          <a:schemeClr val="tx1"/>
                        </a:solidFill>
                        <a:latin typeface="Cambria Math" panose="02040503050406030204" pitchFamily="18" charset="0"/>
                      </a:rPr>
                      <m:t>𝑣</m:t>
                    </m:r>
                  </m:oMath>
                </a14:m>
                <a:r>
                  <a:rPr lang="zh-CN" altLang="en-US" sz="2400" dirty="0">
                    <a:solidFill>
                      <a:schemeClr val="tx1"/>
                    </a:solidFill>
                  </a:rPr>
                  <a:t>上，只要深度最深的那个点与</a:t>
                </a:r>
                <a14:m>
                  <m:oMath xmlns:m="http://schemas.openxmlformats.org/officeDocument/2006/math">
                    <m:r>
                      <a:rPr lang="en-US" altLang="zh-CN" sz="2400" b="0" i="1" smtClean="0">
                        <a:solidFill>
                          <a:schemeClr val="tx1"/>
                        </a:solidFill>
                        <a:latin typeface="Cambria Math" panose="02040503050406030204" pitchFamily="18" charset="0"/>
                      </a:rPr>
                      <m:t>𝑣</m:t>
                    </m:r>
                  </m:oMath>
                </a14:m>
                <a:r>
                  <a:rPr lang="zh-CN" altLang="en-US" sz="2400" dirty="0">
                    <a:solidFill>
                      <a:schemeClr val="tx1"/>
                    </a:solidFill>
                  </a:rPr>
                  <a:t>之间有重要边，那么其他的限制也都能满足。设</a:t>
                </a:r>
                <a14:m>
                  <m:oMath xmlns:m="http://schemas.openxmlformats.org/officeDocument/2006/math">
                    <m:r>
                      <a:rPr lang="en-US" altLang="zh-CN" sz="2400" b="0" i="1" smtClean="0">
                        <a:solidFill>
                          <a:schemeClr val="tx1"/>
                        </a:solidFill>
                        <a:latin typeface="Cambria Math" panose="02040503050406030204" pitchFamily="18" charset="0"/>
                      </a:rPr>
                      <m:t>𝑑</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𝑝</m:t>
                        </m:r>
                      </m:e>
                      <m:sub>
                        <m:r>
                          <a:rPr lang="en-US" altLang="zh-CN" sz="2400" b="0" i="1" smtClean="0">
                            <a:solidFill>
                              <a:schemeClr val="tx1"/>
                            </a:solidFill>
                            <a:latin typeface="Cambria Math" panose="02040503050406030204" pitchFamily="18" charset="0"/>
                          </a:rPr>
                          <m:t>𝑖</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𝑗</m:t>
                        </m:r>
                      </m:sub>
                    </m:sSub>
                  </m:oMath>
                </a14:m>
                <a:r>
                  <a:rPr lang="zh-CN" altLang="en-US" sz="2400" dirty="0">
                    <a:solidFill>
                      <a:schemeClr val="tx1"/>
                    </a:solidFill>
                  </a:rPr>
                  <a:t>表示在</a:t>
                </a:r>
                <a14:m>
                  <m:oMath xmlns:m="http://schemas.openxmlformats.org/officeDocument/2006/math">
                    <m:r>
                      <m:rPr>
                        <m:sty m:val="p"/>
                      </m:rPr>
                      <a:rPr lang="en-US" altLang="zh-CN" sz="2400" i="1">
                        <a:solidFill>
                          <a:schemeClr val="tx1"/>
                        </a:solidFill>
                        <a:latin typeface="Cambria Math" panose="02040503050406030204" pitchFamily="18" charset="0"/>
                      </a:rPr>
                      <m:t>i</m:t>
                    </m:r>
                  </m:oMath>
                </a14:m>
                <a:r>
                  <a:rPr lang="zh-CN" altLang="en-US" sz="2400" dirty="0">
                    <a:solidFill>
                      <a:schemeClr val="tx1"/>
                    </a:solidFill>
                  </a:rPr>
                  <a:t>子树内的限制</a:t>
                </a:r>
                <a14:m>
                  <m:oMath xmlns:m="http://schemas.openxmlformats.org/officeDocument/2006/math">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𝑢</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𝑣</m:t>
                    </m:r>
                    <m:r>
                      <a:rPr lang="en-US" altLang="zh-CN" sz="2400" i="1">
                        <a:solidFill>
                          <a:schemeClr val="tx1"/>
                        </a:solidFill>
                        <a:latin typeface="Cambria Math" panose="02040503050406030204" pitchFamily="18" charset="0"/>
                      </a:rPr>
                      <m:t>)</m:t>
                    </m:r>
                  </m:oMath>
                </a14:m>
                <a:r>
                  <a:rPr lang="zh-CN" altLang="en-US" sz="2400" dirty="0">
                    <a:solidFill>
                      <a:schemeClr val="tx1"/>
                    </a:solidFill>
                  </a:rPr>
                  <a:t>已经满足且</a:t>
                </a:r>
                <a14:m>
                  <m:oMath xmlns:m="http://schemas.openxmlformats.org/officeDocument/2006/math">
                    <m:r>
                      <a:rPr lang="en-US" altLang="zh-CN" sz="2400" i="1">
                        <a:solidFill>
                          <a:schemeClr val="tx1"/>
                        </a:solidFill>
                        <a:latin typeface="Cambria Math" panose="02040503050406030204" pitchFamily="18" charset="0"/>
                      </a:rPr>
                      <m:t>𝑢</m:t>
                    </m:r>
                  </m:oMath>
                </a14:m>
                <a:r>
                  <a:rPr lang="zh-CN" altLang="en-US" sz="2400" dirty="0">
                    <a:solidFill>
                      <a:schemeClr val="tx1"/>
                    </a:solidFill>
                  </a:rPr>
                  <a:t>在子树外，</a:t>
                </a:r>
                <a:r>
                  <a:rPr lang="en-US" altLang="zh-CN" sz="2400" dirty="0">
                    <a:solidFill>
                      <a:schemeClr val="tx1"/>
                    </a:solidFill>
                  </a:rPr>
                  <a:t> </a:t>
                </a:r>
                <a14:m>
                  <m:oMath xmlns:m="http://schemas.openxmlformats.org/officeDocument/2006/math">
                    <m:r>
                      <m:rPr>
                        <m:sty m:val="p"/>
                      </m:rPr>
                      <a:rPr lang="en-US" altLang="zh-CN" sz="2400" i="1" smtClean="0">
                        <a:solidFill>
                          <a:schemeClr val="tx1"/>
                        </a:solidFill>
                        <a:latin typeface="Cambria Math" panose="02040503050406030204" pitchFamily="18" charset="0"/>
                      </a:rPr>
                      <m:t>v</m:t>
                    </m:r>
                  </m:oMath>
                </a14:m>
                <a:r>
                  <a:rPr lang="zh-CN" altLang="en-US" sz="2400" dirty="0">
                    <a:solidFill>
                      <a:schemeClr val="tx1"/>
                    </a:solidFill>
                  </a:rPr>
                  <a:t>在子树内的</a:t>
                </a:r>
                <a14:m>
                  <m:oMath xmlns:m="http://schemas.openxmlformats.org/officeDocument/2006/math">
                    <m:r>
                      <a:rPr lang="en-US" altLang="zh-CN" sz="2400" i="1">
                        <a:solidFill>
                          <a:schemeClr val="tx1"/>
                        </a:solidFill>
                        <a:latin typeface="Cambria Math" panose="02040503050406030204" pitchFamily="18" charset="0"/>
                      </a:rPr>
                      <m:t>𝑢</m:t>
                    </m:r>
                  </m:oMath>
                </a14:m>
                <a:r>
                  <a:rPr lang="zh-CN" altLang="en-US" sz="2400" dirty="0">
                    <a:solidFill>
                      <a:schemeClr val="tx1"/>
                    </a:solidFill>
                  </a:rPr>
                  <a:t>的最大深度为</a:t>
                </a:r>
                <a14:m>
                  <m:oMath xmlns:m="http://schemas.openxmlformats.org/officeDocument/2006/math">
                    <m:r>
                      <a:rPr lang="en-US" altLang="zh-CN" sz="2400" b="0" i="1" smtClean="0">
                        <a:solidFill>
                          <a:schemeClr val="tx1"/>
                        </a:solidFill>
                        <a:latin typeface="Cambria Math" panose="02040503050406030204" pitchFamily="18" charset="0"/>
                      </a:rPr>
                      <m:t>𝑗</m:t>
                    </m:r>
                  </m:oMath>
                </a14:m>
                <a:r>
                  <a:rPr lang="zh-CN" altLang="en-US" sz="2400" dirty="0">
                    <a:solidFill>
                      <a:schemeClr val="tx1"/>
                    </a:solidFill>
                  </a:rPr>
                  <a:t>的方案数。设当前点为</a:t>
                </a:r>
                <a14:m>
                  <m:oMath xmlns:m="http://schemas.openxmlformats.org/officeDocument/2006/math">
                    <m:r>
                      <m:rPr>
                        <m:sty m:val="p"/>
                      </m:rPr>
                      <a:rPr lang="en-US" altLang="zh-CN" sz="2400" i="1" dirty="0">
                        <a:solidFill>
                          <a:schemeClr val="tx1"/>
                        </a:solidFill>
                        <a:latin typeface="Cambria Math" panose="02040503050406030204" pitchFamily="18" charset="0"/>
                      </a:rPr>
                      <m:t>x</m:t>
                    </m:r>
                  </m:oMath>
                </a14:m>
                <a:r>
                  <a:rPr lang="zh-CN" altLang="en-US" sz="2400" dirty="0">
                    <a:solidFill>
                      <a:schemeClr val="tx1"/>
                    </a:solidFill>
                  </a:rPr>
                  <a:t>，当前子节点为</a:t>
                </a:r>
                <a14:m>
                  <m:oMath xmlns:m="http://schemas.openxmlformats.org/officeDocument/2006/math">
                    <m:r>
                      <m:rPr>
                        <m:sty m:val="p"/>
                      </m:rPr>
                      <a:rPr lang="en-US" altLang="zh-CN" sz="2400" i="1">
                        <a:solidFill>
                          <a:schemeClr val="tx1"/>
                        </a:solidFill>
                        <a:latin typeface="Cambria Math" panose="02040503050406030204" pitchFamily="18" charset="0"/>
                      </a:rPr>
                      <m:t>y</m:t>
                    </m:r>
                  </m:oMath>
                </a14:m>
                <a:r>
                  <a:rPr lang="zh-CN" altLang="en-US" sz="2400" dirty="0">
                    <a:solidFill>
                      <a:schemeClr val="tx1"/>
                    </a:solidFill>
                  </a:rPr>
                  <a:t> ，当前点最深的限制为</a:t>
                </a:r>
                <a14:m>
                  <m:oMath xmlns:m="http://schemas.openxmlformats.org/officeDocument/2006/math">
                    <m:r>
                      <m:rPr>
                        <m:sty m:val="p"/>
                      </m:rPr>
                      <a:rPr lang="en-US" altLang="zh-CN" sz="2400" i="1" dirty="0">
                        <a:solidFill>
                          <a:schemeClr val="tx1"/>
                        </a:solidFill>
                        <a:latin typeface="Cambria Math" panose="02040503050406030204" pitchFamily="18" charset="0"/>
                      </a:rPr>
                      <m:t>i</m:t>
                    </m:r>
                  </m:oMath>
                </a14:m>
                <a:r>
                  <a:rPr lang="zh-CN" altLang="en-US" sz="2400" dirty="0">
                    <a:solidFill>
                      <a:schemeClr val="tx1"/>
                    </a:solidFill>
                  </a:rPr>
                  <a:t>，当前子节点最深的限制为</a:t>
                </a:r>
                <a14:m>
                  <m:oMath xmlns:m="http://schemas.openxmlformats.org/officeDocument/2006/math">
                    <m:r>
                      <m:rPr>
                        <m:sty m:val="p"/>
                      </m:rPr>
                      <a:rPr lang="en-US" altLang="zh-CN" sz="2400" i="1">
                        <a:solidFill>
                          <a:schemeClr val="tx1"/>
                        </a:solidFill>
                        <a:latin typeface="Cambria Math" panose="02040503050406030204" pitchFamily="18" charset="0"/>
                      </a:rPr>
                      <m:t>j</m:t>
                    </m:r>
                  </m:oMath>
                </a14:m>
                <a:r>
                  <a:rPr lang="zh-CN" altLang="en-US" sz="2400" dirty="0">
                    <a:solidFill>
                      <a:schemeClr val="tx1"/>
                    </a:solidFill>
                  </a:rPr>
                  <a:t>。分讨进行转移。</a:t>
                </a:r>
                <a:endParaRPr lang="en-US" altLang="zh-CN" sz="2400" dirty="0">
                  <a:solidFill>
                    <a:schemeClr val="tx1"/>
                  </a:solidFill>
                </a:endParaRPr>
              </a:p>
              <a:p>
                <a14:m>
                  <m:oMath xmlns:m="http://schemas.openxmlformats.org/officeDocument/2006/math">
                    <m:r>
                      <a:rPr lang="en-US" altLang="zh-CN" sz="2400" b="0" i="1" smtClean="0">
                        <a:solidFill>
                          <a:schemeClr val="tx1"/>
                        </a:solidFill>
                        <a:latin typeface="Cambria Math" panose="02040503050406030204" pitchFamily="18" charset="0"/>
                      </a:rPr>
                      <m:t>1</m:t>
                    </m:r>
                    <m:r>
                      <a:rPr lang="en-US" altLang="zh-CN" sz="2400" b="0" i="1" smtClean="0">
                        <a:solidFill>
                          <a:schemeClr val="tx1"/>
                        </a:solidFill>
                        <a:latin typeface="Cambria Math" panose="02040503050406030204" pitchFamily="18" charset="0"/>
                        <a:ea typeface="Cambria Math" panose="02040503050406030204" pitchFamily="18" charset="0"/>
                      </a:rPr>
                      <m:t>°</m:t>
                    </m:r>
                  </m:oMath>
                </a14:m>
                <a:r>
                  <a:rPr lang="en-US" altLang="zh-CN" sz="2400" dirty="0">
                    <a:solidFill>
                      <a:schemeClr val="tx1"/>
                    </a:solidFill>
                  </a:rPr>
                  <a:t> </a:t>
                </a:r>
                <a14:m>
                  <m:oMath xmlns:m="http://schemas.openxmlformats.org/officeDocument/2006/math">
                    <m:r>
                      <a:rPr lang="en-US" altLang="zh-CN" sz="2400" b="0" i="1" dirty="0" smtClean="0">
                        <a:solidFill>
                          <a:schemeClr val="tx1"/>
                        </a:solidFill>
                        <a:latin typeface="Cambria Math" panose="02040503050406030204" pitchFamily="18" charset="0"/>
                      </a:rPr>
                      <m:t>(</m:t>
                    </m:r>
                    <m:r>
                      <a:rPr lang="en-US" altLang="zh-CN" sz="2400" b="0" i="1" dirty="0" smtClean="0">
                        <a:solidFill>
                          <a:schemeClr val="tx1"/>
                        </a:solidFill>
                        <a:latin typeface="Cambria Math" panose="02040503050406030204" pitchFamily="18" charset="0"/>
                      </a:rPr>
                      <m:t>𝑥</m:t>
                    </m:r>
                    <m:r>
                      <a:rPr lang="en-US" altLang="zh-CN" sz="2400" b="0" i="1" dirty="0" smtClean="0">
                        <a:solidFill>
                          <a:schemeClr val="tx1"/>
                        </a:solidFill>
                        <a:latin typeface="Cambria Math" panose="02040503050406030204" pitchFamily="18" charset="0"/>
                      </a:rPr>
                      <m:t>,</m:t>
                    </m:r>
                    <m:r>
                      <a:rPr lang="en-US" altLang="zh-CN" sz="2400" b="0" i="1" dirty="0" smtClean="0">
                        <a:solidFill>
                          <a:schemeClr val="tx1"/>
                        </a:solidFill>
                        <a:latin typeface="Cambria Math" panose="02040503050406030204" pitchFamily="18" charset="0"/>
                      </a:rPr>
                      <m:t>𝑦</m:t>
                    </m:r>
                    <m:r>
                      <a:rPr lang="en-US" altLang="zh-CN" sz="2400" b="0" i="1" dirty="0" smtClean="0">
                        <a:solidFill>
                          <a:schemeClr val="tx1"/>
                        </a:solidFill>
                        <a:latin typeface="Cambria Math" panose="02040503050406030204" pitchFamily="18" charset="0"/>
                      </a:rPr>
                      <m:t>)</m:t>
                    </m:r>
                  </m:oMath>
                </a14:m>
                <a:r>
                  <a:rPr lang="zh-CN" altLang="en-US" sz="2400" dirty="0">
                    <a:solidFill>
                      <a:schemeClr val="tx1"/>
                    </a:solidFill>
                  </a:rPr>
                  <a:t>这条边为重要边。那么无论</a:t>
                </a:r>
                <a14:m>
                  <m:oMath xmlns:m="http://schemas.openxmlformats.org/officeDocument/2006/math">
                    <m:r>
                      <a:rPr lang="en-US" altLang="zh-CN" sz="2400" b="0" i="1" smtClean="0">
                        <a:solidFill>
                          <a:schemeClr val="tx1"/>
                        </a:solidFill>
                        <a:latin typeface="Cambria Math" panose="02040503050406030204" pitchFamily="18" charset="0"/>
                      </a:rPr>
                      <m:t>𝑦</m:t>
                    </m:r>
                  </m:oMath>
                </a14:m>
                <a:r>
                  <a:rPr lang="zh-CN" altLang="en-US" sz="2400" dirty="0">
                    <a:solidFill>
                      <a:schemeClr val="tx1"/>
                    </a:solidFill>
                  </a:rPr>
                  <a:t>的限制是什么，之后的限制都是</a:t>
                </a:r>
                <a14:m>
                  <m:oMath xmlns:m="http://schemas.openxmlformats.org/officeDocument/2006/math">
                    <m:r>
                      <m:rPr>
                        <m:sty m:val="p"/>
                      </m:rPr>
                      <a:rPr lang="en-US" altLang="zh-CN" sz="2400" i="1" dirty="0">
                        <a:latin typeface="Cambria Math" panose="02040503050406030204" pitchFamily="18" charset="0"/>
                      </a:rPr>
                      <m:t>i</m:t>
                    </m:r>
                  </m:oMath>
                </a14:m>
                <a:r>
                  <a:rPr lang="zh-CN" altLang="en-US" sz="2400" dirty="0">
                    <a:solidFill>
                      <a:schemeClr val="tx1"/>
                    </a:solidFill>
                  </a:rPr>
                  <a:t>，转移</a:t>
                </a:r>
                <a:r>
                  <a:rPr lang="zh-CN" altLang="en-US" sz="2400" dirty="0"/>
                  <a:t>：</a:t>
                </a:r>
                <a:endParaRPr lang="en-US" altLang="zh-CN" sz="2400" dirty="0"/>
              </a:p>
              <a:p>
                <a:pPr/>
                <a14:m>
                  <m:oMathPara xmlns:m="http://schemas.openxmlformats.org/officeDocument/2006/math">
                    <m:oMathParaPr>
                      <m:jc m:val="centerGroup"/>
                    </m:oMathParaPr>
                    <m:oMath xmlns:m="http://schemas.openxmlformats.org/officeDocument/2006/math">
                      <m:sSub>
                        <m:sSubPr>
                          <m:ctrlPr>
                            <a:rPr lang="en-US" altLang="zh-CN" sz="2400" b="0" i="1" dirty="0" smtClean="0">
                              <a:solidFill>
                                <a:schemeClr val="tx1"/>
                              </a:solidFill>
                              <a:latin typeface="Cambria Math" panose="02040503050406030204" pitchFamily="18" charset="0"/>
                            </a:rPr>
                          </m:ctrlPr>
                        </m:sSubPr>
                        <m:e>
                          <m:r>
                            <m:rPr>
                              <m:sty m:val="p"/>
                            </m:rPr>
                            <a:rPr lang="en-US" altLang="zh-CN" sz="2400" i="0" dirty="0" smtClean="0">
                              <a:solidFill>
                                <a:schemeClr val="tx1"/>
                              </a:solidFill>
                              <a:latin typeface="Cambria Math" panose="02040503050406030204" pitchFamily="18" charset="0"/>
                            </a:rPr>
                            <m:t>d</m:t>
                          </m:r>
                          <m:r>
                            <m:rPr>
                              <m:sty m:val="p"/>
                            </m:rPr>
                            <a:rPr lang="en-US" altLang="zh-CN" sz="2400" i="0" dirty="0">
                              <a:solidFill>
                                <a:schemeClr val="tx1"/>
                              </a:solidFill>
                              <a:latin typeface="Cambria Math" panose="02040503050406030204" pitchFamily="18" charset="0"/>
                            </a:rPr>
                            <m:t>p</m:t>
                          </m:r>
                        </m:e>
                        <m:sub>
                          <m:r>
                            <m:rPr>
                              <m:sty m:val="p"/>
                            </m:rPr>
                            <a:rPr lang="en-US" altLang="zh-CN" sz="2400" b="0" i="0" dirty="0" smtClean="0">
                              <a:solidFill>
                                <a:schemeClr val="tx1"/>
                              </a:solidFill>
                              <a:latin typeface="Cambria Math" panose="02040503050406030204" pitchFamily="18" charset="0"/>
                            </a:rPr>
                            <m:t>x</m:t>
                          </m:r>
                          <m:r>
                            <a:rPr lang="en-US" altLang="zh-CN" sz="2400" b="0" i="0" dirty="0" smtClean="0">
                              <a:solidFill>
                                <a:schemeClr val="tx1"/>
                              </a:solidFill>
                              <a:latin typeface="Cambria Math" panose="02040503050406030204" pitchFamily="18" charset="0"/>
                            </a:rPr>
                            <m:t>,</m:t>
                          </m:r>
                          <m:r>
                            <m:rPr>
                              <m:sty m:val="p"/>
                            </m:rPr>
                            <a:rPr lang="en-US" altLang="zh-CN" sz="2400" b="0" i="0" dirty="0" smtClean="0">
                              <a:solidFill>
                                <a:schemeClr val="tx1"/>
                              </a:solidFill>
                              <a:latin typeface="Cambria Math" panose="02040503050406030204" pitchFamily="18" charset="0"/>
                            </a:rPr>
                            <m:t>i</m:t>
                          </m:r>
                        </m:sub>
                      </m:sSub>
                      <m:r>
                        <a:rPr lang="en-US" altLang="zh-CN" sz="2400" b="0" i="0" dirty="0" smtClean="0">
                          <a:solidFill>
                            <a:schemeClr val="tx1"/>
                          </a:solidFill>
                          <a:latin typeface="Cambria Math" panose="02040503050406030204" pitchFamily="18" charset="0"/>
                        </a:rPr>
                        <m:t>=</m:t>
                      </m:r>
                      <m:sSub>
                        <m:sSubPr>
                          <m:ctrlPr>
                            <a:rPr lang="en-US" altLang="zh-CN" sz="2400" b="0" i="1" dirty="0" smtClean="0">
                              <a:solidFill>
                                <a:schemeClr val="tx1"/>
                              </a:solidFill>
                              <a:latin typeface="Cambria Math" panose="02040503050406030204" pitchFamily="18" charset="0"/>
                            </a:rPr>
                          </m:ctrlPr>
                        </m:sSubPr>
                        <m:e>
                          <m:r>
                            <m:rPr>
                              <m:sty m:val="p"/>
                            </m:rPr>
                            <a:rPr lang="en-US" altLang="zh-CN" sz="2400" b="0" i="0" dirty="0" smtClean="0">
                              <a:solidFill>
                                <a:schemeClr val="tx1"/>
                              </a:solidFill>
                              <a:latin typeface="Cambria Math" panose="02040503050406030204" pitchFamily="18" charset="0"/>
                            </a:rPr>
                            <m:t>dp</m:t>
                          </m:r>
                        </m:e>
                        <m:sub>
                          <m:r>
                            <m:rPr>
                              <m:sty m:val="p"/>
                            </m:rPr>
                            <a:rPr lang="en-US" altLang="zh-CN" sz="2400" b="0" i="0" dirty="0" smtClean="0">
                              <a:solidFill>
                                <a:schemeClr val="tx1"/>
                              </a:solidFill>
                              <a:latin typeface="Cambria Math" panose="02040503050406030204" pitchFamily="18" charset="0"/>
                            </a:rPr>
                            <m:t>x</m:t>
                          </m:r>
                          <m:r>
                            <a:rPr lang="en-US" altLang="zh-CN" sz="2400" b="0" i="0" dirty="0" smtClean="0">
                              <a:solidFill>
                                <a:schemeClr val="tx1"/>
                              </a:solidFill>
                              <a:latin typeface="Cambria Math" panose="02040503050406030204" pitchFamily="18" charset="0"/>
                            </a:rPr>
                            <m:t>,</m:t>
                          </m:r>
                          <m:r>
                            <m:rPr>
                              <m:sty m:val="p"/>
                            </m:rPr>
                            <a:rPr lang="en-US" altLang="zh-CN" sz="2400" b="0" i="0" dirty="0" smtClean="0">
                              <a:solidFill>
                                <a:schemeClr val="tx1"/>
                              </a:solidFill>
                              <a:latin typeface="Cambria Math" panose="02040503050406030204" pitchFamily="18" charset="0"/>
                            </a:rPr>
                            <m:t>i</m:t>
                          </m:r>
                        </m:sub>
                      </m:sSub>
                      <m:r>
                        <a:rPr lang="en-US" altLang="zh-CN" sz="2400" b="0" i="1" dirty="0" smtClean="0">
                          <a:solidFill>
                            <a:schemeClr val="tx1"/>
                          </a:solidFill>
                          <a:latin typeface="Cambria Math" panose="02040503050406030204" pitchFamily="18" charset="0"/>
                        </a:rPr>
                        <m:t>×</m:t>
                      </m:r>
                      <m:nary>
                        <m:naryPr>
                          <m:chr m:val="∑"/>
                          <m:ctrlPr>
                            <a:rPr lang="en-US" altLang="zh-CN" sz="2400" b="0" i="1" dirty="0" smtClean="0">
                              <a:solidFill>
                                <a:schemeClr val="tx1"/>
                              </a:solidFill>
                              <a:latin typeface="Cambria Math" panose="02040503050406030204" pitchFamily="18" charset="0"/>
                            </a:rPr>
                          </m:ctrlPr>
                        </m:naryPr>
                        <m:sub>
                          <m:r>
                            <m:rPr>
                              <m:brk m:alnAt="23"/>
                            </m:rPr>
                            <a:rPr lang="en-US" altLang="zh-CN" sz="2400" b="0" i="1" dirty="0" smtClean="0">
                              <a:solidFill>
                                <a:schemeClr val="tx1"/>
                              </a:solidFill>
                              <a:latin typeface="Cambria Math" panose="02040503050406030204" pitchFamily="18" charset="0"/>
                            </a:rPr>
                            <m:t>𝑗</m:t>
                          </m:r>
                          <m:r>
                            <a:rPr lang="en-US" altLang="zh-CN" sz="2400" b="0" i="1" dirty="0" smtClean="0">
                              <a:solidFill>
                                <a:schemeClr val="tx1"/>
                              </a:solidFill>
                              <a:latin typeface="Cambria Math" panose="02040503050406030204" pitchFamily="18" charset="0"/>
                            </a:rPr>
                            <m:t>=0</m:t>
                          </m:r>
                        </m:sub>
                        <m:sup>
                          <m:r>
                            <a:rPr lang="en-US" altLang="zh-CN" sz="2400" b="0" i="1" dirty="0" smtClean="0">
                              <a:solidFill>
                                <a:schemeClr val="tx1"/>
                              </a:solidFill>
                              <a:latin typeface="Cambria Math" panose="02040503050406030204" pitchFamily="18" charset="0"/>
                            </a:rPr>
                            <m:t>𝑑𝑒</m:t>
                          </m:r>
                          <m:sSub>
                            <m:sSubPr>
                              <m:ctrlPr>
                                <a:rPr lang="en-US" altLang="zh-CN" sz="2400" b="0" i="1" dirty="0" smtClean="0">
                                  <a:solidFill>
                                    <a:schemeClr val="tx1"/>
                                  </a:solidFill>
                                  <a:latin typeface="Cambria Math" panose="02040503050406030204" pitchFamily="18" charset="0"/>
                                </a:rPr>
                              </m:ctrlPr>
                            </m:sSubPr>
                            <m:e>
                              <m:r>
                                <a:rPr lang="en-US" altLang="zh-CN" sz="2400" b="0" i="1" dirty="0" smtClean="0">
                                  <a:solidFill>
                                    <a:schemeClr val="tx1"/>
                                  </a:solidFill>
                                  <a:latin typeface="Cambria Math" panose="02040503050406030204" pitchFamily="18" charset="0"/>
                                </a:rPr>
                                <m:t>𝑝</m:t>
                              </m:r>
                            </m:e>
                            <m:sub>
                              <m:r>
                                <a:rPr lang="en-US" altLang="zh-CN" sz="2400" b="0" i="1" dirty="0" smtClean="0">
                                  <a:solidFill>
                                    <a:schemeClr val="tx1"/>
                                  </a:solidFill>
                                  <a:latin typeface="Cambria Math" panose="02040503050406030204" pitchFamily="18" charset="0"/>
                                </a:rPr>
                                <m:t>𝑦</m:t>
                              </m:r>
                            </m:sub>
                          </m:sSub>
                          <m:r>
                            <a:rPr lang="en-US" altLang="zh-CN" sz="2400" b="0" i="1" dirty="0" smtClean="0">
                              <a:solidFill>
                                <a:schemeClr val="tx1"/>
                              </a:solidFill>
                              <a:latin typeface="Cambria Math" panose="02040503050406030204" pitchFamily="18" charset="0"/>
                            </a:rPr>
                            <m:t>−1</m:t>
                          </m:r>
                        </m:sup>
                        <m:e>
                          <m:r>
                            <a:rPr lang="en-US" altLang="zh-CN" sz="2400" b="0" i="1" dirty="0" smtClean="0">
                              <a:solidFill>
                                <a:schemeClr val="tx1"/>
                              </a:solidFill>
                              <a:latin typeface="Cambria Math" panose="02040503050406030204" pitchFamily="18" charset="0"/>
                            </a:rPr>
                            <m:t>𝑑</m:t>
                          </m:r>
                          <m:sSub>
                            <m:sSubPr>
                              <m:ctrlPr>
                                <a:rPr lang="en-US" altLang="zh-CN" sz="2400" b="0" i="1" dirty="0" smtClean="0">
                                  <a:solidFill>
                                    <a:schemeClr val="tx1"/>
                                  </a:solidFill>
                                  <a:latin typeface="Cambria Math" panose="02040503050406030204" pitchFamily="18" charset="0"/>
                                </a:rPr>
                              </m:ctrlPr>
                            </m:sSubPr>
                            <m:e>
                              <m:r>
                                <a:rPr lang="en-US" altLang="zh-CN" sz="2400" b="0" i="1" dirty="0" smtClean="0">
                                  <a:solidFill>
                                    <a:schemeClr val="tx1"/>
                                  </a:solidFill>
                                  <a:latin typeface="Cambria Math" panose="02040503050406030204" pitchFamily="18" charset="0"/>
                                </a:rPr>
                                <m:t>𝑝</m:t>
                              </m:r>
                            </m:e>
                            <m:sub>
                              <m:r>
                                <a:rPr lang="en-US" altLang="zh-CN" sz="2400" b="0" i="1" dirty="0" smtClean="0">
                                  <a:solidFill>
                                    <a:schemeClr val="tx1"/>
                                  </a:solidFill>
                                  <a:latin typeface="Cambria Math" panose="02040503050406030204" pitchFamily="18" charset="0"/>
                                </a:rPr>
                                <m:t>𝑦</m:t>
                              </m:r>
                              <m:r>
                                <a:rPr lang="en-US" altLang="zh-CN" sz="2400" b="0" i="1" dirty="0" smtClean="0">
                                  <a:solidFill>
                                    <a:schemeClr val="tx1"/>
                                  </a:solidFill>
                                  <a:latin typeface="Cambria Math" panose="02040503050406030204" pitchFamily="18" charset="0"/>
                                </a:rPr>
                                <m:t>,</m:t>
                              </m:r>
                              <m:r>
                                <a:rPr lang="en-US" altLang="zh-CN" sz="2400" b="0" i="1" dirty="0" smtClean="0">
                                  <a:solidFill>
                                    <a:schemeClr val="tx1"/>
                                  </a:solidFill>
                                  <a:latin typeface="Cambria Math" panose="02040503050406030204" pitchFamily="18" charset="0"/>
                                </a:rPr>
                                <m:t>𝑗</m:t>
                              </m:r>
                            </m:sub>
                          </m:sSub>
                        </m:e>
                      </m:nary>
                    </m:oMath>
                  </m:oMathPara>
                </a14:m>
                <a:endParaRPr lang="en-US" altLang="zh-CN" sz="2400" dirty="0">
                  <a:solidFill>
                    <a:schemeClr val="tx1"/>
                  </a:solidFill>
                </a:endParaRPr>
              </a:p>
            </p:txBody>
          </p:sp>
        </mc:Choice>
        <mc:Fallback xmlns="">
          <p:sp>
            <p:nvSpPr>
              <p:cNvPr id="3" name="文本框 2">
                <a:extLst>
                  <a:ext uri="{FF2B5EF4-FFF2-40B4-BE49-F238E27FC236}">
                    <a16:creationId xmlns:a16="http://schemas.microsoft.com/office/drawing/2014/main" id="{394BB906-3EE5-E79D-6994-AADD37D05DA9}"/>
                  </a:ext>
                </a:extLst>
              </p:cNvPr>
              <p:cNvSpPr txBox="1">
                <a:spLocks noRot="1" noChangeAspect="1" noMove="1" noResize="1" noEditPoints="1" noAdjustHandles="1" noChangeArrowheads="1" noChangeShapeType="1" noTextEdit="1"/>
              </p:cNvSpPr>
              <p:nvPr/>
            </p:nvSpPr>
            <p:spPr>
              <a:xfrm>
                <a:off x="1004933" y="2022127"/>
                <a:ext cx="9310641" cy="4154214"/>
              </a:xfrm>
              <a:prstGeom prst="rect">
                <a:avLst/>
              </a:prstGeom>
              <a:blipFill>
                <a:blip r:embed="rId5"/>
                <a:stretch>
                  <a:fillRect l="-1048" t="-1615" r="-9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95152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0A20A-44BF-F0B6-AD14-C49F16FDFACA}"/>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DD57D9F4-58DC-24CD-D811-89552CD8DA9D}"/>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P6773 [NOI2020] </a:t>
            </a:r>
            <a:r>
              <a:rPr lang="zh-CN" altLang="en-US" sz="4400" b="1" i="0" dirty="0">
                <a:effectLst/>
                <a:latin typeface="-apple-system"/>
                <a:hlinkClick r:id="rId3">
                  <a:extLst>
                    <a:ext uri="{A12FA001-AC4F-418D-AE19-62706E023703}">
                      <ahyp:hlinkClr xmlns:ahyp="http://schemas.microsoft.com/office/drawing/2018/hyperlinkcolor" val="tx"/>
                    </a:ext>
                  </a:extLst>
                </a:hlinkClick>
              </a:rPr>
              <a:t>命运</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D8A1321-722B-BC2E-3325-745ECAE4C2C5}"/>
                  </a:ext>
                </a:extLst>
              </p:cNvPr>
              <p:cNvSpPr txBox="1"/>
              <p:nvPr/>
            </p:nvSpPr>
            <p:spPr>
              <a:xfrm>
                <a:off x="1004934" y="1560462"/>
                <a:ext cx="9310641" cy="1579022"/>
              </a:xfrm>
              <a:prstGeom prst="rect">
                <a:avLst/>
              </a:prstGeom>
              <a:noFill/>
            </p:spPr>
            <p:txBody>
              <a:bodyPr wrap="square" rtlCol="0">
                <a:spAutoFit/>
              </a:bodyPr>
              <a:lstStyle/>
              <a:p>
                <a14:m>
                  <m:oMath xmlns:m="http://schemas.openxmlformats.org/officeDocument/2006/math">
                    <m:r>
                      <a:rPr lang="en-US" altLang="zh-CN" sz="2400" i="1" smtClean="0">
                        <a:latin typeface="Cambria Math" panose="02040503050406030204" pitchFamily="18" charset="0"/>
                      </a:rPr>
                      <m:t>2</m:t>
                    </m:r>
                    <m:r>
                      <a:rPr lang="en-US" altLang="zh-CN" sz="2400" i="1">
                        <a:latin typeface="Cambria Math" panose="02040503050406030204" pitchFamily="18" charset="0"/>
                        <a:ea typeface="Cambria Math" panose="02040503050406030204" pitchFamily="18" charset="0"/>
                      </a:rPr>
                      <m:t>°</m:t>
                    </m:r>
                  </m:oMath>
                </a14:m>
                <a:r>
                  <a:rPr lang="en-US" altLang="zh-CN" sz="2400" dirty="0"/>
                  <a:t> </a:t>
                </a:r>
                <a14:m>
                  <m:oMath xmlns:m="http://schemas.openxmlformats.org/officeDocument/2006/math">
                    <m:r>
                      <a:rPr lang="en-US" altLang="zh-CN" sz="2400" i="1" dirty="0">
                        <a:latin typeface="Cambria Math" panose="02040503050406030204" pitchFamily="18" charset="0"/>
                      </a:rPr>
                      <m:t>(</m:t>
                    </m:r>
                    <m:r>
                      <a:rPr lang="en-US" altLang="zh-CN" sz="2400" i="1" dirty="0">
                        <a:latin typeface="Cambria Math" panose="02040503050406030204" pitchFamily="18" charset="0"/>
                      </a:rPr>
                      <m:t>𝑥</m:t>
                    </m:r>
                    <m:r>
                      <a:rPr lang="en-US" altLang="zh-CN" sz="2400" i="1" dirty="0">
                        <a:latin typeface="Cambria Math" panose="02040503050406030204" pitchFamily="18" charset="0"/>
                      </a:rPr>
                      <m:t>,</m:t>
                    </m:r>
                    <m:r>
                      <a:rPr lang="en-US" altLang="zh-CN" sz="2400" i="1" dirty="0">
                        <a:latin typeface="Cambria Math" panose="02040503050406030204" pitchFamily="18" charset="0"/>
                      </a:rPr>
                      <m:t>𝑦</m:t>
                    </m:r>
                    <m:r>
                      <a:rPr lang="en-US" altLang="zh-CN" sz="2400" i="1" dirty="0">
                        <a:latin typeface="Cambria Math" panose="02040503050406030204" pitchFamily="18" charset="0"/>
                      </a:rPr>
                      <m:t>)</m:t>
                    </m:r>
                  </m:oMath>
                </a14:m>
                <a:r>
                  <a:rPr lang="zh-CN" altLang="en-US" sz="2400" dirty="0"/>
                  <a:t>这条边为非重要边。取较深的转移即可。转移：</a:t>
                </a:r>
                <a:endParaRPr lang="en-US" altLang="zh-CN" sz="2400" dirty="0"/>
              </a:p>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sty m:val="p"/>
                            </m:rPr>
                            <a:rPr lang="en-US" altLang="zh-CN" sz="2400" dirty="0">
                              <a:latin typeface="Cambria Math" panose="02040503050406030204" pitchFamily="18" charset="0"/>
                            </a:rPr>
                            <m:t>dp</m:t>
                          </m:r>
                        </m:e>
                        <m:sub>
                          <m:r>
                            <m:rPr>
                              <m:sty m:val="p"/>
                            </m:rPr>
                            <a:rPr lang="en-US" altLang="zh-CN" sz="2400" dirty="0">
                              <a:latin typeface="Cambria Math" panose="02040503050406030204" pitchFamily="18" charset="0"/>
                            </a:rPr>
                            <m:t>x</m:t>
                          </m:r>
                          <m:r>
                            <a:rPr lang="en-US" altLang="zh-CN" sz="2400" dirty="0">
                              <a:latin typeface="Cambria Math" panose="02040503050406030204" pitchFamily="18" charset="0"/>
                            </a:rPr>
                            <m:t>,</m:t>
                          </m:r>
                          <m:r>
                            <m:rPr>
                              <m:sty m:val="p"/>
                            </m:rPr>
                            <a:rPr lang="en-US" altLang="zh-CN" sz="2400" dirty="0">
                              <a:latin typeface="Cambria Math" panose="02040503050406030204" pitchFamily="18" charset="0"/>
                            </a:rPr>
                            <m:t>i</m:t>
                          </m:r>
                        </m:sub>
                      </m:sSub>
                      <m:r>
                        <a:rPr lang="en-US" altLang="zh-CN" sz="2400" dirty="0">
                          <a:latin typeface="Cambria Math" panose="02040503050406030204" pitchFamily="18" charset="0"/>
                        </a:rPr>
                        <m:t>=</m:t>
                      </m:r>
                      <m:sSub>
                        <m:sSubPr>
                          <m:ctrlPr>
                            <a:rPr lang="en-US" altLang="zh-CN" sz="2400" i="1" dirty="0">
                              <a:latin typeface="Cambria Math" panose="02040503050406030204" pitchFamily="18" charset="0"/>
                            </a:rPr>
                          </m:ctrlPr>
                        </m:sSubPr>
                        <m:e>
                          <m:r>
                            <m:rPr>
                              <m:sty m:val="p"/>
                            </m:rPr>
                            <a:rPr lang="en-US" altLang="zh-CN" sz="2400" dirty="0">
                              <a:latin typeface="Cambria Math" panose="02040503050406030204" pitchFamily="18" charset="0"/>
                            </a:rPr>
                            <m:t>dp</m:t>
                          </m:r>
                        </m:e>
                        <m:sub>
                          <m:r>
                            <m:rPr>
                              <m:sty m:val="p"/>
                            </m:rPr>
                            <a:rPr lang="en-US" altLang="zh-CN" sz="2400" dirty="0">
                              <a:latin typeface="Cambria Math" panose="02040503050406030204" pitchFamily="18" charset="0"/>
                            </a:rPr>
                            <m:t>x</m:t>
                          </m:r>
                          <m:r>
                            <a:rPr lang="en-US" altLang="zh-CN" sz="2400" dirty="0">
                              <a:latin typeface="Cambria Math" panose="02040503050406030204" pitchFamily="18" charset="0"/>
                            </a:rPr>
                            <m:t>,</m:t>
                          </m:r>
                          <m:r>
                            <m:rPr>
                              <m:sty m:val="p"/>
                            </m:rPr>
                            <a:rPr lang="en-US" altLang="zh-CN" sz="2400" dirty="0">
                              <a:latin typeface="Cambria Math" panose="02040503050406030204" pitchFamily="18" charset="0"/>
                            </a:rPr>
                            <m:t>i</m:t>
                          </m:r>
                        </m:sub>
                      </m:sSub>
                      <m:r>
                        <a:rPr lang="en-US" altLang="zh-CN" sz="2400" i="1" dirty="0">
                          <a:latin typeface="Cambria Math" panose="02040503050406030204" pitchFamily="18" charset="0"/>
                        </a:rPr>
                        <m:t>×</m:t>
                      </m:r>
                      <m:nary>
                        <m:naryPr>
                          <m:chr m:val="∑"/>
                          <m:ctrlPr>
                            <a:rPr lang="en-US" altLang="zh-CN" sz="2400" i="1" dirty="0">
                              <a:latin typeface="Cambria Math" panose="02040503050406030204" pitchFamily="18" charset="0"/>
                            </a:rPr>
                          </m:ctrlPr>
                        </m:naryPr>
                        <m:sub>
                          <m:r>
                            <m:rPr>
                              <m:brk m:alnAt="23"/>
                            </m:rPr>
                            <a:rPr lang="en-US" altLang="zh-CN" sz="2400" i="1" dirty="0">
                              <a:latin typeface="Cambria Math" panose="02040503050406030204" pitchFamily="18" charset="0"/>
                            </a:rPr>
                            <m:t>𝑗</m:t>
                          </m:r>
                          <m:r>
                            <a:rPr lang="en-US" altLang="zh-CN" sz="2400" i="1" dirty="0">
                              <a:latin typeface="Cambria Math" panose="02040503050406030204" pitchFamily="18" charset="0"/>
                            </a:rPr>
                            <m:t>=0</m:t>
                          </m:r>
                        </m:sub>
                        <m:sup>
                          <m:r>
                            <a:rPr lang="en-US" altLang="zh-CN" sz="2400" b="0" i="1" dirty="0" smtClean="0">
                              <a:latin typeface="Cambria Math" panose="02040503050406030204" pitchFamily="18" charset="0"/>
                            </a:rPr>
                            <m:t>𝑖</m:t>
                          </m:r>
                        </m:sup>
                        <m:e>
                          <m:r>
                            <a:rPr lang="en-US" altLang="zh-CN" sz="2400" i="1" dirty="0">
                              <a:latin typeface="Cambria Math" panose="02040503050406030204" pitchFamily="18" charset="0"/>
                            </a:rPr>
                            <m:t>𝑑</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𝑝</m:t>
                              </m:r>
                            </m:e>
                            <m:sub>
                              <m:r>
                                <a:rPr lang="en-US" altLang="zh-CN" sz="2400" i="1" dirty="0">
                                  <a:latin typeface="Cambria Math" panose="02040503050406030204" pitchFamily="18" charset="0"/>
                                </a:rPr>
                                <m:t>𝑦</m:t>
                              </m:r>
                              <m:r>
                                <a:rPr lang="en-US" altLang="zh-CN" sz="2400" i="1" dirty="0">
                                  <a:latin typeface="Cambria Math" panose="02040503050406030204" pitchFamily="18" charset="0"/>
                                </a:rPr>
                                <m:t>,</m:t>
                              </m:r>
                              <m:r>
                                <a:rPr lang="en-US" altLang="zh-CN" sz="2400" i="1" dirty="0">
                                  <a:latin typeface="Cambria Math" panose="02040503050406030204" pitchFamily="18" charset="0"/>
                                </a:rPr>
                                <m:t>𝑗</m:t>
                              </m:r>
                            </m:sub>
                          </m:sSub>
                        </m:e>
                      </m:nary>
                      <m:r>
                        <a:rPr lang="en-US" altLang="zh-CN" sz="2400" b="0" i="1" dirty="0" smtClean="0">
                          <a:latin typeface="Cambria Math" panose="02040503050406030204" pitchFamily="18" charset="0"/>
                        </a:rPr>
                        <m:t>+</m:t>
                      </m:r>
                      <m:nary>
                        <m:naryPr>
                          <m:chr m:val="∑"/>
                          <m:ctrlPr>
                            <a:rPr lang="en-US" altLang="zh-CN" sz="2400" i="1" dirty="0">
                              <a:latin typeface="Cambria Math" panose="02040503050406030204" pitchFamily="18" charset="0"/>
                            </a:rPr>
                          </m:ctrlPr>
                        </m:naryPr>
                        <m:sub>
                          <m:r>
                            <m:rPr>
                              <m:brk m:alnAt="23"/>
                            </m:rPr>
                            <a:rPr lang="en-US" altLang="zh-CN" sz="2400" i="1" dirty="0">
                              <a:latin typeface="Cambria Math" panose="02040503050406030204" pitchFamily="18" charset="0"/>
                            </a:rPr>
                            <m:t>𝑗</m:t>
                          </m:r>
                          <m:r>
                            <a:rPr lang="en-US" altLang="zh-CN" sz="2400" i="1" dirty="0">
                              <a:latin typeface="Cambria Math" panose="02040503050406030204" pitchFamily="18" charset="0"/>
                            </a:rPr>
                            <m:t>=0</m:t>
                          </m:r>
                        </m:sub>
                        <m:sup>
                          <m:r>
                            <a:rPr lang="en-US" altLang="zh-CN" sz="2400" i="1" dirty="0">
                              <a:latin typeface="Cambria Math" panose="02040503050406030204" pitchFamily="18" charset="0"/>
                            </a:rPr>
                            <m:t>𝑖</m:t>
                          </m:r>
                          <m:r>
                            <a:rPr lang="en-US" altLang="zh-CN" sz="2400" b="0" i="1" dirty="0" smtClean="0">
                              <a:latin typeface="Cambria Math" panose="02040503050406030204" pitchFamily="18" charset="0"/>
                            </a:rPr>
                            <m:t>−1</m:t>
                          </m:r>
                        </m:sup>
                        <m:e>
                          <m:r>
                            <a:rPr lang="en-US" altLang="zh-CN" sz="2400" i="1" dirty="0">
                              <a:latin typeface="Cambria Math" panose="02040503050406030204" pitchFamily="18" charset="0"/>
                            </a:rPr>
                            <m:t>𝑑</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𝑝</m:t>
                              </m:r>
                            </m:e>
                            <m:sub>
                              <m:r>
                                <a:rPr lang="en-US" altLang="zh-CN" sz="2400" b="0" i="1" dirty="0" smtClean="0">
                                  <a:latin typeface="Cambria Math" panose="02040503050406030204" pitchFamily="18" charset="0"/>
                                </a:rPr>
                                <m:t>𝑥</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𝑗</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𝑑</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𝑝</m:t>
                              </m:r>
                            </m:e>
                            <m:sub>
                              <m:r>
                                <a:rPr lang="en-US" altLang="zh-CN" sz="2400" i="1" dirty="0">
                                  <a:latin typeface="Cambria Math" panose="02040503050406030204" pitchFamily="18" charset="0"/>
                                </a:rPr>
                                <m:t>𝑦</m:t>
                              </m:r>
                              <m:r>
                                <a:rPr lang="en-US" altLang="zh-CN" sz="2400" i="1" dirty="0">
                                  <a:latin typeface="Cambria Math" panose="02040503050406030204" pitchFamily="18" charset="0"/>
                                </a:rPr>
                                <m:t>,</m:t>
                              </m:r>
                              <m:r>
                                <a:rPr lang="en-US" altLang="zh-CN" sz="2400" i="1" dirty="0">
                                  <a:latin typeface="Cambria Math" panose="02040503050406030204" pitchFamily="18" charset="0"/>
                                </a:rPr>
                                <m:t>𝑖</m:t>
                              </m:r>
                            </m:sub>
                          </m:sSub>
                        </m:e>
                      </m:nary>
                    </m:oMath>
                  </m:oMathPara>
                </a14:m>
                <a:endParaRPr lang="en-US" altLang="zh-CN" sz="2400" dirty="0"/>
              </a:p>
            </p:txBody>
          </p:sp>
        </mc:Choice>
        <mc:Fallback xmlns="">
          <p:sp>
            <p:nvSpPr>
              <p:cNvPr id="6" name="文本框 5">
                <a:extLst>
                  <a:ext uri="{FF2B5EF4-FFF2-40B4-BE49-F238E27FC236}">
                    <a16:creationId xmlns:a16="http://schemas.microsoft.com/office/drawing/2014/main" id="{1D8A1321-722B-BC2E-3325-745ECAE4C2C5}"/>
                  </a:ext>
                </a:extLst>
              </p:cNvPr>
              <p:cNvSpPr txBox="1">
                <a:spLocks noRot="1" noChangeAspect="1" noMove="1" noResize="1" noEditPoints="1" noAdjustHandles="1" noChangeArrowheads="1" noChangeShapeType="1" noTextEdit="1"/>
              </p:cNvSpPr>
              <p:nvPr/>
            </p:nvSpPr>
            <p:spPr>
              <a:xfrm>
                <a:off x="1004934" y="1560462"/>
                <a:ext cx="9310641" cy="1579022"/>
              </a:xfrm>
              <a:prstGeom prst="rect">
                <a:avLst/>
              </a:prstGeom>
              <a:blipFill>
                <a:blip r:embed="rId4"/>
                <a:stretch>
                  <a:fillRect l="-196" t="-4633"/>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E458A381-F66E-0490-926F-F1374FCF2B01}"/>
              </a:ext>
            </a:extLst>
          </p:cNvPr>
          <p:cNvSpPr txBox="1"/>
          <p:nvPr/>
        </p:nvSpPr>
        <p:spPr>
          <a:xfrm>
            <a:off x="1004933" y="3429000"/>
            <a:ext cx="9310641" cy="830997"/>
          </a:xfrm>
          <a:prstGeom prst="rect">
            <a:avLst/>
          </a:prstGeom>
          <a:noFill/>
        </p:spPr>
        <p:txBody>
          <a:bodyPr wrap="square" rtlCol="0">
            <a:spAutoFit/>
          </a:bodyPr>
          <a:lstStyle/>
          <a:p>
            <a:r>
              <a:rPr lang="zh-CN" altLang="en-US" sz="2400" dirty="0"/>
              <a:t>考虑用线段树合并优化，每次动态维护前缀和，需支持乘法标记。因为若没有递归到叶子节点时，子树内需要集体乘一个数。</a:t>
            </a:r>
            <a:endParaRPr lang="en-US" altLang="zh-CN" sz="2400" dirty="0"/>
          </a:p>
        </p:txBody>
      </p:sp>
    </p:spTree>
    <p:extLst>
      <p:ext uri="{BB962C8B-B14F-4D97-AF65-F5344CB8AC3E}">
        <p14:creationId xmlns:p14="http://schemas.microsoft.com/office/powerpoint/2010/main" val="19262416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E0BC8-B8CB-48BB-C39F-9A8FCF7D191C}"/>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373E3675-941E-8ECD-7081-8F038919B16A}"/>
              </a:ext>
            </a:extLst>
          </p:cNvPr>
          <p:cNvSpPr txBox="1"/>
          <p:nvPr/>
        </p:nvSpPr>
        <p:spPr>
          <a:xfrm>
            <a:off x="1004935" y="288072"/>
            <a:ext cx="6437014" cy="923330"/>
          </a:xfrm>
          <a:prstGeom prst="rect">
            <a:avLst/>
          </a:prstGeom>
          <a:noFill/>
        </p:spPr>
        <p:txBody>
          <a:bodyPr wrap="square" rtlCol="0">
            <a:spAutoFit/>
          </a:bodyPr>
          <a:lstStyle/>
          <a:p>
            <a:r>
              <a:rPr lang="zh-CN" altLang="en-US" sz="5400" dirty="0"/>
              <a:t>习题</a:t>
            </a:r>
          </a:p>
        </p:txBody>
      </p:sp>
      <p:sp>
        <p:nvSpPr>
          <p:cNvPr id="6" name="文本框 5">
            <a:extLst>
              <a:ext uri="{FF2B5EF4-FFF2-40B4-BE49-F238E27FC236}">
                <a16:creationId xmlns:a16="http://schemas.microsoft.com/office/drawing/2014/main" id="{95885A49-43CD-3579-008E-3E981EF6F515}"/>
              </a:ext>
            </a:extLst>
          </p:cNvPr>
          <p:cNvSpPr txBox="1"/>
          <p:nvPr/>
        </p:nvSpPr>
        <p:spPr>
          <a:xfrm>
            <a:off x="1004935" y="1560462"/>
            <a:ext cx="9334500" cy="1200329"/>
          </a:xfrm>
          <a:prstGeom prst="rect">
            <a:avLst/>
          </a:prstGeom>
          <a:noFill/>
        </p:spPr>
        <p:txBody>
          <a:bodyPr wrap="square" rtlCol="0">
            <a:spAutoFit/>
          </a:bodyPr>
          <a:lstStyle/>
          <a:p>
            <a:pPr algn="l"/>
            <a:r>
              <a:rPr lang="en-US" altLang="zh-CN" sz="2400" b="1" i="0" dirty="0">
                <a:solidFill>
                  <a:srgbClr val="FFFFFF"/>
                </a:solidFill>
                <a:effectLst/>
                <a:latin typeface="-apple-system"/>
              </a:rPr>
              <a:t>P6008 [USACO20JAN] Cave Paintings P</a:t>
            </a:r>
          </a:p>
          <a:p>
            <a:r>
              <a:rPr lang="en-US" altLang="zh-CN" sz="2400" b="1" i="0" dirty="0">
                <a:solidFill>
                  <a:srgbClr val="FFFFFF"/>
                </a:solidFill>
                <a:effectLst/>
                <a:latin typeface="-apple-system"/>
              </a:rPr>
              <a:t>P2606 [ZJOI2010] </a:t>
            </a:r>
            <a:r>
              <a:rPr lang="zh-CN" altLang="en-US" sz="2400" b="1" i="0" dirty="0">
                <a:solidFill>
                  <a:srgbClr val="FFFFFF"/>
                </a:solidFill>
                <a:effectLst/>
                <a:latin typeface="-apple-system"/>
              </a:rPr>
              <a:t>排列计数</a:t>
            </a:r>
          </a:p>
          <a:p>
            <a:r>
              <a:rPr lang="en-US" altLang="zh-CN" sz="2400" b="1" i="0" dirty="0">
                <a:solidFill>
                  <a:srgbClr val="FFFFFF"/>
                </a:solidFill>
                <a:effectLst/>
                <a:latin typeface="-apple-system"/>
              </a:rPr>
              <a:t>P5298 [PKUWC2018] Minimax</a:t>
            </a:r>
          </a:p>
        </p:txBody>
      </p:sp>
    </p:spTree>
    <p:extLst>
      <p:ext uri="{BB962C8B-B14F-4D97-AF65-F5344CB8AC3E}">
        <p14:creationId xmlns:p14="http://schemas.microsoft.com/office/powerpoint/2010/main" val="36307791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EAE0C-E41E-DB12-F10E-F5D413A039DC}"/>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59145AD-5345-C0C3-9CA7-9E31780FF895}"/>
              </a:ext>
            </a:extLst>
          </p:cNvPr>
          <p:cNvSpPr txBox="1"/>
          <p:nvPr/>
        </p:nvSpPr>
        <p:spPr>
          <a:xfrm>
            <a:off x="1" y="2840648"/>
            <a:ext cx="12191999" cy="923330"/>
          </a:xfrm>
          <a:prstGeom prst="rect">
            <a:avLst/>
          </a:prstGeom>
          <a:noFill/>
        </p:spPr>
        <p:txBody>
          <a:bodyPr wrap="square" rtlCol="0">
            <a:spAutoFit/>
          </a:bodyPr>
          <a:lstStyle/>
          <a:p>
            <a:pPr algn="ctr"/>
            <a:r>
              <a:rPr lang="zh-CN" altLang="en-US" sz="5400" b="0" i="0" dirty="0">
                <a:effectLst/>
                <a:latin typeface="Fira Sans" panose="020B0503050000020004" pitchFamily="34" charset="0"/>
              </a:rPr>
              <a:t>卡特兰数</a:t>
            </a:r>
          </a:p>
        </p:txBody>
      </p:sp>
    </p:spTree>
    <p:extLst>
      <p:ext uri="{BB962C8B-B14F-4D97-AF65-F5344CB8AC3E}">
        <p14:creationId xmlns:p14="http://schemas.microsoft.com/office/powerpoint/2010/main" val="32702496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D3EA7-DF97-56FC-7C8B-60653980A550}"/>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6DF5FD83-C3C2-2173-6627-4B3818206010}"/>
              </a:ext>
            </a:extLst>
          </p:cNvPr>
          <p:cNvSpPr txBox="1"/>
          <p:nvPr/>
        </p:nvSpPr>
        <p:spPr>
          <a:xfrm>
            <a:off x="1004935" y="288072"/>
            <a:ext cx="6437014" cy="923330"/>
          </a:xfrm>
          <a:prstGeom prst="rect">
            <a:avLst/>
          </a:prstGeom>
          <a:noFill/>
        </p:spPr>
        <p:txBody>
          <a:bodyPr wrap="square" rtlCol="0">
            <a:spAutoFit/>
          </a:bodyPr>
          <a:lstStyle/>
          <a:p>
            <a:r>
              <a:rPr lang="zh-CN" altLang="en-US" sz="5400" b="0" i="0" dirty="0">
                <a:effectLst/>
                <a:latin typeface="Fira Sans" panose="020B0503050000020004" pitchFamily="34" charset="0"/>
              </a:rPr>
              <a:t>卡特兰数</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569859E-6324-DD8C-9BE9-501649282BE2}"/>
                  </a:ext>
                </a:extLst>
              </p:cNvPr>
              <p:cNvSpPr txBox="1"/>
              <p:nvPr/>
            </p:nvSpPr>
            <p:spPr>
              <a:xfrm>
                <a:off x="1004935" y="1165504"/>
                <a:ext cx="9796415" cy="5632311"/>
              </a:xfrm>
              <a:prstGeom prst="rect">
                <a:avLst/>
              </a:prstGeom>
              <a:noFill/>
            </p:spPr>
            <p:txBody>
              <a:bodyPr wrap="square" rtlCol="0">
                <a:spAutoFit/>
              </a:bodyPr>
              <a:lstStyle/>
              <a:p>
                <a:r>
                  <a:rPr lang="en-US" altLang="zh-CN" sz="2400" b="0" i="0" dirty="0">
                    <a:effectLst/>
                    <a:latin typeface="Fira Sans" panose="020B0503050000020004" pitchFamily="34" charset="0"/>
                  </a:rPr>
                  <a:t>Catalan</a:t>
                </a:r>
                <a:r>
                  <a:rPr lang="zh-CN" altLang="en-US" sz="2400" b="0" i="0" dirty="0">
                    <a:effectLst/>
                    <a:latin typeface="Fira Sans" panose="020B0503050000020004" pitchFamily="34" charset="0"/>
                  </a:rPr>
                  <a:t>数列</a:t>
                </a:r>
                <a14:m>
                  <m:oMath xmlns:m="http://schemas.openxmlformats.org/officeDocument/2006/math">
                    <m:sSub>
                      <m:sSubPr>
                        <m:ctrlPr>
                          <a:rPr lang="en-US" altLang="zh-CN" sz="2400" b="0" i="1" smtClean="0">
                            <a:effectLst/>
                            <a:latin typeface="Cambria Math" panose="02040503050406030204" pitchFamily="18" charset="0"/>
                          </a:rPr>
                        </m:ctrlPr>
                      </m:sSubPr>
                      <m:e>
                        <m:r>
                          <a:rPr lang="en-US" altLang="zh-CN" sz="2400" b="0" i="1" smtClean="0">
                            <a:effectLst/>
                            <a:latin typeface="Cambria Math" panose="02040503050406030204" pitchFamily="18" charset="0"/>
                          </a:rPr>
                          <m:t>𝐻</m:t>
                        </m:r>
                      </m:e>
                      <m:sub>
                        <m:r>
                          <a:rPr lang="en-US" altLang="zh-CN" sz="2400" b="0" i="1" smtClean="0">
                            <a:effectLst/>
                            <a:latin typeface="Cambria Math" panose="02040503050406030204" pitchFamily="18" charset="0"/>
                          </a:rPr>
                          <m:t>𝑛</m:t>
                        </m:r>
                      </m:sub>
                    </m:sSub>
                  </m:oMath>
                </a14:m>
                <a:r>
                  <a:rPr lang="zh-CN" altLang="en-US" sz="2400" dirty="0"/>
                  <a:t>可以应用于以下问题：</a:t>
                </a:r>
                <a:endParaRPr lang="en-US" altLang="zh-CN" sz="2400" dirty="0"/>
              </a:p>
              <a:p>
                <a:r>
                  <a:rPr lang="en-US" altLang="zh-CN" sz="2400" dirty="0"/>
                  <a:t>1.</a:t>
                </a:r>
                <a:r>
                  <a:rPr lang="zh-CN" altLang="en-US" sz="2400" b="0" i="0" dirty="0">
                    <a:effectLst/>
                    <a:latin typeface="Fira Sans" panose="020B0503050000020004" pitchFamily="34" charset="0"/>
                  </a:rPr>
                  <a:t>有</a:t>
                </a:r>
                <a14:m>
                  <m:oMath xmlns:m="http://schemas.openxmlformats.org/officeDocument/2006/math">
                    <m:r>
                      <a:rPr lang="en-US" altLang="zh-CN" sz="2400" b="0" i="1" smtClean="0">
                        <a:effectLst/>
                        <a:latin typeface="Cambria Math" panose="02040503050406030204" pitchFamily="18" charset="0"/>
                      </a:rPr>
                      <m:t>2</m:t>
                    </m:r>
                    <m:r>
                      <a:rPr lang="en-US" altLang="zh-CN" sz="2400" b="0" i="1" smtClean="0">
                        <a:effectLst/>
                        <a:latin typeface="Cambria Math" panose="02040503050406030204" pitchFamily="18" charset="0"/>
                      </a:rPr>
                      <m:t>𝑛</m:t>
                    </m:r>
                  </m:oMath>
                </a14:m>
                <a:r>
                  <a:rPr lang="zh-CN" altLang="en-US" sz="2400" dirty="0"/>
                  <a:t>个人排成一行进入剧场。入场费</a:t>
                </a:r>
                <a:r>
                  <a:rPr lang="en-US" altLang="zh-CN" sz="2400" dirty="0"/>
                  <a:t>5</a:t>
                </a:r>
                <a:r>
                  <a:rPr lang="zh-CN" altLang="en-US" sz="2400" dirty="0"/>
                  <a:t>元。其中只有</a:t>
                </a:r>
                <a14:m>
                  <m:oMath xmlns:m="http://schemas.openxmlformats.org/officeDocument/2006/math">
                    <m:r>
                      <a:rPr lang="en-US" altLang="zh-CN" sz="2400" i="1">
                        <a:latin typeface="Cambria Math" panose="02040503050406030204" pitchFamily="18" charset="0"/>
                      </a:rPr>
                      <m:t>𝑛</m:t>
                    </m:r>
                  </m:oMath>
                </a14:m>
                <a:r>
                  <a:rPr lang="zh-CN" altLang="en-US" sz="2400" dirty="0"/>
                  <a:t>个人有一张</a:t>
                </a:r>
                <a:r>
                  <a:rPr lang="en-US" altLang="zh-CN" sz="2400" dirty="0"/>
                  <a:t>5</a:t>
                </a:r>
                <a:r>
                  <a:rPr lang="zh-CN" altLang="en-US" sz="2400" dirty="0"/>
                  <a:t>元钞票，另外</a:t>
                </a:r>
                <a14:m>
                  <m:oMath xmlns:m="http://schemas.openxmlformats.org/officeDocument/2006/math">
                    <m:r>
                      <a:rPr lang="en-US" altLang="zh-CN" sz="2400" i="1">
                        <a:latin typeface="Cambria Math" panose="02040503050406030204" pitchFamily="18" charset="0"/>
                      </a:rPr>
                      <m:t>𝑛</m:t>
                    </m:r>
                  </m:oMath>
                </a14:m>
                <a:r>
                  <a:rPr lang="zh-CN" altLang="en-US" sz="2400" dirty="0"/>
                  <a:t>人只有</a:t>
                </a:r>
                <a:r>
                  <a:rPr lang="en-US" altLang="zh-CN" sz="2400" dirty="0"/>
                  <a:t>10</a:t>
                </a:r>
                <a:r>
                  <a:rPr lang="zh-CN" altLang="en-US" sz="2400" dirty="0"/>
                  <a:t>元钞票，剧院无其它钞票，问有多少种方法使得只要有</a:t>
                </a:r>
                <a:r>
                  <a:rPr lang="en-US" altLang="zh-CN" sz="2400" dirty="0"/>
                  <a:t>10</a:t>
                </a:r>
                <a:r>
                  <a:rPr lang="zh-CN" altLang="en-US" sz="2400" dirty="0"/>
                  <a:t>元的人买票，售票处就有</a:t>
                </a:r>
                <a:r>
                  <a:rPr lang="en-US" altLang="zh-CN" sz="2400" dirty="0"/>
                  <a:t>5</a:t>
                </a:r>
                <a:r>
                  <a:rPr lang="zh-CN" altLang="en-US" sz="2400" dirty="0"/>
                  <a:t>元的钞票找零？</a:t>
                </a:r>
                <a:endParaRPr lang="en-US" altLang="zh-CN" sz="2400" dirty="0"/>
              </a:p>
              <a:p>
                <a:r>
                  <a:rPr lang="en-US" altLang="zh-CN" sz="2400" dirty="0"/>
                  <a:t>2.</a:t>
                </a:r>
                <a:r>
                  <a:rPr lang="zh-CN" altLang="en-US" sz="2400" b="0" i="0" dirty="0">
                    <a:effectLst/>
                    <a:latin typeface="Fira Sans" panose="020B0503050000020004" pitchFamily="34" charset="0"/>
                  </a:rPr>
                  <a:t>有一个大小为</a:t>
                </a:r>
                <a14:m>
                  <m:oMath xmlns:m="http://schemas.openxmlformats.org/officeDocument/2006/math">
                    <m:r>
                      <a:rPr lang="en-US" altLang="zh-CN" sz="240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oMath>
                </a14:m>
                <a:r>
                  <a:rPr lang="zh-CN" altLang="en-US" sz="2400" dirty="0"/>
                  <a:t>的方格图左下角为</a:t>
                </a:r>
                <a14:m>
                  <m:oMath xmlns:m="http://schemas.openxmlformats.org/officeDocument/2006/math">
                    <m:r>
                      <a:rPr lang="en-US" altLang="zh-CN" sz="2400" b="0" i="1" smtClean="0">
                        <a:latin typeface="Cambria Math" panose="02040503050406030204" pitchFamily="18" charset="0"/>
                      </a:rPr>
                      <m:t>(0,0)</m:t>
                    </m:r>
                  </m:oMath>
                </a14:m>
                <a:r>
                  <a:rPr lang="zh-CN" altLang="en-US" sz="2400" dirty="0"/>
                  <a:t>右上角为</a:t>
                </a:r>
                <a14:m>
                  <m:oMath xmlns:m="http://schemas.openxmlformats.org/officeDocument/2006/math">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i="1">
                            <a:latin typeface="Cambria Math" panose="02040503050406030204" pitchFamily="18" charset="0"/>
                          </a:rPr>
                          <m:t>,</m:t>
                        </m:r>
                        <m:r>
                          <a:rPr lang="en-US" altLang="zh-CN" sz="2400" b="0" i="1" smtClean="0">
                            <a:latin typeface="Cambria Math" panose="02040503050406030204" pitchFamily="18" charset="0"/>
                          </a:rPr>
                          <m:t>𝑛</m:t>
                        </m:r>
                      </m:e>
                    </m:d>
                  </m:oMath>
                </a14:m>
                <a:r>
                  <a:rPr lang="zh-CN" altLang="en-US" sz="2400" dirty="0"/>
                  <a:t>，从左下角开始每次都只能向右或者向上走一单位，不走到对角线</a:t>
                </a:r>
                <a14:m>
                  <m:oMath xmlns:m="http://schemas.openxmlformats.org/officeDocument/2006/math">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oMath>
                </a14:m>
                <a:r>
                  <a:rPr lang="zh-CN" altLang="en-US" sz="2400" dirty="0"/>
                  <a:t>上方（但可以触碰）的情况下到达右上角有多少可能的路径？</a:t>
                </a:r>
                <a:endParaRPr lang="en-US" altLang="zh-CN" sz="2400" dirty="0"/>
              </a:p>
              <a:p>
                <a:r>
                  <a:rPr lang="en-US" altLang="zh-CN" sz="2400" dirty="0"/>
                  <a:t>3.</a:t>
                </a:r>
                <a:r>
                  <a:rPr lang="zh-CN" altLang="en-US" sz="2400" b="0" i="0" dirty="0">
                    <a:effectLst/>
                    <a:latin typeface="Fira Sans" panose="020B0503050000020004" pitchFamily="34" charset="0"/>
                  </a:rPr>
                  <a:t>在圆上选择</a:t>
                </a:r>
                <a14:m>
                  <m:oMath xmlns:m="http://schemas.openxmlformats.org/officeDocument/2006/math">
                    <m:r>
                      <a:rPr lang="en-US" altLang="zh-CN" sz="2400" b="0" i="1" smtClean="0">
                        <a:effectLst/>
                        <a:latin typeface="Cambria Math" panose="02040503050406030204" pitchFamily="18" charset="0"/>
                      </a:rPr>
                      <m:t>2</m:t>
                    </m:r>
                    <m:r>
                      <a:rPr lang="en-US" altLang="zh-CN" sz="2400" b="0" i="1" smtClean="0">
                        <a:effectLst/>
                        <a:latin typeface="Cambria Math" panose="02040503050406030204" pitchFamily="18" charset="0"/>
                      </a:rPr>
                      <m:t>𝑛</m:t>
                    </m:r>
                  </m:oMath>
                </a14:m>
                <a:r>
                  <a:rPr lang="zh-CN" altLang="en-US" sz="2400" dirty="0"/>
                  <a:t>个点，将这些点成对连接起来使得所得到的</a:t>
                </a:r>
                <a14:m>
                  <m:oMath xmlns:m="http://schemas.openxmlformats.org/officeDocument/2006/math">
                    <m:r>
                      <a:rPr lang="en-US" altLang="zh-CN" sz="2400" i="1">
                        <a:latin typeface="Cambria Math" panose="02040503050406030204" pitchFamily="18" charset="0"/>
                      </a:rPr>
                      <m:t>𝑛</m:t>
                    </m:r>
                  </m:oMath>
                </a14:m>
                <a:r>
                  <a:rPr lang="zh-CN" altLang="en-US" sz="2400" dirty="0"/>
                  <a:t>条线段不相交的方法数？</a:t>
                </a:r>
                <a:endParaRPr lang="en-US" altLang="zh-CN" sz="2400" dirty="0"/>
              </a:p>
              <a:p>
                <a:r>
                  <a:rPr lang="en-US" altLang="zh-CN" sz="2400" dirty="0"/>
                  <a:t>4.</a:t>
                </a:r>
                <a:r>
                  <a:rPr lang="zh-CN" altLang="en-US" sz="2400" b="0" i="0" dirty="0">
                    <a:effectLst/>
                    <a:latin typeface="Fira Sans" panose="020B0503050000020004" pitchFamily="34" charset="0"/>
                  </a:rPr>
                  <a:t>对角线不相交的情况下，将一个凸多边形区域分成三角形区域的方法数？</a:t>
                </a:r>
              </a:p>
              <a:p>
                <a:r>
                  <a:rPr lang="en-US" altLang="zh-CN" sz="2400" dirty="0"/>
                  <a:t>5.</a:t>
                </a:r>
                <a:r>
                  <a:rPr lang="zh-CN" altLang="en-US" sz="2400" b="0" i="0" dirty="0">
                    <a:effectLst/>
                    <a:latin typeface="Fira Sans" panose="020B0503050000020004" pitchFamily="34" charset="0"/>
                  </a:rPr>
                  <a:t>一个栈（无穷大）的进栈序列为</a:t>
                </a:r>
                <a14:m>
                  <m:oMath xmlns:m="http://schemas.openxmlformats.org/officeDocument/2006/math">
                    <m:r>
                      <a:rPr lang="en-US" altLang="zh-CN" sz="2400" b="0" i="0" smtClean="0">
                        <a:effectLst/>
                        <a:latin typeface="Cambria Math" panose="02040503050406030204" pitchFamily="18" charset="0"/>
                      </a:rPr>
                      <m:t>1,2,3,…,</m:t>
                    </m:r>
                    <m:r>
                      <a:rPr lang="en-US" altLang="zh-CN" sz="2400" b="0" i="1" smtClean="0">
                        <a:effectLst/>
                        <a:latin typeface="Cambria Math" panose="02040503050406030204" pitchFamily="18" charset="0"/>
                      </a:rPr>
                      <m:t>𝑛</m:t>
                    </m:r>
                  </m:oMath>
                </a14:m>
                <a:r>
                  <a:rPr lang="zh-CN" altLang="en-US" sz="2400" b="0" i="0" dirty="0">
                    <a:effectLst/>
                    <a:latin typeface="Fira Sans" panose="020B0503050000020004" pitchFamily="34" charset="0"/>
                  </a:rPr>
                  <a:t>有多少个不同的出栈序列？</a:t>
                </a:r>
                <a:endParaRPr lang="en-US" altLang="zh-CN" sz="2400" b="0" i="0" dirty="0">
                  <a:effectLst/>
                  <a:latin typeface="Fira Sans" panose="020B0503050000020004" pitchFamily="34" charset="0"/>
                </a:endParaRPr>
              </a:p>
              <a:p>
                <a:r>
                  <a:rPr lang="en-US" altLang="zh-CN" sz="2400" dirty="0"/>
                  <a:t>6.</a:t>
                </a:r>
                <a:r>
                  <a:rPr lang="en-US" altLang="zh-CN" sz="2400" b="0" dirty="0">
                    <a:effectLst/>
                  </a:rPr>
                  <a:t> </a:t>
                </a:r>
                <a14:m>
                  <m:oMath xmlns:m="http://schemas.openxmlformats.org/officeDocument/2006/math">
                    <m:r>
                      <a:rPr lang="en-US" altLang="zh-CN" sz="2400" b="0" i="1" smtClean="0">
                        <a:effectLst/>
                        <a:latin typeface="Cambria Math" panose="02040503050406030204" pitchFamily="18" charset="0"/>
                      </a:rPr>
                      <m:t>𝑛</m:t>
                    </m:r>
                  </m:oMath>
                </a14:m>
                <a:r>
                  <a:rPr lang="zh-CN" altLang="en-US" sz="2400" b="0" i="0" dirty="0">
                    <a:effectLst/>
                    <a:latin typeface="Fira Sans" panose="020B0503050000020004" pitchFamily="34" charset="0"/>
                  </a:rPr>
                  <a:t>个结点可构造多少个不同的二叉树？</a:t>
                </a:r>
                <a:endParaRPr lang="en-US" altLang="zh-CN" sz="2400" b="0" i="0" dirty="0">
                  <a:effectLst/>
                  <a:latin typeface="Fira Sans" panose="020B0503050000020004" pitchFamily="34" charset="0"/>
                </a:endParaRPr>
              </a:p>
              <a:p>
                <a:r>
                  <a:rPr lang="en-US" altLang="zh-CN" sz="2400" dirty="0">
                    <a:latin typeface="Fira Sans" panose="020B0503050000020004" pitchFamily="34" charset="0"/>
                  </a:rPr>
                  <a:t>7.</a:t>
                </a:r>
                <a:r>
                  <a:rPr lang="zh-CN" altLang="en-US" sz="2400" b="0" i="0" dirty="0">
                    <a:effectLst/>
                    <a:latin typeface="Fira Sans" panose="020B0503050000020004" pitchFamily="34" charset="0"/>
                  </a:rPr>
                  <a:t>由</a:t>
                </a:r>
                <a14:m>
                  <m:oMath xmlns:m="http://schemas.openxmlformats.org/officeDocument/2006/math">
                    <m:r>
                      <a:rPr lang="en-US" altLang="zh-CN" sz="2400" b="0" i="1" smtClean="0">
                        <a:effectLst/>
                        <a:latin typeface="Cambria Math" panose="02040503050406030204" pitchFamily="18" charset="0"/>
                      </a:rPr>
                      <m:t>𝑛</m:t>
                    </m:r>
                  </m:oMath>
                </a14:m>
                <a:r>
                  <a:rPr lang="zh-CN" altLang="en-US" sz="2400" dirty="0"/>
                  <a:t>个</a:t>
                </a:r>
                <a14:m>
                  <m:oMath xmlns:m="http://schemas.openxmlformats.org/officeDocument/2006/math">
                    <m:r>
                      <a:rPr lang="en-US" altLang="zh-CN" sz="2400" b="0" i="0" smtClean="0">
                        <a:latin typeface="Cambria Math" panose="02040503050406030204" pitchFamily="18" charset="0"/>
                      </a:rPr>
                      <m:t>+</m:t>
                    </m:r>
                    <m:r>
                      <a:rPr lang="en-US" altLang="zh-CN" sz="2400">
                        <a:latin typeface="Cambria Math" panose="02040503050406030204" pitchFamily="18" charset="0"/>
                      </a:rPr>
                      <m:t>1</m:t>
                    </m:r>
                  </m:oMath>
                </a14:m>
                <a:r>
                  <a:rPr lang="zh-CN" altLang="en-US" sz="2400" dirty="0"/>
                  <a:t>和</a:t>
                </a:r>
                <a14:m>
                  <m:oMath xmlns:m="http://schemas.openxmlformats.org/officeDocument/2006/math">
                    <m:r>
                      <a:rPr lang="en-US" altLang="zh-CN" sz="2400" i="1">
                        <a:latin typeface="Cambria Math" panose="02040503050406030204" pitchFamily="18" charset="0"/>
                      </a:rPr>
                      <m:t>𝑛</m:t>
                    </m:r>
                  </m:oMath>
                </a14:m>
                <a:r>
                  <a:rPr lang="zh-CN" altLang="en-US" sz="2400" dirty="0"/>
                  <a:t>个</a:t>
                </a:r>
                <a14:m>
                  <m:oMath xmlns:m="http://schemas.openxmlformats.org/officeDocument/2006/math">
                    <m:r>
                      <a:rPr lang="en-US" altLang="zh-CN" sz="2400" dirty="0" smtClean="0">
                        <a:latin typeface="Cambria Math" panose="02040503050406030204" pitchFamily="18" charset="0"/>
                      </a:rPr>
                      <m:t>−</m:t>
                    </m:r>
                    <m:r>
                      <a:rPr lang="en-US" altLang="zh-CN" sz="2400">
                        <a:latin typeface="Cambria Math" panose="02040503050406030204" pitchFamily="18" charset="0"/>
                      </a:rPr>
                      <m:t>1</m:t>
                    </m:r>
                  </m:oMath>
                </a14:m>
                <a:r>
                  <a:rPr lang="zh-CN" altLang="en-US" sz="2400" dirty="0"/>
                  <a:t>组成的</a:t>
                </a:r>
                <a14:m>
                  <m:oMath xmlns:m="http://schemas.openxmlformats.org/officeDocument/2006/math">
                    <m:r>
                      <a:rPr lang="en-US" altLang="zh-CN" sz="2400" i="1">
                        <a:latin typeface="Cambria Math" panose="02040503050406030204" pitchFamily="18" charset="0"/>
                      </a:rPr>
                      <m:t>2</m:t>
                    </m:r>
                    <m:r>
                      <a:rPr lang="en-US" altLang="zh-CN" sz="2400" i="1">
                        <a:latin typeface="Cambria Math" panose="02040503050406030204" pitchFamily="18" charset="0"/>
                      </a:rPr>
                      <m:t>𝑛</m:t>
                    </m:r>
                  </m:oMath>
                </a14:m>
                <a:r>
                  <a:rPr lang="zh-CN" altLang="en-US" sz="2400" dirty="0"/>
                  <a:t>个数</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𝑛</m:t>
                        </m:r>
                      </m:sub>
                    </m:sSub>
                  </m:oMath>
                </a14:m>
                <a:r>
                  <a:rPr lang="zh-CN" altLang="en-US" sz="2400" dirty="0"/>
                  <a:t>，其部分和满足</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=1,2,3,…,2</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t>，有多少个满足条件的数列？</a:t>
                </a:r>
              </a:p>
            </p:txBody>
          </p:sp>
        </mc:Choice>
        <mc:Fallback xmlns="">
          <p:sp>
            <p:nvSpPr>
              <p:cNvPr id="3" name="文本框 2">
                <a:extLst>
                  <a:ext uri="{FF2B5EF4-FFF2-40B4-BE49-F238E27FC236}">
                    <a16:creationId xmlns:a16="http://schemas.microsoft.com/office/drawing/2014/main" id="{E569859E-6324-DD8C-9BE9-501649282BE2}"/>
                  </a:ext>
                </a:extLst>
              </p:cNvPr>
              <p:cNvSpPr txBox="1">
                <a:spLocks noRot="1" noChangeAspect="1" noMove="1" noResize="1" noEditPoints="1" noAdjustHandles="1" noChangeArrowheads="1" noChangeShapeType="1" noTextEdit="1"/>
              </p:cNvSpPr>
              <p:nvPr/>
            </p:nvSpPr>
            <p:spPr>
              <a:xfrm>
                <a:off x="1004935" y="1165504"/>
                <a:ext cx="9796415" cy="5632311"/>
              </a:xfrm>
              <a:prstGeom prst="rect">
                <a:avLst/>
              </a:prstGeom>
              <a:blipFill>
                <a:blip r:embed="rId3"/>
                <a:stretch>
                  <a:fillRect l="-996" t="-1299" r="-809" b="-10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05010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21719-0AFA-33FE-4C1C-F5A856E3D277}"/>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D68B8A6F-F411-94B3-4BFC-DD9274BAC355}"/>
              </a:ext>
            </a:extLst>
          </p:cNvPr>
          <p:cNvSpPr txBox="1"/>
          <p:nvPr/>
        </p:nvSpPr>
        <p:spPr>
          <a:xfrm>
            <a:off x="1004934" y="288072"/>
            <a:ext cx="11187066" cy="769441"/>
          </a:xfrm>
          <a:prstGeom prst="rect">
            <a:avLst/>
          </a:prstGeom>
          <a:noFill/>
        </p:spPr>
        <p:txBody>
          <a:bodyPr wrap="square" rtlCol="0">
            <a:spAutoFit/>
          </a:bodyPr>
          <a:lstStyle/>
          <a:p>
            <a:r>
              <a:rPr lang="zh-CN" altLang="en-US" sz="4400" b="0" i="0" dirty="0">
                <a:effectLst/>
                <a:latin typeface="Fira Sans" panose="020B0503050000020004" pitchFamily="34" charset="0"/>
              </a:rPr>
              <a:t>卡特兰数递推式</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1916506-26C9-CEA6-68EA-2129A3762F7F}"/>
                  </a:ext>
                </a:extLst>
              </p:cNvPr>
              <p:cNvSpPr txBox="1"/>
              <p:nvPr/>
            </p:nvSpPr>
            <p:spPr>
              <a:xfrm>
                <a:off x="1004935" y="1560462"/>
                <a:ext cx="9415416" cy="4619150"/>
              </a:xfrm>
              <a:prstGeom prst="rect">
                <a:avLst/>
              </a:prstGeom>
              <a:noFill/>
            </p:spPr>
            <p:txBody>
              <a:bodyPr wrap="square" rtlCol="0">
                <a:spAutoFit/>
              </a:bodyPr>
              <a:lstStyle/>
              <a:p>
                <a:r>
                  <a:rPr lang="zh-CN" altLang="en-US" sz="2400" b="0" dirty="0">
                    <a:latin typeface="Cambria Math" panose="02040503050406030204" pitchFamily="18" charset="0"/>
                  </a:rPr>
                  <a:t>递推关系：</a:t>
                </a:r>
                <a:endParaRPr lang="en-US" altLang="zh-CN" sz="24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2</m:t>
                                  </m:r>
                                  <m:r>
                                    <a:rPr lang="en-US" altLang="zh-CN" sz="2400" i="1">
                                      <a:latin typeface="Cambria Math" panose="02040503050406030204" pitchFamily="18" charset="0"/>
                                    </a:rPr>
                                    <m:t>𝑛</m:t>
                                  </m:r>
                                </m:num>
                                <m:den>
                                  <m:r>
                                    <a:rPr lang="en-US" altLang="zh-CN" sz="2400" b="0" i="1" smtClean="0">
                                      <a:latin typeface="Cambria Math" panose="02040503050406030204" pitchFamily="18" charset="0"/>
                                    </a:rPr>
                                    <m:t>𝑛</m:t>
                                  </m:r>
                                </m:den>
                              </m:f>
                            </m:e>
                          </m:d>
                        </m:num>
                        <m:den>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den>
                      </m:f>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 </m:t>
                      </m:r>
                      <m:r>
                        <a:rPr lang="en-US" altLang="zh-CN" sz="2400" b="0" i="1" smtClean="0">
                          <a:latin typeface="Cambria Math" panose="02040503050406030204" pitchFamily="18" charset="0"/>
                        </a:rPr>
                        <m:t>𝑛</m:t>
                      </m:r>
                      <m:r>
                        <a:rPr lang="en-US" altLang="zh-CN" sz="2400" i="1">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𝑁</m:t>
                          </m:r>
                        </m:e>
                        <m:sub>
                          <m:r>
                            <a:rPr lang="en-US" altLang="zh-CN" sz="2400" b="0" i="1" smtClean="0">
                              <a:latin typeface="Cambria Math" panose="02040503050406030204" pitchFamily="18" charset="0"/>
                              <a:ea typeface="Cambria Math" panose="02040503050406030204" pitchFamily="18" charset="0"/>
                            </a:rPr>
                            <m:t>+</m:t>
                          </m:r>
                        </m:sub>
                      </m:sSub>
                      <m:r>
                        <a:rPr lang="en-US" altLang="zh-CN" sz="2400" b="0" i="1" smtClean="0">
                          <a:latin typeface="Cambria Math" panose="02040503050406030204" pitchFamily="18" charset="0"/>
                        </a:rPr>
                        <m:t>)</m:t>
                      </m:r>
                    </m:oMath>
                  </m:oMathPara>
                </a14:m>
                <a:endParaRPr lang="en-US" altLang="zh-CN" sz="2400" dirty="0"/>
              </a:p>
              <a:p>
                <a:r>
                  <a:rPr lang="zh-CN" altLang="en-US" sz="2400" b="0" i="0" dirty="0">
                    <a:effectLst/>
                    <a:latin typeface="Fira Sans" panose="020B0503050000020004" pitchFamily="34" charset="0"/>
                  </a:rPr>
                  <a:t>关于</a:t>
                </a:r>
                <a:r>
                  <a:rPr lang="en-US" altLang="zh-CN" sz="2400" b="0" i="0" dirty="0">
                    <a:effectLst/>
                    <a:latin typeface="Fira Sans" panose="020B0503050000020004" pitchFamily="34" charset="0"/>
                  </a:rPr>
                  <a:t>Catalan</a:t>
                </a:r>
                <a:r>
                  <a:rPr lang="zh-CN" altLang="en-US" sz="2400" b="0" i="0" dirty="0">
                    <a:effectLst/>
                    <a:latin typeface="Fira Sans" panose="020B0503050000020004" pitchFamily="34" charset="0"/>
                  </a:rPr>
                  <a:t>数的常见公式：</a:t>
                </a:r>
                <a:endParaRPr lang="en-US" altLang="zh-CN" sz="2400" b="0" i="0" dirty="0">
                  <a:effectLst/>
                  <a:latin typeface="Fira Sans" panose="020B0503050000020004" pitchFamily="34" charset="0"/>
                </a:endParaRPr>
              </a:p>
              <a:p>
                <a:pPr/>
                <a14:m>
                  <m:oMathPara xmlns:m="http://schemas.openxmlformats.org/officeDocument/2006/math">
                    <m:oMathParaPr>
                      <m:jc m:val="center"/>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𝑛</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e>
                              </m:nary>
                              <m:r>
                                <a:rPr lang="en-US" altLang="zh-CN" sz="2400" i="1">
                                  <a:latin typeface="Cambria Math" panose="02040503050406030204" pitchFamily="18" charset="0"/>
                                </a:rPr>
                                <m:t>  </m:t>
                              </m:r>
                              <m:r>
                                <a:rPr lang="en-US" altLang="zh-CN" sz="2400" b="0" i="1" smtClean="0">
                                  <a:latin typeface="Cambria Math" panose="02040503050406030204" pitchFamily="18" charset="0"/>
                                </a:rPr>
                                <m:t>   </m:t>
                              </m:r>
                              <m:r>
                                <a:rPr lang="en-US" altLang="zh-CN" sz="2400" i="1">
                                  <a:latin typeface="Cambria Math" panose="02040503050406030204" pitchFamily="18" charset="0"/>
                                </a:rPr>
                                <m:t>             </m:t>
                              </m:r>
                              <m:r>
                                <a:rPr lang="en-US" altLang="zh-CN" sz="2400" i="1">
                                  <a:latin typeface="Cambria Math" panose="02040503050406030204" pitchFamily="18" charset="0"/>
                                </a:rPr>
                                <m:t>𝑛</m:t>
                              </m:r>
                              <m:r>
                                <a:rPr lang="en-US" altLang="zh-CN" sz="2400" i="1">
                                  <a:latin typeface="Cambria Math" panose="02040503050406030204" pitchFamily="18" charset="0"/>
                                </a:rPr>
                                <m:t>≥2,</m:t>
                              </m:r>
                              <m:r>
                                <a:rPr lang="en-US" altLang="zh-CN" sz="2400" i="1">
                                  <a:latin typeface="Cambria Math" panose="02040503050406030204" pitchFamily="18" charset="0"/>
                                </a:rPr>
                                <m:t>𝑛</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𝑁</m:t>
                                  </m:r>
                                </m:e>
                                <m:sub>
                                  <m:r>
                                    <a:rPr lang="en-US" altLang="zh-CN" sz="2400" i="1">
                                      <a:latin typeface="Cambria Math" panose="02040503050406030204" pitchFamily="18" charset="0"/>
                                      <a:ea typeface="Cambria Math" panose="02040503050406030204" pitchFamily="18" charset="0"/>
                                    </a:rPr>
                                    <m:t>+</m:t>
                                  </m:r>
                                </m:sub>
                              </m:sSub>
                            </m:e>
                            <m:e>
                              <m:r>
                                <a:rPr lang="en-US" altLang="zh-CN" sz="2400" b="0" i="1" smtClean="0">
                                  <a:latin typeface="Cambria Math" panose="02040503050406030204" pitchFamily="18" charset="0"/>
                                </a:rPr>
                                <m:t>1                                                      </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=0,1</m:t>
                              </m:r>
                            </m:e>
                          </m:eqArr>
                        </m:e>
                      </m:d>
                    </m:oMath>
                  </m:oMathPara>
                </a14:m>
                <a:endParaRPr lang="en-US" altLang="zh-CN" sz="2400" dirty="0"/>
              </a:p>
              <a:p>
                <a:pPr/>
                <a14:m>
                  <m:oMathPara xmlns:m="http://schemas.openxmlformats.org/officeDocument/2006/math">
                    <m:oMathParaPr>
                      <m:jc m:val="center"/>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m:t>
                          </m:r>
                        </m:num>
                        <m:den>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den>
                      </m:f>
                    </m:oMath>
                  </m:oMathPara>
                </a14:m>
                <a:endParaRPr lang="en-US" altLang="zh-CN" sz="2400" dirty="0"/>
              </a:p>
              <a:p>
                <a:pPr/>
                <a14:m>
                  <m:oMathPara xmlns:m="http://schemas.openxmlformats.org/officeDocument/2006/math">
                    <m:oMathParaPr>
                      <m:jc m:val="center"/>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2</m:t>
                              </m:r>
                              <m:r>
                                <a:rPr lang="en-US" altLang="zh-CN" sz="2400" i="1">
                                  <a:latin typeface="Cambria Math" panose="02040503050406030204" pitchFamily="18" charset="0"/>
                                </a:rPr>
                                <m:t>𝑛</m:t>
                              </m:r>
                            </m:num>
                            <m:den>
                              <m:r>
                                <a:rPr lang="en-US" altLang="zh-CN" sz="2400" i="1">
                                  <a:latin typeface="Cambria Math" panose="02040503050406030204" pitchFamily="18" charset="0"/>
                                </a:rPr>
                                <m:t>𝑛</m:t>
                              </m:r>
                            </m:den>
                          </m:f>
                        </m:e>
                      </m:d>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2</m:t>
                              </m:r>
                              <m:r>
                                <a:rPr lang="en-US" altLang="zh-CN" sz="2400" i="1">
                                  <a:latin typeface="Cambria Math" panose="02040503050406030204" pitchFamily="18" charset="0"/>
                                </a:rPr>
                                <m:t>𝑛</m:t>
                              </m:r>
                            </m:num>
                            <m:den>
                              <m:r>
                                <a:rPr lang="en-US" altLang="zh-CN" sz="2400" i="1">
                                  <a:latin typeface="Cambria Math" panose="02040503050406030204" pitchFamily="18" charset="0"/>
                                </a:rPr>
                                <m:t>𝑛</m:t>
                              </m:r>
                              <m:r>
                                <a:rPr lang="en-US" altLang="zh-CN" sz="2400" b="0" i="1" smtClean="0">
                                  <a:latin typeface="Cambria Math" panose="02040503050406030204" pitchFamily="18" charset="0"/>
                                </a:rPr>
                                <m:t>−1</m:t>
                              </m:r>
                            </m:den>
                          </m:f>
                        </m:e>
                      </m:d>
                    </m:oMath>
                  </m:oMathPara>
                </a14:m>
                <a:endParaRPr lang="en-US" altLang="zh-CN" sz="2400" dirty="0"/>
              </a:p>
            </p:txBody>
          </p:sp>
        </mc:Choice>
        <mc:Fallback xmlns="">
          <p:sp>
            <p:nvSpPr>
              <p:cNvPr id="6" name="文本框 5">
                <a:extLst>
                  <a:ext uri="{FF2B5EF4-FFF2-40B4-BE49-F238E27FC236}">
                    <a16:creationId xmlns:a16="http://schemas.microsoft.com/office/drawing/2014/main" id="{51916506-26C9-CEA6-68EA-2129A3762F7F}"/>
                  </a:ext>
                </a:extLst>
              </p:cNvPr>
              <p:cNvSpPr txBox="1">
                <a:spLocks noRot="1" noChangeAspect="1" noMove="1" noResize="1" noEditPoints="1" noAdjustHandles="1" noChangeArrowheads="1" noChangeShapeType="1" noTextEdit="1"/>
              </p:cNvSpPr>
              <p:nvPr/>
            </p:nvSpPr>
            <p:spPr>
              <a:xfrm>
                <a:off x="1004935" y="1560462"/>
                <a:ext cx="9415416" cy="4619150"/>
              </a:xfrm>
              <a:prstGeom prst="rect">
                <a:avLst/>
              </a:prstGeom>
              <a:blipFill>
                <a:blip r:embed="rId3"/>
                <a:stretch>
                  <a:fillRect l="-1036" t="-1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02083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341A9-B007-8F92-EB6D-8E7101653A76}"/>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880B33BF-01AB-74DD-F73D-E819FD385E24}"/>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AT_abc205_e [ABC205E] White and Black Balls</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7C267AB-AB61-DED7-A879-92E0DCC27F33}"/>
                  </a:ext>
                </a:extLst>
              </p:cNvPr>
              <p:cNvSpPr txBox="1"/>
              <p:nvPr/>
            </p:nvSpPr>
            <p:spPr>
              <a:xfrm>
                <a:off x="1004934" y="1560462"/>
                <a:ext cx="9310641" cy="2248372"/>
              </a:xfrm>
              <a:prstGeom prst="rect">
                <a:avLst/>
              </a:prstGeom>
              <a:noFill/>
            </p:spPr>
            <p:txBody>
              <a:bodyPr wrap="square" rtlCol="0">
                <a:spAutoFit/>
              </a:bodyPr>
              <a:lstStyle/>
              <a:p>
                <a:r>
                  <a:rPr lang="zh-CN" altLang="en-US" sz="2400" dirty="0"/>
                  <a:t>注意到题目可以转化为从</a:t>
                </a:r>
                <a14:m>
                  <m:oMath xmlns:m="http://schemas.openxmlformats.org/officeDocument/2006/math">
                    <m:r>
                      <a:rPr lang="en-US" altLang="zh-CN" sz="2400" b="0" i="1" smtClean="0">
                        <a:latin typeface="Cambria Math" panose="02040503050406030204" pitchFamily="18" charset="0"/>
                      </a:rPr>
                      <m:t>(0,0)</m:t>
                    </m:r>
                  </m:oMath>
                </a14:m>
                <a:r>
                  <a:rPr lang="zh-CN" altLang="en-US" sz="2400" dirty="0"/>
                  <a:t>到</a:t>
                </a:r>
                <a14:m>
                  <m:oMath xmlns:m="http://schemas.openxmlformats.org/officeDocument/2006/math">
                    <m:r>
                      <a:rPr lang="en-US" altLang="zh-CN" sz="2400" i="1">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i="1">
                        <a:latin typeface="Cambria Math" panose="02040503050406030204" pitchFamily="18" charset="0"/>
                      </a:rPr>
                      <m:t>)</m:t>
                    </m:r>
                  </m:oMath>
                </a14:m>
                <a:r>
                  <a:rPr lang="zh-CN" altLang="en-US" sz="2400" dirty="0"/>
                  <a:t>且不能经过</a:t>
                </a:r>
                <a14:m>
                  <m:oMath xmlns:m="http://schemas.openxmlformats.org/officeDocument/2006/math">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oMath>
                </a14:m>
                <a:r>
                  <a:rPr lang="zh-CN" altLang="en-US" sz="2400" dirty="0"/>
                  <a:t>这条直线的方案数。类似于我们计算不能经过</a:t>
                </a:r>
                <a14:m>
                  <m:oMath xmlns:m="http://schemas.openxmlformats.org/officeDocument/2006/math">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zh-CN" altLang="en-US" sz="2400" i="1" smtClean="0">
                        <a:latin typeface="Cambria Math" panose="02040503050406030204" pitchFamily="18" charset="0"/>
                      </a:rPr>
                      <m:t>的方案</m:t>
                    </m:r>
                    <m:r>
                      <a:rPr lang="zh-CN" altLang="en-US" sz="2400" i="1">
                        <a:latin typeface="Cambria Math" panose="02040503050406030204" pitchFamily="18" charset="0"/>
                      </a:rPr>
                      <m:t>数</m:t>
                    </m:r>
                  </m:oMath>
                </a14:m>
                <a:r>
                  <a:rPr lang="zh-CN" altLang="en-US" sz="2400" dirty="0"/>
                  <a:t>的方法。作</a:t>
                </a:r>
                <a14:m>
                  <m:oMath xmlns:m="http://schemas.openxmlformats.org/officeDocument/2006/math">
                    <m:r>
                      <a:rPr lang="en-US" altLang="zh-CN" sz="2400" i="1">
                        <a:latin typeface="Cambria Math" panose="02040503050406030204" pitchFamily="18" charset="0"/>
                      </a:rPr>
                      <m:t>(0,0)</m:t>
                    </m:r>
                  </m:oMath>
                </a14:m>
                <a:r>
                  <a:rPr lang="zh-CN" altLang="en-US" sz="2400" dirty="0"/>
                  <a:t> 关于</a:t>
                </a:r>
                <a14:m>
                  <m:oMath xmlns:m="http://schemas.openxmlformats.org/officeDocument/2006/math">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+1</m:t>
                    </m:r>
                  </m:oMath>
                </a14:m>
                <a:r>
                  <a:rPr lang="zh-CN" altLang="en-US" sz="2400" dirty="0"/>
                  <a:t>的对称点</a:t>
                </a:r>
                <a14:m>
                  <m:oMath xmlns:m="http://schemas.openxmlformats.org/officeDocument/2006/math">
                    <m:r>
                      <a:rPr lang="en-US" altLang="zh-CN" sz="2400" i="1">
                        <a:latin typeface="Cambria Math" panose="02040503050406030204" pitchFamily="18" charset="0"/>
                      </a:rPr>
                      <m:t>(</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oMath>
                </a14:m>
                <a:r>
                  <a:rPr lang="zh-CN" altLang="en-US" sz="2400" dirty="0"/>
                  <a:t>，那么答案就为总方案数减对称点的方案数：</a:t>
                </a:r>
                <a:endParaRPr lang="en-US" altLang="zh-CN" sz="2400" dirty="0"/>
              </a:p>
              <a:p>
                <a:pPr/>
                <a14:m>
                  <m:oMathPara xmlns:m="http://schemas.openxmlformats.org/officeDocument/2006/math">
                    <m:oMathParaPr>
                      <m:jc m:val="centerGroup"/>
                    </m:oMathParaPr>
                    <m:oMath xmlns:m="http://schemas.openxmlformats.org/officeDocument/2006/math">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m:t>
                              </m:r>
                              <m:r>
                                <m:rPr>
                                  <m:sty m:val="p"/>
                                </m:rPr>
                                <a:rPr lang="en-US" altLang="zh-CN" sz="2400" i="1">
                                  <a:latin typeface="Cambria Math" panose="02040503050406030204" pitchFamily="18" charset="0"/>
                                </a:rPr>
                                <m:t>m</m:t>
                              </m:r>
                            </m:num>
                            <m:den>
                              <m:r>
                                <a:rPr lang="en-US" altLang="zh-CN" sz="2400" i="1">
                                  <a:latin typeface="Cambria Math" panose="02040503050406030204" pitchFamily="18" charset="0"/>
                                </a:rPr>
                                <m:t>𝑚</m:t>
                              </m:r>
                            </m:den>
                          </m:f>
                        </m:e>
                      </m:d>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m:t>
                              </m:r>
                              <m:r>
                                <m:rPr>
                                  <m:sty m:val="p"/>
                                </m:rPr>
                                <a:rPr lang="en-US" altLang="zh-CN" sz="2400" i="1">
                                  <a:latin typeface="Cambria Math" panose="02040503050406030204" pitchFamily="18" charset="0"/>
                                </a:rPr>
                                <m:t>m</m:t>
                              </m:r>
                            </m:num>
                            <m:den>
                              <m:r>
                                <a:rPr lang="en-US" altLang="zh-CN" sz="2400" i="1">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den>
                          </m:f>
                        </m:e>
                      </m:d>
                    </m:oMath>
                  </m:oMathPara>
                </a14:m>
                <a:endParaRPr lang="en-US" altLang="zh-CN" sz="2400" dirty="0"/>
              </a:p>
            </p:txBody>
          </p:sp>
        </mc:Choice>
        <mc:Fallback xmlns="">
          <p:sp>
            <p:nvSpPr>
              <p:cNvPr id="6" name="文本框 5">
                <a:extLst>
                  <a:ext uri="{FF2B5EF4-FFF2-40B4-BE49-F238E27FC236}">
                    <a16:creationId xmlns:a16="http://schemas.microsoft.com/office/drawing/2014/main" id="{B7C267AB-AB61-DED7-A879-92E0DCC27F33}"/>
                  </a:ext>
                </a:extLst>
              </p:cNvPr>
              <p:cNvSpPr txBox="1">
                <a:spLocks noRot="1" noChangeAspect="1" noMove="1" noResize="1" noEditPoints="1" noAdjustHandles="1" noChangeArrowheads="1" noChangeShapeType="1" noTextEdit="1"/>
              </p:cNvSpPr>
              <p:nvPr/>
            </p:nvSpPr>
            <p:spPr>
              <a:xfrm>
                <a:off x="1004934" y="1560462"/>
                <a:ext cx="9310641" cy="2248372"/>
              </a:xfrm>
              <a:prstGeom prst="rect">
                <a:avLst/>
              </a:prstGeom>
              <a:blipFill>
                <a:blip r:embed="rId4"/>
                <a:stretch>
                  <a:fillRect l="-1048" t="-2981" r="-8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88057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CB887-AFA9-827A-CADB-0160D7C24FBE}"/>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06CEF122-6DCD-32D1-B7D9-28E78ADB999E}"/>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P3200 [HNOI2009] </a:t>
            </a:r>
            <a:r>
              <a:rPr lang="zh-CN" altLang="en-US" sz="4400" b="1" i="0" dirty="0">
                <a:effectLst/>
                <a:latin typeface="-apple-system"/>
                <a:hlinkClick r:id="rId3">
                  <a:extLst>
                    <a:ext uri="{A12FA001-AC4F-418D-AE19-62706E023703}">
                      <ahyp:hlinkClr xmlns:ahyp="http://schemas.microsoft.com/office/drawing/2018/hyperlinkcolor" val="tx"/>
                    </a:ext>
                  </a:extLst>
                </a:hlinkClick>
              </a:rPr>
              <a:t>有趣的数列</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F5A840C-0390-AE29-57AB-343E8B3633EB}"/>
                  </a:ext>
                </a:extLst>
              </p:cNvPr>
              <p:cNvSpPr txBox="1"/>
              <p:nvPr/>
            </p:nvSpPr>
            <p:spPr>
              <a:xfrm>
                <a:off x="1004934" y="1560462"/>
                <a:ext cx="9310641" cy="2308324"/>
              </a:xfrm>
              <a:prstGeom prst="rect">
                <a:avLst/>
              </a:prstGeom>
              <a:noFill/>
            </p:spPr>
            <p:txBody>
              <a:bodyPr wrap="square" rtlCol="0">
                <a:spAutoFit/>
              </a:bodyPr>
              <a:lstStyle/>
              <a:p>
                <a:r>
                  <a:rPr lang="zh-CN" altLang="en-US" sz="2400" dirty="0"/>
                  <a:t>首先读题可知奇数项与偶数项都是递增的，且相邻的奇数项与偶数项是偶数项更大，这意味着偶数项的数是得大于之前的所有数的，那么偶数位</a:t>
                </a:r>
                <a14:m>
                  <m:oMath xmlns:m="http://schemas.openxmlformats.org/officeDocument/2006/math">
                    <m:r>
                      <a:rPr lang="en-US" altLang="zh-CN" sz="2400" b="0" i="1" smtClean="0">
                        <a:latin typeface="Cambria Math" panose="02040503050406030204" pitchFamily="18" charset="0"/>
                      </a:rPr>
                      <m:t>𝑖</m:t>
                    </m:r>
                  </m:oMath>
                </a14:m>
                <a:r>
                  <a:rPr lang="zh-CN" altLang="en-US" sz="2400" dirty="0"/>
                  <a:t>最小得放</a:t>
                </a:r>
                <a14:m>
                  <m:oMath xmlns:m="http://schemas.openxmlformats.org/officeDocument/2006/math">
                    <m:r>
                      <a:rPr lang="en-US" altLang="zh-CN" sz="2400" i="1">
                        <a:latin typeface="Cambria Math" panose="02040503050406030204" pitchFamily="18" charset="0"/>
                      </a:rPr>
                      <m:t>𝑖</m:t>
                    </m:r>
                    <m:r>
                      <a:rPr lang="en-US" altLang="zh-CN" sz="2400" i="1">
                        <a:latin typeface="Cambria Math" panose="02040503050406030204" pitchFamily="18" charset="0"/>
                      </a:rPr>
                      <m:t> </m:t>
                    </m:r>
                  </m:oMath>
                </a14:m>
                <a:r>
                  <a:rPr lang="zh-CN" altLang="en-US" sz="2400" dirty="0"/>
                  <a:t>。考虑依次把</a:t>
                </a:r>
                <a14:m>
                  <m:oMath xmlns:m="http://schemas.openxmlformats.org/officeDocument/2006/math">
                    <m:r>
                      <a:rPr lang="en-US" altLang="zh-CN" sz="2400" b="0" i="0" smtClean="0">
                        <a:latin typeface="Cambria Math" panose="02040503050406030204" pitchFamily="18" charset="0"/>
                      </a:rPr>
                      <m:t>1</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𝑛</m:t>
                    </m:r>
                  </m:oMath>
                </a14:m>
                <a:r>
                  <a:rPr lang="zh-CN" altLang="en-US" sz="2400" dirty="0"/>
                  <a:t>放进序列里，不合法的情况只有可能是放在一个奇数位，但它前面的偶数位都还没放。即放奇数位的个数在任何时候都不能大于放偶数位的个数。聪明的人早已发现这是第</a:t>
                </a:r>
                <a14:m>
                  <m:oMath xmlns:m="http://schemas.openxmlformats.org/officeDocument/2006/math">
                    <m:r>
                      <a:rPr lang="en-US" altLang="zh-CN" sz="2400" i="1">
                        <a:latin typeface="Cambria Math" panose="02040503050406030204" pitchFamily="18" charset="0"/>
                      </a:rPr>
                      <m:t>𝑛</m:t>
                    </m:r>
                  </m:oMath>
                </a14:m>
                <a:r>
                  <a:rPr lang="zh-CN" altLang="en-US" sz="2400" dirty="0"/>
                  <a:t>项卡特兰数了！</a:t>
                </a:r>
                <a:endParaRPr lang="en-US" altLang="zh-CN" sz="2400" dirty="0"/>
              </a:p>
            </p:txBody>
          </p:sp>
        </mc:Choice>
        <mc:Fallback xmlns="">
          <p:sp>
            <p:nvSpPr>
              <p:cNvPr id="6" name="文本框 5">
                <a:extLst>
                  <a:ext uri="{FF2B5EF4-FFF2-40B4-BE49-F238E27FC236}">
                    <a16:creationId xmlns:a16="http://schemas.microsoft.com/office/drawing/2014/main" id="{CF5A840C-0390-AE29-57AB-343E8B3633EB}"/>
                  </a:ext>
                </a:extLst>
              </p:cNvPr>
              <p:cNvSpPr txBox="1">
                <a:spLocks noRot="1" noChangeAspect="1" noMove="1" noResize="1" noEditPoints="1" noAdjustHandles="1" noChangeArrowheads="1" noChangeShapeType="1" noTextEdit="1"/>
              </p:cNvSpPr>
              <p:nvPr/>
            </p:nvSpPr>
            <p:spPr>
              <a:xfrm>
                <a:off x="1004934" y="1560462"/>
                <a:ext cx="9310641" cy="2308324"/>
              </a:xfrm>
              <a:prstGeom prst="rect">
                <a:avLst/>
              </a:prstGeom>
              <a:blipFill>
                <a:blip r:embed="rId4"/>
                <a:stretch>
                  <a:fillRect l="-1048" t="-2111" b="-39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9391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1A6BD-5B07-BB84-357B-3AB745AAB1E8}"/>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B6C19813-C379-F384-20B1-8D5971EE7FFC}"/>
              </a:ext>
            </a:extLst>
          </p:cNvPr>
          <p:cNvSpPr txBox="1"/>
          <p:nvPr/>
        </p:nvSpPr>
        <p:spPr>
          <a:xfrm>
            <a:off x="1004934" y="288071"/>
            <a:ext cx="1620571" cy="923330"/>
          </a:xfrm>
          <a:prstGeom prst="rect">
            <a:avLst/>
          </a:prstGeom>
          <a:noFill/>
        </p:spPr>
        <p:txBody>
          <a:bodyPr wrap="square" rtlCol="0">
            <a:spAutoFit/>
          </a:bodyPr>
          <a:lstStyle/>
          <a:p>
            <a:pPr algn="l">
              <a:buNone/>
            </a:pPr>
            <a:r>
              <a:rPr lang="zh-CN" altLang="en-US" sz="5400" b="0" i="0" dirty="0">
                <a:effectLst/>
                <a:latin typeface="Fira Sans" panose="020B0503050000020004" pitchFamily="34" charset="0"/>
              </a:rPr>
              <a:t>引入</a:t>
            </a:r>
            <a:endParaRPr lang="en-US" altLang="zh-CN" sz="5400" dirty="0">
              <a:latin typeface="Fira Sans" panose="020B0503050000020004" pitchFamily="34" charset="0"/>
            </a:endParaRPr>
          </a:p>
        </p:txBody>
      </p:sp>
      <p:sp>
        <p:nvSpPr>
          <p:cNvPr id="4" name="文本框 3">
            <a:extLst>
              <a:ext uri="{FF2B5EF4-FFF2-40B4-BE49-F238E27FC236}">
                <a16:creationId xmlns:a16="http://schemas.microsoft.com/office/drawing/2014/main" id="{E874F280-8F41-5892-856A-E3C8948A6A75}"/>
              </a:ext>
            </a:extLst>
          </p:cNvPr>
          <p:cNvSpPr txBox="1"/>
          <p:nvPr/>
        </p:nvSpPr>
        <p:spPr>
          <a:xfrm>
            <a:off x="1004934" y="1624972"/>
            <a:ext cx="7487216" cy="3416320"/>
          </a:xfrm>
          <a:prstGeom prst="rect">
            <a:avLst/>
          </a:prstGeom>
          <a:noFill/>
        </p:spPr>
        <p:txBody>
          <a:bodyPr wrap="square" rtlCol="0">
            <a:spAutoFit/>
          </a:bodyPr>
          <a:lstStyle/>
          <a:p>
            <a:pPr algn="l">
              <a:buNone/>
            </a:pPr>
            <a:r>
              <a:rPr lang="zh-CN" altLang="en-US" sz="2400" b="0" i="0" dirty="0">
                <a:effectLst/>
                <a:latin typeface="Fira Sans" panose="020B0503050000020004" pitchFamily="34" charset="0"/>
              </a:rPr>
              <a:t>排列组合是组合数学中的基础。排列就是指从给定个数的元素中取出指定个数的元素进行排序；组合则是指从给定个数的元素中仅仅取出指定个数的元素，不考虑排序。排列组合的中心问题是研究给定要求的排列和组合可能出现的情况总数。排列组合与古典概率论关系密切。</a:t>
            </a:r>
          </a:p>
          <a:p>
            <a:pPr algn="l"/>
            <a:r>
              <a:rPr lang="zh-CN" altLang="en-US" sz="2400" b="0" i="0" dirty="0">
                <a:effectLst/>
                <a:latin typeface="Fira Sans" panose="020B0503050000020004" pitchFamily="34" charset="0"/>
              </a:rPr>
              <a:t>在高中初等数学中，排列组合多是利用列表、枚举等方法解题。</a:t>
            </a:r>
          </a:p>
          <a:p>
            <a:endParaRPr lang="zh-CN" altLang="en-US" sz="2400" dirty="0"/>
          </a:p>
        </p:txBody>
      </p:sp>
    </p:spTree>
    <p:extLst>
      <p:ext uri="{BB962C8B-B14F-4D97-AF65-F5344CB8AC3E}">
        <p14:creationId xmlns:p14="http://schemas.microsoft.com/office/powerpoint/2010/main" val="41238402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9CE7D-8123-953D-0631-F3DE88DA4783}"/>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CA3A0ED2-90F4-52D8-21B8-70C59EEFBC02}"/>
              </a:ext>
            </a:extLst>
          </p:cNvPr>
          <p:cNvSpPr txBox="1"/>
          <p:nvPr/>
        </p:nvSpPr>
        <p:spPr>
          <a:xfrm>
            <a:off x="1004934" y="288072"/>
            <a:ext cx="11187066" cy="769441"/>
          </a:xfrm>
          <a:prstGeom prst="rect">
            <a:avLst/>
          </a:prstGeom>
          <a:noFill/>
        </p:spPr>
        <p:txBody>
          <a:bodyPr wrap="square" rtlCol="0">
            <a:spAutoFit/>
          </a:bodyPr>
          <a:lstStyle/>
          <a:p>
            <a:pPr algn="l"/>
            <a:r>
              <a:rPr lang="en-US" altLang="ja-JP" sz="4400" b="1" i="0" dirty="0">
                <a:effectLst/>
                <a:latin typeface="-apple-system"/>
                <a:hlinkClick r:id="rId3">
                  <a:extLst>
                    <a:ext uri="{A12FA001-AC4F-418D-AE19-62706E023703}">
                      <ahyp:hlinkClr xmlns:ahyp="http://schemas.microsoft.com/office/drawing/2018/hyperlinkcolor" val="tx"/>
                    </a:ext>
                  </a:extLst>
                </a:hlinkClick>
              </a:rPr>
              <a:t>P5014 </a:t>
            </a:r>
            <a:r>
              <a:rPr lang="ja-JP" altLang="en-US" sz="4400" b="1" i="0" dirty="0">
                <a:effectLst/>
                <a:latin typeface="-apple-system"/>
                <a:hlinkClick r:id="rId3">
                  <a:extLst>
                    <a:ext uri="{A12FA001-AC4F-418D-AE19-62706E023703}">
                      <ahyp:hlinkClr xmlns:ahyp="http://schemas.microsoft.com/office/drawing/2018/hyperlinkcolor" val="tx"/>
                    </a:ext>
                  </a:extLst>
                </a:hlinkClick>
              </a:rPr>
              <a:t>水の三角</a:t>
            </a:r>
            <a:r>
              <a:rPr lang="en-US" altLang="ja-JP" sz="4400" b="1" i="0" dirty="0">
                <a:effectLst/>
                <a:latin typeface="-apple-system"/>
                <a:hlinkClick r:id="rId3">
                  <a:extLst>
                    <a:ext uri="{A12FA001-AC4F-418D-AE19-62706E023703}">
                      <ahyp:hlinkClr xmlns:ahyp="http://schemas.microsoft.com/office/drawing/2018/hyperlinkcolor" val="tx"/>
                    </a:ext>
                  </a:extLst>
                </a:hlinkClick>
              </a:rPr>
              <a:t>(</a:t>
            </a:r>
            <a:r>
              <a:rPr lang="ja-JP" altLang="en-US" sz="4400" b="1" i="0" dirty="0">
                <a:effectLst/>
                <a:latin typeface="-apple-system"/>
                <a:hlinkClick r:id="rId3">
                  <a:extLst>
                    <a:ext uri="{A12FA001-AC4F-418D-AE19-62706E023703}">
                      <ahyp:hlinkClr xmlns:ahyp="http://schemas.microsoft.com/office/drawing/2018/hyperlinkcolor" val="tx"/>
                    </a:ext>
                  </a:extLst>
                </a:hlinkClick>
              </a:rPr>
              <a:t>修改版</a:t>
            </a:r>
            <a:r>
              <a:rPr lang="en-US" altLang="ja-JP" sz="4400" b="1" i="0" dirty="0">
                <a:effectLst/>
                <a:latin typeface="-apple-system"/>
                <a:hlinkClick r:id="rId3">
                  <a:extLst>
                    <a:ext uri="{A12FA001-AC4F-418D-AE19-62706E023703}">
                      <ahyp:hlinkClr xmlns:ahyp="http://schemas.microsoft.com/office/drawing/2018/hyperlinkcolor" val="tx"/>
                    </a:ext>
                  </a:extLst>
                </a:hlinkClick>
              </a:rPr>
              <a:t>)</a:t>
            </a:r>
            <a:endParaRPr lang="en-US" altLang="ja-JP"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19E6862-E145-A4B9-C37C-46FEF7FFA891}"/>
                  </a:ext>
                </a:extLst>
              </p:cNvPr>
              <p:cNvSpPr txBox="1"/>
              <p:nvPr/>
            </p:nvSpPr>
            <p:spPr>
              <a:xfrm>
                <a:off x="1004934" y="1560462"/>
                <a:ext cx="9205866" cy="3660489"/>
              </a:xfrm>
              <a:prstGeom prst="rect">
                <a:avLst/>
              </a:prstGeom>
              <a:noFill/>
            </p:spPr>
            <p:txBody>
              <a:bodyPr wrap="square" rtlCol="0">
                <a:spAutoFit/>
              </a:bodyPr>
              <a:lstStyle/>
              <a:p>
                <a:r>
                  <a:rPr lang="zh-CN" altLang="en-US" sz="2400" dirty="0"/>
                  <a:t>如果没有斜着的边，那么答案就是卡特兰数。现在就是要考虑解决有斜边的问题，考虑枚举走了</a:t>
                </a:r>
                <a14:m>
                  <m:oMath xmlns:m="http://schemas.openxmlformats.org/officeDocument/2006/math">
                    <m:r>
                      <a:rPr lang="en-US" altLang="zh-CN" sz="2400" i="1" smtClean="0">
                        <a:latin typeface="Cambria Math" panose="02040503050406030204" pitchFamily="18" charset="0"/>
                      </a:rPr>
                      <m:t>𝑖</m:t>
                    </m:r>
                  </m:oMath>
                </a14:m>
                <a:r>
                  <a:rPr lang="zh-CN" altLang="en-US" sz="2400" dirty="0"/>
                  <a:t>条斜边，令终点坐标</a:t>
                </a:r>
                <a14:m>
                  <m:oMath xmlns:m="http://schemas.openxmlformats.org/officeDocument/2006/math">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𝑚</m:t>
                        </m:r>
                      </m:e>
                    </m:d>
                  </m:oMath>
                </a14:m>
                <a:r>
                  <a:rPr lang="zh-CN" altLang="en-US" sz="2400" dirty="0"/>
                  <a:t>，</a:t>
                </a:r>
                <a:r>
                  <a:rPr lang="en-US" altLang="zh-CN" sz="2400" dirty="0"/>
                  <a:t> </a:t>
                </a:r>
                <a14:m>
                  <m:oMath xmlns:m="http://schemas.openxmlformats.org/officeDocument/2006/math">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oMath>
                </a14:m>
                <a:r>
                  <a:rPr lang="zh-CN" altLang="en-US" sz="2400" dirty="0"/>
                  <a:t>，</a:t>
                </a:r>
                <a:r>
                  <a:rPr lang="en-US" altLang="zh-CN" sz="2400" dirty="0"/>
                  <a:t> y</a:t>
                </a:r>
                <a14:m>
                  <m:oMath xmlns:m="http://schemas.openxmlformats.org/officeDocument/2006/math">
                    <m:r>
                      <a:rPr lang="en-US" altLang="zh-CN" sz="2400" i="1">
                        <a:latin typeface="Cambria Math" panose="02040503050406030204" pitchFamily="18" charset="0"/>
                      </a:rPr>
                      <m:t>=</m:t>
                    </m:r>
                    <m:r>
                      <a:rPr lang="en-US" altLang="zh-CN" sz="2400" b="0" i="1" smtClean="0">
                        <a:latin typeface="Cambria Math" panose="02040503050406030204" pitchFamily="18" charset="0"/>
                      </a:rPr>
                      <m:t>𝑚</m:t>
                    </m:r>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 </m:t>
                    </m:r>
                    <m:r>
                      <a:rPr lang="zh-CN" altLang="en-US" sz="2400" i="1" smtClean="0">
                        <a:latin typeface="Cambria Math" panose="02040503050406030204" pitchFamily="18" charset="0"/>
                      </a:rPr>
                      <m:t>。</m:t>
                    </m:r>
                  </m:oMath>
                </a14:m>
                <a:endParaRPr lang="en-US" altLang="zh-CN" sz="2400" dirty="0"/>
              </a:p>
              <a:p>
                <a:r>
                  <a:rPr lang="zh-CN" altLang="en-US" sz="2400" dirty="0"/>
                  <a:t>走斜边的方案数：</a:t>
                </a:r>
                <a14:m>
                  <m:oMath xmlns:m="http://schemas.openxmlformats.org/officeDocument/2006/math">
                    <m:d>
                      <m:dPr>
                        <m:ctrlPr>
                          <a:rPr lang="en-US" altLang="zh-CN" sz="2400" i="1" smtClean="0">
                            <a:latin typeface="Cambria Math" panose="02040503050406030204" pitchFamily="18" charset="0"/>
                          </a:rPr>
                        </m:ctrlPr>
                      </m:dPr>
                      <m:e>
                        <m:f>
                          <m:fPr>
                            <m:type m:val="noBa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num>
                          <m:den>
                            <m:r>
                              <a:rPr lang="en-US" altLang="zh-CN" sz="2400" b="0" i="1" smtClean="0">
                                <a:latin typeface="Cambria Math" panose="02040503050406030204" pitchFamily="18" charset="0"/>
                              </a:rPr>
                              <m:t>𝑖</m:t>
                            </m:r>
                          </m:den>
                        </m:f>
                      </m:e>
                    </m:d>
                  </m:oMath>
                </a14:m>
                <a:endParaRPr lang="en-US" altLang="zh-CN" sz="2400" dirty="0"/>
              </a:p>
              <a:p>
                <a:r>
                  <a:rPr lang="zh-CN" altLang="en-US" sz="2400" dirty="0"/>
                  <a:t>走直边的方案数</a:t>
                </a:r>
                <a:r>
                  <a:rPr lang="zh-CN" altLang="en-US" sz="2400" dirty="0">
                    <a:sym typeface="Wingdings" panose="05000000000000000000" pitchFamily="2" charset="2"/>
                  </a:rPr>
                  <a:t>：</a:t>
                </a:r>
                <a14:m>
                  <m:oMath xmlns:m="http://schemas.openxmlformats.org/officeDocument/2006/math">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num>
                          <m:den>
                            <m:r>
                              <a:rPr lang="en-US" altLang="zh-CN" sz="2400" i="1">
                                <a:latin typeface="Cambria Math" panose="02040503050406030204" pitchFamily="18" charset="0"/>
                              </a:rPr>
                              <m:t>𝑦</m:t>
                            </m:r>
                          </m:den>
                        </m:f>
                      </m:e>
                    </m:d>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num>
                          <m:den>
                            <m:r>
                              <a:rPr lang="en-US" altLang="zh-CN" sz="2400" i="1">
                                <a:latin typeface="Cambria Math" panose="02040503050406030204" pitchFamily="18" charset="0"/>
                              </a:rPr>
                              <m:t>𝑦</m:t>
                            </m:r>
                            <m:r>
                              <a:rPr lang="en-US" altLang="zh-CN" sz="2400" b="0" i="1" smtClean="0">
                                <a:latin typeface="Cambria Math" panose="02040503050406030204" pitchFamily="18" charset="0"/>
                              </a:rPr>
                              <m:t>−1</m:t>
                            </m:r>
                          </m:den>
                        </m:f>
                      </m:e>
                    </m:d>
                  </m:oMath>
                </a14:m>
                <a:endParaRPr lang="en-US" altLang="zh-CN" sz="2400" dirty="0"/>
              </a:p>
              <a:p>
                <a:r>
                  <a:rPr lang="zh-CN" altLang="en-US" sz="2400" dirty="0"/>
                  <a:t>根据乘法原理，答案为：</a:t>
                </a:r>
                <a:endParaRPr lang="en-US" altLang="zh-CN" sz="2400" dirty="0"/>
              </a:p>
              <a:p>
                <a:pPr/>
                <a14:m>
                  <m:oMathPara xmlns:m="http://schemas.openxmlformats.org/officeDocument/2006/math">
                    <m:oMathParaPr>
                      <m:jc m:val="centerGroup"/>
                    </m:oMathParaPr>
                    <m:oMath xmlns:m="http://schemas.openxmlformats.org/officeDocument/2006/math">
                      <m:nary>
                        <m:naryPr>
                          <m:chr m:val="∑"/>
                          <m:ctrlPr>
                            <a:rPr lang="zh-CN" altLang="en-US"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𝑚</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𝑖</m:t>
                                  </m:r>
                                </m:num>
                                <m:den>
                                  <m:r>
                                    <a:rPr lang="en-US" altLang="zh-CN" sz="2400" i="1">
                                      <a:latin typeface="Cambria Math" panose="02040503050406030204" pitchFamily="18" charset="0"/>
                                    </a:rPr>
                                    <m:t>𝑖</m:t>
                                  </m:r>
                                </m:den>
                              </m:f>
                            </m:e>
                          </m:d>
                          <m:r>
                            <a:rPr lang="en-US" altLang="zh-CN" sz="2400" b="0" i="1" dirty="0"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num>
                                <m:den>
                                  <m:r>
                                    <a:rPr lang="en-US" altLang="zh-CN" sz="2400" i="1">
                                      <a:latin typeface="Cambria Math" panose="02040503050406030204" pitchFamily="18" charset="0"/>
                                    </a:rPr>
                                    <m:t>𝑦</m:t>
                                  </m:r>
                                </m:den>
                              </m:f>
                            </m:e>
                          </m:d>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num>
                                <m:den>
                                  <m:r>
                                    <a:rPr lang="en-US" altLang="zh-CN" sz="2400" i="1">
                                      <a:latin typeface="Cambria Math" panose="02040503050406030204" pitchFamily="18" charset="0"/>
                                    </a:rPr>
                                    <m:t>𝑦</m:t>
                                  </m:r>
                                  <m:r>
                                    <a:rPr lang="en-US" altLang="zh-CN" sz="2400" i="1">
                                      <a:latin typeface="Cambria Math" panose="02040503050406030204" pitchFamily="18" charset="0"/>
                                    </a:rPr>
                                    <m:t>−1</m:t>
                                  </m:r>
                                </m:den>
                              </m:f>
                            </m:e>
                          </m:d>
                        </m:e>
                      </m:nary>
                    </m:oMath>
                  </m:oMathPara>
                </a14:m>
                <a:endParaRPr lang="en-US" altLang="zh-CN" sz="2400" dirty="0"/>
              </a:p>
            </p:txBody>
          </p:sp>
        </mc:Choice>
        <mc:Fallback xmlns="">
          <p:sp>
            <p:nvSpPr>
              <p:cNvPr id="6" name="文本框 5">
                <a:extLst>
                  <a:ext uri="{FF2B5EF4-FFF2-40B4-BE49-F238E27FC236}">
                    <a16:creationId xmlns:a16="http://schemas.microsoft.com/office/drawing/2014/main" id="{719E6862-E145-A4B9-C37C-46FEF7FFA891}"/>
                  </a:ext>
                </a:extLst>
              </p:cNvPr>
              <p:cNvSpPr txBox="1">
                <a:spLocks noRot="1" noChangeAspect="1" noMove="1" noResize="1" noEditPoints="1" noAdjustHandles="1" noChangeArrowheads="1" noChangeShapeType="1" noTextEdit="1"/>
              </p:cNvSpPr>
              <p:nvPr/>
            </p:nvSpPr>
            <p:spPr>
              <a:xfrm>
                <a:off x="1004934" y="1560462"/>
                <a:ext cx="9205866" cy="3660489"/>
              </a:xfrm>
              <a:prstGeom prst="rect">
                <a:avLst/>
              </a:prstGeom>
              <a:blipFill>
                <a:blip r:embed="rId4"/>
                <a:stretch>
                  <a:fillRect l="-1060" t="-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18544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53DF8-B19C-A94B-7FCE-07AB001DF67E}"/>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556A3373-32D4-3F9F-8FF1-39B4B61A41FA}"/>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CF1204E Natasha, Sasha and the Prefix Sums</a:t>
            </a:r>
            <a:endParaRPr lang="en-US" altLang="zh-CN"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10071D3-EF7A-CD14-EC24-2B513CA11710}"/>
                  </a:ext>
                </a:extLst>
              </p:cNvPr>
              <p:cNvSpPr txBox="1"/>
              <p:nvPr/>
            </p:nvSpPr>
            <p:spPr>
              <a:xfrm>
                <a:off x="1004934" y="1560462"/>
                <a:ext cx="9205866" cy="5076005"/>
              </a:xfrm>
              <a:prstGeom prst="rect">
                <a:avLst/>
              </a:prstGeom>
              <a:noFill/>
            </p:spPr>
            <p:txBody>
              <a:bodyPr wrap="square" rtlCol="0">
                <a:spAutoFit/>
              </a:bodyPr>
              <a:lstStyle/>
              <a:p>
                <a:r>
                  <a:rPr lang="zh-CN" altLang="en-US" sz="2400" dirty="0"/>
                  <a:t>考虑钦定此时的最大前缀和是由</a:t>
                </a:r>
                <a14:m>
                  <m:oMath xmlns:m="http://schemas.openxmlformats.org/officeDocument/2006/math">
                    <m:r>
                      <a:rPr lang="en-US" altLang="zh-CN" sz="2400" b="0" i="1" smtClean="0">
                        <a:latin typeface="Cambria Math" panose="02040503050406030204" pitchFamily="18" charset="0"/>
                      </a:rPr>
                      <m:t>𝑖</m:t>
                    </m:r>
                  </m:oMath>
                </a14:m>
                <a:r>
                  <a:rPr lang="zh-CN" altLang="en-US" sz="2400" dirty="0"/>
                  <a:t>个</a:t>
                </a:r>
                <a14:m>
                  <m:oMath xmlns:m="http://schemas.openxmlformats.org/officeDocument/2006/math">
                    <m:r>
                      <a:rPr lang="en-US" altLang="zh-CN" sz="2400" b="0" i="1" smtClean="0">
                        <a:latin typeface="Cambria Math" panose="02040503050406030204" pitchFamily="18" charset="0"/>
                      </a:rPr>
                      <m:t>1</m:t>
                    </m:r>
                    <m:r>
                      <a:rPr lang="zh-CN" altLang="en-US" sz="2400" i="1">
                        <a:latin typeface="Cambria Math" panose="02040503050406030204" pitchFamily="18" charset="0"/>
                      </a:rPr>
                      <m:t>，</m:t>
                    </m:r>
                  </m:oMath>
                </a14:m>
                <a:r>
                  <a:rPr lang="en-US" altLang="zh-CN" sz="2400" dirty="0"/>
                  <a:t> </a:t>
                </a:r>
                <a14:m>
                  <m:oMath xmlns:m="http://schemas.openxmlformats.org/officeDocument/2006/math">
                    <m:r>
                      <a:rPr lang="en-US" altLang="zh-CN" sz="2400" b="0" i="1" smtClean="0">
                        <a:latin typeface="Cambria Math" panose="02040503050406030204" pitchFamily="18" charset="0"/>
                      </a:rPr>
                      <m:t>𝑗</m:t>
                    </m:r>
                  </m:oMath>
                </a14:m>
                <a:r>
                  <a:rPr lang="zh-CN" altLang="en-US" sz="2400" dirty="0"/>
                  <a:t>个</a:t>
                </a:r>
                <a14:m>
                  <m:oMath xmlns:m="http://schemas.openxmlformats.org/officeDocument/2006/math">
                    <m:r>
                      <a:rPr lang="en-US" altLang="zh-CN" sz="2400" b="0" i="1" smtClean="0">
                        <a:latin typeface="Cambria Math" panose="02040503050406030204" pitchFamily="18" charset="0"/>
                      </a:rPr>
                      <m:t>−1</m:t>
                    </m:r>
                  </m:oMath>
                </a14:m>
                <a:r>
                  <a:rPr lang="zh-CN" altLang="en-US" sz="2400" dirty="0"/>
                  <a:t>组成的，且这是最靠后的一个</a:t>
                </a:r>
                <a14:m>
                  <m:oMath xmlns:m="http://schemas.openxmlformats.org/officeDocument/2006/math">
                    <m:r>
                      <a:rPr lang="en-US" altLang="zh-CN" sz="2400" i="1">
                        <a:latin typeface="Cambria Math" panose="02040503050406030204" pitchFamily="18" charset="0"/>
                      </a:rPr>
                      <m:t>𝑖</m:t>
                    </m:r>
                  </m:oMath>
                </a14:m>
                <a:r>
                  <a:rPr lang="zh-CN" altLang="en-US" sz="2400" dirty="0"/>
                  <a:t>使得其为最大前缀和。</a:t>
                </a:r>
                <a:endParaRPr lang="en-US" altLang="zh-CN" sz="2400" dirty="0"/>
              </a:p>
              <a:p>
                <a:r>
                  <a:rPr lang="zh-CN" altLang="en-US" sz="2400" dirty="0"/>
                  <a:t>前面的方案数等价于求从</a:t>
                </a:r>
                <a14:m>
                  <m:oMath xmlns:m="http://schemas.openxmlformats.org/officeDocument/2006/math">
                    <m:r>
                      <a:rPr lang="en-US" altLang="zh-CN" sz="2400" i="1">
                        <a:latin typeface="Cambria Math" panose="02040503050406030204" pitchFamily="18" charset="0"/>
                      </a:rPr>
                      <m:t>(0,0)</m:t>
                    </m:r>
                  </m:oMath>
                </a14:m>
                <a:r>
                  <a:rPr lang="zh-CN" altLang="en-US" sz="2400" dirty="0"/>
                  <a:t> 开始走，不能经过</a:t>
                </a:r>
                <a14:m>
                  <m:oMath xmlns:m="http://schemas.openxmlformats.org/officeDocument/2006/math">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i="1">
                        <a:latin typeface="Cambria Math" panose="02040503050406030204" pitchFamily="18" charset="0"/>
                      </a:rPr>
                      <m:t>+1</m:t>
                    </m:r>
                    <m:r>
                      <a:rPr lang="zh-CN" altLang="en-US" sz="2400" i="1" smtClean="0">
                        <a:latin typeface="Cambria Math" panose="02040503050406030204" pitchFamily="18" charset="0"/>
                      </a:rPr>
                      <m:t>，</m:t>
                    </m:r>
                  </m:oMath>
                </a14:m>
                <a:r>
                  <a:rPr lang="zh-CN" altLang="en-US" sz="2400" dirty="0"/>
                  <a:t>到达</a:t>
                </a:r>
                <a14:m>
                  <m:oMath xmlns:m="http://schemas.openxmlformats.org/officeDocument/2006/math">
                    <m:r>
                      <a:rPr lang="en-US" altLang="zh-CN" sz="2400" i="1">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i="1">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i="1">
                        <a:latin typeface="Cambria Math" panose="02040503050406030204" pitchFamily="18" charset="0"/>
                      </a:rPr>
                      <m:t>)</m:t>
                    </m:r>
                    <m:r>
                      <a:rPr lang="zh-CN" altLang="en-US" sz="2400" i="1" smtClean="0">
                        <a:latin typeface="Cambria Math" panose="02040503050406030204" pitchFamily="18" charset="0"/>
                      </a:rPr>
                      <m:t>的</m:t>
                    </m:r>
                  </m:oMath>
                </a14:m>
                <a:r>
                  <a:rPr lang="zh-CN" altLang="en-US" sz="2400" dirty="0"/>
                  <a:t>方案数。之前求过这种方案数：</a:t>
                </a:r>
                <a:endParaRPr lang="en-US" altLang="zh-CN" sz="2400" dirty="0"/>
              </a:p>
              <a:p>
                <a:pPr/>
                <a14:m>
                  <m:oMathPara xmlns:m="http://schemas.openxmlformats.org/officeDocument/2006/math">
                    <m:oMathParaPr>
                      <m:jc m:val="centerGroup"/>
                    </m:oMathParaPr>
                    <m:oMath xmlns:m="http://schemas.openxmlformats.org/officeDocument/2006/math">
                      <m:d>
                        <m:dPr>
                          <m:ctrlPr>
                            <a:rPr lang="en-US" altLang="zh-CN" sz="2400" i="1" smtClean="0">
                              <a:latin typeface="Cambria Math" panose="02040503050406030204" pitchFamily="18" charset="0"/>
                            </a:rPr>
                          </m:ctrlPr>
                        </m:dPr>
                        <m:e>
                          <m:f>
                            <m:fPr>
                              <m:type m:val="noBa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num>
                            <m:den>
                              <m:r>
                                <a:rPr lang="en-US" altLang="zh-CN" sz="2400" b="0" i="1" smtClean="0">
                                  <a:latin typeface="Cambria Math" panose="02040503050406030204" pitchFamily="18" charset="0"/>
                                </a:rPr>
                                <m:t>𝑗</m:t>
                              </m:r>
                            </m:den>
                          </m:f>
                        </m:e>
                      </m:d>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num>
                            <m:den>
                              <m:r>
                                <a:rPr lang="en-US" altLang="zh-CN" sz="2400" i="1">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den>
                          </m:f>
                        </m:e>
                      </m:d>
                    </m:oMath>
                  </m:oMathPara>
                </a14:m>
                <a:endParaRPr lang="en-US" altLang="zh-CN" sz="2400" dirty="0"/>
              </a:p>
              <a:p>
                <a:r>
                  <a:rPr lang="zh-CN" altLang="en-US" sz="2400" dirty="0"/>
                  <a:t>后面的方案数需要强制钦定先接着一个</a:t>
                </a:r>
                <a14:m>
                  <m:oMath xmlns:m="http://schemas.openxmlformats.org/officeDocument/2006/math">
                    <m:r>
                      <a:rPr lang="en-US" altLang="zh-CN" sz="2400" b="0" i="1" smtClean="0">
                        <a:latin typeface="Cambria Math" panose="02040503050406030204" pitchFamily="18" charset="0"/>
                      </a:rPr>
                      <m:t>−1</m:t>
                    </m:r>
                  </m:oMath>
                </a14:m>
                <a:r>
                  <a:rPr lang="zh-CN" altLang="en-US" sz="2400" dirty="0"/>
                  <a:t>，因为这是最靠后的一个</a:t>
                </a:r>
                <a14:m>
                  <m:oMath xmlns:m="http://schemas.openxmlformats.org/officeDocument/2006/math">
                    <m:r>
                      <a:rPr lang="en-US" altLang="zh-CN" sz="2400" i="1">
                        <a:latin typeface="Cambria Math" panose="02040503050406030204" pitchFamily="18" charset="0"/>
                      </a:rPr>
                      <m:t>𝑖</m:t>
                    </m:r>
                  </m:oMath>
                </a14:m>
                <a:r>
                  <a:rPr lang="zh-CN" altLang="en-US" sz="2400" dirty="0"/>
                  <a:t>使得其为最大前缀和。之后的方案数统计等价于从</a:t>
                </a:r>
                <a14:m>
                  <m:oMath xmlns:m="http://schemas.openxmlformats.org/officeDocument/2006/math">
                    <m:r>
                      <a:rPr lang="en-US" altLang="zh-CN" sz="2400" i="1">
                        <a:latin typeface="Cambria Math" panose="02040503050406030204" pitchFamily="18" charset="0"/>
                      </a:rPr>
                      <m:t>(</m:t>
                    </m:r>
                    <m:r>
                      <a:rPr lang="en-US" altLang="zh-CN" sz="2400" b="0" i="1" smtClean="0">
                        <a:latin typeface="Cambria Math" panose="02040503050406030204" pitchFamily="18" charset="0"/>
                      </a:rPr>
                      <m:t>1</m:t>
                    </m:r>
                    <m:r>
                      <a:rPr lang="en-US" altLang="zh-CN" sz="2400" i="1">
                        <a:latin typeface="Cambria Math" panose="02040503050406030204" pitchFamily="18" charset="0"/>
                      </a:rPr>
                      <m:t>,0)</m:t>
                    </m:r>
                  </m:oMath>
                </a14:m>
                <a:r>
                  <a:rPr lang="zh-CN" altLang="en-US" sz="2400" dirty="0"/>
                  <a:t>开始走，不能经过 </a:t>
                </a:r>
                <a14:m>
                  <m:oMath xmlns:m="http://schemas.openxmlformats.org/officeDocument/2006/math">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𝑥</m:t>
                    </m:r>
                  </m:oMath>
                </a14:m>
                <a:r>
                  <a:rPr lang="zh-CN" altLang="en-US" sz="2400" dirty="0"/>
                  <a:t>，到达</a:t>
                </a:r>
                <a14:m>
                  <m:oMath xmlns:m="http://schemas.openxmlformats.org/officeDocument/2006/math">
                    <m:r>
                      <a:rPr lang="en-US" altLang="zh-CN" sz="2400" i="1">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i="1">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i="1">
                        <a:latin typeface="Cambria Math" panose="02040503050406030204" pitchFamily="18" charset="0"/>
                      </a:rPr>
                      <m:t>)</m:t>
                    </m:r>
                  </m:oMath>
                </a14:m>
                <a:r>
                  <a:rPr lang="zh-CN" altLang="en-US" sz="2400" dirty="0"/>
                  <a:t>的方案数。也很好算：</a:t>
                </a:r>
                <a:endParaRPr lang="en-US" altLang="zh-CN" sz="2400" dirty="0"/>
              </a:p>
              <a:p>
                <a:pPr/>
                <a14:m>
                  <m:oMathPara xmlns:m="http://schemas.openxmlformats.org/officeDocument/2006/math">
                    <m:oMathParaPr>
                      <m:jc m:val="centerGroup"/>
                    </m:oMathParaPr>
                    <m:oMath xmlns:m="http://schemas.openxmlformats.org/officeDocument/2006/math">
                      <m:d>
                        <m:dPr>
                          <m:ctrlPr>
                            <a:rPr lang="en-US" altLang="zh-CN" sz="2400" i="1" smtClean="0">
                              <a:latin typeface="Cambria Math" panose="02040503050406030204" pitchFamily="18" charset="0"/>
                            </a:rPr>
                          </m:ctrlPr>
                        </m:dPr>
                        <m:e>
                          <m:f>
                            <m:fPr>
                              <m:type m:val="noBa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num>
                            <m:den>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den>
                          </m:f>
                        </m:e>
                      </m:d>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𝑚</m:t>
                              </m:r>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−1+</m:t>
                              </m:r>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𝑖</m:t>
                              </m:r>
                            </m:num>
                            <m:den>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b="0" i="1" smtClean="0">
                                  <a:latin typeface="Cambria Math" panose="02040503050406030204" pitchFamily="18" charset="0"/>
                                </a:rPr>
                                <m:t>−1</m:t>
                              </m:r>
                            </m:den>
                          </m:f>
                        </m:e>
                      </m:d>
                    </m:oMath>
                  </m:oMathPara>
                </a14:m>
                <a:endParaRPr lang="en-US" altLang="zh-CN" sz="2400" dirty="0"/>
              </a:p>
              <a:p>
                <a:r>
                  <a:rPr lang="zh-CN" altLang="en-US" sz="2400" dirty="0"/>
                  <a:t>注意需特判当</a:t>
                </a:r>
                <a14:m>
                  <m:oMath xmlns:m="http://schemas.openxmlformats.org/officeDocument/2006/math">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zh-CN" altLang="en-US" sz="2400" i="1">
                        <a:latin typeface="Cambria Math" panose="02040503050406030204" pitchFamily="18" charset="0"/>
                      </a:rPr>
                      <m:t>时</m:t>
                    </m:r>
                  </m:oMath>
                </a14:m>
                <a:r>
                  <a:rPr lang="zh-CN" altLang="en-US" sz="2400" dirty="0"/>
                  <a:t>，只有</a:t>
                </a:r>
                <a14:m>
                  <m:oMath xmlns:m="http://schemas.openxmlformats.org/officeDocument/2006/math">
                    <m:r>
                      <a:rPr lang="en-US" altLang="zh-CN" sz="2400" i="1">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zh-CN" altLang="en-US" sz="2400" i="1">
                        <a:latin typeface="Cambria Math" panose="02040503050406030204" pitchFamily="18" charset="0"/>
                      </a:rPr>
                      <m:t>时</m:t>
                    </m:r>
                  </m:oMath>
                </a14:m>
                <a:r>
                  <a:rPr lang="zh-CN" altLang="en-US" sz="2400" dirty="0"/>
                  <a:t>才合法，特判一下此时的方案数即可。</a:t>
                </a:r>
                <a:endParaRPr lang="en-US" altLang="zh-CN" sz="2400" dirty="0"/>
              </a:p>
            </p:txBody>
          </p:sp>
        </mc:Choice>
        <mc:Fallback xmlns="">
          <p:sp>
            <p:nvSpPr>
              <p:cNvPr id="6" name="文本框 5">
                <a:extLst>
                  <a:ext uri="{FF2B5EF4-FFF2-40B4-BE49-F238E27FC236}">
                    <a16:creationId xmlns:a16="http://schemas.microsoft.com/office/drawing/2014/main" id="{810071D3-EF7A-CD14-EC24-2B513CA11710}"/>
                  </a:ext>
                </a:extLst>
              </p:cNvPr>
              <p:cNvSpPr txBox="1">
                <a:spLocks noRot="1" noChangeAspect="1" noMove="1" noResize="1" noEditPoints="1" noAdjustHandles="1" noChangeArrowheads="1" noChangeShapeType="1" noTextEdit="1"/>
              </p:cNvSpPr>
              <p:nvPr/>
            </p:nvSpPr>
            <p:spPr>
              <a:xfrm>
                <a:off x="1004934" y="1560462"/>
                <a:ext cx="9205866" cy="5076005"/>
              </a:xfrm>
              <a:prstGeom prst="rect">
                <a:avLst/>
              </a:prstGeom>
              <a:blipFill>
                <a:blip r:embed="rId4"/>
                <a:stretch>
                  <a:fillRect l="-1060" t="-1441" r="-596" b="-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82549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49A8D-CD4C-439D-8603-2156D300D24A}"/>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19961A10-F9D4-D45F-9C70-29C317909CD1}"/>
              </a:ext>
            </a:extLst>
          </p:cNvPr>
          <p:cNvSpPr txBox="1"/>
          <p:nvPr/>
        </p:nvSpPr>
        <p:spPr>
          <a:xfrm>
            <a:off x="1004934" y="288072"/>
            <a:ext cx="11187066" cy="769441"/>
          </a:xfrm>
          <a:prstGeom prst="rect">
            <a:avLst/>
          </a:prstGeom>
          <a:noFill/>
        </p:spPr>
        <p:txBody>
          <a:bodyPr wrap="square" rtlCol="0">
            <a:spAutoFit/>
          </a:bodyPr>
          <a:lstStyle/>
          <a:p>
            <a:pPr algn="l"/>
            <a:r>
              <a:rPr lang="pt-BR" altLang="zh-CN" sz="4400" b="1" i="0" dirty="0">
                <a:effectLst/>
                <a:latin typeface="-apple-system"/>
                <a:hlinkClick r:id="rId3">
                  <a:extLst>
                    <a:ext uri="{A12FA001-AC4F-418D-AE19-62706E023703}">
                      <ahyp:hlinkClr xmlns:ahyp="http://schemas.microsoft.com/office/drawing/2018/hyperlinkcolor" val="tx"/>
                    </a:ext>
                  </a:extLst>
                </a:hlinkClick>
              </a:rPr>
              <a:t>CF896D Nephren Runs a Cinema</a:t>
            </a:r>
            <a:endParaRPr lang="pt-BR" altLang="zh-CN"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83F94A0-2662-FFDA-8317-1E3AAAFCAB21}"/>
                  </a:ext>
                </a:extLst>
              </p:cNvPr>
              <p:cNvSpPr txBox="1"/>
              <p:nvPr/>
            </p:nvSpPr>
            <p:spPr>
              <a:xfrm>
                <a:off x="1004934" y="1560462"/>
                <a:ext cx="9205866" cy="5310493"/>
              </a:xfrm>
              <a:prstGeom prst="rect">
                <a:avLst/>
              </a:prstGeom>
              <a:noFill/>
            </p:spPr>
            <p:txBody>
              <a:bodyPr wrap="square" rtlCol="0">
                <a:spAutoFit/>
              </a:bodyPr>
              <a:lstStyle/>
              <a:p>
                <a:r>
                  <a:rPr lang="zh-CN" altLang="en-US" sz="2400" dirty="0"/>
                  <a:t>考虑枚举有</a:t>
                </a:r>
                <a14:m>
                  <m:oMath xmlns:m="http://schemas.openxmlformats.org/officeDocument/2006/math">
                    <m:r>
                      <a:rPr lang="en-US" altLang="zh-CN" sz="2400" b="0" i="1" smtClean="0">
                        <a:latin typeface="Cambria Math" panose="02040503050406030204" pitchFamily="18" charset="0"/>
                      </a:rPr>
                      <m:t>𝑖</m:t>
                    </m:r>
                  </m:oMath>
                </a14:m>
                <a:r>
                  <a:rPr lang="zh-CN" altLang="en-US" sz="2400" dirty="0"/>
                  <a:t>个</a:t>
                </a:r>
                <a14:m>
                  <m:oMath xmlns:m="http://schemas.openxmlformats.org/officeDocument/2006/math">
                    <m:r>
                      <a:rPr lang="en-US" altLang="zh-CN" sz="2400" b="0" i="1" smtClean="0">
                        <a:latin typeface="Cambria Math" panose="02040503050406030204" pitchFamily="18" charset="0"/>
                      </a:rPr>
                      <m:t>𝑉𝐼𝑃</m:t>
                    </m:r>
                  </m:oMath>
                </a14:m>
                <a:r>
                  <a:rPr lang="zh-CN" altLang="en-US" sz="2400" dirty="0"/>
                  <a:t>客户，他们可以在任何时候买票。这一段的方案数为：</a:t>
                </a:r>
                <a:endParaRPr lang="en-US" altLang="zh-CN" sz="2400" dirty="0"/>
              </a:p>
              <a:p>
                <a:pPr/>
                <a14:m>
                  <m:oMathPara xmlns:m="http://schemas.openxmlformats.org/officeDocument/2006/math">
                    <m:oMathParaPr>
                      <m:jc m:val="centerGroup"/>
                    </m:oMathParaPr>
                    <m:oMath xmlns:m="http://schemas.openxmlformats.org/officeDocument/2006/math">
                      <m:d>
                        <m:dPr>
                          <m:ctrlPr>
                            <a:rPr lang="en-US" altLang="zh-CN" sz="2400" i="1" smtClean="0">
                              <a:latin typeface="Cambria Math" panose="02040503050406030204" pitchFamily="18" charset="0"/>
                            </a:rPr>
                          </m:ctrlPr>
                        </m:dPr>
                        <m:e>
                          <m:f>
                            <m:fPr>
                              <m:type m:val="noBar"/>
                              <m:ctrlPr>
                                <a:rPr lang="en-US" altLang="zh-CN" sz="2400" i="1" smtClean="0">
                                  <a:latin typeface="Cambria Math" panose="02040503050406030204" pitchFamily="18" charset="0"/>
                                </a:rPr>
                              </m:ctrlPr>
                            </m:fPr>
                            <m:num>
                              <m:r>
                                <a:rPr lang="en-US" altLang="zh-CN" sz="2400" i="1" smtClean="0">
                                  <a:latin typeface="Cambria Math" panose="02040503050406030204" pitchFamily="18" charset="0"/>
                                </a:rPr>
                                <m:t>𝑛</m:t>
                              </m:r>
                            </m:num>
                            <m:den>
                              <m:r>
                                <a:rPr lang="en-US" altLang="zh-CN" sz="2400" b="0" i="1" smtClean="0">
                                  <a:latin typeface="Cambria Math" panose="02040503050406030204" pitchFamily="18" charset="0"/>
                                </a:rPr>
                                <m:t>𝑖</m:t>
                              </m:r>
                            </m:den>
                          </m:f>
                        </m:e>
                      </m:d>
                    </m:oMath>
                  </m:oMathPara>
                </a14:m>
                <a:endParaRPr lang="en-US" altLang="zh-CN" sz="2400" dirty="0"/>
              </a:p>
              <a:p>
                <a:r>
                  <a:rPr lang="zh-CN" altLang="en-US" sz="2400" dirty="0"/>
                  <a:t>此时只剩下</a:t>
                </a:r>
                <a14:m>
                  <m:oMath xmlns:m="http://schemas.openxmlformats.org/officeDocument/2006/math">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oMath>
                </a14:m>
                <a:r>
                  <a:rPr lang="zh-CN" altLang="en-US" sz="2400" dirty="0"/>
                  <a:t>个人需买票了，再枚举一下有</a:t>
                </a:r>
                <a14:m>
                  <m:oMath xmlns:m="http://schemas.openxmlformats.org/officeDocument/2006/math">
                    <m:r>
                      <a:rPr lang="en-US" altLang="zh-CN" sz="2400" b="0" i="1" smtClean="0">
                        <a:latin typeface="Cambria Math" panose="02040503050406030204" pitchFamily="18" charset="0"/>
                      </a:rPr>
                      <m:t>𝑗</m:t>
                    </m:r>
                  </m:oMath>
                </a14:m>
                <a:r>
                  <a:rPr lang="zh-CN" altLang="en-US" sz="2400" dirty="0"/>
                  <a:t>个人需要使用</a:t>
                </a:r>
                <a14:m>
                  <m:oMath xmlns:m="http://schemas.openxmlformats.org/officeDocument/2006/math">
                    <m:r>
                      <a:rPr lang="en-US" altLang="zh-CN" sz="2400" b="0" i="1" smtClean="0">
                        <a:latin typeface="Cambria Math" panose="02040503050406030204" pitchFamily="18" charset="0"/>
                      </a:rPr>
                      <m:t>50</m:t>
                    </m:r>
                  </m:oMath>
                </a14:m>
                <a:r>
                  <a:rPr lang="zh-CN" altLang="en-US" sz="2400" dirty="0"/>
                  <a:t>元买票，则有</a:t>
                </a:r>
                <a14:m>
                  <m:oMath xmlns:m="http://schemas.openxmlformats.org/officeDocument/2006/math">
                    <m:r>
                      <m:rPr>
                        <m:sty m:val="p"/>
                      </m:rPr>
                      <a:rPr lang="en-US" altLang="zh-CN" sz="2400" b="0" i="0" smtClean="0">
                        <a:latin typeface="Cambria Math" panose="02040503050406030204" pitchFamily="18" charset="0"/>
                      </a:rPr>
                      <m:t>m</m:t>
                    </m:r>
                    <m:r>
                      <a:rPr lang="en-US" altLang="zh-CN" sz="2400" b="0" i="0" smtClean="0">
                        <a:latin typeface="Cambria Math" panose="02040503050406030204" pitchFamily="18" charset="0"/>
                      </a:rPr>
                      <m:t>−</m:t>
                    </m:r>
                    <m:r>
                      <a:rPr lang="en-US" altLang="zh-CN" sz="2400" i="1">
                        <a:latin typeface="Cambria Math" panose="02040503050406030204" pitchFamily="18" charset="0"/>
                      </a:rPr>
                      <m:t>𝑗</m:t>
                    </m:r>
                  </m:oMath>
                </a14:m>
                <a:r>
                  <a:rPr lang="zh-CN" altLang="en-US" sz="2400" dirty="0"/>
                  <a:t>个人需要使用</a:t>
                </a:r>
                <a14:m>
                  <m:oMath xmlns:m="http://schemas.openxmlformats.org/officeDocument/2006/math">
                    <m:r>
                      <a:rPr lang="en-US" altLang="zh-CN" sz="2400" i="1" dirty="0" smtClean="0">
                        <a:latin typeface="Cambria Math" panose="02040503050406030204" pitchFamily="18" charset="0"/>
                      </a:rPr>
                      <m:t>1</m:t>
                    </m:r>
                    <m:r>
                      <a:rPr lang="en-US" altLang="zh-CN" sz="2400" b="0" i="1" dirty="0" smtClean="0">
                        <a:latin typeface="Cambria Math" panose="02040503050406030204" pitchFamily="18" charset="0"/>
                      </a:rPr>
                      <m:t>0</m:t>
                    </m:r>
                    <m:r>
                      <a:rPr lang="en-US" altLang="zh-CN" sz="2400" i="1">
                        <a:latin typeface="Cambria Math" panose="02040503050406030204" pitchFamily="18" charset="0"/>
                      </a:rPr>
                      <m:t>0</m:t>
                    </m:r>
                  </m:oMath>
                </a14:m>
                <a:r>
                  <a:rPr lang="zh-CN" altLang="en-US" sz="2400" dirty="0"/>
                  <a:t>元买票。这里的方案数就是</a:t>
                </a:r>
                <a:r>
                  <a:rPr lang="zh-CN" altLang="en-US" sz="2400" b="1" dirty="0">
                    <a:solidFill>
                      <a:srgbClr val="FFFFFF"/>
                    </a:solidFill>
                    <a:latin typeface="-apple-system"/>
                  </a:rPr>
                  <a:t>球迷购票问题：</a:t>
                </a:r>
                <a:endParaRPr lang="en-US" altLang="zh-CN"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𝑚</m:t>
                              </m:r>
                            </m:num>
                            <m:den>
                              <m:r>
                                <a:rPr lang="en-US" altLang="zh-CN" sz="2400" i="1">
                                  <a:latin typeface="Cambria Math" panose="02040503050406030204" pitchFamily="18" charset="0"/>
                                </a:rPr>
                                <m:t>𝑗</m:t>
                              </m:r>
                            </m:den>
                          </m:f>
                        </m:e>
                      </m:d>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𝑚</m:t>
                              </m:r>
                            </m:num>
                            <m:den>
                              <m:r>
                                <a:rPr lang="en-US" altLang="zh-CN" sz="2400" i="1">
                                  <a:latin typeface="Cambria Math" panose="02040503050406030204" pitchFamily="18" charset="0"/>
                                </a:rPr>
                                <m:t>𝑗</m:t>
                              </m:r>
                              <m:r>
                                <a:rPr lang="en-US" altLang="zh-CN" sz="2400" b="0" i="1" smtClean="0">
                                  <a:latin typeface="Cambria Math" panose="02040503050406030204" pitchFamily="18" charset="0"/>
                                </a:rPr>
                                <m:t>+1</m:t>
                              </m:r>
                            </m:den>
                          </m:f>
                        </m:e>
                      </m:d>
                    </m:oMath>
                  </m:oMathPara>
                </a14:m>
                <a:endParaRPr lang="en-US" altLang="zh-CN" sz="2400" dirty="0"/>
              </a:p>
              <a:p>
                <a:r>
                  <a:rPr lang="zh-CN" altLang="en-US" sz="2400" dirty="0"/>
                  <a:t>那么答案可以表示为：</a:t>
                </a:r>
                <a:endParaRPr lang="en-US" altLang="zh-CN" sz="2400" dirty="0"/>
              </a:p>
              <a:p>
                <a:pPr/>
                <a14:m>
                  <m:oMathPara xmlns:m="http://schemas.openxmlformats.org/officeDocument/2006/math">
                    <m:oMathParaPr>
                      <m:jc m:val="centerGroup"/>
                    </m:oMathParaPr>
                    <m:oMath xmlns:m="http://schemas.openxmlformats.org/officeDocument/2006/math">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𝑛</m:t>
                          </m:r>
                        </m:sup>
                        <m:e>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m:rPr>
                                  <m:sty m:val="p"/>
                                  <m:brk m:alnAt="23"/>
                                </m:rPr>
                                <a:rPr lang="en-US" altLang="zh-CN" sz="2400" b="0" i="0" smtClean="0">
                                  <a:latin typeface="Cambria Math" panose="02040503050406030204" pitchFamily="18" charset="0"/>
                                </a:rPr>
                                <m:t>m</m:t>
                              </m:r>
                              <m:r>
                                <m:rPr>
                                  <m:sty m:val="p"/>
                                </m:rPr>
                                <a:rPr lang="en-US" altLang="zh-CN" sz="2400" b="0" i="0" smtClean="0">
                                  <a:latin typeface="Cambria Math" panose="02040503050406030204" pitchFamily="18" charset="0"/>
                                </a:rPr>
                                <m:t>ax</m:t>
                              </m:r>
                              <m:r>
                                <m:rPr>
                                  <m:brk m:alnAt="23"/>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(0,</m:t>
                              </m:r>
                              <m:d>
                                <m:dPr>
                                  <m:begChr m:val="⌈"/>
                                  <m:endChr m:val="⌉"/>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num>
                                    <m:den>
                                      <m:r>
                                        <a:rPr lang="en-US" altLang="zh-CN" sz="2400" b="0" i="1" smtClean="0">
                                          <a:latin typeface="Cambria Math" panose="02040503050406030204" pitchFamily="18" charset="0"/>
                                        </a:rPr>
                                        <m:t>2</m:t>
                                      </m:r>
                                    </m:den>
                                  </m:f>
                                </m:e>
                              </m:d>
                              <m:r>
                                <m:rPr>
                                  <m:brk m:alnAt="23"/>
                                </m:rPr>
                                <a:rPr lang="en-US" altLang="zh-CN" sz="2400" b="0" i="1" smtClean="0">
                                  <a:latin typeface="Cambria Math" panose="02040503050406030204" pitchFamily="18" charset="0"/>
                                </a:rPr>
                                <m:t>)</m:t>
                              </m:r>
                            </m:sub>
                            <m:sup>
                              <m:r>
                                <m:rPr>
                                  <m:sty m:val="p"/>
                                </m:rPr>
                                <a:rPr lang="en-US" altLang="zh-CN" sz="2400" b="0" i="0" smtClean="0">
                                  <a:latin typeface="Cambria Math" panose="02040503050406030204" pitchFamily="18" charset="0"/>
                                </a:rPr>
                                <m:t>min</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𝑟</m:t>
                                      </m:r>
                                      <m:r>
                                        <a:rPr lang="en-US" altLang="zh-CN" sz="2400" i="1">
                                          <a:latin typeface="Cambria Math" panose="02040503050406030204" pitchFamily="18" charset="0"/>
                                        </a:rPr>
                                        <m:t>+</m:t>
                                      </m:r>
                                      <m:r>
                                        <a:rPr lang="en-US" altLang="zh-CN" sz="2400" i="1">
                                          <a:latin typeface="Cambria Math" panose="02040503050406030204" pitchFamily="18" charset="0"/>
                                        </a:rPr>
                                        <m:t>𝑚</m:t>
                                      </m:r>
                                    </m:num>
                                    <m:den>
                                      <m:r>
                                        <a:rPr lang="en-US" altLang="zh-CN" sz="2400" i="1">
                                          <a:latin typeface="Cambria Math" panose="02040503050406030204" pitchFamily="18" charset="0"/>
                                        </a:rPr>
                                        <m:t>2</m:t>
                                      </m:r>
                                    </m:den>
                                  </m:f>
                                </m:e>
                              </m:d>
                              <m:r>
                                <a:rPr lang="en-US" altLang="zh-CN" sz="2400" b="0" i="1" smtClean="0">
                                  <a:latin typeface="Cambria Math" panose="02040503050406030204" pitchFamily="18" charset="0"/>
                                </a:rPr>
                                <m:t>)</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𝑚</m:t>
                                      </m:r>
                                    </m:num>
                                    <m:den>
                                      <m:r>
                                        <a:rPr lang="en-US" altLang="zh-CN" sz="2400" i="1">
                                          <a:latin typeface="Cambria Math" panose="02040503050406030204" pitchFamily="18" charset="0"/>
                                        </a:rPr>
                                        <m:t>𝑗</m:t>
                                      </m:r>
                                    </m:den>
                                  </m:f>
                                </m:e>
                              </m:d>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𝑚</m:t>
                                      </m:r>
                                    </m:num>
                                    <m:den>
                                      <m:r>
                                        <a:rPr lang="en-US" altLang="zh-CN" sz="2400" i="1">
                                          <a:latin typeface="Cambria Math" panose="02040503050406030204" pitchFamily="18" charset="0"/>
                                        </a:rPr>
                                        <m:t>𝑗</m:t>
                                      </m:r>
                                      <m:r>
                                        <a:rPr lang="en-US" altLang="zh-CN" sz="2400" i="1">
                                          <a:latin typeface="Cambria Math" panose="02040503050406030204" pitchFamily="18" charset="0"/>
                                        </a:rPr>
                                        <m:t>+1</m:t>
                                      </m:r>
                                    </m:den>
                                  </m:f>
                                </m:e>
                              </m:d>
                            </m:e>
                          </m:nary>
                        </m:e>
                      </m:nary>
                    </m:oMath>
                  </m:oMathPara>
                </a14:m>
                <a:endParaRPr lang="en-US" altLang="zh-CN" sz="2400" dirty="0"/>
              </a:p>
            </p:txBody>
          </p:sp>
        </mc:Choice>
        <mc:Fallback xmlns="">
          <p:sp>
            <p:nvSpPr>
              <p:cNvPr id="6" name="文本框 5">
                <a:extLst>
                  <a:ext uri="{FF2B5EF4-FFF2-40B4-BE49-F238E27FC236}">
                    <a16:creationId xmlns:a16="http://schemas.microsoft.com/office/drawing/2014/main" id="{883F94A0-2662-FFDA-8317-1E3AAAFCAB21}"/>
                  </a:ext>
                </a:extLst>
              </p:cNvPr>
              <p:cNvSpPr txBox="1">
                <a:spLocks noRot="1" noChangeAspect="1" noMove="1" noResize="1" noEditPoints="1" noAdjustHandles="1" noChangeArrowheads="1" noChangeShapeType="1" noTextEdit="1"/>
              </p:cNvSpPr>
              <p:nvPr/>
            </p:nvSpPr>
            <p:spPr>
              <a:xfrm>
                <a:off x="1004934" y="1560462"/>
                <a:ext cx="9205866" cy="5310493"/>
              </a:xfrm>
              <a:prstGeom prst="rect">
                <a:avLst/>
              </a:prstGeom>
              <a:blipFill>
                <a:blip r:embed="rId4"/>
                <a:stretch>
                  <a:fillRect l="-1060" t="-1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86593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0BBF9-2C9D-E2C0-826C-DFE979623EFA}"/>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0BC6503F-1E8D-F42D-C003-CCFBCD5A431E}"/>
              </a:ext>
            </a:extLst>
          </p:cNvPr>
          <p:cNvSpPr txBox="1"/>
          <p:nvPr/>
        </p:nvSpPr>
        <p:spPr>
          <a:xfrm>
            <a:off x="1004934" y="288072"/>
            <a:ext cx="11187066" cy="769441"/>
          </a:xfrm>
          <a:prstGeom prst="rect">
            <a:avLst/>
          </a:prstGeom>
          <a:noFill/>
        </p:spPr>
        <p:txBody>
          <a:bodyPr wrap="square" rtlCol="0">
            <a:spAutoFit/>
          </a:bodyPr>
          <a:lstStyle/>
          <a:p>
            <a:pPr algn="l"/>
            <a:r>
              <a:rPr lang="pt-BR" altLang="zh-CN" sz="4400" b="1" i="0" dirty="0">
                <a:effectLst/>
                <a:latin typeface="-apple-system"/>
                <a:hlinkClick r:id="rId3">
                  <a:extLst>
                    <a:ext uri="{A12FA001-AC4F-418D-AE19-62706E023703}">
                      <ahyp:hlinkClr xmlns:ahyp="http://schemas.microsoft.com/office/drawing/2018/hyperlinkcolor" val="tx"/>
                    </a:ext>
                  </a:extLst>
                </a:hlinkClick>
              </a:rPr>
              <a:t>CF896D Nephren Runs a Cinema</a:t>
            </a:r>
            <a:endParaRPr lang="pt-BR" altLang="zh-CN"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19F93BC-912F-D22A-C537-90248641EEDC}"/>
                  </a:ext>
                </a:extLst>
              </p:cNvPr>
              <p:cNvSpPr txBox="1"/>
              <p:nvPr/>
            </p:nvSpPr>
            <p:spPr>
              <a:xfrm>
                <a:off x="1004934" y="1560462"/>
                <a:ext cx="9205866" cy="3811621"/>
              </a:xfrm>
              <a:prstGeom prst="rect">
                <a:avLst/>
              </a:prstGeom>
              <a:noFill/>
            </p:spPr>
            <p:txBody>
              <a:bodyPr wrap="square" rtlCol="0">
                <a:spAutoFit/>
              </a:bodyPr>
              <a:lstStyle/>
              <a:p>
                <a:r>
                  <a:rPr lang="zh-CN" altLang="en-US" sz="2400" dirty="0"/>
                  <a:t>考虑优化这个过程，设</a:t>
                </a:r>
                <a14:m>
                  <m:oMath xmlns:m="http://schemas.openxmlformats.org/officeDocument/2006/math">
                    <m:r>
                      <m:rPr>
                        <m:sty m:val="p"/>
                      </m:rPr>
                      <a:rPr lang="en-US" altLang="zh-CN" sz="2400" b="0" i="0" smtClean="0">
                        <a:latin typeface="Cambria Math" panose="02040503050406030204" pitchFamily="18" charset="0"/>
                      </a:rPr>
                      <m:t>x</m:t>
                    </m:r>
                    <m:r>
                      <a:rPr lang="en-US" altLang="zh-CN" sz="2400" b="0" i="0" smtClean="0">
                        <a:latin typeface="Cambria Math" panose="02040503050406030204" pitchFamily="18" charset="0"/>
                      </a:rPr>
                      <m:t>=</m:t>
                    </m:r>
                    <m:r>
                      <m:rPr>
                        <m:sty m:val="p"/>
                        <m:brk m:alnAt="23"/>
                      </m:rPr>
                      <a:rPr lang="en-US" altLang="zh-CN" sz="2400">
                        <a:latin typeface="Cambria Math" panose="02040503050406030204" pitchFamily="18" charset="0"/>
                      </a:rPr>
                      <m:t>m</m:t>
                    </m:r>
                    <m:r>
                      <m:rPr>
                        <m:sty m:val="p"/>
                      </m:rPr>
                      <a:rPr lang="en-US" altLang="zh-CN" sz="2400">
                        <a:latin typeface="Cambria Math" panose="02040503050406030204" pitchFamily="18" charset="0"/>
                      </a:rPr>
                      <m:t>ax</m:t>
                    </m:r>
                    <m:r>
                      <m:rPr>
                        <m:brk m:alnAt="23"/>
                      </m:rPr>
                      <a:rPr lang="en-US" altLang="zh-CN" sz="2400" i="1">
                        <a:latin typeface="Cambria Math" panose="02040503050406030204" pitchFamily="18" charset="0"/>
                      </a:rPr>
                      <m:t>⁡</m:t>
                    </m:r>
                    <m:r>
                      <a:rPr lang="en-US" altLang="zh-CN" sz="2400" i="1">
                        <a:latin typeface="Cambria Math" panose="02040503050406030204" pitchFamily="18" charset="0"/>
                      </a:rPr>
                      <m:t>(0,</m:t>
                    </m:r>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𝑙</m:t>
                            </m:r>
                            <m:r>
                              <a:rPr lang="en-US" altLang="zh-CN" sz="2400" i="1">
                                <a:latin typeface="Cambria Math" panose="02040503050406030204" pitchFamily="18" charset="0"/>
                              </a:rPr>
                              <m:t>+</m:t>
                            </m:r>
                            <m:r>
                              <a:rPr lang="en-US" altLang="zh-CN" sz="2400" i="1">
                                <a:latin typeface="Cambria Math" panose="02040503050406030204" pitchFamily="18" charset="0"/>
                              </a:rPr>
                              <m:t>𝑚</m:t>
                            </m:r>
                          </m:num>
                          <m:den>
                            <m:r>
                              <a:rPr lang="en-US" altLang="zh-CN" sz="2400" i="1">
                                <a:latin typeface="Cambria Math" panose="02040503050406030204" pitchFamily="18" charset="0"/>
                              </a:rPr>
                              <m:t>2</m:t>
                            </m:r>
                          </m:den>
                        </m:f>
                      </m:e>
                    </m:d>
                    <m:r>
                      <m:rPr>
                        <m:brk m:alnAt="23"/>
                      </m:rPr>
                      <a:rPr lang="en-US" altLang="zh-CN" sz="2400" i="1">
                        <a:latin typeface="Cambria Math" panose="02040503050406030204" pitchFamily="18" charset="0"/>
                      </a:rPr>
                      <m:t>)</m:t>
                    </m:r>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y</m:t>
                    </m:r>
                    <m:r>
                      <a:rPr lang="en-US" altLang="zh-CN" sz="2400" b="0" i="0" smtClean="0">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smtClean="0">
                            <a:latin typeface="Cambria Math" panose="02040503050406030204" pitchFamily="18" charset="0"/>
                          </a:rPr>
                          <m:t>min</m:t>
                        </m:r>
                      </m:fName>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𝑚</m:t>
                            </m:r>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𝑟</m:t>
                                    </m:r>
                                    <m:r>
                                      <a:rPr lang="en-US" altLang="zh-CN" sz="2400" i="1">
                                        <a:latin typeface="Cambria Math" panose="02040503050406030204" pitchFamily="18" charset="0"/>
                                      </a:rPr>
                                      <m:t>+</m:t>
                                    </m:r>
                                    <m:r>
                                      <a:rPr lang="en-US" altLang="zh-CN" sz="2400" i="1">
                                        <a:latin typeface="Cambria Math" panose="02040503050406030204" pitchFamily="18" charset="0"/>
                                      </a:rPr>
                                      <m:t>𝑚</m:t>
                                    </m:r>
                                  </m:num>
                                  <m:den>
                                    <m:r>
                                      <a:rPr lang="en-US" altLang="zh-CN" sz="2400" i="1">
                                        <a:latin typeface="Cambria Math" panose="02040503050406030204" pitchFamily="18" charset="0"/>
                                      </a:rPr>
                                      <m:t>2</m:t>
                                    </m:r>
                                  </m:den>
                                </m:f>
                              </m:e>
                            </m:d>
                          </m:e>
                        </m:d>
                      </m:e>
                    </m:func>
                    <m:r>
                      <a:rPr lang="en-US" altLang="zh-CN" sz="2400" i="1">
                        <a:latin typeface="Cambria Math" panose="02040503050406030204" pitchFamily="18" charset="0"/>
                      </a:rPr>
                      <m:t> </m:t>
                    </m:r>
                  </m:oMath>
                </a14:m>
                <a:r>
                  <a:rPr lang="zh-CN" altLang="en-US" sz="2400" dirty="0"/>
                  <a:t>：</a:t>
                </a:r>
                <a:endParaRPr lang="en-US" altLang="zh-CN" sz="2400" dirty="0"/>
              </a:p>
              <a:p>
                <a:pPr/>
                <a14:m>
                  <m:oMathPara xmlns:m="http://schemas.openxmlformats.org/officeDocument/2006/math">
                    <m:oMathParaPr>
                      <m:jc m:val="centerGroup"/>
                    </m:oMathParaPr>
                    <m:oMath xmlns:m="http://schemas.openxmlformats.org/officeDocument/2006/math">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=0</m:t>
                          </m:r>
                        </m:sub>
                        <m:sup>
                          <m:r>
                            <a:rPr lang="en-US" altLang="zh-CN" sz="2400" i="1">
                              <a:latin typeface="Cambria Math" panose="02040503050406030204" pitchFamily="18" charset="0"/>
                            </a:rPr>
                            <m:t>𝑛</m:t>
                          </m:r>
                        </m:sup>
                        <m:e>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𝑗</m:t>
                              </m:r>
                              <m:r>
                                <a:rPr lang="en-US" altLang="zh-CN" sz="2400" i="1">
                                  <a:latin typeface="Cambria Math" panose="02040503050406030204" pitchFamily="18" charset="0"/>
                                </a:rPr>
                                <m:t>=</m:t>
                              </m:r>
                              <m:r>
                                <a:rPr lang="en-US" altLang="zh-CN" sz="2400" b="0" i="1" smtClean="0">
                                  <a:latin typeface="Cambria Math" panose="02040503050406030204" pitchFamily="18" charset="0"/>
                                </a:rPr>
                                <m:t>𝑥</m:t>
                              </m:r>
                            </m:sub>
                            <m:sup>
                              <m:r>
                                <a:rPr lang="en-US" altLang="zh-CN" sz="2400" b="0" i="1" smtClean="0">
                                  <a:latin typeface="Cambria Math" panose="02040503050406030204" pitchFamily="18" charset="0"/>
                                </a:rPr>
                                <m:t>𝑦</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𝑚</m:t>
                                      </m:r>
                                    </m:num>
                                    <m:den>
                                      <m:r>
                                        <a:rPr lang="en-US" altLang="zh-CN" sz="2400" i="1">
                                          <a:latin typeface="Cambria Math" panose="02040503050406030204" pitchFamily="18" charset="0"/>
                                        </a:rPr>
                                        <m:t>𝑗</m:t>
                                      </m:r>
                                    </m:den>
                                  </m:f>
                                </m:e>
                              </m:d>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𝑚</m:t>
                                      </m:r>
                                    </m:num>
                                    <m:den>
                                      <m:r>
                                        <a:rPr lang="en-US" altLang="zh-CN" sz="2400" i="1">
                                          <a:latin typeface="Cambria Math" panose="02040503050406030204" pitchFamily="18" charset="0"/>
                                        </a:rPr>
                                        <m:t>𝑗</m:t>
                                      </m:r>
                                      <m:r>
                                        <a:rPr lang="en-US" altLang="zh-CN" sz="2400" i="1">
                                          <a:latin typeface="Cambria Math" panose="02040503050406030204" pitchFamily="18" charset="0"/>
                                        </a:rPr>
                                        <m:t>+1</m:t>
                                      </m:r>
                                    </m:den>
                                  </m:f>
                                </m:e>
                              </m:d>
                            </m:e>
                          </m:nary>
                        </m:e>
                      </m:nary>
                    </m:oMath>
                  </m:oMathPara>
                </a14:m>
                <a:endParaRPr lang="en-US" altLang="zh-CN" sz="2400" dirty="0"/>
              </a:p>
              <a:p>
                <a:r>
                  <a:rPr lang="zh-CN" altLang="en-US" sz="2400" dirty="0"/>
                  <a:t>注意到有很多项都会被消掉，那么原式可转化为：</a:t>
                </a:r>
                <a:endParaRPr lang="en-US" altLang="zh-CN" sz="2400" dirty="0"/>
              </a:p>
              <a:p>
                <a:pPr/>
                <a14:m>
                  <m:oMathPara xmlns:m="http://schemas.openxmlformats.org/officeDocument/2006/math">
                    <m:oMathParaPr>
                      <m:jc m:val="centerGroup"/>
                    </m:oMathParaPr>
                    <m:oMath xmlns:m="http://schemas.openxmlformats.org/officeDocument/2006/math">
                      <m:nary>
                        <m:naryPr>
                          <m:chr m:val="∑"/>
                          <m:ctrlPr>
                            <a:rPr lang="en-US" altLang="zh-CN" sz="2400" i="1" smtClean="0">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=0</m:t>
                          </m:r>
                        </m:sub>
                        <m:sup>
                          <m:r>
                            <a:rPr lang="en-US" altLang="zh-CN" sz="2400" i="1">
                              <a:latin typeface="Cambria Math" panose="02040503050406030204" pitchFamily="18" charset="0"/>
                            </a:rPr>
                            <m:t>𝑛</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𝑚</m:t>
                                  </m:r>
                                </m:num>
                                <m:den>
                                  <m:r>
                                    <a:rPr lang="en-US" altLang="zh-CN" sz="2400" i="1">
                                      <a:latin typeface="Cambria Math" panose="02040503050406030204" pitchFamily="18" charset="0"/>
                                    </a:rPr>
                                    <m:t>𝑥</m:t>
                                  </m:r>
                                </m:den>
                              </m:f>
                            </m:e>
                          </m:d>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𝑚</m:t>
                                  </m:r>
                                </m:num>
                                <m:den>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+1</m:t>
                                  </m:r>
                                </m:den>
                              </m:f>
                            </m:e>
                          </m:d>
                        </m:e>
                      </m:nary>
                    </m:oMath>
                  </m:oMathPara>
                </a14:m>
                <a:endParaRPr lang="en-US" altLang="zh-CN" sz="2400" dirty="0"/>
              </a:p>
              <a:p>
                <a:r>
                  <a:rPr lang="zh-CN" altLang="en-US" sz="2400" dirty="0"/>
                  <a:t>已经可以</a:t>
                </a:r>
                <a14:m>
                  <m:oMath xmlns:m="http://schemas.openxmlformats.org/officeDocument/2006/math">
                    <m:r>
                      <m:rPr>
                        <m:sty m:val="p"/>
                      </m:rPr>
                      <a:rPr lang="en-US" altLang="zh-CN" sz="2400" b="0" i="0" smtClean="0">
                        <a:latin typeface="Cambria Math" panose="02040503050406030204" pitchFamily="18" charset="0"/>
                      </a:rPr>
                      <m:t>Θ</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zh-CN" altLang="en-US" sz="2400" i="1">
                        <a:latin typeface="Cambria Math" panose="02040503050406030204" pitchFamily="18" charset="0"/>
                      </a:rPr>
                      <m:t>算了</m:t>
                    </m:r>
                  </m:oMath>
                </a14:m>
                <a:r>
                  <a:rPr lang="zh-CN" altLang="en-US" sz="2400" dirty="0"/>
                  <a:t>，但是注意到数据范围</a:t>
                </a:r>
                <a14:m>
                  <m:oMath xmlns:m="http://schemas.openxmlformats.org/officeDocument/2006/math">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≤2∙</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10</m:t>
                        </m:r>
                      </m:e>
                      <m:sup>
                        <m:r>
                          <a:rPr lang="en-US" altLang="zh-CN" sz="2400" b="0" i="1" smtClean="0">
                            <a:latin typeface="Cambria Math" panose="02040503050406030204" pitchFamily="18" charset="0"/>
                            <a:ea typeface="Cambria Math" panose="02040503050406030204" pitchFamily="18" charset="0"/>
                          </a:rPr>
                          <m:t>9</m:t>
                        </m:r>
                      </m:sup>
                    </m:sSup>
                    <m:r>
                      <a:rPr lang="zh-CN" altLang="en-US" sz="2400" i="1">
                        <a:latin typeface="Cambria Math" panose="02040503050406030204" pitchFamily="18" charset="0"/>
                        <a:ea typeface="Cambria Math" panose="02040503050406030204" pitchFamily="18" charset="0"/>
                      </a:rPr>
                      <m:t>，</m:t>
                    </m:r>
                  </m:oMath>
                </a14:m>
                <a:r>
                  <a:rPr lang="zh-CN" altLang="en-US" sz="2400" dirty="0"/>
                  <a:t>而且不一定为质数，所以不能求逆元。</a:t>
                </a:r>
                <a:endParaRPr lang="en-US" altLang="zh-CN" sz="2400" dirty="0"/>
              </a:p>
            </p:txBody>
          </p:sp>
        </mc:Choice>
        <mc:Fallback xmlns="">
          <p:sp>
            <p:nvSpPr>
              <p:cNvPr id="6" name="文本框 5">
                <a:extLst>
                  <a:ext uri="{FF2B5EF4-FFF2-40B4-BE49-F238E27FC236}">
                    <a16:creationId xmlns:a16="http://schemas.microsoft.com/office/drawing/2014/main" id="{319F93BC-912F-D22A-C537-90248641EEDC}"/>
                  </a:ext>
                </a:extLst>
              </p:cNvPr>
              <p:cNvSpPr txBox="1">
                <a:spLocks noRot="1" noChangeAspect="1" noMove="1" noResize="1" noEditPoints="1" noAdjustHandles="1" noChangeArrowheads="1" noChangeShapeType="1" noTextEdit="1"/>
              </p:cNvSpPr>
              <p:nvPr/>
            </p:nvSpPr>
            <p:spPr>
              <a:xfrm>
                <a:off x="1004934" y="1560462"/>
                <a:ext cx="9205866" cy="3811621"/>
              </a:xfrm>
              <a:prstGeom prst="rect">
                <a:avLst/>
              </a:prstGeom>
              <a:blipFill>
                <a:blip r:embed="rId4"/>
                <a:stretch>
                  <a:fillRect l="-1060" b="-20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28366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BB768-F0AE-B658-5F0B-BAA97DCBFEBB}"/>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AEA4FAE4-29DE-C80C-059E-9383126A64A9}"/>
              </a:ext>
            </a:extLst>
          </p:cNvPr>
          <p:cNvSpPr txBox="1"/>
          <p:nvPr/>
        </p:nvSpPr>
        <p:spPr>
          <a:xfrm>
            <a:off x="1004934" y="288072"/>
            <a:ext cx="11187066" cy="769441"/>
          </a:xfrm>
          <a:prstGeom prst="rect">
            <a:avLst/>
          </a:prstGeom>
          <a:noFill/>
        </p:spPr>
        <p:txBody>
          <a:bodyPr wrap="square" rtlCol="0">
            <a:spAutoFit/>
          </a:bodyPr>
          <a:lstStyle/>
          <a:p>
            <a:pPr algn="l"/>
            <a:r>
              <a:rPr lang="pt-BR" altLang="zh-CN" sz="4400" b="1" i="0" dirty="0">
                <a:effectLst/>
                <a:latin typeface="-apple-system"/>
                <a:hlinkClick r:id="rId3">
                  <a:extLst>
                    <a:ext uri="{A12FA001-AC4F-418D-AE19-62706E023703}">
                      <ahyp:hlinkClr xmlns:ahyp="http://schemas.microsoft.com/office/drawing/2018/hyperlinkcolor" val="tx"/>
                    </a:ext>
                  </a:extLst>
                </a:hlinkClick>
              </a:rPr>
              <a:t>CF896D Nephren Runs a Cinema</a:t>
            </a:r>
            <a:endParaRPr lang="pt-BR" altLang="zh-CN"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09C19D5-5B9C-80D7-75D2-7F2E11E2CBFF}"/>
                  </a:ext>
                </a:extLst>
              </p:cNvPr>
              <p:cNvSpPr txBox="1"/>
              <p:nvPr/>
            </p:nvSpPr>
            <p:spPr>
              <a:xfrm>
                <a:off x="1004934" y="1560462"/>
                <a:ext cx="9205866" cy="1569660"/>
              </a:xfrm>
              <a:prstGeom prst="rect">
                <a:avLst/>
              </a:prstGeom>
              <a:noFill/>
            </p:spPr>
            <p:txBody>
              <a:bodyPr wrap="square" rtlCol="0">
                <a:spAutoFit/>
              </a:bodyPr>
              <a:lstStyle/>
              <a:p>
                <a:r>
                  <a:rPr lang="zh-CN" altLang="en-US" sz="2400" dirty="0"/>
                  <a:t>注意到一个惊人的事实：</a:t>
                </a:r>
                <a14:m>
                  <m:oMath xmlns:m="http://schemas.openxmlformats.org/officeDocument/2006/math">
                    <m:r>
                      <a:rPr lang="en-US" altLang="zh-CN" sz="2400" b="0" i="1" smtClean="0">
                        <a:latin typeface="Cambria Math" panose="02040503050406030204" pitchFamily="18" charset="0"/>
                      </a:rPr>
                      <m:t>2×3×5×7×11×13×17×19×23×29&gt;</m:t>
                    </m:r>
                    <m:r>
                      <a:rPr lang="en-US" altLang="zh-CN" sz="2400" i="1">
                        <a:latin typeface="Cambria Math" panose="02040503050406030204" pitchFamily="18" charset="0"/>
                      </a:rPr>
                      <m:t>2</m:t>
                    </m:r>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10</m:t>
                        </m:r>
                      </m:e>
                      <m:sup>
                        <m:r>
                          <a:rPr lang="en-US" altLang="zh-CN" sz="2400" i="1">
                            <a:latin typeface="Cambria Math" panose="02040503050406030204" pitchFamily="18" charset="0"/>
                            <a:ea typeface="Cambria Math" panose="02040503050406030204" pitchFamily="18" charset="0"/>
                          </a:rPr>
                          <m:t>9</m:t>
                        </m:r>
                      </m:sup>
                    </m:sSup>
                    <m:r>
                      <a:rPr lang="zh-CN" altLang="en-US" sz="2400" i="1" smtClean="0">
                        <a:latin typeface="Cambria Math" panose="02040503050406030204" pitchFamily="18" charset="0"/>
                        <a:ea typeface="Cambria Math" panose="02040503050406030204" pitchFamily="18" charset="0"/>
                      </a:rPr>
                      <m:t>，</m:t>
                    </m:r>
                  </m:oMath>
                </a14:m>
                <a:r>
                  <a:rPr lang="zh-CN" altLang="en-US" sz="2400" dirty="0"/>
                  <a:t>所以模数最多只可能有</a:t>
                </a:r>
                <a14:m>
                  <m:oMath xmlns:m="http://schemas.openxmlformats.org/officeDocument/2006/math">
                    <m:r>
                      <a:rPr lang="en-US" altLang="zh-CN" sz="2400" b="0" i="1" smtClean="0">
                        <a:latin typeface="Cambria Math" panose="02040503050406030204" pitchFamily="18" charset="0"/>
                      </a:rPr>
                      <m:t>9</m:t>
                    </m:r>
                  </m:oMath>
                </a14:m>
                <a:r>
                  <a:rPr lang="zh-CN" altLang="en-US" sz="2400" dirty="0"/>
                  <a:t>个互不相同的质数。我们可以对</a:t>
                </a:r>
                <a14:m>
                  <m:oMath xmlns:m="http://schemas.openxmlformats.org/officeDocument/2006/math">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oMath>
                </a14:m>
                <a:r>
                  <a:rPr lang="zh-CN" altLang="en-US" sz="2400" dirty="0"/>
                  <a:t>这些数分解出每个质数的次数，分解后剩下的数一定与</a:t>
                </a:r>
                <a14:m>
                  <m:oMath xmlns:m="http://schemas.openxmlformats.org/officeDocument/2006/math">
                    <m:r>
                      <a:rPr lang="en-US" altLang="zh-CN" sz="2400" i="1">
                        <a:latin typeface="Cambria Math" panose="02040503050406030204" pitchFamily="18" charset="0"/>
                      </a:rPr>
                      <m:t>𝑝</m:t>
                    </m:r>
                  </m:oMath>
                </a14:m>
                <a:r>
                  <a:rPr lang="zh-CN" altLang="en-US" sz="2400" dirty="0"/>
                  <a:t>互质。可以使用</a:t>
                </a:r>
                <a14:m>
                  <m:oMath xmlns:m="http://schemas.openxmlformats.org/officeDocument/2006/math">
                    <m:r>
                      <a:rPr lang="en-US" altLang="zh-CN" sz="2400" b="0" i="1" smtClean="0">
                        <a:latin typeface="Cambria Math" panose="02040503050406030204" pitchFamily="18" charset="0"/>
                      </a:rPr>
                      <m:t>𝑒𝑥𝑔𝑐𝑑</m:t>
                    </m:r>
                  </m:oMath>
                </a14:m>
                <a:r>
                  <a:rPr lang="zh-CN" altLang="en-US" sz="2400" dirty="0"/>
                  <a:t>来求逆元，与处理一下就做完了。</a:t>
                </a:r>
                <a:endParaRPr lang="en-US" altLang="zh-CN" sz="2400" dirty="0"/>
              </a:p>
            </p:txBody>
          </p:sp>
        </mc:Choice>
        <mc:Fallback xmlns="">
          <p:sp>
            <p:nvSpPr>
              <p:cNvPr id="6" name="文本框 5">
                <a:extLst>
                  <a:ext uri="{FF2B5EF4-FFF2-40B4-BE49-F238E27FC236}">
                    <a16:creationId xmlns:a16="http://schemas.microsoft.com/office/drawing/2014/main" id="{809C19D5-5B9C-80D7-75D2-7F2E11E2CBFF}"/>
                  </a:ext>
                </a:extLst>
              </p:cNvPr>
              <p:cNvSpPr txBox="1">
                <a:spLocks noRot="1" noChangeAspect="1" noMove="1" noResize="1" noEditPoints="1" noAdjustHandles="1" noChangeArrowheads="1" noChangeShapeType="1" noTextEdit="1"/>
              </p:cNvSpPr>
              <p:nvPr/>
            </p:nvSpPr>
            <p:spPr>
              <a:xfrm>
                <a:off x="1004934" y="1560462"/>
                <a:ext cx="9205866" cy="1569660"/>
              </a:xfrm>
              <a:prstGeom prst="rect">
                <a:avLst/>
              </a:prstGeom>
              <a:blipFill>
                <a:blip r:embed="rId4"/>
                <a:stretch>
                  <a:fillRect l="-1060" t="-4280" r="-397" b="-66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77057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B3DE8-0524-71D2-9004-53E5A87700A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BB24D3F6-88DE-5AD2-9400-1B09BEBE6A20}"/>
              </a:ext>
            </a:extLst>
          </p:cNvPr>
          <p:cNvSpPr txBox="1"/>
          <p:nvPr/>
        </p:nvSpPr>
        <p:spPr>
          <a:xfrm>
            <a:off x="1004935" y="288072"/>
            <a:ext cx="6437014" cy="923330"/>
          </a:xfrm>
          <a:prstGeom prst="rect">
            <a:avLst/>
          </a:prstGeom>
          <a:noFill/>
        </p:spPr>
        <p:txBody>
          <a:bodyPr wrap="square" rtlCol="0">
            <a:spAutoFit/>
          </a:bodyPr>
          <a:lstStyle/>
          <a:p>
            <a:r>
              <a:rPr lang="zh-CN" altLang="en-US" sz="5400" dirty="0"/>
              <a:t>习题</a:t>
            </a:r>
          </a:p>
        </p:txBody>
      </p:sp>
      <p:sp>
        <p:nvSpPr>
          <p:cNvPr id="6" name="文本框 5">
            <a:extLst>
              <a:ext uri="{FF2B5EF4-FFF2-40B4-BE49-F238E27FC236}">
                <a16:creationId xmlns:a16="http://schemas.microsoft.com/office/drawing/2014/main" id="{35357E7F-D9F7-01F7-50B2-967C0FA90C30}"/>
              </a:ext>
            </a:extLst>
          </p:cNvPr>
          <p:cNvSpPr txBox="1"/>
          <p:nvPr/>
        </p:nvSpPr>
        <p:spPr>
          <a:xfrm>
            <a:off x="1004935" y="1560462"/>
            <a:ext cx="9334500" cy="2308324"/>
          </a:xfrm>
          <a:prstGeom prst="rect">
            <a:avLst/>
          </a:prstGeom>
          <a:noFill/>
        </p:spPr>
        <p:txBody>
          <a:bodyPr wrap="square" rtlCol="0">
            <a:spAutoFit/>
          </a:bodyPr>
          <a:lstStyle/>
          <a:p>
            <a:r>
              <a:rPr lang="en-US" altLang="zh-CN" sz="2400" b="1" i="0" dirty="0">
                <a:solidFill>
                  <a:srgbClr val="FFFFFF"/>
                </a:solidFill>
                <a:effectLst/>
                <a:latin typeface="-apple-system"/>
              </a:rPr>
              <a:t>P1754 </a:t>
            </a:r>
            <a:r>
              <a:rPr lang="zh-CN" altLang="en-US" sz="2400" b="1" i="0" dirty="0">
                <a:solidFill>
                  <a:srgbClr val="FFFFFF"/>
                </a:solidFill>
                <a:effectLst/>
                <a:latin typeface="-apple-system"/>
              </a:rPr>
              <a:t>球迷购票问题</a:t>
            </a:r>
            <a:endParaRPr lang="en-US" altLang="zh-CN" sz="2400" b="1" dirty="0">
              <a:solidFill>
                <a:srgbClr val="FFFFFF"/>
              </a:solidFill>
              <a:latin typeface="-apple-system"/>
            </a:endParaRPr>
          </a:p>
          <a:p>
            <a:pPr algn="l"/>
            <a:r>
              <a:rPr lang="en-US" altLang="zh-CN" sz="2400" b="1" i="0" dirty="0">
                <a:solidFill>
                  <a:srgbClr val="FFFFFF"/>
                </a:solidFill>
                <a:effectLst/>
                <a:latin typeface="-apple-system"/>
              </a:rPr>
              <a:t>P1641 [SCOI2010] </a:t>
            </a:r>
            <a:r>
              <a:rPr lang="zh-CN" altLang="en-US" sz="2400" b="1" i="0" dirty="0">
                <a:solidFill>
                  <a:srgbClr val="FFFFFF"/>
                </a:solidFill>
                <a:effectLst/>
                <a:latin typeface="-apple-system"/>
              </a:rPr>
              <a:t>生成字符串</a:t>
            </a:r>
            <a:endParaRPr lang="en-US" altLang="zh-CN" sz="2400" b="1" i="0" dirty="0">
              <a:solidFill>
                <a:srgbClr val="FFFFFF"/>
              </a:solidFill>
              <a:effectLst/>
              <a:latin typeface="-apple-system"/>
            </a:endParaRPr>
          </a:p>
          <a:p>
            <a:r>
              <a:rPr lang="en-US" altLang="zh-CN" sz="2400" b="1" i="0" dirty="0">
                <a:solidFill>
                  <a:srgbClr val="FFFFFF"/>
                </a:solidFill>
                <a:effectLst/>
                <a:latin typeface="-apple-system"/>
              </a:rPr>
              <a:t>AT_arc145_c [ARC145C] Split and Maximize</a:t>
            </a:r>
          </a:p>
          <a:p>
            <a:r>
              <a:rPr lang="en-US" altLang="zh-CN" sz="2400" b="1" i="0" dirty="0">
                <a:solidFill>
                  <a:srgbClr val="FFFFFF"/>
                </a:solidFill>
                <a:effectLst/>
                <a:latin typeface="-apple-system"/>
              </a:rPr>
              <a:t>P1375 </a:t>
            </a:r>
            <a:r>
              <a:rPr lang="zh-CN" altLang="en-US" sz="2400" b="1" i="0" dirty="0">
                <a:solidFill>
                  <a:srgbClr val="FFFFFF"/>
                </a:solidFill>
                <a:effectLst/>
                <a:latin typeface="-apple-system"/>
              </a:rPr>
              <a:t>小猫</a:t>
            </a:r>
            <a:endParaRPr lang="en-US" altLang="zh-CN" sz="2400" b="1" i="0" dirty="0">
              <a:solidFill>
                <a:srgbClr val="FFFFFF"/>
              </a:solidFill>
              <a:effectLst/>
              <a:latin typeface="-apple-system"/>
            </a:endParaRPr>
          </a:p>
          <a:p>
            <a:r>
              <a:rPr lang="en-US" altLang="zh-CN" sz="2400" b="1" i="0" dirty="0">
                <a:solidFill>
                  <a:srgbClr val="FFFFFF"/>
                </a:solidFill>
                <a:effectLst/>
                <a:latin typeface="-apple-system"/>
              </a:rPr>
              <a:t>P7118 </a:t>
            </a:r>
            <a:r>
              <a:rPr lang="en-US" altLang="zh-CN" sz="2400" b="1" i="0" dirty="0" err="1">
                <a:solidFill>
                  <a:srgbClr val="FFFFFF"/>
                </a:solidFill>
                <a:effectLst/>
                <a:latin typeface="-apple-system"/>
              </a:rPr>
              <a:t>Galgame</a:t>
            </a:r>
            <a:endParaRPr lang="en-US" altLang="zh-CN" sz="2400" b="1" i="0" dirty="0">
              <a:solidFill>
                <a:srgbClr val="FFFFFF"/>
              </a:solidFill>
              <a:effectLst/>
              <a:latin typeface="-apple-system"/>
            </a:endParaRPr>
          </a:p>
          <a:p>
            <a:r>
              <a:rPr lang="en-US" altLang="zh-CN" sz="2400" b="1" i="0" dirty="0">
                <a:solidFill>
                  <a:srgbClr val="FFFFFF"/>
                </a:solidFill>
                <a:effectLst/>
                <a:latin typeface="-apple-system"/>
              </a:rPr>
              <a:t>P3978 [TJOI2015] </a:t>
            </a:r>
            <a:r>
              <a:rPr lang="zh-CN" altLang="en-US" sz="2400" b="1" i="0" dirty="0">
                <a:solidFill>
                  <a:srgbClr val="FFFFFF"/>
                </a:solidFill>
                <a:effectLst/>
                <a:latin typeface="-apple-system"/>
              </a:rPr>
              <a:t>概率论</a:t>
            </a:r>
            <a:endParaRPr lang="en-US" altLang="zh-CN" sz="2400" b="1" i="0" dirty="0">
              <a:solidFill>
                <a:srgbClr val="FFFFFF"/>
              </a:solidFill>
              <a:effectLst/>
              <a:latin typeface="-apple-system"/>
            </a:endParaRPr>
          </a:p>
        </p:txBody>
      </p:sp>
    </p:spTree>
    <p:extLst>
      <p:ext uri="{BB962C8B-B14F-4D97-AF65-F5344CB8AC3E}">
        <p14:creationId xmlns:p14="http://schemas.microsoft.com/office/powerpoint/2010/main" val="1386937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7988F-3BD1-F003-5D63-C310972940C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2E90EF6D-FE90-D18D-DA58-05B514160B9E}"/>
              </a:ext>
            </a:extLst>
          </p:cNvPr>
          <p:cNvSpPr txBox="1"/>
          <p:nvPr/>
        </p:nvSpPr>
        <p:spPr>
          <a:xfrm>
            <a:off x="1" y="2840648"/>
            <a:ext cx="12191999" cy="923330"/>
          </a:xfrm>
          <a:prstGeom prst="rect">
            <a:avLst/>
          </a:prstGeom>
          <a:noFill/>
        </p:spPr>
        <p:txBody>
          <a:bodyPr wrap="square" rtlCol="0">
            <a:spAutoFit/>
          </a:bodyPr>
          <a:lstStyle/>
          <a:p>
            <a:pPr algn="ctr"/>
            <a:r>
              <a:rPr lang="zh-CN" altLang="en-US" sz="5400" b="0" i="0" dirty="0">
                <a:effectLst/>
                <a:latin typeface="Fira Sans" panose="020B0503050000020004" pitchFamily="34" charset="0"/>
              </a:rPr>
              <a:t>范德蒙德卷积</a:t>
            </a:r>
          </a:p>
        </p:txBody>
      </p:sp>
    </p:spTree>
    <p:extLst>
      <p:ext uri="{BB962C8B-B14F-4D97-AF65-F5344CB8AC3E}">
        <p14:creationId xmlns:p14="http://schemas.microsoft.com/office/powerpoint/2010/main" val="26594305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EC169-5A8C-9356-FAD1-297EC366DEF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CF8858A-BE45-289B-8556-65E1E002C207}"/>
                  </a:ext>
                </a:extLst>
              </p:cNvPr>
              <p:cNvSpPr txBox="1"/>
              <p:nvPr/>
            </p:nvSpPr>
            <p:spPr>
              <a:xfrm>
                <a:off x="0" y="1136516"/>
                <a:ext cx="12192000" cy="11385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𝑘</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num>
                                <m:den>
                                  <m:r>
                                    <a:rPr lang="en-US" altLang="zh-CN" sz="2400" i="1">
                                      <a:latin typeface="Cambria Math" panose="02040503050406030204" pitchFamily="18" charset="0"/>
                                    </a:rPr>
                                    <m:t>𝑖</m:t>
                                  </m:r>
                                </m:den>
                              </m:f>
                            </m:e>
                          </m:d>
                        </m:e>
                      </m:nary>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𝑚</m:t>
                              </m:r>
                            </m:num>
                            <m:den>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den>
                          </m:f>
                        </m:e>
                      </m:d>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num>
                            <m:den>
                              <m:r>
                                <a:rPr lang="en-US" altLang="zh-CN" sz="2400" b="0" i="1" smtClean="0">
                                  <a:latin typeface="Cambria Math" panose="02040503050406030204" pitchFamily="18" charset="0"/>
                                </a:rPr>
                                <m:t>𝑘</m:t>
                              </m:r>
                            </m:den>
                          </m:f>
                        </m:e>
                      </m:d>
                    </m:oMath>
                  </m:oMathPara>
                </a14:m>
                <a:endParaRPr lang="en-US" altLang="zh-CN" sz="2400"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DCF8858A-BE45-289B-8556-65E1E002C207}"/>
                  </a:ext>
                </a:extLst>
              </p:cNvPr>
              <p:cNvSpPr txBox="1">
                <a:spLocks noRot="1" noChangeAspect="1" noMove="1" noResize="1" noEditPoints="1" noAdjustHandles="1" noChangeArrowheads="1" noChangeShapeType="1" noTextEdit="1"/>
              </p:cNvSpPr>
              <p:nvPr/>
            </p:nvSpPr>
            <p:spPr>
              <a:xfrm>
                <a:off x="0" y="1136516"/>
                <a:ext cx="12192000" cy="1138581"/>
              </a:xfrm>
              <a:prstGeom prst="rect">
                <a:avLst/>
              </a:prstGeom>
              <a:blipFill>
                <a:blip r:embed="rId3"/>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8BB0FAA8-A07C-8683-68D8-4031363306B0}"/>
              </a:ext>
            </a:extLst>
          </p:cNvPr>
          <p:cNvSpPr txBox="1"/>
          <p:nvPr/>
        </p:nvSpPr>
        <p:spPr>
          <a:xfrm>
            <a:off x="1004936" y="213186"/>
            <a:ext cx="6437014" cy="923330"/>
          </a:xfrm>
          <a:prstGeom prst="rect">
            <a:avLst/>
          </a:prstGeom>
          <a:noFill/>
        </p:spPr>
        <p:txBody>
          <a:bodyPr wrap="square" rtlCol="0">
            <a:spAutoFit/>
          </a:bodyPr>
          <a:lstStyle/>
          <a:p>
            <a:pPr algn="l"/>
            <a:r>
              <a:rPr lang="zh-CN" altLang="en-US" sz="5400" b="0" i="0" dirty="0">
                <a:effectLst/>
                <a:latin typeface="Fira Sans" panose="020B0503050000020004" pitchFamily="34" charset="0"/>
              </a:rPr>
              <a:t>范德蒙德卷积公式</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2AFB487-9272-A0D2-C565-8C452EEA3003}"/>
                  </a:ext>
                </a:extLst>
              </p:cNvPr>
              <p:cNvSpPr txBox="1"/>
              <p:nvPr/>
            </p:nvSpPr>
            <p:spPr>
              <a:xfrm>
                <a:off x="1004934" y="2390513"/>
                <a:ext cx="9871149" cy="830997"/>
              </a:xfrm>
              <a:prstGeom prst="rect">
                <a:avLst/>
              </a:prstGeom>
              <a:noFill/>
            </p:spPr>
            <p:txBody>
              <a:bodyPr wrap="square" rtlCol="0">
                <a:spAutoFit/>
              </a:bodyPr>
              <a:lstStyle/>
              <a:p>
                <a:r>
                  <a:rPr lang="zh-CN" altLang="en-US" sz="2400" dirty="0"/>
                  <a:t>考虑其组合意义证明：有</a:t>
                </a:r>
                <a14:m>
                  <m:oMath xmlns:m="http://schemas.openxmlformats.org/officeDocument/2006/math">
                    <m:r>
                      <a:rPr lang="en-US" altLang="zh-CN" sz="2400" i="1" smtClean="0">
                        <a:latin typeface="Cambria Math" panose="02040503050406030204" pitchFamily="18" charset="0"/>
                      </a:rPr>
                      <m:t>𝑛</m:t>
                    </m:r>
                  </m:oMath>
                </a14:m>
                <a:r>
                  <a:rPr lang="zh-CN" altLang="en-US" sz="2400" dirty="0"/>
                  <a:t>个男生，</a:t>
                </a:r>
                <a:r>
                  <a:rPr lang="en-US" altLang="zh-CN" sz="2400" dirty="0"/>
                  <a:t> </a:t>
                </a:r>
                <a14:m>
                  <m:oMath xmlns:m="http://schemas.openxmlformats.org/officeDocument/2006/math">
                    <m:r>
                      <a:rPr lang="en-US" altLang="zh-CN" sz="2400" b="0" i="1" smtClean="0">
                        <a:latin typeface="Cambria Math" panose="02040503050406030204" pitchFamily="18" charset="0"/>
                      </a:rPr>
                      <m:t>𝑚</m:t>
                    </m:r>
                  </m:oMath>
                </a14:m>
                <a:r>
                  <a:rPr lang="zh-CN" altLang="en-US" sz="2400" dirty="0"/>
                  <a:t>个女生，要从中选</a:t>
                </a:r>
                <a14:m>
                  <m:oMath xmlns:m="http://schemas.openxmlformats.org/officeDocument/2006/math">
                    <m:r>
                      <a:rPr lang="en-US" altLang="zh-CN" sz="2400" b="0" i="1" smtClean="0">
                        <a:latin typeface="Cambria Math" panose="02040503050406030204" pitchFamily="18" charset="0"/>
                      </a:rPr>
                      <m:t>𝑘</m:t>
                    </m:r>
                  </m:oMath>
                </a14:m>
                <a:r>
                  <a:rPr lang="zh-CN" altLang="en-US" sz="2400" dirty="0"/>
                  <a:t>个人，等价于先从</a:t>
                </a:r>
                <a14:m>
                  <m:oMath xmlns:m="http://schemas.openxmlformats.org/officeDocument/2006/math">
                    <m:r>
                      <a:rPr lang="en-US" altLang="zh-CN" sz="2400" i="1">
                        <a:latin typeface="Cambria Math" panose="02040503050406030204" pitchFamily="18" charset="0"/>
                      </a:rPr>
                      <m:t>𝑛</m:t>
                    </m:r>
                  </m:oMath>
                </a14:m>
                <a:r>
                  <a:rPr lang="zh-CN" altLang="en-US" sz="2400" dirty="0"/>
                  <a:t>个男生中选</a:t>
                </a:r>
                <a14:m>
                  <m:oMath xmlns:m="http://schemas.openxmlformats.org/officeDocument/2006/math">
                    <m:r>
                      <a:rPr lang="en-US" altLang="zh-CN" sz="2400" b="0" i="1" smtClean="0">
                        <a:latin typeface="Cambria Math" panose="02040503050406030204" pitchFamily="18" charset="0"/>
                      </a:rPr>
                      <m:t>𝑖</m:t>
                    </m:r>
                  </m:oMath>
                </a14:m>
                <a:r>
                  <a:rPr lang="zh-CN" altLang="en-US" sz="2400" dirty="0"/>
                  <a:t>个，再从</a:t>
                </a:r>
                <a14:m>
                  <m:oMath xmlns:m="http://schemas.openxmlformats.org/officeDocument/2006/math">
                    <m:r>
                      <a:rPr lang="en-US" altLang="zh-CN" sz="2400" b="0" i="1" smtClean="0">
                        <a:latin typeface="Cambria Math" panose="02040503050406030204" pitchFamily="18" charset="0"/>
                      </a:rPr>
                      <m:t>𝑚</m:t>
                    </m:r>
                  </m:oMath>
                </a14:m>
                <a:r>
                  <a:rPr lang="zh-CN" altLang="en-US" sz="2400" dirty="0"/>
                  <a:t>个女生中选</a:t>
                </a:r>
                <a14:m>
                  <m:oMath xmlns:m="http://schemas.openxmlformats.org/officeDocument/2006/math">
                    <m:r>
                      <m:rPr>
                        <m:sty m:val="p"/>
                      </m:rPr>
                      <a:rPr lang="en-US" altLang="zh-CN" sz="2400" i="1" dirty="0" smtClean="0">
                        <a:latin typeface="Cambria Math" panose="02040503050406030204" pitchFamily="18" charset="0"/>
                      </a:rPr>
                      <m:t>k</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𝑖</m:t>
                    </m:r>
                  </m:oMath>
                </a14:m>
                <a:r>
                  <a:rPr lang="zh-CN" altLang="en-US" sz="2400" dirty="0"/>
                  <a:t>个。</a:t>
                </a:r>
              </a:p>
            </p:txBody>
          </p:sp>
        </mc:Choice>
        <mc:Fallback xmlns="">
          <p:sp>
            <p:nvSpPr>
              <p:cNvPr id="2" name="文本框 1">
                <a:extLst>
                  <a:ext uri="{FF2B5EF4-FFF2-40B4-BE49-F238E27FC236}">
                    <a16:creationId xmlns:a16="http://schemas.microsoft.com/office/drawing/2014/main" id="{A2AFB487-9272-A0D2-C565-8C452EEA3003}"/>
                  </a:ext>
                </a:extLst>
              </p:cNvPr>
              <p:cNvSpPr txBox="1">
                <a:spLocks noRot="1" noChangeAspect="1" noMove="1" noResize="1" noEditPoints="1" noAdjustHandles="1" noChangeArrowheads="1" noChangeShapeType="1" noTextEdit="1"/>
              </p:cNvSpPr>
              <p:nvPr/>
            </p:nvSpPr>
            <p:spPr>
              <a:xfrm>
                <a:off x="1004934" y="2390513"/>
                <a:ext cx="9871149" cy="830997"/>
              </a:xfrm>
              <a:prstGeom prst="rect">
                <a:avLst/>
              </a:prstGeom>
              <a:blipFill>
                <a:blip r:embed="rId4"/>
                <a:stretch>
                  <a:fillRect l="-988" t="-8824" b="-13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C6007CC-9234-A9CA-C95A-1B5ED6007422}"/>
                  </a:ext>
                </a:extLst>
              </p:cNvPr>
              <p:cNvSpPr txBox="1"/>
              <p:nvPr/>
            </p:nvSpPr>
            <p:spPr>
              <a:xfrm>
                <a:off x="1004935" y="3336926"/>
                <a:ext cx="9871149" cy="2848087"/>
              </a:xfrm>
              <a:prstGeom prst="rect">
                <a:avLst/>
              </a:prstGeom>
              <a:noFill/>
            </p:spPr>
            <p:txBody>
              <a:bodyPr wrap="square" rtlCol="0">
                <a:spAutoFit/>
              </a:bodyPr>
              <a:lstStyle/>
              <a:p>
                <a:r>
                  <a:rPr lang="zh-CN" altLang="en-US" sz="2400" dirty="0"/>
                  <a:t>几个比较重要的推论：</a:t>
                </a:r>
                <a:endParaRPr lang="en-US" altLang="zh-CN"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𝑛</m:t>
                          </m:r>
                        </m:sup>
                        <m:e>
                          <m:sSup>
                            <m:sSupPr>
                              <m:ctrlPr>
                                <a:rPr lang="en-US" altLang="zh-CN" sz="2400" b="0" i="1" smtClean="0">
                                  <a:latin typeface="Cambria Math" panose="02040503050406030204" pitchFamily="18" charset="0"/>
                                </a:rPr>
                              </m:ctrlPr>
                            </m:sSupPr>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num>
                                    <m:den>
                                      <m:r>
                                        <a:rPr lang="en-US" altLang="zh-CN" sz="2400" i="1">
                                          <a:latin typeface="Cambria Math" panose="02040503050406030204" pitchFamily="18" charset="0"/>
                                        </a:rPr>
                                        <m:t>𝑖</m:t>
                                      </m:r>
                                    </m:den>
                                  </m:f>
                                </m:e>
                              </m:d>
                            </m:e>
                            <m:sup>
                              <m:r>
                                <a:rPr lang="en-US" altLang="zh-CN" sz="2400" b="0" i="1" smtClean="0">
                                  <a:latin typeface="Cambria Math" panose="02040503050406030204" pitchFamily="18" charset="0"/>
                                </a:rPr>
                                <m:t>2</m:t>
                              </m:r>
                            </m:sup>
                          </m:sSup>
                        </m:e>
                      </m:nary>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2</m:t>
                              </m:r>
                              <m:r>
                                <a:rPr lang="en-US" altLang="zh-CN" sz="2400" i="1">
                                  <a:latin typeface="Cambria Math" panose="02040503050406030204" pitchFamily="18" charset="0"/>
                                </a:rPr>
                                <m:t>𝑛</m:t>
                              </m:r>
                            </m:num>
                            <m:den>
                              <m:r>
                                <a:rPr lang="en-US" altLang="zh-CN" sz="2400" b="0" i="1" smtClean="0">
                                  <a:latin typeface="Cambria Math" panose="02040503050406030204" pitchFamily="18" charset="0"/>
                                </a:rPr>
                                <m:t>𝑛</m:t>
                              </m:r>
                            </m:den>
                          </m:f>
                        </m:e>
                      </m:d>
                    </m:oMath>
                  </m:oMathPara>
                </a14:m>
                <a:endParaRPr lang="en-US" altLang="zh-CN" sz="2400" b="0" dirty="0">
                  <a:latin typeface="Cambria Math" panose="02040503050406030204" pitchFamily="18" charset="0"/>
                </a:endParaRPr>
              </a:p>
              <a:p>
                <a:endParaRPr lang="en-US" altLang="zh-CN" sz="2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𝑚</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num>
                                <m:den>
                                  <m:r>
                                    <a:rPr lang="en-US" altLang="zh-CN" sz="2400" i="1">
                                      <a:latin typeface="Cambria Math" panose="02040503050406030204" pitchFamily="18" charset="0"/>
                                    </a:rPr>
                                    <m:t>𝑖</m:t>
                                  </m:r>
                                </m:den>
                              </m:f>
                            </m:e>
                          </m:d>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𝑚</m:t>
                                  </m:r>
                                </m:num>
                                <m:den>
                                  <m:r>
                                    <a:rPr lang="en-US" altLang="zh-CN" sz="2400" i="1">
                                      <a:latin typeface="Cambria Math" panose="02040503050406030204" pitchFamily="18" charset="0"/>
                                    </a:rPr>
                                    <m:t>𝑖</m:t>
                                  </m:r>
                                </m:den>
                              </m:f>
                            </m:e>
                          </m:d>
                        </m:e>
                      </m:nary>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num>
                            <m:den>
                              <m:r>
                                <a:rPr lang="en-US" altLang="zh-CN" sz="2400" b="0" i="1" smtClean="0">
                                  <a:latin typeface="Cambria Math" panose="02040503050406030204" pitchFamily="18" charset="0"/>
                                </a:rPr>
                                <m:t>𝑚</m:t>
                              </m:r>
                            </m:den>
                          </m:f>
                        </m:e>
                      </m:d>
                    </m:oMath>
                  </m:oMathPara>
                </a14:m>
                <a:endParaRPr lang="en-US" altLang="zh-CN" sz="2400" b="0" dirty="0">
                  <a:latin typeface="Cambria Math" panose="02040503050406030204" pitchFamily="18" charset="0"/>
                </a:endParaRPr>
              </a:p>
            </p:txBody>
          </p:sp>
        </mc:Choice>
        <mc:Fallback xmlns="">
          <p:sp>
            <p:nvSpPr>
              <p:cNvPr id="4" name="文本框 3">
                <a:extLst>
                  <a:ext uri="{FF2B5EF4-FFF2-40B4-BE49-F238E27FC236}">
                    <a16:creationId xmlns:a16="http://schemas.microsoft.com/office/drawing/2014/main" id="{7C6007CC-9234-A9CA-C95A-1B5ED6007422}"/>
                  </a:ext>
                </a:extLst>
              </p:cNvPr>
              <p:cNvSpPr txBox="1">
                <a:spLocks noRot="1" noChangeAspect="1" noMove="1" noResize="1" noEditPoints="1" noAdjustHandles="1" noChangeArrowheads="1" noChangeShapeType="1" noTextEdit="1"/>
              </p:cNvSpPr>
              <p:nvPr/>
            </p:nvSpPr>
            <p:spPr>
              <a:xfrm>
                <a:off x="1004935" y="3336926"/>
                <a:ext cx="9871149" cy="2848087"/>
              </a:xfrm>
              <a:prstGeom prst="rect">
                <a:avLst/>
              </a:prstGeom>
              <a:blipFill>
                <a:blip r:embed="rId5"/>
                <a:stretch>
                  <a:fillRect l="-988" t="-2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3807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2"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CF6DA-0D27-6A82-F520-D984F905A57B}"/>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BBABA58E-8717-8BBE-F0C2-7662729FC366}"/>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CF785D Anton and School - 2</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377D626-99E9-14CF-B5CE-62272D60A6AA}"/>
                  </a:ext>
                </a:extLst>
              </p:cNvPr>
              <p:cNvSpPr txBox="1"/>
              <p:nvPr/>
            </p:nvSpPr>
            <p:spPr>
              <a:xfrm>
                <a:off x="1004934" y="1515319"/>
                <a:ext cx="8974335" cy="5342681"/>
              </a:xfrm>
              <a:prstGeom prst="rect">
                <a:avLst/>
              </a:prstGeom>
              <a:noFill/>
            </p:spPr>
            <p:txBody>
              <a:bodyPr wrap="square" rtlCol="0">
                <a:spAutoFit/>
              </a:bodyPr>
              <a:lstStyle/>
              <a:p>
                <a:r>
                  <a:rPr lang="zh-CN" altLang="en-US" sz="2400" dirty="0"/>
                  <a:t>考虑钦定某一个左括号为子序列的标志，这样不会算重。</a:t>
                </a:r>
                <a:endParaRPr lang="en-US" altLang="zh-CN" sz="2400" dirty="0"/>
              </a:p>
              <a:p>
                <a:r>
                  <a:rPr lang="zh-CN" altLang="en-US" sz="2400" dirty="0"/>
                  <a:t>假设枚举到第</a:t>
                </a:r>
                <a14:m>
                  <m:oMath xmlns:m="http://schemas.openxmlformats.org/officeDocument/2006/math">
                    <m:r>
                      <a:rPr lang="en-US" altLang="zh-CN" sz="2400" b="0" i="1" smtClean="0">
                        <a:latin typeface="Cambria Math" panose="02040503050406030204" pitchFamily="18" charset="0"/>
                      </a:rPr>
                      <m:t>𝑖</m:t>
                    </m:r>
                  </m:oMath>
                </a14:m>
                <a:r>
                  <a:rPr lang="zh-CN" altLang="en-US" sz="2400" dirty="0"/>
                  <a:t>个位置，可以统计出前缀左括号个数</a:t>
                </a:r>
                <a14:m>
                  <m:oMath xmlns:m="http://schemas.openxmlformats.org/officeDocument/2006/math">
                    <m:r>
                      <m:rPr>
                        <m:sty m:val="p"/>
                      </m:rPr>
                      <a:rPr lang="en-US" altLang="zh-CN" sz="2400" b="0" i="0" smtClean="0">
                        <a:latin typeface="Cambria Math" panose="02040503050406030204" pitchFamily="18" charset="0"/>
                      </a:rPr>
                      <m:t>c</m:t>
                    </m:r>
                    <m:r>
                      <a:rPr lang="en-US" altLang="zh-CN" sz="2400" i="1">
                        <a:latin typeface="Cambria Math" panose="02040503050406030204" pitchFamily="18" charset="0"/>
                      </a:rPr>
                      <m:t>𝑛</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oMath>
                </a14:m>
                <a:r>
                  <a:rPr lang="zh-CN" altLang="en-US" sz="2400" dirty="0"/>
                  <a:t>，以及后缀右括号个数</a:t>
                </a:r>
                <a14:m>
                  <m:oMath xmlns:m="http://schemas.openxmlformats.org/officeDocument/2006/math">
                    <m:r>
                      <a:rPr lang="en-US" altLang="zh-CN" sz="2400" b="0" i="1" smtClean="0">
                        <a:latin typeface="Cambria Math" panose="02040503050406030204" pitchFamily="18" charset="0"/>
                      </a:rPr>
                      <m:t>𝑐𝑛𝑡</m:t>
                    </m:r>
                    <m:r>
                      <a:rPr lang="en-US" altLang="zh-CN" sz="2400" b="0" i="1" smtClean="0">
                        <a:latin typeface="Cambria Math" panose="02040503050406030204" pitchFamily="18" charset="0"/>
                      </a:rPr>
                      <m:t>2</m:t>
                    </m:r>
                    <m:r>
                      <a:rPr lang="zh-CN" altLang="en-US" sz="2400" i="1">
                        <a:latin typeface="Cambria Math" panose="02040503050406030204" pitchFamily="18" charset="0"/>
                      </a:rPr>
                      <m:t>。</m:t>
                    </m:r>
                  </m:oMath>
                </a14:m>
                <a:r>
                  <a:rPr lang="zh-CN" altLang="en-US" sz="2400" dirty="0"/>
                  <a:t>考虑枚举以第</a:t>
                </a:r>
                <a14:m>
                  <m:oMath xmlns:m="http://schemas.openxmlformats.org/officeDocument/2006/math">
                    <m:r>
                      <a:rPr lang="en-US" altLang="zh-CN" sz="2400" b="0" i="1" smtClean="0">
                        <a:latin typeface="Cambria Math" panose="02040503050406030204" pitchFamily="18" charset="0"/>
                      </a:rPr>
                      <m:t>𝑖</m:t>
                    </m:r>
                  </m:oMath>
                </a14:m>
                <a:r>
                  <a:rPr lang="zh-CN" altLang="en-US" sz="2400" dirty="0"/>
                  <a:t>个位置为起点的子序列长度</a:t>
                </a:r>
                <a14:m>
                  <m:oMath xmlns:m="http://schemas.openxmlformats.org/officeDocument/2006/math">
                    <m:r>
                      <a:rPr lang="en-US" altLang="zh-CN" sz="2400" b="0" i="1" smtClean="0">
                        <a:latin typeface="Cambria Math" panose="02040503050406030204" pitchFamily="18" charset="0"/>
                      </a:rPr>
                      <m:t>𝑗</m:t>
                    </m:r>
                    <m:r>
                      <a:rPr lang="zh-CN" altLang="en-US" sz="2400" i="1">
                        <a:latin typeface="Cambria Math" panose="02040503050406030204" pitchFamily="18" charset="0"/>
                      </a:rPr>
                      <m:t>。</m:t>
                    </m:r>
                  </m:oMath>
                </a14:m>
                <a:r>
                  <a:rPr lang="zh-CN" altLang="en-US" sz="2400" dirty="0"/>
                  <a:t>则答案为：</a:t>
                </a:r>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m:rPr>
                              <m:sty m:val="p"/>
                            </m:rPr>
                            <a:rPr lang="en-US" altLang="zh-CN" sz="2400" b="0" i="0" smtClean="0">
                              <a:latin typeface="Cambria Math" panose="02040503050406030204" pitchFamily="18" charset="0"/>
                            </a:rPr>
                            <m:t>min</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𝑐𝑛𝑡</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𝑐𝑛𝑡</m:t>
                          </m:r>
                          <m:r>
                            <a:rPr lang="en-US" altLang="zh-CN" sz="2400" b="0" i="1" smtClean="0">
                              <a:latin typeface="Cambria Math" panose="02040503050406030204" pitchFamily="18" charset="0"/>
                            </a:rPr>
                            <m:t>2)</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𝑐𝑛𝑡</m:t>
                                  </m:r>
                                  <m:r>
                                    <a:rPr lang="en-US" altLang="zh-CN" sz="2400" i="1">
                                      <a:latin typeface="Cambria Math" panose="02040503050406030204" pitchFamily="18" charset="0"/>
                                    </a:rPr>
                                    <m:t>1−1</m:t>
                                  </m:r>
                                </m:num>
                                <m:den>
                                  <m:r>
                                    <a:rPr lang="en-US" altLang="zh-CN" sz="2400" i="1">
                                      <a:latin typeface="Cambria Math" panose="02040503050406030204" pitchFamily="18" charset="0"/>
                                    </a:rPr>
                                    <m:t>𝑗</m:t>
                                  </m:r>
                                  <m:r>
                                    <a:rPr lang="en-US" altLang="zh-CN" sz="2400" i="1">
                                      <a:latin typeface="Cambria Math" panose="02040503050406030204" pitchFamily="18" charset="0"/>
                                    </a:rPr>
                                    <m:t>−1</m:t>
                                  </m:r>
                                </m:den>
                              </m:f>
                            </m:e>
                          </m:d>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𝑐𝑛𝑡</m:t>
                                  </m:r>
                                  <m:r>
                                    <a:rPr lang="en-US" altLang="zh-CN" sz="2400" b="0" i="1" smtClean="0">
                                      <a:latin typeface="Cambria Math" panose="02040503050406030204" pitchFamily="18" charset="0"/>
                                    </a:rPr>
                                    <m:t>2</m:t>
                                  </m:r>
                                </m:num>
                                <m:den>
                                  <m:r>
                                    <a:rPr lang="en-US" altLang="zh-CN" sz="2400" i="1">
                                      <a:latin typeface="Cambria Math" panose="02040503050406030204" pitchFamily="18" charset="0"/>
                                    </a:rPr>
                                    <m:t>𝑗</m:t>
                                  </m:r>
                                </m:den>
                              </m:f>
                            </m:e>
                          </m:d>
                        </m:e>
                      </m:nary>
                    </m:oMath>
                  </m:oMathPara>
                </a14:m>
                <a:endParaRPr lang="en-US" altLang="zh-CN" sz="2400" dirty="0"/>
              </a:p>
              <a:p>
                <a:endParaRPr lang="en-US" altLang="zh-CN" sz="2400" dirty="0"/>
              </a:p>
              <a:p>
                <a:r>
                  <a:rPr lang="zh-CN" altLang="en-US" sz="2400" dirty="0"/>
                  <a:t>这个式子计算是</a:t>
                </a:r>
                <a14:m>
                  <m:oMath xmlns:m="http://schemas.openxmlformats.org/officeDocument/2006/math">
                    <m:r>
                      <m:rPr>
                        <m:sty m:val="p"/>
                      </m:rPr>
                      <a:rPr lang="en-US" altLang="zh-CN" sz="2400" b="0" i="0" smtClean="0">
                        <a:latin typeface="Cambria Math" panose="02040503050406030204" pitchFamily="18" charset="0"/>
                      </a:rPr>
                      <m:t>Θ</m:t>
                    </m:r>
                    <m:r>
                      <a:rPr lang="en-US" altLang="zh-CN" sz="2400" b="0" i="0" smtClean="0">
                        <a:latin typeface="Cambria Math" panose="02040503050406030204" pitchFamily="18" charset="0"/>
                      </a:rPr>
                      <m:t>(</m:t>
                    </m:r>
                    <m:sSup>
                      <m:sSupPr>
                        <m:ctrlPr>
                          <a:rPr lang="en-US" altLang="zh-CN" sz="2400" b="0" i="1" smtClean="0">
                            <a:latin typeface="Cambria Math" panose="02040503050406030204" pitchFamily="18" charset="0"/>
                          </a:rPr>
                        </m:ctrlPr>
                      </m:sSupPr>
                      <m:e>
                        <m:r>
                          <m:rPr>
                            <m:sty m:val="p"/>
                          </m:rPr>
                          <a:rPr lang="en-US" altLang="zh-CN" sz="2400" b="0" i="0" smtClean="0">
                            <a:latin typeface="Cambria Math" panose="02040503050406030204" pitchFamily="18" charset="0"/>
                          </a:rPr>
                          <m:t>n</m:t>
                        </m:r>
                      </m:e>
                      <m:sup>
                        <m:r>
                          <a:rPr lang="en-US" altLang="zh-CN" sz="2400" b="0" i="0" smtClean="0">
                            <a:latin typeface="Cambria Math" panose="02040503050406030204" pitchFamily="18" charset="0"/>
                          </a:rPr>
                          <m:t>2</m:t>
                        </m:r>
                      </m:sup>
                    </m:sSup>
                    <m:r>
                      <a:rPr lang="en-US" altLang="zh-CN" sz="2400" b="0" i="0" smtClean="0">
                        <a:latin typeface="Cambria Math" panose="02040503050406030204" pitchFamily="18" charset="0"/>
                      </a:rPr>
                      <m:t>)</m:t>
                    </m:r>
                  </m:oMath>
                </a14:m>
                <a:r>
                  <a:rPr lang="zh-CN" altLang="en-US" sz="2400" dirty="0"/>
                  <a:t>的，考虑用范德蒙德卷积优化。易得答案为：</a:t>
                </a:r>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d>
                        <m:dPr>
                          <m:ctrlPr>
                            <a:rPr lang="en-US" altLang="zh-CN" sz="2400" i="1" smtClean="0">
                              <a:latin typeface="Cambria Math" panose="02040503050406030204" pitchFamily="18" charset="0"/>
                            </a:rPr>
                          </m:ctrlPr>
                        </m:dPr>
                        <m:e>
                          <m:f>
                            <m:fPr>
                              <m:type m:val="noBa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𝑐𝑛𝑡</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𝑐𝑛𝑡</m:t>
                              </m:r>
                              <m:r>
                                <a:rPr lang="en-US" altLang="zh-CN" sz="2400" b="0" i="1" smtClean="0">
                                  <a:latin typeface="Cambria Math" panose="02040503050406030204" pitchFamily="18" charset="0"/>
                                </a:rPr>
                                <m:t>2−1</m:t>
                              </m:r>
                            </m:num>
                            <m:den>
                              <m:r>
                                <a:rPr lang="en-US" altLang="zh-CN" sz="2400" b="0" i="1" smtClean="0">
                                  <a:latin typeface="Cambria Math" panose="02040503050406030204" pitchFamily="18" charset="0"/>
                                </a:rPr>
                                <m:t>𝑐𝑛𝑡</m:t>
                              </m:r>
                              <m:r>
                                <a:rPr lang="en-US" altLang="zh-CN" sz="2400" b="0" i="1" smtClean="0">
                                  <a:latin typeface="Cambria Math" panose="02040503050406030204" pitchFamily="18" charset="0"/>
                                </a:rPr>
                                <m:t>1</m:t>
                              </m:r>
                            </m:den>
                          </m:f>
                        </m:e>
                      </m:d>
                    </m:oMath>
                  </m:oMathPara>
                </a14:m>
                <a:endParaRPr lang="en-US" altLang="zh-CN" sz="2400" dirty="0"/>
              </a:p>
              <a:p>
                <a:endParaRPr lang="en-US" altLang="zh-CN" sz="2400" dirty="0"/>
              </a:p>
            </p:txBody>
          </p:sp>
        </mc:Choice>
        <mc:Fallback xmlns="">
          <p:sp>
            <p:nvSpPr>
              <p:cNvPr id="6" name="文本框 5">
                <a:extLst>
                  <a:ext uri="{FF2B5EF4-FFF2-40B4-BE49-F238E27FC236}">
                    <a16:creationId xmlns:a16="http://schemas.microsoft.com/office/drawing/2014/main" id="{D377D626-99E9-14CF-B5CE-62272D60A6AA}"/>
                  </a:ext>
                </a:extLst>
              </p:cNvPr>
              <p:cNvSpPr txBox="1">
                <a:spLocks noRot="1" noChangeAspect="1" noMove="1" noResize="1" noEditPoints="1" noAdjustHandles="1" noChangeArrowheads="1" noChangeShapeType="1" noTextEdit="1"/>
              </p:cNvSpPr>
              <p:nvPr/>
            </p:nvSpPr>
            <p:spPr>
              <a:xfrm>
                <a:off x="1004934" y="1515319"/>
                <a:ext cx="8974335" cy="5342681"/>
              </a:xfrm>
              <a:prstGeom prst="rect">
                <a:avLst/>
              </a:prstGeom>
              <a:blipFill>
                <a:blip r:embed="rId4"/>
                <a:stretch>
                  <a:fillRect l="-1087" t="-1370" r="-44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50037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90350-F062-367F-D052-5ADC110E309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AA35DD22-6757-A1FC-EAF2-6350150F77C9}"/>
              </a:ext>
            </a:extLst>
          </p:cNvPr>
          <p:cNvSpPr txBox="1"/>
          <p:nvPr/>
        </p:nvSpPr>
        <p:spPr>
          <a:xfrm>
            <a:off x="1004935" y="288072"/>
            <a:ext cx="6437014" cy="923330"/>
          </a:xfrm>
          <a:prstGeom prst="rect">
            <a:avLst/>
          </a:prstGeom>
          <a:noFill/>
        </p:spPr>
        <p:txBody>
          <a:bodyPr wrap="square" rtlCol="0">
            <a:spAutoFit/>
          </a:bodyPr>
          <a:lstStyle/>
          <a:p>
            <a:r>
              <a:rPr lang="zh-CN" altLang="en-US" sz="5400" dirty="0"/>
              <a:t>习题</a:t>
            </a:r>
          </a:p>
        </p:txBody>
      </p:sp>
      <p:sp>
        <p:nvSpPr>
          <p:cNvPr id="6" name="文本框 5">
            <a:extLst>
              <a:ext uri="{FF2B5EF4-FFF2-40B4-BE49-F238E27FC236}">
                <a16:creationId xmlns:a16="http://schemas.microsoft.com/office/drawing/2014/main" id="{7079A2F1-13C8-070F-C08F-26DA9A8AB049}"/>
              </a:ext>
            </a:extLst>
          </p:cNvPr>
          <p:cNvSpPr txBox="1"/>
          <p:nvPr/>
        </p:nvSpPr>
        <p:spPr>
          <a:xfrm>
            <a:off x="1004935" y="1560462"/>
            <a:ext cx="9334500" cy="461665"/>
          </a:xfrm>
          <a:prstGeom prst="rect">
            <a:avLst/>
          </a:prstGeom>
          <a:noFill/>
        </p:spPr>
        <p:txBody>
          <a:bodyPr wrap="square" rtlCol="0">
            <a:spAutoFit/>
          </a:bodyPr>
          <a:lstStyle/>
          <a:p>
            <a:pPr algn="l"/>
            <a:r>
              <a:rPr lang="en-US" altLang="zh-CN" sz="2400" b="1" i="0" dirty="0">
                <a:solidFill>
                  <a:srgbClr val="FFFFFF"/>
                </a:solidFill>
                <a:effectLst/>
                <a:latin typeface="-apple-system"/>
              </a:rPr>
              <a:t>P2791 </a:t>
            </a:r>
            <a:r>
              <a:rPr lang="zh-CN" altLang="en-US" sz="2400" b="1" i="0" dirty="0">
                <a:solidFill>
                  <a:srgbClr val="FFFFFF"/>
                </a:solidFill>
                <a:effectLst/>
                <a:latin typeface="-apple-system"/>
              </a:rPr>
              <a:t>幼儿园篮球题</a:t>
            </a:r>
          </a:p>
        </p:txBody>
      </p:sp>
    </p:spTree>
    <p:extLst>
      <p:ext uri="{BB962C8B-B14F-4D97-AF65-F5344CB8AC3E}">
        <p14:creationId xmlns:p14="http://schemas.microsoft.com/office/powerpoint/2010/main" val="28719579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866DC-D31C-BB9F-D3B6-1BDECADFED06}"/>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ECD88F34-A8FB-8E48-D0A1-73D1075DACD6}"/>
              </a:ext>
            </a:extLst>
          </p:cNvPr>
          <p:cNvSpPr txBox="1"/>
          <p:nvPr/>
        </p:nvSpPr>
        <p:spPr>
          <a:xfrm>
            <a:off x="1004935" y="288072"/>
            <a:ext cx="6437014" cy="923330"/>
          </a:xfrm>
          <a:prstGeom prst="rect">
            <a:avLst/>
          </a:prstGeom>
          <a:noFill/>
        </p:spPr>
        <p:txBody>
          <a:bodyPr wrap="square" rtlCol="0">
            <a:spAutoFit/>
          </a:bodyPr>
          <a:lstStyle/>
          <a:p>
            <a:r>
              <a:rPr lang="zh-CN" altLang="en-US" sz="5400" dirty="0"/>
              <a:t>加法原理与乘法原理</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6FB05F2-A52F-5438-C9AC-E1A18DE490F2}"/>
                  </a:ext>
                </a:extLst>
              </p:cNvPr>
              <p:cNvSpPr txBox="1"/>
              <p:nvPr/>
            </p:nvSpPr>
            <p:spPr>
              <a:xfrm>
                <a:off x="1004935" y="1528970"/>
                <a:ext cx="8609845" cy="3046988"/>
              </a:xfrm>
              <a:prstGeom prst="rect">
                <a:avLst/>
              </a:prstGeom>
              <a:noFill/>
            </p:spPr>
            <p:txBody>
              <a:bodyPr wrap="square" rtlCol="0">
                <a:spAutoFit/>
              </a:bodyPr>
              <a:lstStyle/>
              <a:p>
                <a:r>
                  <a:rPr lang="zh-CN" altLang="en-US" sz="2400" dirty="0"/>
                  <a:t>加法原理：若完成一件事的方法有</a:t>
                </a:r>
                <a14:m>
                  <m:oMath xmlns:m="http://schemas.openxmlformats.org/officeDocument/2006/math">
                    <m:r>
                      <a:rPr lang="en-US" altLang="zh-CN" sz="2400" b="0" i="1" smtClean="0">
                        <a:latin typeface="Cambria Math" panose="02040503050406030204" pitchFamily="18" charset="0"/>
                      </a:rPr>
                      <m:t>𝑛</m:t>
                    </m:r>
                  </m:oMath>
                </a14:m>
                <a:r>
                  <a:rPr lang="zh-CN" altLang="en-US" sz="2400" dirty="0"/>
                  <a:t>类，其中第</a:t>
                </a:r>
                <a14:m>
                  <m:oMath xmlns:m="http://schemas.openxmlformats.org/officeDocument/2006/math">
                    <m:r>
                      <a:rPr lang="en-US" altLang="zh-CN" sz="2400" b="0" i="1" smtClean="0">
                        <a:latin typeface="Cambria Math" panose="02040503050406030204" pitchFamily="18" charset="0"/>
                      </a:rPr>
                      <m:t>𝑖</m:t>
                    </m:r>
                  </m:oMath>
                </a14:m>
                <a:r>
                  <a:rPr lang="zh-CN" altLang="en-US" sz="2400" dirty="0"/>
                  <a:t>类包含</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oMath>
                </a14:m>
                <a:r>
                  <a:rPr lang="zh-CN" altLang="en-US" sz="2400" dirty="0"/>
                  <a:t>种不同的方法，且这些方法互不重合，则完成这件事共有</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b="0" i="1" smtClean="0">
                            <a:latin typeface="Cambria Math" panose="02040503050406030204" pitchFamily="18" charset="0"/>
                          </a:rPr>
                          <m:t>𝑛</m:t>
                        </m:r>
                      </m:sub>
                    </m:sSub>
                  </m:oMath>
                </a14:m>
                <a:r>
                  <a:rPr lang="zh-CN" altLang="en-US" sz="2400" dirty="0"/>
                  <a:t>种方法。</a:t>
                </a:r>
                <a:endParaRPr lang="en-US" altLang="zh-CN" sz="2400" dirty="0"/>
              </a:p>
              <a:p>
                <a:endParaRPr lang="en-US" altLang="zh-CN" sz="2400" dirty="0"/>
              </a:p>
              <a:p>
                <a:endParaRPr lang="en-US" altLang="zh-CN" sz="2400" dirty="0"/>
              </a:p>
              <a:p>
                <a:r>
                  <a:rPr lang="zh-CN" altLang="en-US" sz="2400" dirty="0"/>
                  <a:t>乘法原理：若完成一件事需要</a:t>
                </a:r>
                <a14:m>
                  <m:oMath xmlns:m="http://schemas.openxmlformats.org/officeDocument/2006/math">
                    <m:r>
                      <a:rPr lang="en-US" altLang="zh-CN" sz="2400" b="0" i="1" smtClean="0">
                        <a:latin typeface="Cambria Math" panose="02040503050406030204" pitchFamily="18" charset="0"/>
                      </a:rPr>
                      <m:t>𝑛</m:t>
                    </m:r>
                  </m:oMath>
                </a14:m>
                <a:r>
                  <a:rPr lang="zh-CN" altLang="en-US" sz="2400" dirty="0"/>
                  <a:t>个步骤，其中第</a:t>
                </a:r>
                <a14:m>
                  <m:oMath xmlns:m="http://schemas.openxmlformats.org/officeDocument/2006/math">
                    <m:r>
                      <a:rPr lang="en-US" altLang="zh-CN" sz="2400" i="1">
                        <a:latin typeface="Cambria Math" panose="02040503050406030204" pitchFamily="18" charset="0"/>
                      </a:rPr>
                      <m:t>𝑖</m:t>
                    </m:r>
                  </m:oMath>
                </a14:m>
                <a:r>
                  <a:rPr lang="zh-CN" altLang="en-US" sz="2400" dirty="0"/>
                  <a:t>个步骤有</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oMath>
                </a14:m>
                <a:r>
                  <a:rPr lang="zh-CN" altLang="en-US" sz="2400" dirty="0"/>
                  <a:t>种不同 的完成方法，且这些步骤互不影响，则完成这件事共有</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𝑛</m:t>
                        </m:r>
                      </m:sub>
                    </m:sSub>
                  </m:oMath>
                </a14:m>
                <a:r>
                  <a:rPr lang="zh-CN" altLang="en-US" sz="2400" dirty="0"/>
                  <a:t>种方法。 </a:t>
                </a:r>
              </a:p>
            </p:txBody>
          </p:sp>
        </mc:Choice>
        <mc:Fallback xmlns="">
          <p:sp>
            <p:nvSpPr>
              <p:cNvPr id="3" name="文本框 2">
                <a:extLst>
                  <a:ext uri="{FF2B5EF4-FFF2-40B4-BE49-F238E27FC236}">
                    <a16:creationId xmlns:a16="http://schemas.microsoft.com/office/drawing/2014/main" id="{E6FB05F2-A52F-5438-C9AC-E1A18DE490F2}"/>
                  </a:ext>
                </a:extLst>
              </p:cNvPr>
              <p:cNvSpPr txBox="1">
                <a:spLocks noRot="1" noChangeAspect="1" noMove="1" noResize="1" noEditPoints="1" noAdjustHandles="1" noChangeArrowheads="1" noChangeShapeType="1" noTextEdit="1"/>
              </p:cNvSpPr>
              <p:nvPr/>
            </p:nvSpPr>
            <p:spPr>
              <a:xfrm>
                <a:off x="1004935" y="1528970"/>
                <a:ext cx="8609845" cy="3046988"/>
              </a:xfrm>
              <a:prstGeom prst="rect">
                <a:avLst/>
              </a:prstGeom>
              <a:blipFill>
                <a:blip r:embed="rId3"/>
                <a:stretch>
                  <a:fillRect l="-1133" t="-2200" b="-28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28079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7FDCB9A5-EA2E-9A36-D363-C49678428D42}"/>
              </a:ext>
            </a:extLst>
          </p:cNvPr>
          <p:cNvSpPr txBox="1"/>
          <p:nvPr/>
        </p:nvSpPr>
        <p:spPr>
          <a:xfrm>
            <a:off x="0" y="2644170"/>
            <a:ext cx="12191960" cy="1569660"/>
          </a:xfrm>
          <a:prstGeom prst="rect">
            <a:avLst/>
          </a:prstGeom>
          <a:noFill/>
        </p:spPr>
        <p:txBody>
          <a:bodyPr wrap="square" rtlCol="0">
            <a:spAutoFit/>
          </a:bodyPr>
          <a:lstStyle/>
          <a:p>
            <a:pPr algn="ctr"/>
            <a:r>
              <a:rPr lang="en-US" altLang="zh-CN" sz="9600" dirty="0"/>
              <a:t>The End</a:t>
            </a:r>
            <a:endParaRPr lang="zh-CN" altLang="en-US" sz="9600" dirty="0"/>
          </a:p>
        </p:txBody>
      </p:sp>
    </p:spTree>
    <p:extLst>
      <p:ext uri="{BB962C8B-B14F-4D97-AF65-F5344CB8AC3E}">
        <p14:creationId xmlns:p14="http://schemas.microsoft.com/office/powerpoint/2010/main" val="29399308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363BA-33C3-4A3A-C520-CCE1DAA50CF7}"/>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C9EBAF55-AFD1-48E5-C084-404282BCB17B}"/>
              </a:ext>
            </a:extLst>
          </p:cNvPr>
          <p:cNvSpPr txBox="1"/>
          <p:nvPr/>
        </p:nvSpPr>
        <p:spPr>
          <a:xfrm>
            <a:off x="1004935" y="288072"/>
            <a:ext cx="6437014" cy="923330"/>
          </a:xfrm>
          <a:prstGeom prst="rect">
            <a:avLst/>
          </a:prstGeom>
          <a:noFill/>
        </p:spPr>
        <p:txBody>
          <a:bodyPr wrap="square" rtlCol="0">
            <a:spAutoFit/>
          </a:bodyPr>
          <a:lstStyle/>
          <a:p>
            <a:r>
              <a:rPr lang="zh-CN" altLang="en-US" sz="5400" dirty="0"/>
              <a:t>排列组合</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EA788EC-76AF-ADD3-E335-55A0EDD709F7}"/>
                  </a:ext>
                </a:extLst>
              </p:cNvPr>
              <p:cNvSpPr txBox="1"/>
              <p:nvPr/>
            </p:nvSpPr>
            <p:spPr>
              <a:xfrm>
                <a:off x="1004935" y="1528969"/>
                <a:ext cx="7659231" cy="2709460"/>
              </a:xfrm>
              <a:prstGeom prst="rect">
                <a:avLst/>
              </a:prstGeom>
              <a:noFill/>
            </p:spPr>
            <p:txBody>
              <a:bodyPr wrap="square" rtlCol="0">
                <a:spAutoFit/>
              </a:bodyPr>
              <a:lstStyle/>
              <a:p>
                <a:r>
                  <a:rPr lang="zh-CN" altLang="en-US" sz="2400" dirty="0"/>
                  <a:t>排列数：从</a:t>
                </a:r>
                <a14:m>
                  <m:oMath xmlns:m="http://schemas.openxmlformats.org/officeDocument/2006/math">
                    <m:r>
                      <a:rPr lang="en-US" altLang="zh-CN" sz="2400" b="0" i="1" smtClean="0">
                        <a:latin typeface="Cambria Math" panose="02040503050406030204" pitchFamily="18" charset="0"/>
                      </a:rPr>
                      <m:t>𝑛</m:t>
                    </m:r>
                  </m:oMath>
                </a14:m>
                <a:r>
                  <a:rPr lang="zh-CN" altLang="en-US" sz="2400" dirty="0"/>
                  <a:t>个不同元素中依次取出</a:t>
                </a:r>
                <a14:m>
                  <m:oMath xmlns:m="http://schemas.openxmlformats.org/officeDocument/2006/math">
                    <m:r>
                      <a:rPr lang="en-US" altLang="zh-CN" sz="2400" b="0" i="1" smtClean="0">
                        <a:latin typeface="Cambria Math" panose="02040503050406030204" pitchFamily="18" charset="0"/>
                      </a:rPr>
                      <m:t>𝑚</m:t>
                    </m:r>
                  </m:oMath>
                </a14:m>
                <a:r>
                  <a:rPr lang="zh-CN" altLang="en-US" sz="2400" dirty="0"/>
                  <a:t>个元素排成一列（有先后顺序）的方案数：</a:t>
                </a:r>
                <a14:m>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𝑚</m:t>
                        </m:r>
                      </m:sup>
                    </m:sSubSup>
                  </m:oMath>
                </a14:m>
                <a:r>
                  <a:rPr lang="zh-CN" altLang="en-US" sz="2400" dirty="0"/>
                  <a:t>（或</a:t>
                </a:r>
                <a14:m>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𝑚</m:t>
                        </m:r>
                      </m:sup>
                    </m:sSubSup>
                    <m:r>
                      <a:rPr lang="zh-CN" altLang="en-US" sz="2400" i="1">
                        <a:latin typeface="Cambria Math" panose="02040503050406030204" pitchFamily="18" charset="0"/>
                      </a:rPr>
                      <m:t>）</m:t>
                    </m:r>
                  </m:oMath>
                </a14:m>
                <a:r>
                  <a:rPr lang="en-US" altLang="zh-CN" sz="2400" dirty="0"/>
                  <a:t>= </a:t>
                </a:r>
                <a14:m>
                  <m:oMath xmlns:m="http://schemas.openxmlformats.org/officeDocument/2006/math">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num>
                      <m:den>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e>
                        </m:d>
                        <m:r>
                          <a:rPr lang="en-US" altLang="zh-CN" sz="2400" b="0" i="1" smtClean="0">
                            <a:latin typeface="Cambria Math" panose="02040503050406030204" pitchFamily="18" charset="0"/>
                          </a:rPr>
                          <m:t>!</m:t>
                        </m:r>
                      </m:den>
                    </m:f>
                  </m:oMath>
                </a14:m>
                <a:endParaRPr lang="en-US" altLang="zh-CN" sz="2400" b="0" dirty="0"/>
              </a:p>
              <a:p>
                <a:endParaRPr lang="en-US" altLang="zh-CN" sz="2400" dirty="0"/>
              </a:p>
              <a:p>
                <a:endParaRPr lang="en-US" altLang="zh-CN" sz="2400" b="0" dirty="0"/>
              </a:p>
              <a:p>
                <a:r>
                  <a:rPr lang="zh-CN" altLang="en-US" sz="2400" dirty="0"/>
                  <a:t>组合数：从</a:t>
                </a:r>
                <a14:m>
                  <m:oMath xmlns:m="http://schemas.openxmlformats.org/officeDocument/2006/math">
                    <m:r>
                      <a:rPr lang="en-US" altLang="zh-CN" sz="2400" i="1">
                        <a:latin typeface="Cambria Math" panose="02040503050406030204" pitchFamily="18" charset="0"/>
                      </a:rPr>
                      <m:t>𝑛</m:t>
                    </m:r>
                  </m:oMath>
                </a14:m>
                <a:r>
                  <a:rPr lang="zh-CN" altLang="en-US" sz="2400" dirty="0"/>
                  <a:t>个不同元素中一次取出</a:t>
                </a:r>
                <a14:m>
                  <m:oMath xmlns:m="http://schemas.openxmlformats.org/officeDocument/2006/math">
                    <m:r>
                      <a:rPr lang="en-US" altLang="zh-CN" sz="2400" i="1">
                        <a:latin typeface="Cambria Math" panose="02040503050406030204" pitchFamily="18" charset="0"/>
                      </a:rPr>
                      <m:t>𝑚</m:t>
                    </m:r>
                  </m:oMath>
                </a14:m>
                <a:r>
                  <a:rPr lang="zh-CN" altLang="en-US" sz="2400" dirty="0"/>
                  <a:t>个元素组成集合（无先后顺序）的方案数： </a:t>
                </a:r>
                <a14:m>
                  <m:oMath xmlns:m="http://schemas.openxmlformats.org/officeDocument/2006/math">
                    <m:sSubSup>
                      <m:sSubSupPr>
                        <m:ctrlPr>
                          <a:rPr lang="en-US" altLang="zh-CN" sz="2400" i="1">
                            <a:latin typeface="Cambria Math" panose="02040503050406030204" pitchFamily="18" charset="0"/>
                          </a:rPr>
                        </m:ctrlPr>
                      </m:sSubSupPr>
                      <m:e>
                        <m:r>
                          <m:rPr>
                            <m:sty m:val="p"/>
                          </m:rPr>
                          <a:rPr lang="en-US" altLang="zh-CN" sz="2400" i="1" smtClean="0">
                            <a:latin typeface="Cambria Math" panose="02040503050406030204" pitchFamily="18" charset="0"/>
                          </a:rPr>
                          <m:t>C</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𝑚</m:t>
                        </m:r>
                      </m:sup>
                    </m:sSubSup>
                  </m:oMath>
                </a14:m>
                <a:r>
                  <a:rPr lang="zh-CN" altLang="en-US" sz="2400" dirty="0"/>
                  <a:t>（或</a:t>
                </a:r>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𝑚</m:t>
                            </m:r>
                          </m:den>
                        </m:f>
                      </m:e>
                    </m:d>
                    <m:r>
                      <a:rPr lang="zh-CN" altLang="en-US" sz="2400" i="1">
                        <a:latin typeface="Cambria Math" panose="02040503050406030204" pitchFamily="18" charset="0"/>
                      </a:rPr>
                      <m:t>）</m:t>
                    </m:r>
                  </m:oMath>
                </a14:m>
                <a:r>
                  <a:rPr lang="en-US" altLang="zh-CN" sz="2400" dirty="0"/>
                  <a:t>= </a:t>
                </a:r>
                <a14:m>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m:t>
                        </m:r>
                      </m:num>
                      <m:den>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𝑚</m:t>
                            </m:r>
                          </m:e>
                        </m:d>
                        <m:r>
                          <a:rPr lang="en-US" altLang="zh-CN" sz="2400" i="1">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den>
                    </m:f>
                  </m:oMath>
                </a14:m>
                <a:endParaRPr lang="zh-CN" altLang="en-US" sz="2400" dirty="0"/>
              </a:p>
            </p:txBody>
          </p:sp>
        </mc:Choice>
        <mc:Fallback xmlns="">
          <p:sp>
            <p:nvSpPr>
              <p:cNvPr id="3" name="文本框 2">
                <a:extLst>
                  <a:ext uri="{FF2B5EF4-FFF2-40B4-BE49-F238E27FC236}">
                    <a16:creationId xmlns:a16="http://schemas.microsoft.com/office/drawing/2014/main" id="{FEA788EC-76AF-ADD3-E335-55A0EDD709F7}"/>
                  </a:ext>
                </a:extLst>
              </p:cNvPr>
              <p:cNvSpPr txBox="1">
                <a:spLocks noRot="1" noChangeAspect="1" noMove="1" noResize="1" noEditPoints="1" noAdjustHandles="1" noChangeArrowheads="1" noChangeShapeType="1" noTextEdit="1"/>
              </p:cNvSpPr>
              <p:nvPr/>
            </p:nvSpPr>
            <p:spPr>
              <a:xfrm>
                <a:off x="1004935" y="1528969"/>
                <a:ext cx="7659231" cy="2709460"/>
              </a:xfrm>
              <a:prstGeom prst="rect">
                <a:avLst/>
              </a:prstGeom>
              <a:blipFill>
                <a:blip r:embed="rId3"/>
                <a:stretch>
                  <a:fillRect l="-1274" t="-2477" b="-2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66175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6F264-5142-698D-E730-83A9DB006C75}"/>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F8E76706-E3B2-A3CB-1D66-B8A7ABD20B90}"/>
              </a:ext>
            </a:extLst>
          </p:cNvPr>
          <p:cNvSpPr txBox="1"/>
          <p:nvPr/>
        </p:nvSpPr>
        <p:spPr>
          <a:xfrm>
            <a:off x="1004934" y="288072"/>
            <a:ext cx="7396115" cy="923330"/>
          </a:xfrm>
          <a:prstGeom prst="rect">
            <a:avLst/>
          </a:prstGeom>
          <a:noFill/>
        </p:spPr>
        <p:txBody>
          <a:bodyPr wrap="square" rtlCol="0">
            <a:spAutoFit/>
          </a:bodyPr>
          <a:lstStyle/>
          <a:p>
            <a:r>
              <a:rPr lang="zh-CN" altLang="en-US" sz="5400" dirty="0"/>
              <a:t>组合数的性质与恒等式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A1E75C6-731B-3AB1-BF25-BD3C330A7743}"/>
                  </a:ext>
                </a:extLst>
              </p:cNvPr>
              <p:cNvSpPr txBox="1"/>
              <p:nvPr/>
            </p:nvSpPr>
            <p:spPr>
              <a:xfrm>
                <a:off x="1004935" y="1528969"/>
                <a:ext cx="7659231" cy="4678076"/>
              </a:xfrm>
              <a:prstGeom prst="rect">
                <a:avLst/>
              </a:prstGeom>
              <a:noFill/>
            </p:spPr>
            <p:txBody>
              <a:bodyPr wrap="square" rtlCol="0">
                <a:spAutoFit/>
              </a:bodyPr>
              <a:lstStyle/>
              <a:p>
                <a:r>
                  <a:rPr lang="zh-CN" altLang="en-US" sz="2400" dirty="0"/>
                  <a:t>对称性：</a:t>
                </a:r>
                <a14:m>
                  <m:oMath xmlns:m="http://schemas.openxmlformats.org/officeDocument/2006/math">
                    <m:d>
                      <m:dPr>
                        <m:ctrlPr>
                          <a:rPr lang="en-US" altLang="zh-CN" sz="2400" i="1" smtClean="0">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𝑚</m:t>
                            </m:r>
                          </m:den>
                        </m:f>
                      </m:e>
                    </m:d>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en>
                        </m:f>
                      </m:e>
                    </m:d>
                  </m:oMath>
                </a14:m>
                <a:endParaRPr lang="en-US" altLang="zh-CN" sz="2400" dirty="0"/>
              </a:p>
              <a:p>
                <a:r>
                  <a:rPr lang="zh-CN" altLang="en-US" sz="2400" dirty="0"/>
                  <a:t>吸收恒等式：</a:t>
                </a:r>
                <a:r>
                  <a:rPr lang="en-US" altLang="zh-CN" sz="2400" dirty="0"/>
                  <a:t> </a:t>
                </a:r>
                <a14:m>
                  <m:oMath xmlns:m="http://schemas.openxmlformats.org/officeDocument/2006/math">
                    <m:d>
                      <m:dPr>
                        <m:ctrlPr>
                          <a:rPr lang="en-US" altLang="zh-CN" sz="2400" i="1" smtClean="0">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𝑚</m:t>
                            </m:r>
                          </m:den>
                        </m:f>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𝑚</m:t>
                        </m:r>
                      </m:den>
                    </m:f>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den>
                        </m:f>
                      </m:e>
                    </m:d>
                  </m:oMath>
                </a14:m>
                <a:endParaRPr lang="en-US" altLang="zh-CN" sz="2400" dirty="0"/>
              </a:p>
              <a:p>
                <a:r>
                  <a:rPr lang="zh-CN" altLang="en-US" sz="2400" dirty="0"/>
                  <a:t>帕斯卡恒等式：</a:t>
                </a:r>
                <a:r>
                  <a:rPr lang="en-US" altLang="zh-CN" sz="2400" dirty="0"/>
                  <a:t> </a:t>
                </a:r>
                <a14:m>
                  <m:oMath xmlns:m="http://schemas.openxmlformats.org/officeDocument/2006/math">
                    <m:d>
                      <m:dPr>
                        <m:ctrlPr>
                          <a:rPr lang="en-US" altLang="zh-CN" sz="2400" i="1" smtClean="0">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𝑚</m:t>
                            </m:r>
                          </m:den>
                        </m:f>
                      </m:e>
                    </m:d>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b="0" i="1" smtClean="0">
                                <a:latin typeface="Cambria Math" panose="02040503050406030204" pitchFamily="18" charset="0"/>
                              </a:rPr>
                              <m:t>−1</m:t>
                            </m:r>
                          </m:num>
                          <m:den>
                            <m:r>
                              <a:rPr lang="en-US" altLang="zh-CN" sz="2400" i="1">
                                <a:latin typeface="Cambria Math" panose="02040503050406030204" pitchFamily="18" charset="0"/>
                              </a:rPr>
                              <m:t>𝑚</m:t>
                            </m:r>
                          </m:den>
                        </m:f>
                      </m:e>
                    </m:d>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b="0" i="1" smtClean="0">
                                <a:latin typeface="Cambria Math" panose="02040503050406030204" pitchFamily="18" charset="0"/>
                              </a:rPr>
                              <m:t>−1</m:t>
                            </m:r>
                          </m:num>
                          <m:den>
                            <m:r>
                              <a:rPr lang="en-US" altLang="zh-CN" sz="2400" i="1">
                                <a:latin typeface="Cambria Math" panose="02040503050406030204" pitchFamily="18" charset="0"/>
                              </a:rPr>
                              <m:t>𝑚</m:t>
                            </m:r>
                            <m:r>
                              <a:rPr lang="en-US" altLang="zh-CN" sz="2400" b="0" i="1" smtClean="0">
                                <a:latin typeface="Cambria Math" panose="02040503050406030204" pitchFamily="18" charset="0"/>
                              </a:rPr>
                              <m:t>−1</m:t>
                            </m:r>
                          </m:den>
                        </m:f>
                      </m:e>
                    </m:d>
                  </m:oMath>
                </a14:m>
                <a:endParaRPr lang="en-US" altLang="zh-CN" sz="2400" dirty="0"/>
              </a:p>
              <a:p>
                <a:r>
                  <a:rPr lang="zh-CN" altLang="en-US" sz="2400" dirty="0"/>
                  <a:t>平行求和公式：</a:t>
                </a:r>
                <a:endParaRPr lang="en-US" altLang="zh-CN" sz="2400"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nary>
                        <m:naryPr>
                          <m:chr m:val="∑"/>
                          <m:ctrlPr>
                            <a:rPr lang="zh-CN" altLang="en-US"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𝑚</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num>
                                <m:den>
                                  <m:r>
                                    <a:rPr lang="en-US" altLang="zh-CN" sz="2400" b="0" i="1" smtClean="0">
                                      <a:latin typeface="Cambria Math" panose="02040503050406030204" pitchFamily="18" charset="0"/>
                                    </a:rPr>
                                    <m:t>𝑘</m:t>
                                  </m:r>
                                </m:den>
                              </m:f>
                            </m:e>
                          </m:d>
                        </m:e>
                      </m:nary>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num>
                            <m:den>
                              <m:r>
                                <a:rPr lang="en-US" altLang="zh-CN" sz="2400" i="1">
                                  <a:latin typeface="Cambria Math" panose="02040503050406030204" pitchFamily="18" charset="0"/>
                                </a:rPr>
                                <m:t>𝑚</m:t>
                              </m:r>
                            </m:den>
                          </m:f>
                        </m:e>
                      </m:d>
                    </m:oMath>
                  </m:oMathPara>
                </a14:m>
                <a:endParaRPr lang="en-US" altLang="zh-CN" sz="2400" dirty="0"/>
              </a:p>
              <a:p>
                <a:r>
                  <a:rPr lang="zh-CN" altLang="en-US" sz="2400" dirty="0"/>
                  <a:t>上指标求和公式：</a:t>
                </a:r>
                <a:endParaRPr lang="en-US" altLang="zh-CN" sz="2400"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nary>
                        <m:naryPr>
                          <m:chr m:val="∑"/>
                          <m:ctrlPr>
                            <a:rPr lang="zh-CN" altLang="en-US" sz="2400" i="1" smtClean="0">
                              <a:latin typeface="Cambria Math" panose="02040503050406030204" pitchFamily="18" charset="0"/>
                            </a:rPr>
                          </m:ctrlPr>
                        </m:naryPr>
                        <m:sub>
                          <m:r>
                            <m:rPr>
                              <m:sty m:val="p"/>
                              <m:brk m:alnAt="23"/>
                            </m:rPr>
                            <a:rPr lang="en-US" altLang="zh-CN" sz="2400" i="1">
                              <a:latin typeface="Cambria Math" panose="02040503050406030204" pitchFamily="18" charset="0"/>
                            </a:rPr>
                            <m:t>k</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𝑛</m:t>
                          </m:r>
                        </m:sup>
                        <m:e>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𝑘</m:t>
                                  </m:r>
                                </m:num>
                                <m:den>
                                  <m:r>
                                    <a:rPr lang="en-US" altLang="zh-CN" sz="2400" b="0" i="1" smtClean="0">
                                      <a:latin typeface="Cambria Math" panose="02040503050406030204" pitchFamily="18" charset="0"/>
                                    </a:rPr>
                                    <m:t>𝑚</m:t>
                                  </m:r>
                                </m:den>
                              </m:f>
                            </m:e>
                          </m:d>
                        </m:e>
                      </m:nary>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+1</m:t>
                              </m:r>
                            </m:num>
                            <m:den>
                              <m:r>
                                <a:rPr lang="en-US" altLang="zh-CN" sz="2400" i="1">
                                  <a:latin typeface="Cambria Math" panose="02040503050406030204" pitchFamily="18" charset="0"/>
                                </a:rPr>
                                <m:t>𝑚</m:t>
                              </m:r>
                              <m:r>
                                <a:rPr lang="en-US" altLang="zh-CN" sz="2400" b="0" i="1" smtClean="0">
                                  <a:latin typeface="Cambria Math" panose="02040503050406030204" pitchFamily="18" charset="0"/>
                                </a:rPr>
                                <m:t>+1</m:t>
                              </m:r>
                            </m:den>
                          </m:f>
                        </m:e>
                      </m:d>
                    </m:oMath>
                  </m:oMathPara>
                </a14:m>
                <a:endParaRPr lang="en-US" altLang="zh-CN" sz="2400" dirty="0"/>
              </a:p>
              <a:p>
                <a:r>
                  <a:rPr lang="zh-CN" altLang="en-US" sz="2400" dirty="0"/>
                  <a:t>三项式系数恒等式：</a:t>
                </a:r>
                <a14:m>
                  <m:oMath xmlns:m="http://schemas.openxmlformats.org/officeDocument/2006/math">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num>
                          <m:den>
                            <m:r>
                              <a:rPr lang="en-US" altLang="zh-CN" sz="2400" i="1">
                                <a:latin typeface="Cambria Math" panose="02040503050406030204" pitchFamily="18" charset="0"/>
                              </a:rPr>
                              <m:t>𝑚</m:t>
                            </m:r>
                          </m:den>
                        </m:f>
                      </m:e>
                    </m:d>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𝑚</m:t>
                            </m:r>
                          </m:num>
                          <m:den>
                            <m:r>
                              <a:rPr lang="en-US" altLang="zh-CN" sz="2400" b="0" i="1" smtClean="0">
                                <a:latin typeface="Cambria Math" panose="02040503050406030204" pitchFamily="18" charset="0"/>
                              </a:rPr>
                              <m:t>𝑘</m:t>
                            </m:r>
                          </m:den>
                        </m:f>
                      </m:e>
                    </m:d>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𝑘</m:t>
                            </m:r>
                          </m:den>
                        </m:f>
                      </m:e>
                    </m:d>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num>
                          <m:den>
                            <m:r>
                              <a:rPr lang="en-US" altLang="zh-CN" sz="2400" i="1">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den>
                        </m:f>
                      </m:e>
                    </m:d>
                  </m:oMath>
                </a14:m>
                <a:endParaRPr lang="zh-CN" altLang="en-US" sz="2400" dirty="0"/>
              </a:p>
            </p:txBody>
          </p:sp>
        </mc:Choice>
        <mc:Fallback xmlns="">
          <p:sp>
            <p:nvSpPr>
              <p:cNvPr id="3" name="文本框 2">
                <a:extLst>
                  <a:ext uri="{FF2B5EF4-FFF2-40B4-BE49-F238E27FC236}">
                    <a16:creationId xmlns:a16="http://schemas.microsoft.com/office/drawing/2014/main" id="{DA1E75C6-731B-3AB1-BF25-BD3C330A7743}"/>
                  </a:ext>
                </a:extLst>
              </p:cNvPr>
              <p:cNvSpPr txBox="1">
                <a:spLocks noRot="1" noChangeAspect="1" noMove="1" noResize="1" noEditPoints="1" noAdjustHandles="1" noChangeArrowheads="1" noChangeShapeType="1" noTextEdit="1"/>
              </p:cNvSpPr>
              <p:nvPr/>
            </p:nvSpPr>
            <p:spPr>
              <a:xfrm>
                <a:off x="1004935" y="1528969"/>
                <a:ext cx="7659231" cy="4678076"/>
              </a:xfrm>
              <a:prstGeom prst="rect">
                <a:avLst/>
              </a:prstGeom>
              <a:blipFill>
                <a:blip r:embed="rId3"/>
                <a:stretch>
                  <a:fillRect l="-1274" t="-1043" b="-6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81849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59897-C348-DE5F-8AEB-29C8BF2212AC}"/>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23AA2B94-6F96-1E3F-A95F-3BED9221B509}"/>
              </a:ext>
            </a:extLst>
          </p:cNvPr>
          <p:cNvSpPr txBox="1"/>
          <p:nvPr/>
        </p:nvSpPr>
        <p:spPr>
          <a:xfrm>
            <a:off x="1004935" y="288072"/>
            <a:ext cx="6437014" cy="923330"/>
          </a:xfrm>
          <a:prstGeom prst="rect">
            <a:avLst/>
          </a:prstGeom>
          <a:noFill/>
        </p:spPr>
        <p:txBody>
          <a:bodyPr wrap="square" rtlCol="0">
            <a:spAutoFit/>
          </a:bodyPr>
          <a:lstStyle/>
          <a:p>
            <a:r>
              <a:rPr lang="zh-CN" altLang="en-US" sz="5400" dirty="0"/>
              <a:t>插板法</a:t>
            </a:r>
          </a:p>
        </p:txBody>
      </p:sp>
      <p:sp>
        <p:nvSpPr>
          <p:cNvPr id="6" name="文本框 5">
            <a:extLst>
              <a:ext uri="{FF2B5EF4-FFF2-40B4-BE49-F238E27FC236}">
                <a16:creationId xmlns:a16="http://schemas.microsoft.com/office/drawing/2014/main" id="{5D54F852-05F9-1AE5-DE5F-1D6F5684DBCA}"/>
              </a:ext>
            </a:extLst>
          </p:cNvPr>
          <p:cNvSpPr txBox="1"/>
          <p:nvPr/>
        </p:nvSpPr>
        <p:spPr>
          <a:xfrm>
            <a:off x="1004935" y="1560462"/>
            <a:ext cx="9334500" cy="830997"/>
          </a:xfrm>
          <a:prstGeom prst="rect">
            <a:avLst/>
          </a:prstGeom>
          <a:noFill/>
        </p:spPr>
        <p:txBody>
          <a:bodyPr wrap="square" rtlCol="0">
            <a:spAutoFit/>
          </a:bodyPr>
          <a:lstStyle/>
          <a:p>
            <a:r>
              <a:rPr lang="zh-CN" altLang="en-US" sz="2400" b="0" i="0" dirty="0">
                <a:effectLst/>
                <a:latin typeface="Fira Sans" panose="020B0503050000020004" pitchFamily="34" charset="0"/>
              </a:rPr>
              <a:t>插板法是用于求一类给相同元素分组的方案数的一种技巧，也可以用于求一类线性不定方程的解的组数。</a:t>
            </a:r>
            <a:endParaRPr lang="zh-CN" altLang="en-US" sz="2400"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D33B288-5E86-74D1-59FE-DEE324D035DF}"/>
                  </a:ext>
                </a:extLst>
              </p:cNvPr>
              <p:cNvSpPr txBox="1"/>
              <p:nvPr/>
            </p:nvSpPr>
            <p:spPr>
              <a:xfrm>
                <a:off x="1004935" y="2657475"/>
                <a:ext cx="8501015" cy="1938992"/>
              </a:xfrm>
              <a:prstGeom prst="rect">
                <a:avLst/>
              </a:prstGeom>
              <a:noFill/>
            </p:spPr>
            <p:txBody>
              <a:bodyPr wrap="square" rtlCol="0">
                <a:spAutoFit/>
              </a:bodyPr>
              <a:lstStyle/>
              <a:p>
                <a:r>
                  <a:rPr lang="zh-CN" altLang="en-US" sz="2400" dirty="0"/>
                  <a:t>问题一：求满足</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zh-CN" altLang="en-US" sz="2400" i="1">
                        <a:latin typeface="Cambria Math" panose="02040503050406030204" pitchFamily="18" charset="0"/>
                      </a:rPr>
                      <m:t>的</m:t>
                    </m:r>
                  </m:oMath>
                </a14:m>
                <a:r>
                  <a:rPr lang="zh-CN" altLang="en-US" sz="2400" dirty="0"/>
                  <a:t>正整数解的组数。</a:t>
                </a:r>
                <a:endParaRPr lang="en-US" altLang="zh-CN" sz="2400" dirty="0"/>
              </a:p>
              <a:p>
                <a:endParaRPr lang="en-US" altLang="zh-CN" sz="2400" dirty="0"/>
              </a:p>
              <a:p>
                <a:r>
                  <a:rPr lang="zh-CN" altLang="en-US" sz="2400" dirty="0"/>
                  <a:t>问题二：求满足</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zh-CN" altLang="en-US" sz="2400" i="1">
                        <a:latin typeface="Cambria Math" panose="02040503050406030204" pitchFamily="18" charset="0"/>
                      </a:rPr>
                      <m:t>的</m:t>
                    </m:r>
                  </m:oMath>
                </a14:m>
                <a:r>
                  <a:rPr lang="zh-CN" altLang="en-US" sz="2400" dirty="0"/>
                  <a:t>非负整数解的组数。</a:t>
                </a:r>
                <a:endParaRPr lang="en-US" altLang="zh-CN" sz="2400" dirty="0"/>
              </a:p>
              <a:p>
                <a:endParaRPr lang="en-US" altLang="zh-CN" sz="2400" dirty="0"/>
              </a:p>
              <a:p>
                <a:r>
                  <a:rPr lang="zh-CN" altLang="en-US" sz="2400" dirty="0"/>
                  <a:t>问题三：求满足</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oMath>
                </a14:m>
                <a:r>
                  <a:rPr lang="zh-CN" altLang="en-US" sz="2400" dirty="0"/>
                  <a:t>且</a:t>
                </a: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𝑖</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𝑎</m:t>
                        </m:r>
                      </m:e>
                      <m:sub>
                        <m:r>
                          <a:rPr lang="en-US" altLang="zh-CN" sz="2400" b="0" i="1" dirty="0" smtClean="0">
                            <a:latin typeface="Cambria Math" panose="02040503050406030204" pitchFamily="18" charset="0"/>
                          </a:rPr>
                          <m:t>𝑖</m:t>
                        </m:r>
                      </m:sub>
                    </m:sSub>
                  </m:oMath>
                </a14:m>
                <a:r>
                  <a:rPr lang="zh-CN" altLang="en-US" sz="2400" dirty="0"/>
                  <a:t>的组数。</a:t>
                </a:r>
                <a:endParaRPr lang="en-US" altLang="zh-CN" sz="2400" dirty="0"/>
              </a:p>
            </p:txBody>
          </p:sp>
        </mc:Choice>
        <mc:Fallback xmlns="">
          <p:sp>
            <p:nvSpPr>
              <p:cNvPr id="9" name="文本框 8">
                <a:extLst>
                  <a:ext uri="{FF2B5EF4-FFF2-40B4-BE49-F238E27FC236}">
                    <a16:creationId xmlns:a16="http://schemas.microsoft.com/office/drawing/2014/main" id="{0D33B288-5E86-74D1-59FE-DEE324D035DF}"/>
                  </a:ext>
                </a:extLst>
              </p:cNvPr>
              <p:cNvSpPr txBox="1">
                <a:spLocks noRot="1" noChangeAspect="1" noMove="1" noResize="1" noEditPoints="1" noAdjustHandles="1" noChangeArrowheads="1" noChangeShapeType="1" noTextEdit="1"/>
              </p:cNvSpPr>
              <p:nvPr/>
            </p:nvSpPr>
            <p:spPr>
              <a:xfrm>
                <a:off x="1004935" y="2657475"/>
                <a:ext cx="8501015" cy="1938992"/>
              </a:xfrm>
              <a:prstGeom prst="rect">
                <a:avLst/>
              </a:prstGeom>
              <a:blipFill>
                <a:blip r:embed="rId3"/>
                <a:stretch>
                  <a:fillRect l="-1148" t="-3774" b="-50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9424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9CB77-E3AD-BB16-D8C1-29CDD8F26A4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04EE56AE-F5EB-0733-E1E9-E05E9A3877C6}"/>
              </a:ext>
            </a:extLst>
          </p:cNvPr>
          <p:cNvSpPr txBox="1"/>
          <p:nvPr/>
        </p:nvSpPr>
        <p:spPr>
          <a:xfrm>
            <a:off x="1004934" y="288072"/>
            <a:ext cx="11187066" cy="769441"/>
          </a:xfrm>
          <a:prstGeom prst="rect">
            <a:avLst/>
          </a:prstGeom>
          <a:noFill/>
        </p:spPr>
        <p:txBody>
          <a:bodyPr wrap="square" rtlCol="0">
            <a:spAutoFit/>
          </a:bodyPr>
          <a:lstStyle/>
          <a:p>
            <a:pPr algn="l"/>
            <a:r>
              <a:rPr lang="en-US" altLang="zh-CN" sz="4400" b="1" i="0" dirty="0">
                <a:effectLst/>
                <a:latin typeface="-apple-system"/>
                <a:hlinkClick r:id="rId3">
                  <a:extLst>
                    <a:ext uri="{A12FA001-AC4F-418D-AE19-62706E023703}">
                      <ahyp:hlinkClr xmlns:ahyp="http://schemas.microsoft.com/office/drawing/2018/hyperlinkcolor" val="tx"/>
                    </a:ext>
                  </a:extLst>
                </a:hlinkClick>
              </a:rPr>
              <a:t>P6475 [NOI Online #2 </a:t>
            </a:r>
            <a:r>
              <a:rPr lang="zh-CN" altLang="en-US" sz="4400" b="1" i="0" dirty="0">
                <a:effectLst/>
                <a:latin typeface="-apple-system"/>
                <a:hlinkClick r:id="rId3">
                  <a:extLst>
                    <a:ext uri="{A12FA001-AC4F-418D-AE19-62706E023703}">
                      <ahyp:hlinkClr xmlns:ahyp="http://schemas.microsoft.com/office/drawing/2018/hyperlinkcolor" val="tx"/>
                    </a:ext>
                  </a:extLst>
                </a:hlinkClick>
              </a:rPr>
              <a:t>入门组</a:t>
            </a:r>
            <a:r>
              <a:rPr lang="en-US" altLang="zh-CN" sz="4400" b="1" i="0" dirty="0">
                <a:effectLst/>
                <a:latin typeface="-apple-system"/>
                <a:hlinkClick r:id="rId3">
                  <a:extLst>
                    <a:ext uri="{A12FA001-AC4F-418D-AE19-62706E023703}">
                      <ahyp:hlinkClr xmlns:ahyp="http://schemas.microsoft.com/office/drawing/2018/hyperlinkcolor" val="tx"/>
                    </a:ext>
                  </a:extLst>
                </a:hlinkClick>
              </a:rPr>
              <a:t>] </a:t>
            </a:r>
            <a:r>
              <a:rPr lang="zh-CN" altLang="en-US" sz="4400" b="1" i="0" dirty="0">
                <a:effectLst/>
                <a:latin typeface="-apple-system"/>
                <a:hlinkClick r:id="rId3">
                  <a:extLst>
                    <a:ext uri="{A12FA001-AC4F-418D-AE19-62706E023703}">
                      <ahyp:hlinkClr xmlns:ahyp="http://schemas.microsoft.com/office/drawing/2018/hyperlinkcolor" val="tx"/>
                    </a:ext>
                  </a:extLst>
                </a:hlinkClick>
              </a:rPr>
              <a:t>建设城市</a:t>
            </a:r>
            <a:endParaRPr lang="zh-CN" altLang="en-US" sz="4400" b="1" i="0" dirty="0">
              <a:effectLst/>
              <a:latin typeface="-apple-system"/>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C2DC8F4-9EB0-1EBA-B513-28E46800063F}"/>
                  </a:ext>
                </a:extLst>
              </p:cNvPr>
              <p:cNvSpPr txBox="1"/>
              <p:nvPr/>
            </p:nvSpPr>
            <p:spPr>
              <a:xfrm>
                <a:off x="1004935" y="1560462"/>
                <a:ext cx="9334500" cy="830997"/>
              </a:xfrm>
              <a:prstGeom prst="rect">
                <a:avLst/>
              </a:prstGeom>
              <a:noFill/>
            </p:spPr>
            <p:txBody>
              <a:bodyPr wrap="square" rtlCol="0">
                <a:spAutoFit/>
              </a:bodyPr>
              <a:lstStyle/>
              <a:p>
                <a:r>
                  <a:rPr lang="zh-CN" altLang="en-US" sz="2400" dirty="0"/>
                  <a:t>先想一想一个弱化的问题：一个长度为</a:t>
                </a:r>
                <a14:m>
                  <m:oMath xmlns:m="http://schemas.openxmlformats.org/officeDocument/2006/math">
                    <m:r>
                      <a:rPr lang="en-US" altLang="zh-CN" sz="2400" b="0" i="1" smtClean="0">
                        <a:latin typeface="Cambria Math" panose="02040503050406030204" pitchFamily="18" charset="0"/>
                      </a:rPr>
                      <m:t>𝑛</m:t>
                    </m:r>
                  </m:oMath>
                </a14:m>
                <a:r>
                  <a:rPr lang="zh-CN" altLang="en-US" sz="2400" dirty="0"/>
                  <a:t>的序列，值域为</a:t>
                </a:r>
                <a14:m>
                  <m:oMath xmlns:m="http://schemas.openxmlformats.org/officeDocument/2006/math">
                    <m:r>
                      <a:rPr lang="en-US" altLang="zh-CN" sz="2400" b="0" i="1" smtClean="0">
                        <a:latin typeface="Cambria Math" panose="02040503050406030204" pitchFamily="18" charset="0"/>
                      </a:rPr>
                      <m:t>𝑚</m:t>
                    </m:r>
                  </m:oMath>
                </a14:m>
                <a:r>
                  <a:rPr lang="zh-CN" altLang="en-US" sz="2400" dirty="0"/>
                  <a:t>，求这个序列单调不降的方案数。</a:t>
                </a:r>
              </a:p>
            </p:txBody>
          </p:sp>
        </mc:Choice>
        <mc:Fallback xmlns="">
          <p:sp>
            <p:nvSpPr>
              <p:cNvPr id="6" name="文本框 5">
                <a:extLst>
                  <a:ext uri="{FF2B5EF4-FFF2-40B4-BE49-F238E27FC236}">
                    <a16:creationId xmlns:a16="http://schemas.microsoft.com/office/drawing/2014/main" id="{AC2DC8F4-9EB0-1EBA-B513-28E46800063F}"/>
                  </a:ext>
                </a:extLst>
              </p:cNvPr>
              <p:cNvSpPr txBox="1">
                <a:spLocks noRot="1" noChangeAspect="1" noMove="1" noResize="1" noEditPoints="1" noAdjustHandles="1" noChangeArrowheads="1" noChangeShapeType="1" noTextEdit="1"/>
              </p:cNvSpPr>
              <p:nvPr/>
            </p:nvSpPr>
            <p:spPr>
              <a:xfrm>
                <a:off x="1004935" y="1560462"/>
                <a:ext cx="9334500" cy="830997"/>
              </a:xfrm>
              <a:prstGeom prst="rect">
                <a:avLst/>
              </a:prstGeom>
              <a:blipFill>
                <a:blip r:embed="rId4"/>
                <a:stretch>
                  <a:fillRect l="-1045" t="-8088" b="-13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B7C12E9-4A7A-BCB8-0FF3-5FB0ACA7556F}"/>
                  </a:ext>
                </a:extLst>
              </p:cNvPr>
              <p:cNvSpPr txBox="1"/>
              <p:nvPr/>
            </p:nvSpPr>
            <p:spPr>
              <a:xfrm>
                <a:off x="1004935" y="2391690"/>
                <a:ext cx="9334500" cy="1334853"/>
              </a:xfrm>
              <a:prstGeom prst="rect">
                <a:avLst/>
              </a:prstGeom>
              <a:noFill/>
            </p:spPr>
            <p:txBody>
              <a:bodyPr wrap="square" rtlCol="0">
                <a:spAutoFit/>
              </a:bodyPr>
              <a:lstStyle/>
              <a:p>
                <a:r>
                  <a:rPr lang="zh-CN" altLang="en-US" sz="2400" dirty="0"/>
                  <a:t>如果这个序列是单调上升的，那么方案数为：</a:t>
                </a:r>
                <a14:m>
                  <m:oMath xmlns:m="http://schemas.openxmlformats.org/officeDocument/2006/math">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m:rPr>
                                <m:sty m:val="p"/>
                              </m:rPr>
                              <a:rPr lang="en-US" altLang="zh-CN" sz="2400" i="1">
                                <a:latin typeface="Cambria Math" panose="02040503050406030204" pitchFamily="18" charset="0"/>
                              </a:rPr>
                              <m:t>m</m:t>
                            </m:r>
                          </m:num>
                          <m:den>
                            <m:r>
                              <a:rPr lang="en-US" altLang="zh-CN" sz="2400" i="1">
                                <a:latin typeface="Cambria Math" panose="02040503050406030204" pitchFamily="18" charset="0"/>
                              </a:rPr>
                              <m:t>𝑛</m:t>
                            </m:r>
                          </m:den>
                        </m:f>
                      </m:e>
                    </m:d>
                  </m:oMath>
                </a14:m>
                <a:endParaRPr lang="en-US" altLang="zh-CN" sz="2400" dirty="0"/>
              </a:p>
              <a:p>
                <a:r>
                  <a:rPr lang="zh-CN" altLang="en-US" sz="2400" dirty="0"/>
                  <a:t>考虑把每一个</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m:rPr>
                            <m:sty m:val="p"/>
                          </m:rPr>
                          <a:rPr lang="en-US" altLang="zh-CN" sz="2400" i="1" smtClean="0">
                            <a:latin typeface="Cambria Math" panose="02040503050406030204" pitchFamily="18" charset="0"/>
                          </a:rPr>
                          <m:t>i</m:t>
                        </m:r>
                      </m:sub>
                    </m:sSub>
                  </m:oMath>
                </a14:m>
                <a:r>
                  <a:rPr lang="zh-CN" altLang="en-US" sz="2400" b="0" dirty="0"/>
                  <a:t>都加上</a:t>
                </a:r>
                <a14:m>
                  <m:oMath xmlns:m="http://schemas.openxmlformats.org/officeDocument/2006/math">
                    <m:r>
                      <m:rPr>
                        <m:sty m:val="p"/>
                      </m:rPr>
                      <a:rPr lang="en-US" altLang="zh-CN" sz="2400" b="0" i="0" smtClean="0">
                        <a:latin typeface="Cambria Math" panose="02040503050406030204" pitchFamily="18" charset="0"/>
                      </a:rPr>
                      <m:t>i</m:t>
                    </m:r>
                  </m:oMath>
                </a14:m>
                <a:r>
                  <a:rPr lang="zh-CN" altLang="en-US" sz="2400" b="0" dirty="0"/>
                  <a:t>，就能够转化为单调上升的方案。此时值域为</a:t>
                </a:r>
                <a14:m>
                  <m:oMath xmlns:m="http://schemas.openxmlformats.org/officeDocument/2006/math">
                    <m:r>
                      <a:rPr lang="en-US" altLang="zh-CN" sz="2400" b="0" i="0" smtClean="0">
                        <a:latin typeface="Cambria Math" panose="02040503050406030204" pitchFamily="18" charset="0"/>
                      </a:rPr>
                      <m:t>2</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oMath>
                </a14:m>
                <a:r>
                  <a:rPr lang="zh-CN" altLang="en-US" sz="2400" b="0" dirty="0"/>
                  <a:t>，那么方案数为</a:t>
                </a:r>
                <a:r>
                  <a:rPr lang="zh-CN" altLang="en-US" sz="2400" dirty="0"/>
                  <a:t>：</a:t>
                </a:r>
                <a:r>
                  <a:rPr lang="en-US" altLang="zh-CN" sz="2400" dirty="0"/>
                  <a:t> </a:t>
                </a:r>
                <a14:m>
                  <m:oMath xmlns:m="http://schemas.openxmlformats.org/officeDocument/2006/math">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m:rPr>
                                <m:sty m:val="p"/>
                              </m:rPr>
                              <a:rPr lang="en-US" altLang="zh-CN" sz="2400" i="1">
                                <a:latin typeface="Cambria Math" panose="02040503050406030204" pitchFamily="18" charset="0"/>
                              </a:rPr>
                              <m:t>m</m:t>
                            </m:r>
                            <m:r>
                              <a:rPr lang="en-US" altLang="zh-CN" sz="2400" b="0" i="1" smtClean="0">
                                <a:latin typeface="Cambria Math" panose="02040503050406030204" pitchFamily="18" charset="0"/>
                              </a:rPr>
                              <m:t>−1</m:t>
                            </m:r>
                          </m:num>
                          <m:den>
                            <m:r>
                              <a:rPr lang="en-US" altLang="zh-CN" sz="2400" i="1">
                                <a:latin typeface="Cambria Math" panose="02040503050406030204" pitchFamily="18" charset="0"/>
                              </a:rPr>
                              <m:t>𝑛</m:t>
                            </m:r>
                          </m:den>
                        </m:f>
                      </m:e>
                    </m:d>
                  </m:oMath>
                </a14:m>
                <a:endParaRPr lang="en-US" altLang="zh-CN" sz="2400" b="0" dirty="0"/>
              </a:p>
            </p:txBody>
          </p:sp>
        </mc:Choice>
        <mc:Fallback xmlns="">
          <p:sp>
            <p:nvSpPr>
              <p:cNvPr id="3" name="文本框 2">
                <a:extLst>
                  <a:ext uri="{FF2B5EF4-FFF2-40B4-BE49-F238E27FC236}">
                    <a16:creationId xmlns:a16="http://schemas.microsoft.com/office/drawing/2014/main" id="{6B7C12E9-4A7A-BCB8-0FF3-5FB0ACA7556F}"/>
                  </a:ext>
                </a:extLst>
              </p:cNvPr>
              <p:cNvSpPr txBox="1">
                <a:spLocks noRot="1" noChangeAspect="1" noMove="1" noResize="1" noEditPoints="1" noAdjustHandles="1" noChangeArrowheads="1" noChangeShapeType="1" noTextEdit="1"/>
              </p:cNvSpPr>
              <p:nvPr/>
            </p:nvSpPr>
            <p:spPr>
              <a:xfrm>
                <a:off x="1004935" y="2391690"/>
                <a:ext cx="9334500" cy="1334853"/>
              </a:xfrm>
              <a:prstGeom prst="rect">
                <a:avLst/>
              </a:prstGeom>
              <a:blipFill>
                <a:blip r:embed="rId5"/>
                <a:stretch>
                  <a:fillRect l="-1045" t="-3653" b="-5023"/>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D541A586-6FFC-A6FA-4800-D249A15426D7}"/>
              </a:ext>
            </a:extLst>
          </p:cNvPr>
          <p:cNvSpPr txBox="1"/>
          <p:nvPr/>
        </p:nvSpPr>
        <p:spPr>
          <a:xfrm>
            <a:off x="1004935" y="3725405"/>
            <a:ext cx="9334500" cy="461665"/>
          </a:xfrm>
          <a:prstGeom prst="rect">
            <a:avLst/>
          </a:prstGeom>
          <a:noFill/>
        </p:spPr>
        <p:txBody>
          <a:bodyPr wrap="square" rtlCol="0">
            <a:spAutoFit/>
          </a:bodyPr>
          <a:lstStyle/>
          <a:p>
            <a:r>
              <a:rPr lang="zh-CN" altLang="en-US" sz="2400" b="0" dirty="0"/>
              <a:t>有了这个公式，剩下的就很好做了。</a:t>
            </a:r>
            <a:endParaRPr lang="en-US" altLang="zh-CN" sz="2400" b="0" dirty="0"/>
          </a:p>
        </p:txBody>
      </p:sp>
    </p:spTree>
    <p:extLst>
      <p:ext uri="{BB962C8B-B14F-4D97-AF65-F5344CB8AC3E}">
        <p14:creationId xmlns:p14="http://schemas.microsoft.com/office/powerpoint/2010/main" val="38295696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174_TF22566005_Win32" id="{8767197E-7510-42F8-B763-E45F3770E5A5}" vid="{CF90D904-521C-4459-A9B7-C388B2C4B83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未来设计</Template>
  <TotalTime>4732</TotalTime>
  <Words>3217</Words>
  <Application>Microsoft Office PowerPoint</Application>
  <PresentationFormat>宽屏</PresentationFormat>
  <Paragraphs>315</Paragraphs>
  <Slides>50</Slides>
  <Notes>50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50</vt:i4>
      </vt:variant>
    </vt:vector>
  </HeadingPairs>
  <TitlesOfParts>
    <vt:vector size="57" baseType="lpstr">
      <vt:lpstr>-apple-system</vt:lpstr>
      <vt:lpstr>Microsoft YaHei UI</vt:lpstr>
      <vt:lpstr>Arial</vt:lpstr>
      <vt:lpstr>Cambria Math</vt:lpstr>
      <vt:lpstr>Fira Sans</vt:lpstr>
      <vt:lpstr>Wingdings</vt:lpstr>
      <vt:lpstr>天体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1919810 114514</cp:lastModifiedBy>
  <cp:revision>70</cp:revision>
  <dcterms:created xsi:type="dcterms:W3CDTF">2025-03-18T01:26:58Z</dcterms:created>
  <dcterms:modified xsi:type="dcterms:W3CDTF">2025-03-22T07:45:50Z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