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8" r:id="rId5"/>
    <p:sldId id="259" r:id="rId6"/>
    <p:sldId id="260" r:id="rId7"/>
    <p:sldId id="261" r:id="rId8"/>
    <p:sldId id="280" r:id="rId9"/>
    <p:sldId id="268" r:id="rId10"/>
    <p:sldId id="262" r:id="rId11"/>
    <p:sldId id="264" r:id="rId12"/>
    <p:sldId id="282" r:id="rId13"/>
    <p:sldId id="284" r:id="rId14"/>
    <p:sldId id="283" r:id="rId15"/>
    <p:sldId id="285" r:id="rId16"/>
    <p:sldId id="286" r:id="rId17"/>
    <p:sldId id="263"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300" r:id="rId31"/>
    <p:sldId id="301" r:id="rId32"/>
    <p:sldId id="302" r:id="rId33"/>
    <p:sldId id="305" r:id="rId34"/>
    <p:sldId id="306" r:id="rId35"/>
    <p:sldId id="307" r:id="rId36"/>
    <p:sldId id="269" r:id="rId37"/>
    <p:sldId id="308" r:id="rId38"/>
    <p:sldId id="309" r:id="rId39"/>
    <p:sldId id="310" r:id="rId40"/>
    <p:sldId id="312" r:id="rId41"/>
    <p:sldId id="313" r:id="rId42"/>
    <p:sldId id="314" r:id="rId43"/>
    <p:sldId id="316" r:id="rId44"/>
    <p:sldId id="324" r:id="rId45"/>
    <p:sldId id="325" r:id="rId46"/>
    <p:sldId id="327" r:id="rId47"/>
    <p:sldId id="328" r:id="rId48"/>
    <p:sldId id="323" r:id="rId49"/>
    <p:sldId id="317" r:id="rId50"/>
    <p:sldId id="318" r:id="rId51"/>
    <p:sldId id="329" r:id="rId52"/>
    <p:sldId id="330" r:id="rId53"/>
    <p:sldId id="331" r:id="rId54"/>
    <p:sldId id="319" r:id="rId55"/>
    <p:sldId id="332" r:id="rId56"/>
    <p:sldId id="320" r:id="rId57"/>
    <p:sldId id="321" r:id="rId58"/>
    <p:sldId id="270" r:id="rId59"/>
    <p:sldId id="333" r:id="rId60"/>
    <p:sldId id="341" r:id="rId61"/>
    <p:sldId id="342" r:id="rId62"/>
    <p:sldId id="345" r:id="rId63"/>
    <p:sldId id="343" r:id="rId64"/>
    <p:sldId id="344" r:id="rId65"/>
    <p:sldId id="346" r:id="rId66"/>
    <p:sldId id="347" r:id="rId67"/>
    <p:sldId id="348" r:id="rId68"/>
    <p:sldId id="349" r:id="rId69"/>
    <p:sldId id="271"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99" userDrawn="1">
          <p15:clr>
            <a:srgbClr val="A4A3A4"/>
          </p15:clr>
        </p15:guide>
        <p15:guide id="3" pos="4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DD5"/>
    <a:srgbClr val="488BCE"/>
    <a:srgbClr val="3B3838"/>
    <a:srgbClr val="767171"/>
    <a:srgbClr val="2B37BE"/>
    <a:srgbClr val="3045C1"/>
    <a:srgbClr val="498F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7" d="100"/>
          <a:sy n="87" d="100"/>
        </p:scale>
        <p:origin x="-200" y="80"/>
      </p:cViewPr>
      <p:guideLst>
        <p:guide orient="horz" pos="2160"/>
        <p:guide pos="3899"/>
        <p:guide pos="4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389A71-A3E6-4B5B-8F51-E283E7017CB5}" type="datetimeFigureOut">
              <a:rPr lang="zh-CN" altLang="en-US" smtClean="0"/>
              <a:t>2025/4/2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954226-8A8C-4F0E-A279-3CD62734CD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89A71-A3E6-4B5B-8F51-E283E7017CB5}" type="datetimeFigureOut">
              <a:rPr lang="zh-CN" altLang="en-US" smtClean="0"/>
              <a:t>2025/4/2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54226-8A8C-4F0E-A279-3CD62734CD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89A71-A3E6-4B5B-8F51-E283E7017CB5}" type="datetimeFigureOut">
              <a:rPr lang="zh-CN" altLang="en-US" smtClean="0"/>
              <a:t>2025/4/2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954226-8A8C-4F0E-A279-3CD62734CD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hyperlink" Target="https://www.luogu.com.cn/problem/P4556" TargetMode="Externa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luogu.com.cn/problem/P7963" TargetMode="Externa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hyperlink" Target="https://www.luogu.com.cn/problem/P6242"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luogu.com.cn/problem/P1494" TargetMode="Externa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www.luogu.com.cn/problem/P5906"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luogu.com.cn/problem/P4887"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hyperlink" Target="https://www.luogu.com.cn/problem/P5398" TargetMode="Externa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luogu.com.cn/problem/P2801" TargetMode="Externa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luogu.com.cn/problem/P4137" TargetMode="Externa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luogu.com.cn/problem/CF342E" TargetMode="Externa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luogu.com.cn/problem/P6578" TargetMode="Externa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www.luogu.com.cn/problem/P6177" TargetMode="Externa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www.luogu.com.cn/problem/P6778" TargetMode="Externa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hyperlink" Target="https://www.luogu.com.cn/problem/P4211" TargetMode="External"/><Relationship Id="rId2" Type="http://schemas.openxmlformats.org/officeDocument/2006/relationships/hyperlink" Target="https://www.luogu.com.cn/problem/P6778" TargetMode="Externa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hyperlink" Target="https://www.luogu.com.cn/problem/P4278%0d" TargetMode="Externa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luogu.com.cn/problem/P561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luogu.com.cn/problem/P4688" TargetMode="Externa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hyperlink" Target="https://www.luogu.com.cn/problem/P11369" TargetMode="Externa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hyperlink" Target="https://www.luogu.com.cn/problem/P5064" TargetMode="Externa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矩形 7"/>
          <p:cNvSpPr/>
          <p:nvPr/>
        </p:nvSpPr>
        <p:spPr>
          <a:xfrm>
            <a:off x="3686175" y="1860441"/>
            <a:ext cx="914400" cy="217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7" name="文本框 6"/>
          <p:cNvSpPr txBox="1"/>
          <p:nvPr/>
        </p:nvSpPr>
        <p:spPr>
          <a:xfrm>
            <a:off x="1419224" y="2030686"/>
            <a:ext cx="3800475" cy="758190"/>
          </a:xfrm>
          <a:prstGeom prst="rect">
            <a:avLst/>
          </a:prstGeom>
        </p:spPr>
        <p:txBody>
          <a:bodyPr wrap="square" rtlCol="0">
            <a:spAutoFit/>
          </a:bodyPr>
          <a:lstStyle/>
          <a:p>
            <a:pPr>
              <a:lnSpc>
                <a:spcPts val="5200"/>
              </a:lnSpc>
            </a:pPr>
            <a:r>
              <a:rPr lang="zh-CN" altLang="en-US" sz="4400">
                <a:sym typeface="+mn-ea"/>
              </a:rPr>
              <a:t>数据结构专题</a:t>
            </a:r>
          </a:p>
        </p:txBody>
      </p:sp>
      <p:sp>
        <p:nvSpPr>
          <p:cNvPr id="9" name="矩形 8"/>
          <p:cNvSpPr/>
          <p:nvPr/>
        </p:nvSpPr>
        <p:spPr>
          <a:xfrm>
            <a:off x="1535405" y="3393565"/>
            <a:ext cx="2345690" cy="506730"/>
          </a:xfrm>
          <a:prstGeom prst="rect">
            <a:avLst/>
          </a:prstGeom>
        </p:spPr>
        <p:txBody>
          <a:bodyPr wrap="none">
            <a:spAutoFit/>
          </a:bodyPr>
          <a:lstStyle/>
          <a:p>
            <a:pPr algn="ctr"/>
            <a:r>
              <a:rPr lang="en-US" altLang="zh-CN" sz="27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rPr>
              <a:t>Data Structure</a:t>
            </a:r>
          </a:p>
        </p:txBody>
      </p:sp>
      <p:sp>
        <p:nvSpPr>
          <p:cNvPr id="10" name="矩形: 圆角 9"/>
          <p:cNvSpPr/>
          <p:nvPr/>
        </p:nvSpPr>
        <p:spPr>
          <a:xfrm>
            <a:off x="1507489" y="4078486"/>
            <a:ext cx="2216786" cy="507831"/>
          </a:xfrm>
          <a:prstGeom prst="roundRect">
            <a:avLst>
              <a:gd name="adj" fmla="val 50000"/>
            </a:avLst>
          </a:prstGeom>
          <a:gradFill>
            <a:gsLst>
              <a:gs pos="0">
                <a:srgbClr val="498FCF"/>
              </a:gs>
              <a:gs pos="100000">
                <a:srgbClr val="2B37B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22731" y="4165104"/>
            <a:ext cx="2301872" cy="337185"/>
          </a:xfrm>
          <a:prstGeom prst="rect">
            <a:avLst/>
          </a:prstGeom>
          <a:noFill/>
        </p:spPr>
        <p:txBody>
          <a:bodyPr wrap="square" rtlCol="0">
            <a:spAutoFit/>
          </a:bodyPr>
          <a:lstStyle/>
          <a:p>
            <a:r>
              <a:rPr lang="zh-CN" altLang="en-US" sz="1600" dirty="0">
                <a:solidFill>
                  <a:schemeClr val="bg1">
                    <a:lumMod val="95000"/>
                  </a:schemeClr>
                </a:solidFill>
                <a:latin typeface="思源黑体 CN Medium" panose="020B0600000000000000" pitchFamily="34" charset="-122"/>
                <a:ea typeface="思源黑体 CN Medium" panose="020B0600000000000000" pitchFamily="34" charset="-122"/>
              </a:rPr>
              <a:t>汇报人：</a:t>
            </a:r>
            <a:r>
              <a:rPr lang="zh-CN" altLang="en-US" sz="1600" dirty="0" err="1">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rPr>
              <a:t>徐一洛</a:t>
            </a:r>
          </a:p>
        </p:txBody>
      </p:sp>
      <p:sp>
        <p:nvSpPr>
          <p:cNvPr id="12" name="矩形 11"/>
          <p:cNvSpPr/>
          <p:nvPr/>
        </p:nvSpPr>
        <p:spPr>
          <a:xfrm rot="17894215">
            <a:off x="7073906" y="215310"/>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7894215">
            <a:off x="8331846" y="3075831"/>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535431" y="4800600"/>
            <a:ext cx="5842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35431" y="4927600"/>
            <a:ext cx="2921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435385" y="118126"/>
            <a:ext cx="2321021" cy="906309"/>
            <a:chOff x="435385" y="118126"/>
            <a:chExt cx="2321021" cy="906309"/>
          </a:xfrm>
        </p:grpSpPr>
        <p:sp>
          <p:nvSpPr>
            <p:cNvPr id="32" name="文本框 31"/>
            <p:cNvSpPr txBox="1"/>
            <p:nvPr/>
          </p:nvSpPr>
          <p:spPr>
            <a:xfrm>
              <a:off x="708420" y="151164"/>
              <a:ext cx="825500" cy="460375"/>
            </a:xfrm>
            <a:prstGeom prst="rect">
              <a:avLst/>
            </a:prstGeom>
            <a:noFill/>
          </p:spPr>
          <p:txBody>
            <a:bodyPr wrap="none" rtlCol="0">
              <a:spAutoFit/>
            </a:bodyPr>
            <a:lstStyle/>
            <a:p>
              <a:r>
                <a:rPr lang="zh-CN" altLang="en-US" sz="2400" spc="130" dirty="0">
                  <a:solidFill>
                    <a:schemeClr val="bg2">
                      <a:lumMod val="25000"/>
                    </a:schemeClr>
                  </a:solidFill>
                  <a:latin typeface="思源黑体 CN Heavy" panose="020B0A00000000000000" pitchFamily="34" charset="-122"/>
                  <a:ea typeface="思源黑体 CN Heavy" panose="020B0A00000000000000" pitchFamily="34" charset="-122"/>
                </a:rPr>
                <a:t>习题</a:t>
              </a:r>
            </a:p>
          </p:txBody>
        </p:sp>
        <p:sp>
          <p:nvSpPr>
            <p:cNvPr id="33" name="矩形 32"/>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4" name="矩形 33"/>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5" name="直接连接符 34"/>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708420" y="620378"/>
              <a:ext cx="975995" cy="337185"/>
            </a:xfrm>
            <a:prstGeom prst="rect">
              <a:avLst/>
            </a:prstGeom>
          </p:spPr>
          <p:txBody>
            <a:bodyPr wrap="none">
              <a:spAutoFit/>
            </a:bodyPr>
            <a:lstStyle/>
            <a:p>
              <a:pPr algn="l"/>
              <a:r>
                <a:rPr lang="en-US" altLang="zh-CN" sz="1600" dirty="0">
                  <a:solidFill>
                    <a:schemeClr val="bg2">
                      <a:lumMod val="50000"/>
                    </a:schemeClr>
                  </a:solidFill>
                  <a:latin typeface="Segoe UI" panose="020B0502040204020203" pitchFamily="34" charset="0"/>
                  <a:cs typeface="Segoe UI" panose="020B0502040204020203" pitchFamily="34" charset="0"/>
                  <a:sym typeface="+mn-ea"/>
                </a:rPr>
                <a:t>exercises</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11" name="文本框 10"/>
          <p:cNvSpPr txBox="1"/>
          <p:nvPr/>
        </p:nvSpPr>
        <p:spPr>
          <a:xfrm>
            <a:off x="645795" y="1130300"/>
            <a:ext cx="6047740" cy="368300"/>
          </a:xfrm>
          <a:prstGeom prst="rect">
            <a:avLst/>
          </a:prstGeom>
          <a:noFill/>
        </p:spPr>
        <p:txBody>
          <a:bodyPr wrap="square" rtlCol="0">
            <a:spAutoFit/>
          </a:bodyPr>
          <a:lstStyle/>
          <a:p>
            <a:r>
              <a:rPr lang="zh-CN" altLang="en-US"/>
              <a:t>对的，相信大家都会普通的线段树，所以没有例题。</a:t>
            </a:r>
          </a:p>
        </p:txBody>
      </p:sp>
      <p:sp>
        <p:nvSpPr>
          <p:cNvPr id="13" name="文本框 12"/>
          <p:cNvSpPr txBox="1"/>
          <p:nvPr/>
        </p:nvSpPr>
        <p:spPr>
          <a:xfrm>
            <a:off x="645795" y="1655445"/>
            <a:ext cx="9443720" cy="368300"/>
          </a:xfrm>
          <a:prstGeom prst="rect">
            <a:avLst/>
          </a:prstGeom>
          <a:noFill/>
        </p:spPr>
        <p:txBody>
          <a:bodyPr wrap="square" rtlCol="0">
            <a:spAutoFit/>
          </a:bodyPr>
          <a:lstStyle/>
          <a:p>
            <a:r>
              <a:rPr lang="zh-CN" altLang="en-US"/>
              <a:t>习题是楼房重建，是一类线段树问题的经典应用，因为考试考过所以放习题了。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矩形 24"/>
              <p:cNvSpPr/>
              <p:nvPr/>
            </p:nvSpPr>
            <p:spPr>
              <a:xfrm>
                <a:off x="589432" y="1311203"/>
                <a:ext cx="4445000" cy="3322955"/>
              </a:xfrm>
              <a:prstGeom prst="rect">
                <a:avLst/>
              </a:prstGeom>
            </p:spPr>
            <p:txBody>
              <a:bodyPr wrap="square">
                <a:spAutoFit/>
              </a:bodyPr>
              <a:lstStyle/>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我们要考虑如何高效的将两个线段树合并。</a:t>
                </a:r>
              </a:p>
              <a:p>
                <a:pPr>
                  <a:lnSpc>
                    <a:spcPct val="150000"/>
                  </a:lnSpc>
                  <a:spcAft>
                    <a:spcPts val="0"/>
                  </a:spcAft>
                </a:pPr>
                <a:r>
                  <a:rPr lang="zh-CN"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实际上暴力合并已经比较优秀了，但是我们可以只去合并两个线段树重叠的部分，这样子从</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个维护单点信息的线段树合并成一个维护</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个点信息的线段树复杂度是</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 </m:t>
                    </m:r>
                    <m:func>
                      <m:func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funcPr>
                      <m:fName>
                        <m:r>
                          <m:rPr>
                            <m:sty m:val="p"/>
                          </m:rP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log</m:t>
                        </m:r>
                      </m:fName>
                      <m:e>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e>
                    </m:func>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的。</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复杂度的话，就是你发现这个东西的复杂度瓶颈在于递归，而合并不产生新节点，每合并一次就会合并一个节点，所以总时间复杂度就是节点数量的，因为一开始每个</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单点信息的线段树是动态开点的，所以总点数是</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 </m:t>
                    </m:r>
                    <m:func>
                      <m:func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funcPr>
                      <m:fName>
                        <m:r>
                          <m:rPr>
                            <m:sty m:val="p"/>
                          </m:rP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log</m:t>
                        </m:r>
                      </m:fName>
                      <m:e>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e>
                    </m:func>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的，所以复杂度也是</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 </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 </m:t>
                    </m:r>
                    <m:func>
                      <m:func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funcPr>
                      <m:fName>
                        <m:r>
                          <m:rPr>
                            <m:sty m:val="p"/>
                          </m:rP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log</m:t>
                        </m:r>
                      </m:fName>
                      <m:e>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e>
                    </m:func>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的。</a:t>
                </a:r>
              </a:p>
            </p:txBody>
          </p:sp>
        </mc:Choice>
        <mc:Fallback xmlns="">
          <p:sp>
            <p:nvSpPr>
              <p:cNvPr id="25" name="矩形 24"/>
              <p:cNvSpPr>
                <a:spLocks noRot="1" noChangeAspect="1" noMove="1" noResize="1" noEditPoints="1" noAdjustHandles="1" noChangeArrowheads="1" noChangeShapeType="1" noTextEdit="1"/>
              </p:cNvSpPr>
              <p:nvPr/>
            </p:nvSpPr>
            <p:spPr>
              <a:xfrm>
                <a:off x="589432" y="1311203"/>
                <a:ext cx="4445000" cy="3322955"/>
              </a:xfrm>
              <a:prstGeom prst="rect">
                <a:avLst/>
              </a:prstGeom>
              <a:blipFill rotWithShape="1">
                <a:blip r:embed="rId2"/>
                <a:stretch>
                  <a:fillRect l="-3" t="-17" r="3" b="17"/>
                </a:stretch>
              </a:blipFill>
            </p:spPr>
            <p:txBody>
              <a:bodyPr/>
              <a:lstStyle/>
              <a:p>
                <a:r>
                  <a:rPr lang="zh-CN" altLang="en-US">
                    <a:noFill/>
                  </a:rPr>
                  <a:t> </a:t>
                </a:r>
              </a:p>
            </p:txBody>
          </p:sp>
        </mc:Fallback>
      </mc:AlternateContent>
      <p:sp>
        <p:nvSpPr>
          <p:cNvPr id="26" name="文本框 25"/>
          <p:cNvSpPr txBox="1"/>
          <p:nvPr/>
        </p:nvSpPr>
        <p:spPr>
          <a:xfrm>
            <a:off x="564032" y="238748"/>
            <a:ext cx="2296538" cy="583565"/>
          </a:xfrm>
          <a:prstGeom prst="rect">
            <a:avLst/>
          </a:prstGeom>
          <a:noFill/>
        </p:spPr>
        <p:txBody>
          <a:bodyPr wrap="square" rtlCol="0">
            <a:spAutoFit/>
          </a:bodyPr>
          <a:lstStyle/>
          <a:p>
            <a:r>
              <a:rPr lang="zh-CN" altLang="en-US" sz="3200">
                <a:sym typeface="+mn-ea"/>
              </a:rPr>
              <a:t>线段树合并</a:t>
            </a:r>
            <a:endPar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模板题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801495"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Template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435610" y="1310640"/>
                <a:ext cx="12190730" cy="938530"/>
              </a:xfrm>
              <a:prstGeom prst="rect">
                <a:avLst/>
              </a:prstGeom>
              <a:noFill/>
            </p:spPr>
            <p:txBody>
              <a:bodyPr wrap="square" rtlCol="0">
                <a:spAutoFit/>
              </a:bodyPr>
              <a:lstStyle/>
              <a:p>
                <a:pPr marL="0" indent="0">
                  <a:buNone/>
                </a:pPr>
                <a:r>
                  <a:rPr lang="zh-CN" altLang="en-US">
                    <a:sym typeface="+mn-ea"/>
                  </a:rPr>
                  <a:t>题意：</a:t>
                </a:r>
              </a:p>
              <a:p>
                <a:pPr marL="0" indent="0">
                  <a:buNone/>
                </a:pPr>
                <a:r>
                  <a:rPr lang="zh-CN" altLang="en-US">
                    <a:sym typeface="+mn-ea"/>
                  </a:rPr>
                  <a:t>给定一个树，有</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m</m:t>
                    </m:r>
                  </m:oMath>
                </a14:m>
                <a:r>
                  <a:rPr lang="en-US" altLang="zh-CN">
                    <a:sym typeface="+mn-ea"/>
                  </a:rPr>
                  <a:t> </a:t>
                </a:r>
                <a:r>
                  <a:rPr lang="zh-CN" altLang="en-US">
                    <a:sym typeface="+mn-ea"/>
                  </a:rPr>
                  <a:t>次修改，每次修改形如</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x</m:t>
                    </m:r>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y</m:t>
                    </m:r>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z</m:t>
                    </m:r>
                  </m:oMath>
                </a14:m>
                <a:r>
                  <a:rPr lang="zh-CN" altLang="en-US">
                    <a:sym typeface="+mn-ea"/>
                  </a:rPr>
                  <a:t>，表示把从</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x</m:t>
                    </m:r>
                  </m:oMath>
                </a14:m>
                <a:r>
                  <a:rPr lang="en-US" altLang="zh-CN">
                    <a:sym typeface="+mn-ea"/>
                  </a:rPr>
                  <a:t> </a:t>
                </a:r>
                <a:r>
                  <a:rPr lang="zh-CN" altLang="en-US">
                    <a:sym typeface="+mn-ea"/>
                  </a:rPr>
                  <a:t>到</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y</m:t>
                    </m:r>
                  </m:oMath>
                </a14:m>
                <a:r>
                  <a:rPr lang="en-US" altLang="zh-CN">
                    <a:sym typeface="+mn-ea"/>
                  </a:rPr>
                  <a:t> </a:t>
                </a:r>
                <a:r>
                  <a:rPr lang="zh-CN" altLang="en-US">
                    <a:sym typeface="+mn-ea"/>
                  </a:rPr>
                  <a:t>的路径上所有点的数组中都添加一个权值为</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𝑧</m:t>
                    </m:r>
                  </m:oMath>
                </a14:m>
                <a:r>
                  <a:rPr lang="en-US" altLang="zh-CN">
                    <a:sym typeface="+mn-ea"/>
                  </a:rPr>
                  <a:t> </a:t>
                </a:r>
                <a:r>
                  <a:rPr lang="zh-CN" altLang="en-US">
                    <a:sym typeface="+mn-ea"/>
                  </a:rPr>
                  <a:t>的数。</a:t>
                </a:r>
                <a:r>
                  <a:rPr lang="en-US" altLang="zh-CN">
                    <a:sym typeface="+mn-ea"/>
                  </a:rPr>
                  <a:t> </a:t>
                </a:r>
                <a:endParaRPr lang="en-US" altLang="zh-CN"/>
              </a:p>
              <a:p>
                <a:pPr marL="0" indent="0">
                  <a:buNone/>
                </a:pPr>
                <a:r>
                  <a:rPr lang="zh-CN" altLang="en-US">
                    <a:sym typeface="+mn-ea"/>
                  </a:rPr>
                  <a:t>在所有修改完成后，你需要求出每个点数组中的最小众数。</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𝑚</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𝑧</m:t>
                    </m:r>
                  </m:oMath>
                </a14:m>
                <a:r>
                  <a:rPr lang="en-US" altLang="zh-CN"/>
                  <a:t> </a:t>
                </a:r>
                <a:r>
                  <a:rPr lang="zh-CN" altLang="en-US"/>
                  <a:t>小于</a:t>
                </a:r>
                <a:r>
                  <a:rPr lang="zh-CN" altLang="en-US">
                    <a:sym typeface="+mn-ea"/>
                  </a:rPr>
                  <a:t>等于</a:t>
                </a:r>
                <a:r>
                  <a:rPr lang="en-US" altLang="zh-CN">
                    <a:sym typeface="+mn-ea"/>
                  </a:rPr>
                  <a:t> </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5</m:t>
                        </m:r>
                      </m:sup>
                    </m:sSup>
                  </m:oMath>
                </a14:m>
                <a:r>
                  <a:rPr lang="zh-CN" altLang="en-US">
                    <a:latin typeface="Cambria Math" panose="02040503050406030204" charset="0"/>
                    <a:cs typeface="Cambria Math" panose="02040503050406030204" charset="0"/>
                  </a:rPr>
                  <a:t>。</a:t>
                </a:r>
              </a:p>
            </p:txBody>
          </p:sp>
        </mc:Choice>
        <mc:Fallback xmlns="">
          <p:sp>
            <p:nvSpPr>
              <p:cNvPr id="3" name="文本框 2"/>
              <p:cNvSpPr txBox="1">
                <a:spLocks noRot="1" noChangeAspect="1" noMove="1" noResize="1" noEditPoints="1" noAdjustHandles="1" noChangeArrowheads="1" noChangeShapeType="1" noTextEdit="1"/>
              </p:cNvSpPr>
              <p:nvPr/>
            </p:nvSpPr>
            <p:spPr>
              <a:xfrm>
                <a:off x="435610" y="1310640"/>
                <a:ext cx="12190730" cy="938530"/>
              </a:xfrm>
              <a:prstGeom prst="rect">
                <a:avLst/>
              </a:prstGeom>
              <a:blipFill rotWithShape="1">
                <a:blip r:embed="rId2"/>
                <a:stretch>
                  <a:fillRect/>
                </a:stretch>
              </a:blipFill>
            </p:spPr>
            <p:txBody>
              <a:bodyPr/>
              <a:lstStyle/>
              <a:p>
                <a:r>
                  <a:rPr lang="zh-CN" altLang="en-US">
                    <a:noFill/>
                  </a:rPr>
                  <a:t> </a:t>
                </a:r>
              </a:p>
            </p:txBody>
          </p:sp>
        </mc:Fallback>
      </mc:AlternateContent>
      <p:sp>
        <p:nvSpPr>
          <p:cNvPr id="28" name="文本框 27"/>
          <p:cNvSpPr txBox="1"/>
          <p:nvPr/>
        </p:nvSpPr>
        <p:spPr>
          <a:xfrm>
            <a:off x="435610" y="2223135"/>
            <a:ext cx="5444490" cy="368300"/>
          </a:xfrm>
          <a:prstGeom prst="rect">
            <a:avLst/>
          </a:prstGeom>
          <a:noFill/>
        </p:spPr>
        <p:txBody>
          <a:bodyPr wrap="square" rtlCol="0">
            <a:spAutoFit/>
          </a:bodyPr>
          <a:lstStyle/>
          <a:p>
            <a:r>
              <a:rPr lang="en-US" altLang="zh-CN"/>
              <a:t>Hint 1</a:t>
            </a:r>
            <a:r>
              <a:rPr lang="zh-CN" altLang="en-US"/>
              <a:t>：查询都在修改之后。</a:t>
            </a:r>
            <a:endParaRPr lang="en-US" altLang="zh-CN"/>
          </a:p>
        </p:txBody>
      </p:sp>
      <p:sp>
        <p:nvSpPr>
          <p:cNvPr id="29" name="文本框 28"/>
          <p:cNvSpPr txBox="1"/>
          <p:nvPr/>
        </p:nvSpPr>
        <p:spPr>
          <a:xfrm>
            <a:off x="435610" y="2652395"/>
            <a:ext cx="8181975" cy="368300"/>
          </a:xfrm>
          <a:prstGeom prst="rect">
            <a:avLst/>
          </a:prstGeom>
          <a:noFill/>
        </p:spPr>
        <p:txBody>
          <a:bodyPr wrap="square" rtlCol="0">
            <a:spAutoFit/>
          </a:bodyPr>
          <a:lstStyle/>
          <a:p>
            <a:r>
              <a:rPr lang="en-US" altLang="zh-CN"/>
              <a:t>Hint 2</a:t>
            </a:r>
            <a:r>
              <a:rPr lang="zh-CN" altLang="en-US"/>
              <a:t>：可以差分。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927446" cy="839437"/>
            <a:chOff x="435385" y="118126"/>
            <a:chExt cx="2927446" cy="839437"/>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947333" y="141388"/>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41605"/>
            <a:ext cx="2373630" cy="368300"/>
          </a:xfrm>
          <a:prstGeom prst="rect">
            <a:avLst/>
          </a:prstGeom>
          <a:noFill/>
        </p:spPr>
        <p:txBody>
          <a:bodyPr wrap="square" rtlCol="0">
            <a:spAutoFit/>
          </a:bodyPr>
          <a:lstStyle/>
          <a:p>
            <a:pPr marL="0" indent="0">
              <a:buNone/>
            </a:pPr>
            <a:r>
              <a:rPr lang="zh-CN" altLang="en-US">
                <a:sym typeface="+mn-ea"/>
                <a:hlinkClick r:id="rId2" action="ppaction://hlinkfile"/>
              </a:rPr>
              <a:t>【模板】线段树合并</a:t>
            </a: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p:sp>
        <p:nvSpPr>
          <p:cNvPr id="37" name="文本框 36"/>
          <p:cNvSpPr txBox="1"/>
          <p:nvPr/>
        </p:nvSpPr>
        <p:spPr>
          <a:xfrm>
            <a:off x="435610" y="618490"/>
            <a:ext cx="10373360" cy="368300"/>
          </a:xfrm>
          <a:prstGeom prst="rect">
            <a:avLst/>
          </a:prstGeom>
          <a:noFill/>
        </p:spPr>
        <p:txBody>
          <a:bodyPr wrap="square" rtlCol="0">
            <a:spAutoFit/>
          </a:bodyPr>
          <a:lstStyle/>
          <a:p>
            <a:r>
              <a:rPr lang="zh-CN" altLang="en-US">
                <a:sym typeface="+mn-ea"/>
              </a:rPr>
              <a:t>板子题，树上差分后线段树合并即可。</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下棋题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508760" cy="337185"/>
            </a:xfrm>
            <a:prstGeom prst="rect">
              <a:avLst/>
            </a:prstGeom>
          </p:spPr>
          <p:txBody>
            <a:bodyPr wrap="none">
              <a:spAutoFit/>
            </a:bodyPr>
            <a:lstStyle/>
            <a:p>
              <a:pPr algn="l"/>
              <a:r>
                <a:rPr lang="en-US" altLang="zh-CN" sz="1600" dirty="0">
                  <a:solidFill>
                    <a:schemeClr val="bg2">
                      <a:lumMod val="50000"/>
                    </a:schemeClr>
                  </a:solidFill>
                  <a:latin typeface="Segoe UI" panose="020B0502040204020203" pitchFamily="34" charset="0"/>
                  <a:cs typeface="Segoe UI" panose="020B0502040204020203" pitchFamily="34" charset="0"/>
                </a:rPr>
                <a:t>Chess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pic>
        <p:nvPicPr>
          <p:cNvPr id="2" name="图片 1" descr="捕获"/>
          <p:cNvPicPr>
            <a:picLocks noChangeAspect="1"/>
          </p:cNvPicPr>
          <p:nvPr/>
        </p:nvPicPr>
        <p:blipFill>
          <a:blip r:embed="rId2"/>
          <a:stretch>
            <a:fillRect/>
          </a:stretch>
        </p:blipFill>
        <p:spPr>
          <a:xfrm>
            <a:off x="4017645" y="0"/>
            <a:ext cx="4880610" cy="6858000"/>
          </a:xfrm>
          <a:prstGeom prst="rect">
            <a:avLst/>
          </a:prstGeom>
        </p:spPr>
      </p:pic>
      <mc:AlternateContent xmlns:mc="http://schemas.openxmlformats.org/markup-compatibility/2006" xmlns:a14="http://schemas.microsoft.com/office/drawing/2010/main">
        <mc:Choice Requires="a14">
          <p:sp>
            <p:nvSpPr>
              <p:cNvPr id="5" name="文本框 4"/>
              <p:cNvSpPr txBox="1"/>
              <p:nvPr/>
            </p:nvSpPr>
            <p:spPr>
              <a:xfrm>
                <a:off x="80645" y="1385570"/>
                <a:ext cx="4470400" cy="645160"/>
              </a:xfrm>
              <a:prstGeom prst="rect">
                <a:avLst/>
              </a:prstGeom>
              <a:noFill/>
            </p:spPr>
            <p:txBody>
              <a:bodyPr wrap="square" rtlCol="0">
                <a:spAutoFit/>
              </a:bodyPr>
              <a:lstStyle/>
              <a:p>
                <a:r>
                  <a:rPr lang="zh-CN" altLang="en-US">
                    <a:sym typeface="+mn-ea"/>
                  </a:rPr>
                  <a:t>时间限制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6</m:t>
                    </m:r>
                  </m:oMath>
                </a14:m>
                <a:r>
                  <a:rPr lang="en-US" altLang="zh-CN">
                    <a:sym typeface="+mn-ea"/>
                  </a:rPr>
                  <a:t> </a:t>
                </a:r>
                <a:r>
                  <a:rPr lang="zh-CN" altLang="en-US">
                    <a:sym typeface="+mn-ea"/>
                  </a:rPr>
                  <a:t>秒，空间限制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1 </m:t>
                    </m:r>
                    <m:r>
                      <a:rPr lang="en-US" altLang="zh-CN" i="1">
                        <a:latin typeface="Cambria Math" panose="02040503050406030204" charset="0"/>
                        <a:cs typeface="Cambria Math" panose="02040503050406030204" charset="0"/>
                        <a:sym typeface="+mn-ea"/>
                      </a:rPr>
                      <m:t>𝐺𝐵</m:t>
                    </m:r>
                  </m:oMath>
                </a14:m>
                <a:r>
                  <a:rPr lang="zh-CN" altLang="en-US">
                    <a:latin typeface="Cambria Math" panose="02040503050406030204" charset="0"/>
                    <a:cs typeface="Cambria Math" panose="02040503050406030204" charset="0"/>
                    <a:sym typeface="+mn-ea"/>
                  </a:rPr>
                  <a:t>。</a:t>
                </a:r>
                <a:endParaRPr lang="zh-CN" altLang="en-US"/>
              </a:p>
              <a:p>
                <a:endParaRPr lang="zh-CN" altLang="en-US"/>
              </a:p>
            </p:txBody>
          </p:sp>
        </mc:Choice>
        <mc:Fallback xmlns="">
          <p:sp>
            <p:nvSpPr>
              <p:cNvPr id="5" name="文本框 4"/>
              <p:cNvSpPr txBox="1">
                <a:spLocks noRot="1" noChangeAspect="1" noMove="1" noResize="1" noEditPoints="1" noAdjustHandles="1" noChangeArrowheads="1" noChangeShapeType="1" noTextEdit="1"/>
              </p:cNvSpPr>
              <p:nvPr/>
            </p:nvSpPr>
            <p:spPr>
              <a:xfrm>
                <a:off x="80645" y="1385570"/>
                <a:ext cx="4470400" cy="64516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421351" cy="839437"/>
            <a:chOff x="435385" y="118126"/>
            <a:chExt cx="2421351" cy="839437"/>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441238" y="141388"/>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41605"/>
            <a:ext cx="2373630" cy="645160"/>
          </a:xfrm>
          <a:prstGeom prst="rect">
            <a:avLst/>
          </a:prstGeom>
          <a:noFill/>
        </p:spPr>
        <p:txBody>
          <a:bodyPr wrap="square" rtlCol="0">
            <a:spAutoFit/>
          </a:bodyPr>
          <a:lstStyle/>
          <a:p>
            <a:pPr marL="0" indent="0">
              <a:buNone/>
            </a:pPr>
            <a:r>
              <a:rPr lang="zh-CN" altLang="en-US">
                <a:sym typeface="+mn-ea"/>
                <a:hlinkClick r:id="rId2" action="ppaction://hlinkfile"/>
              </a:rPr>
              <a:t>[NOIP2021] 棋局</a:t>
            </a:r>
            <a:endParaRPr lang="zh-CN" altLang="en-US"/>
          </a:p>
          <a:p>
            <a:pPr marL="0" indent="0">
              <a:buNone/>
            </a:pP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p:sp>
        <p:nvSpPr>
          <p:cNvPr id="5" name="文本框 4"/>
          <p:cNvSpPr txBox="1"/>
          <p:nvPr/>
        </p:nvSpPr>
        <p:spPr>
          <a:xfrm>
            <a:off x="435610" y="620395"/>
            <a:ext cx="6464300" cy="368300"/>
          </a:xfrm>
          <a:prstGeom prst="rect">
            <a:avLst/>
          </a:prstGeom>
          <a:noFill/>
        </p:spPr>
        <p:txBody>
          <a:bodyPr wrap="square" rtlCol="0">
            <a:spAutoFit/>
          </a:bodyPr>
          <a:lstStyle/>
          <a:p>
            <a:r>
              <a:rPr lang="zh-CN" altLang="en-US">
                <a:sym typeface="+mn-ea"/>
              </a:rPr>
              <a:t>这个题讲了几次了？真成典中典了。</a:t>
            </a:r>
            <a:endParaRPr lang="zh-CN" altLang="en-US"/>
          </a:p>
        </p:txBody>
      </p:sp>
      <p:sp>
        <p:nvSpPr>
          <p:cNvPr id="6" name="文本框 5"/>
          <p:cNvSpPr txBox="1"/>
          <p:nvPr/>
        </p:nvSpPr>
        <p:spPr>
          <a:xfrm>
            <a:off x="435610" y="957580"/>
            <a:ext cx="12464415" cy="368300"/>
          </a:xfrm>
          <a:prstGeom prst="rect">
            <a:avLst/>
          </a:prstGeom>
          <a:noFill/>
        </p:spPr>
        <p:txBody>
          <a:bodyPr wrap="square" rtlCol="0">
            <a:spAutoFit/>
          </a:bodyPr>
          <a:lstStyle/>
          <a:p>
            <a:r>
              <a:rPr lang="zh-CN" altLang="en-US">
                <a:sym typeface="+mn-ea"/>
              </a:rPr>
              <a:t>发现你放下棋子等于删掉一个点，而删点维护联通这种东西太神秘了，先时间倒流转化成加点。</a:t>
            </a:r>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435610" y="1272540"/>
                <a:ext cx="10231755" cy="368300"/>
              </a:xfrm>
              <a:prstGeom prst="rect">
                <a:avLst/>
              </a:prstGeom>
              <a:noFill/>
            </p:spPr>
            <p:txBody>
              <a:bodyPr wrap="square" rtlCol="0">
                <a:spAutoFit/>
              </a:bodyPr>
              <a:lstStyle/>
              <a:p>
                <a:r>
                  <a:rPr lang="zh-CN" altLang="en-US">
                    <a:sym typeface="+mn-ea"/>
                  </a:rPr>
                  <a:t>考虑维护</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sym typeface="+mn-ea"/>
                      </a:rPr>
                      <m:t>2 </m:t>
                    </m:r>
                  </m:oMath>
                </a14:m>
                <a:r>
                  <a:rPr lang="en-US" altLang="zh-CN">
                    <a:sym typeface="+mn-ea"/>
                  </a:rPr>
                  <a:t> </a:t>
                </a:r>
                <a:r>
                  <a:rPr lang="zh-CN" altLang="en-US">
                    <a:sym typeface="+mn-ea"/>
                  </a:rPr>
                  <a:t>类边与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3 </m:t>
                    </m:r>
                  </m:oMath>
                </a14:m>
                <a:r>
                  <a:rPr lang="en-US" altLang="zh-CN">
                    <a:sym typeface="+mn-ea"/>
                  </a:rPr>
                  <a:t> </a:t>
                </a:r>
                <a:r>
                  <a:rPr lang="zh-CN" altLang="en-US">
                    <a:sym typeface="+mn-ea"/>
                  </a:rPr>
                  <a:t>类边的连通块，发现可以分别计算，但是有重复。</a:t>
                </a:r>
                <a:endParaRPr lang="zh-CN" altLang="en-US"/>
              </a:p>
            </p:txBody>
          </p:sp>
        </mc:Choice>
        <mc:Fallback xmlns="">
          <p:sp>
            <p:nvSpPr>
              <p:cNvPr id="7" name="文本框 6"/>
              <p:cNvSpPr txBox="1">
                <a:spLocks noRot="1" noChangeAspect="1" noMove="1" noResize="1" noEditPoints="1" noAdjustHandles="1" noChangeArrowheads="1" noChangeShapeType="1" noTextEdit="1"/>
              </p:cNvSpPr>
              <p:nvPr/>
            </p:nvSpPr>
            <p:spPr>
              <a:xfrm>
                <a:off x="435610" y="1272540"/>
                <a:ext cx="10231755" cy="36830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35610" y="1560195"/>
                <a:ext cx="13048615" cy="368300"/>
              </a:xfrm>
              <a:prstGeom prst="rect">
                <a:avLst/>
              </a:prstGeom>
              <a:noFill/>
            </p:spPr>
            <p:txBody>
              <a:bodyPr wrap="square" rtlCol="0">
                <a:spAutoFit/>
              </a:bodyPr>
              <a:lstStyle/>
              <a:p>
                <a:r>
                  <a:rPr lang="zh-CN" altLang="en-US">
                    <a:sym typeface="+mn-ea"/>
                  </a:rPr>
                  <a:t>对于去重可以把棋盘格点按照行优先与列优先编号，这样子所有</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2 </m:t>
                    </m:r>
                  </m:oMath>
                </a14:m>
                <a:r>
                  <a:rPr lang="zh-CN" altLang="en-US">
                    <a:sym typeface="+mn-ea"/>
                  </a:rPr>
                  <a:t>类边可到达的点编号就是连续的。</a:t>
                </a:r>
                <a:endParaRPr lang="zh-CN" altLang="en-US"/>
              </a:p>
            </p:txBody>
          </p:sp>
        </mc:Choice>
        <mc:Fallback xmlns="">
          <p:sp>
            <p:nvSpPr>
              <p:cNvPr id="8" name="文本框 7"/>
              <p:cNvSpPr txBox="1">
                <a:spLocks noRot="1" noChangeAspect="1" noMove="1" noResize="1" noEditPoints="1" noAdjustHandles="1" noChangeArrowheads="1" noChangeShapeType="1" noTextEdit="1"/>
              </p:cNvSpPr>
              <p:nvPr/>
            </p:nvSpPr>
            <p:spPr>
              <a:xfrm>
                <a:off x="435610" y="1560195"/>
                <a:ext cx="13048615" cy="36830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35610" y="1849120"/>
                <a:ext cx="10160635" cy="368300"/>
              </a:xfrm>
              <a:prstGeom prst="rect">
                <a:avLst/>
              </a:prstGeom>
              <a:noFill/>
            </p:spPr>
            <p:txBody>
              <a:bodyPr wrap="square" rtlCol="0">
                <a:spAutoFit/>
              </a:bodyPr>
              <a:lstStyle/>
              <a:p>
                <a:r>
                  <a:rPr lang="zh-CN" altLang="en-US">
                    <a:sym typeface="+mn-ea"/>
                  </a:rPr>
                  <a:t>那么线段树合并处理</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3 </m:t>
                    </m:r>
                  </m:oMath>
                </a14:m>
                <a:r>
                  <a:rPr lang="en-US" altLang="zh-CN">
                    <a:sym typeface="+mn-ea"/>
                  </a:rPr>
                  <a:t> </a:t>
                </a:r>
                <a:r>
                  <a:rPr lang="zh-CN" altLang="en-US">
                    <a:sym typeface="+mn-ea"/>
                  </a:rPr>
                  <a:t>类边的连通块，查询在范围中的编号个数即可。</a:t>
                </a:r>
                <a:endParaRPr lang="zh-CN" altLang="en-US"/>
              </a:p>
            </p:txBody>
          </p:sp>
        </mc:Choice>
        <mc:Fallback xmlns="">
          <p:sp>
            <p:nvSpPr>
              <p:cNvPr id="9" name="文本框 8"/>
              <p:cNvSpPr txBox="1">
                <a:spLocks noRot="1" noChangeAspect="1" noMove="1" noResize="1" noEditPoints="1" noAdjustHandles="1" noChangeArrowheads="1" noChangeShapeType="1" noTextEdit="1"/>
              </p:cNvSpPr>
              <p:nvPr/>
            </p:nvSpPr>
            <p:spPr>
              <a:xfrm>
                <a:off x="435610" y="1849120"/>
                <a:ext cx="10160635" cy="368300"/>
              </a:xfrm>
              <a:prstGeom prst="rect">
                <a:avLst/>
              </a:prstGeom>
              <a:blipFill rotWithShape="1">
                <a:blip r:embed="rId5"/>
                <a:stretch>
                  <a:fillRect/>
                </a:stretch>
              </a:blipFill>
            </p:spPr>
            <p:txBody>
              <a:bodyPr/>
              <a:lstStyle/>
              <a:p>
                <a:r>
                  <a:rPr lang="zh-CN" altLang="en-US">
                    <a:noFill/>
                  </a:rPr>
                  <a:t> </a:t>
                </a:r>
              </a:p>
            </p:txBody>
          </p:sp>
        </mc:Fallback>
      </mc:AlternateContent>
      <p:sp>
        <p:nvSpPr>
          <p:cNvPr id="10" name="文本框 9"/>
          <p:cNvSpPr txBox="1"/>
          <p:nvPr/>
        </p:nvSpPr>
        <p:spPr>
          <a:xfrm>
            <a:off x="435610" y="2126615"/>
            <a:ext cx="11969115" cy="368300"/>
          </a:xfrm>
          <a:prstGeom prst="rect">
            <a:avLst/>
          </a:prstGeom>
          <a:noFill/>
        </p:spPr>
        <p:txBody>
          <a:bodyPr wrap="square" rtlCol="0">
            <a:spAutoFit/>
          </a:bodyPr>
          <a:lstStyle/>
          <a:p>
            <a:r>
              <a:rPr lang="zh-CN" altLang="en-US">
                <a:sym typeface="+mn-ea"/>
              </a:rPr>
              <a:t>考虑处理吃子，维护两种颜色的连通块中棋子的等级，线段树合并维护之即可。</a:t>
            </a:r>
            <a:endParaRPr lang="zh-CN" altLang="en-US"/>
          </a:p>
        </p:txBody>
      </p:sp>
      <p:sp>
        <p:nvSpPr>
          <p:cNvPr id="11" name="文本框 10"/>
          <p:cNvSpPr txBox="1"/>
          <p:nvPr/>
        </p:nvSpPr>
        <p:spPr>
          <a:xfrm>
            <a:off x="435610" y="2425700"/>
            <a:ext cx="2141220" cy="368300"/>
          </a:xfrm>
          <a:prstGeom prst="rect">
            <a:avLst/>
          </a:prstGeom>
          <a:noFill/>
        </p:spPr>
        <p:txBody>
          <a:bodyPr wrap="square" rtlCol="0">
            <a:spAutoFit/>
          </a:bodyPr>
          <a:lstStyle/>
          <a:p>
            <a:r>
              <a:rPr lang="zh-CN" altLang="en-US"/>
              <a:t>做完了。</a:t>
            </a:r>
          </a:p>
        </p:txBody>
      </p:sp>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19442724">
            <a:off x="9065976" y="-390976"/>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rot="19442724">
            <a:off x="9049308" y="297802"/>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35385" y="118126"/>
            <a:ext cx="2321021" cy="906309"/>
            <a:chOff x="435385" y="118126"/>
            <a:chExt cx="2321021" cy="906309"/>
          </a:xfrm>
        </p:grpSpPr>
        <p:sp>
          <p:nvSpPr>
            <p:cNvPr id="18" name="文本框 17"/>
            <p:cNvSpPr txBox="1"/>
            <p:nvPr/>
          </p:nvSpPr>
          <p:spPr>
            <a:xfrm>
              <a:off x="708420" y="151164"/>
              <a:ext cx="792480" cy="460375"/>
            </a:xfrm>
            <a:prstGeom prst="rect">
              <a:avLst/>
            </a:prstGeom>
            <a:noFill/>
          </p:spPr>
          <p:txBody>
            <a:bodyPr wrap="none" rtlCol="0">
              <a:spAutoFit/>
            </a:bodyPr>
            <a:lstStyle/>
            <a:p>
              <a:pPr algn="l"/>
              <a:r>
                <a:rPr lang="zh-CN" altLang="en-US" sz="2400">
                  <a:sym typeface="+mn-ea"/>
                </a:rPr>
                <a:t>习题</a:t>
              </a:r>
              <a:endParaRPr lang="zh-CN" altLang="en-US" sz="2400" b="1" dirty="0">
                <a:latin typeface="Segoe UI" panose="020B0502040204020203" pitchFamily="34" charset="0"/>
                <a:cs typeface="Segoe UI" panose="020B0502040204020203" pitchFamily="34" charset="0"/>
              </a:endParaRPr>
            </a:p>
          </p:txBody>
        </p:sp>
        <p:sp>
          <p:nvSpPr>
            <p:cNvPr id="19" name="矩形 18"/>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20" name="矩形 19"/>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21" name="直接连接符 2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08420" y="620378"/>
              <a:ext cx="975995" cy="337185"/>
            </a:xfrm>
            <a:prstGeom prst="rect">
              <a:avLst/>
            </a:prstGeom>
          </p:spPr>
          <p:txBody>
            <a:bodyPr wrap="none">
              <a:spAutoFit/>
            </a:bodyPr>
            <a:lstStyle/>
            <a:p>
              <a:pPr algn="l"/>
              <a:r>
                <a:rPr lang="en-US" altLang="zh-CN" sz="1600" dirty="0">
                  <a:solidFill>
                    <a:schemeClr val="bg2">
                      <a:lumMod val="50000"/>
                    </a:schemeClr>
                  </a:solidFill>
                  <a:latin typeface="Segoe UI" panose="020B0502040204020203" pitchFamily="34" charset="0"/>
                  <a:cs typeface="Segoe UI" panose="020B0502040204020203" pitchFamily="34" charset="0"/>
                  <a:sym typeface="+mn-ea"/>
                </a:rPr>
                <a:t>exercises</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16" name="文本框 15"/>
          <p:cNvSpPr txBox="1"/>
          <p:nvPr/>
        </p:nvSpPr>
        <p:spPr>
          <a:xfrm>
            <a:off x="565150" y="1009015"/>
            <a:ext cx="4959985" cy="368300"/>
          </a:xfrm>
          <a:prstGeom prst="rect">
            <a:avLst/>
          </a:prstGeom>
          <a:noFill/>
        </p:spPr>
        <p:txBody>
          <a:bodyPr wrap="square" rtlCol="0">
            <a:spAutoFit/>
          </a:bodyPr>
          <a:lstStyle/>
          <a:p>
            <a:r>
              <a:rPr lang="en-US" altLang="zh-CN">
                <a:sym typeface="+mn-ea"/>
              </a:rPr>
              <a:t>[HNOI2012] </a:t>
            </a:r>
            <a:r>
              <a:rPr lang="zh-CN" altLang="en-US">
                <a:sym typeface="+mn-ea"/>
              </a:rPr>
              <a:t>永无乡</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矩形 24"/>
              <p:cNvSpPr/>
              <p:nvPr/>
            </p:nvSpPr>
            <p:spPr>
              <a:xfrm>
                <a:off x="589432" y="1311203"/>
                <a:ext cx="4445000" cy="3656330"/>
              </a:xfrm>
              <a:prstGeom prst="rect">
                <a:avLst/>
              </a:prstGeom>
            </p:spPr>
            <p:txBody>
              <a:bodyPr wrap="square">
                <a:spAutoFit/>
              </a:bodyPr>
              <a:lstStyle/>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我们先考虑如何求出历史最值。</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显然因为是懒标记更新的值，所以只需要维护懒标记的历史最值即可。</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再考虑如何应对区间取最小值（最大值同理）。</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对于每一个线段树上的节点，维护这个节点对应区间中，最大值，最大值的个数，以及次大值。</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我们在区间</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取最小值时，对于这个值（下称</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sym typeface="+mn-ea"/>
                      </a:rPr>
                      <m:t>𝑣</m:t>
                    </m:r>
                  </m:oMath>
                </a14:m>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sym typeface="+mn-ea"/>
                  </a:rPr>
                  <a:t>）大于等于区间最大值的情况，不更新。</a:t>
                </a:r>
              </a:p>
              <a:p>
                <a:pPr>
                  <a:lnSpc>
                    <a:spcPct val="150000"/>
                  </a:lnSpc>
                  <a:spcAft>
                    <a:spcPts val="0"/>
                  </a:spcAft>
                </a:pPr>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sym typeface="+mn-ea"/>
                  </a:rPr>
                  <a:t>否则如果</a:t>
                </a:r>
                <a: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sym typeface="+mn-ea"/>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sym typeface="+mn-ea"/>
                      </a:rPr>
                      <m:t>𝑣</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在最大值与次大值之间，打标记更新即可。</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否则继续递归更新。</a:t>
                </a:r>
              </a:p>
              <a:p>
                <a:pPr>
                  <a:lnSpc>
                    <a:spcPct val="150000"/>
                  </a:lnSpc>
                  <a:spcAft>
                    <a:spcPts val="0"/>
                  </a:spcAft>
                </a:pPr>
                <a:r>
                  <a:rPr lang="zh-CN"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时间</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复杂度是</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 </m:t>
                    </m:r>
                    <m:func>
                      <m:func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funcPr>
                      <m:fName>
                        <m:sSup>
                          <m:sSup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sSupPr>
                          <m:e>
                            <m:r>
                              <m:rPr>
                                <m:sty m:val="p"/>
                              </m:rP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log</m:t>
                            </m:r>
                          </m:e>
                          <m:sup>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2</m:t>
                            </m:r>
                          </m:sup>
                        </m:sSup>
                      </m:fName>
                      <m:e>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e>
                    </m:func>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的，不会证明。</a:t>
                </a:r>
                <a:endPar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endParaRPr>
              </a:p>
            </p:txBody>
          </p:sp>
        </mc:Choice>
        <mc:Fallback xmlns="">
          <p:sp>
            <p:nvSpPr>
              <p:cNvPr id="25" name="矩形 24"/>
              <p:cNvSpPr>
                <a:spLocks noRot="1" noChangeAspect="1" noMove="1" noResize="1" noEditPoints="1" noAdjustHandles="1" noChangeArrowheads="1" noChangeShapeType="1" noTextEdit="1"/>
              </p:cNvSpPr>
              <p:nvPr/>
            </p:nvSpPr>
            <p:spPr>
              <a:xfrm>
                <a:off x="589432" y="1311203"/>
                <a:ext cx="4445000" cy="3656330"/>
              </a:xfrm>
              <a:prstGeom prst="rect">
                <a:avLst/>
              </a:prstGeom>
              <a:blipFill rotWithShape="1">
                <a:blip r:embed="rId2"/>
                <a:stretch>
                  <a:fillRect l="-3" t="-15" r="3" b="15"/>
                </a:stretch>
              </a:blipFill>
            </p:spPr>
            <p:txBody>
              <a:bodyPr/>
              <a:lstStyle/>
              <a:p>
                <a:r>
                  <a:rPr lang="zh-CN" altLang="en-US">
                    <a:noFill/>
                  </a:rPr>
                  <a:t> </a:t>
                </a:r>
              </a:p>
            </p:txBody>
          </p:sp>
        </mc:Fallback>
      </mc:AlternateContent>
      <p:sp>
        <p:nvSpPr>
          <p:cNvPr id="26" name="文本框 25"/>
          <p:cNvSpPr txBox="1"/>
          <p:nvPr/>
        </p:nvSpPr>
        <p:spPr>
          <a:xfrm>
            <a:off x="563880" y="238760"/>
            <a:ext cx="9801225" cy="583565"/>
          </a:xfrm>
          <a:prstGeom prst="rect">
            <a:avLst/>
          </a:prstGeom>
          <a:noFill/>
        </p:spPr>
        <p:txBody>
          <a:bodyPr wrap="square" rtlCol="0">
            <a:spAutoFit/>
          </a:bodyPr>
          <a:lstStyle/>
          <a:p>
            <a:r>
              <a:rPr lang="zh-CN" altLang="en-US" sz="3200">
                <a:sym typeface="+mn-ea"/>
              </a:rPr>
              <a:t>区间最值操作、区间历史最值</a:t>
            </a:r>
            <a:endPar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19442724">
            <a:off x="9065976" y="-390976"/>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rot="19442724">
            <a:off x="9049308" y="297802"/>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35385" y="118126"/>
            <a:ext cx="2321021" cy="906309"/>
            <a:chOff x="435385" y="118126"/>
            <a:chExt cx="2321021" cy="906309"/>
          </a:xfrm>
        </p:grpSpPr>
        <p:sp>
          <p:nvSpPr>
            <p:cNvPr id="18" name="文本框 17"/>
            <p:cNvSpPr txBox="1"/>
            <p:nvPr/>
          </p:nvSpPr>
          <p:spPr>
            <a:xfrm>
              <a:off x="708420" y="151164"/>
              <a:ext cx="1097280" cy="460375"/>
            </a:xfrm>
            <a:prstGeom prst="rect">
              <a:avLst/>
            </a:prstGeom>
            <a:noFill/>
          </p:spPr>
          <p:txBody>
            <a:bodyPr wrap="none" rtlCol="0">
              <a:spAutoFit/>
            </a:bodyPr>
            <a:lstStyle/>
            <a:p>
              <a:pPr algn="l"/>
              <a:r>
                <a:rPr lang="zh-CN" altLang="en-US" sz="2400" b="1" dirty="0">
                  <a:latin typeface="Segoe UI" panose="020B0502040204020203" pitchFamily="34" charset="0"/>
                  <a:cs typeface="Segoe UI" panose="020B0502040204020203" pitchFamily="34" charset="0"/>
                </a:rPr>
                <a:t>模板题</a:t>
              </a:r>
            </a:p>
          </p:txBody>
        </p:sp>
        <p:sp>
          <p:nvSpPr>
            <p:cNvPr id="19" name="矩形 18"/>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20" name="矩形 19"/>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21" name="直接连接符 2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08420" y="620378"/>
              <a:ext cx="1801495" cy="337185"/>
            </a:xfrm>
            <a:prstGeom prst="rect">
              <a:avLst/>
            </a:prstGeom>
          </p:spPr>
          <p:txBody>
            <a:bodyPr wrap="none">
              <a:spAutoFit/>
            </a:bodyPr>
            <a:lstStyle/>
            <a:p>
              <a:pPr algn="l"/>
              <a:r>
                <a:rPr lang="en-US" altLang="zh-CN" sz="1600" dirty="0">
                  <a:solidFill>
                    <a:schemeClr val="bg2">
                      <a:lumMod val="50000"/>
                    </a:schemeClr>
                  </a:solidFill>
                  <a:latin typeface="Segoe UI" panose="020B0502040204020203" pitchFamily="34" charset="0"/>
                  <a:cs typeface="Segoe UI" panose="020B0502040204020203" pitchFamily="34" charset="0"/>
                  <a:sym typeface="+mn-ea"/>
                </a:rPr>
                <a:t>Template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pic>
        <p:nvPicPr>
          <p:cNvPr id="2" name="图片 1" descr="捕获"/>
          <p:cNvPicPr>
            <a:picLocks noChangeAspect="1"/>
          </p:cNvPicPr>
          <p:nvPr/>
        </p:nvPicPr>
        <p:blipFill>
          <a:blip r:embed="rId2"/>
          <a:stretch>
            <a:fillRect/>
          </a:stretch>
        </p:blipFill>
        <p:spPr>
          <a:xfrm>
            <a:off x="435610" y="1066800"/>
            <a:ext cx="6789420" cy="2259330"/>
          </a:xfrm>
          <a:prstGeom prst="rect">
            <a:avLst/>
          </a:prstGeom>
        </p:spPr>
      </p:pic>
      <mc:AlternateContent xmlns:mc="http://schemas.openxmlformats.org/markup-compatibility/2006" xmlns:a14="http://schemas.microsoft.com/office/drawing/2010/main">
        <mc:Choice Requires="a14">
          <p:sp>
            <p:nvSpPr>
              <p:cNvPr id="3" name="文本框 2"/>
              <p:cNvSpPr txBox="1"/>
              <p:nvPr/>
            </p:nvSpPr>
            <p:spPr>
              <a:xfrm>
                <a:off x="552450" y="3500120"/>
                <a:ext cx="6419850" cy="938530"/>
              </a:xfrm>
              <a:prstGeom prst="rect">
                <a:avLst/>
              </a:prstGeom>
              <a:noFill/>
            </p:spPr>
            <p:txBody>
              <a:bodyPr wrap="square" rtlCol="0">
                <a:spAutoFit/>
              </a:bodyPr>
              <a:lstStyle/>
              <a:p>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oMath>
                </a14:m>
                <a:r>
                  <a:rPr lang="en-US" altLang="zh-CN">
                    <a:sym typeface="+mn-ea"/>
                  </a:rPr>
                  <a:t> </a:t>
                </a:r>
                <a:r>
                  <a:rPr lang="zh-CN" altLang="en-US">
                    <a:sym typeface="+mn-ea"/>
                  </a:rPr>
                  <a:t>小于等于</a:t>
                </a:r>
                <a14:m>
                  <m:oMath xmlns:m="http://schemas.openxmlformats.org/officeDocument/2006/math">
                    <m:r>
                      <a:rPr lang="en-US" altLang="zh-CN" i="1">
                        <a:latin typeface="Cambria Math" panose="02040503050406030204" charset="0"/>
                        <a:cs typeface="Cambria Math" panose="02040503050406030204" charset="0"/>
                        <a:sym typeface="+mn-ea"/>
                      </a:rPr>
                      <m:t> 5×</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5</m:t>
                        </m:r>
                      </m:sup>
                    </m:sSup>
                  </m:oMath>
                </a14:m>
                <a:r>
                  <a:rPr lang="zh-CN" altLang="en-US">
                    <a:latin typeface="Cambria Math" panose="02040503050406030204" charset="0"/>
                    <a:cs typeface="Cambria Math" panose="02040503050406030204" charset="0"/>
                  </a:rPr>
                  <a:t>。</a:t>
                </a:r>
              </a:p>
              <a:p>
                <a:r>
                  <a:rPr lang="zh-CN" altLang="en-US">
                    <a:sym typeface="+mn-ea"/>
                  </a:rPr>
                  <a:t>时间限制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3.5</m:t>
                    </m:r>
                  </m:oMath>
                </a14:m>
                <a:r>
                  <a:rPr lang="en-US" altLang="zh-CN">
                    <a:sym typeface="+mn-ea"/>
                  </a:rPr>
                  <a:t> </a:t>
                </a:r>
                <a:r>
                  <a:rPr lang="zh-CN" altLang="en-US">
                    <a:sym typeface="+mn-ea"/>
                  </a:rPr>
                  <a:t>秒</a:t>
                </a:r>
                <a:r>
                  <a:rPr lang="zh-CN" altLang="en-US">
                    <a:latin typeface="Cambria Math" panose="02040503050406030204" charset="0"/>
                    <a:cs typeface="Cambria Math" panose="02040503050406030204" charset="0"/>
                    <a:sym typeface="+mn-ea"/>
                  </a:rPr>
                  <a:t>。</a:t>
                </a:r>
                <a:endParaRPr lang="zh-CN" altLang="en-US"/>
              </a:p>
              <a:p>
                <a:r>
                  <a:rPr lang="en-US" altLang="zh-CN" i="1">
                    <a:latin typeface="Cambria Math" panose="02040503050406030204" charset="0"/>
                    <a:cs typeface="Cambria Math" panose="02040503050406030204" charset="0"/>
                  </a:rPr>
                  <a:t> </a:t>
                </a:r>
                <a:endParaRPr lang="zh-CN" altLang="en-US" i="1">
                  <a:latin typeface="Cambria Math" panose="02040503050406030204" charset="0"/>
                  <a:cs typeface="Cambria Math" panose="02040503050406030204"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552450" y="3500120"/>
                <a:ext cx="6419850" cy="93853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5868766" cy="839437"/>
            <a:chOff x="435385" y="118126"/>
            <a:chExt cx="5868766" cy="839437"/>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5888653" y="151548"/>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08660" y="120015"/>
            <a:ext cx="7181850" cy="645160"/>
          </a:xfrm>
          <a:prstGeom prst="rect">
            <a:avLst/>
          </a:prstGeom>
          <a:noFill/>
        </p:spPr>
        <p:txBody>
          <a:bodyPr wrap="square" rtlCol="0">
            <a:spAutoFit/>
          </a:bodyPr>
          <a:lstStyle/>
          <a:p>
            <a:pPr marL="0" indent="0">
              <a:buNone/>
            </a:pPr>
            <a:r>
              <a:rPr lang="zh-CN" altLang="en-US">
                <a:hlinkClick r:id="rId2" action="ppaction://hlinkfile"/>
              </a:rPr>
              <a:t>【模板】线段树 3（区间最值操作、区间历史最值）</a:t>
            </a:r>
            <a:endParaRPr lang="zh-CN" altLang="en-US"/>
          </a:p>
          <a:p>
            <a:pPr marL="0" indent="0">
              <a:buNone/>
            </a:pP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p:sp>
        <p:nvSpPr>
          <p:cNvPr id="5" name="文本框 4"/>
          <p:cNvSpPr txBox="1"/>
          <p:nvPr/>
        </p:nvSpPr>
        <p:spPr>
          <a:xfrm>
            <a:off x="435610" y="589280"/>
            <a:ext cx="6464300" cy="368300"/>
          </a:xfrm>
          <a:prstGeom prst="rect">
            <a:avLst/>
          </a:prstGeom>
          <a:noFill/>
        </p:spPr>
        <p:txBody>
          <a:bodyPr wrap="square" rtlCol="0">
            <a:spAutoFit/>
          </a:bodyPr>
          <a:lstStyle/>
          <a:p>
            <a:r>
              <a:rPr lang="zh-CN" altLang="en-US">
                <a:sym typeface="+mn-ea"/>
              </a:rPr>
              <a:t>板子题，你就按照讲的去写就可以了。</a:t>
            </a:r>
          </a:p>
        </p:txBody>
      </p:sp>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rot="17894215">
            <a:off x="10213918" y="1260372"/>
            <a:ext cx="6864338" cy="6864338"/>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142046" y="4120893"/>
            <a:ext cx="6864338" cy="6864338"/>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5" name="矩形 4"/>
          <p:cNvSpPr/>
          <p:nvPr/>
        </p:nvSpPr>
        <p:spPr>
          <a:xfrm>
            <a:off x="3686175" y="2070101"/>
            <a:ext cx="914400" cy="23811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625600" y="3340268"/>
            <a:ext cx="4318000" cy="769441"/>
          </a:xfrm>
          <a:prstGeom prst="rect">
            <a:avLst/>
          </a:prstGeom>
          <a:noFill/>
        </p:spPr>
        <p:txBody>
          <a:bodyPr wrap="square" rtlCol="0">
            <a:spAutoFit/>
          </a:bodyPr>
          <a:lstStyle/>
          <a:p>
            <a:r>
              <a:rPr lang="en-US" altLang="zh-CN" sz="4400" b="1" spc="12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CONTENTS</a:t>
            </a:r>
            <a:endParaRPr lang="zh-CN" altLang="en-US" sz="4400" b="1" spc="120"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cxnSp>
        <p:nvCxnSpPr>
          <p:cNvPr id="7" name="直接连接符 6"/>
          <p:cNvCxnSpPr/>
          <p:nvPr/>
        </p:nvCxnSpPr>
        <p:spPr>
          <a:xfrm>
            <a:off x="1802131" y="3384332"/>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574800" y="2542706"/>
            <a:ext cx="3800475" cy="858633"/>
          </a:xfrm>
          <a:prstGeom prst="rect">
            <a:avLst/>
          </a:prstGeom>
          <a:noFill/>
        </p:spPr>
        <p:txBody>
          <a:bodyPr wrap="square" rtlCol="0">
            <a:spAutoFit/>
          </a:bodyPr>
          <a:lstStyle/>
          <a:p>
            <a:pPr>
              <a:lnSpc>
                <a:spcPts val="5200"/>
              </a:lnSpc>
            </a:pPr>
            <a:r>
              <a:rPr lang="zh-CN" altLang="en-US" sz="8000" spc="130" dirty="0">
                <a:solidFill>
                  <a:schemeClr val="bg2">
                    <a:lumMod val="25000"/>
                  </a:schemeClr>
                </a:solidFill>
                <a:latin typeface="思源黑体 CN Heavy" panose="020B0A00000000000000" pitchFamily="34" charset="-122"/>
                <a:ea typeface="思源黑体 CN Heavy" panose="020B0A00000000000000" pitchFamily="34" charset="-122"/>
              </a:rPr>
              <a:t>目录</a:t>
            </a:r>
          </a:p>
        </p:txBody>
      </p:sp>
      <p:cxnSp>
        <p:nvCxnSpPr>
          <p:cNvPr id="11" name="直接连接符 10"/>
          <p:cNvCxnSpPr/>
          <p:nvPr/>
        </p:nvCxnSpPr>
        <p:spPr>
          <a:xfrm flipH="1">
            <a:off x="3753074" y="1705859"/>
            <a:ext cx="823234" cy="679919"/>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3777341" y="1932929"/>
            <a:ext cx="823234" cy="679919"/>
          </a:xfrm>
          <a:prstGeom prst="line">
            <a:avLst/>
          </a:prstGeom>
          <a:ln w="3175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6" name="文本框 25"/>
          <p:cNvSpPr txBox="1"/>
          <p:nvPr>
            <p:custDataLst>
              <p:tags r:id="rId1"/>
            </p:custDataLst>
          </p:nvPr>
        </p:nvSpPr>
        <p:spPr>
          <a:xfrm>
            <a:off x="6944590" y="519280"/>
            <a:ext cx="3117272" cy="398780"/>
          </a:xfrm>
          <a:prstGeom prst="rect">
            <a:avLst/>
          </a:prstGeom>
          <a:noFill/>
        </p:spPr>
        <p:txBody>
          <a:bodyPr wrap="square" rtlCol="0">
            <a:spAutoFit/>
          </a:bodyPr>
          <a:lstStyle/>
          <a:p>
            <a:r>
              <a:rPr lang="zh-CN" altLang="en-US" sz="2000">
                <a:sym typeface="+mn-ea"/>
              </a:rPr>
              <a:t>并查集</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7" name="文本框 26"/>
          <p:cNvSpPr txBox="1"/>
          <p:nvPr>
            <p:custDataLst>
              <p:tags r:id="rId2"/>
            </p:custDataLst>
          </p:nvPr>
        </p:nvSpPr>
        <p:spPr>
          <a:xfrm>
            <a:off x="6944590" y="1648424"/>
            <a:ext cx="3117272" cy="398780"/>
          </a:xfrm>
          <a:prstGeom prst="rect">
            <a:avLst/>
          </a:prstGeom>
          <a:noFill/>
        </p:spPr>
        <p:txBody>
          <a:bodyPr wrap="square" rtlCol="0">
            <a:spAutoFit/>
          </a:bodyPr>
          <a:lstStyle/>
          <a:p>
            <a:r>
              <a:rPr lang="zh-CN" altLang="en-US" sz="2000">
                <a:sym typeface="+mn-ea"/>
              </a:rPr>
              <a:t>线段树</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8" name="文本框 27"/>
          <p:cNvSpPr txBox="1"/>
          <p:nvPr>
            <p:custDataLst>
              <p:tags r:id="rId3"/>
            </p:custDataLst>
          </p:nvPr>
        </p:nvSpPr>
        <p:spPr>
          <a:xfrm>
            <a:off x="6944590" y="2669618"/>
            <a:ext cx="3117272" cy="398780"/>
          </a:xfrm>
          <a:prstGeom prst="rect">
            <a:avLst/>
          </a:prstGeom>
          <a:noFill/>
        </p:spPr>
        <p:txBody>
          <a:bodyPr wrap="square" rtlCol="0">
            <a:spAutoFit/>
          </a:bodyPr>
          <a:lstStyle/>
          <a:p>
            <a:r>
              <a:rPr lang="zh-CN" altLang="en-US" sz="2000">
                <a:sym typeface="+mn-ea"/>
              </a:rPr>
              <a:t>莫队</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29" name="文本框 28"/>
          <p:cNvSpPr txBox="1"/>
          <p:nvPr>
            <p:custDataLst>
              <p:tags r:id="rId4"/>
            </p:custDataLst>
          </p:nvPr>
        </p:nvSpPr>
        <p:spPr>
          <a:xfrm>
            <a:off x="6941415" y="3899092"/>
            <a:ext cx="3117272" cy="398780"/>
          </a:xfrm>
          <a:prstGeom prst="rect">
            <a:avLst/>
          </a:prstGeom>
          <a:noFill/>
        </p:spPr>
        <p:txBody>
          <a:bodyPr wrap="square" rtlCol="0">
            <a:spAutoFit/>
          </a:bodyPr>
          <a:lstStyle/>
          <a:p>
            <a:r>
              <a:rPr lang="zh-CN" altLang="en-US" sz="2000">
                <a:sym typeface="+mn-ea"/>
              </a:rPr>
              <a:t>分块</a:t>
            </a:r>
            <a:endPar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sp>
        <p:nvSpPr>
          <p:cNvPr id="39" name="文本框 38"/>
          <p:cNvSpPr txBox="1"/>
          <p:nvPr>
            <p:custDataLst>
              <p:tags r:id="rId5"/>
            </p:custDataLst>
          </p:nvPr>
        </p:nvSpPr>
        <p:spPr>
          <a:xfrm>
            <a:off x="6944590" y="4819500"/>
            <a:ext cx="3117272" cy="398780"/>
          </a:xfrm>
          <a:prstGeom prst="rect">
            <a:avLst/>
          </a:prstGeom>
          <a:noFill/>
        </p:spPr>
        <p:txBody>
          <a:bodyPr wrap="square" rtlCol="0">
            <a:spAutoFit/>
          </a:bodyPr>
          <a:lstStyle/>
          <a:p>
            <a:r>
              <a:rPr lang="en-US" altLang="zh-CN" sz="2000" dirty="0">
                <a:solidFill>
                  <a:schemeClr val="bg2">
                    <a:lumMod val="25000"/>
                  </a:schemeClr>
                </a:solidFill>
                <a:latin typeface="思源黑体 CN Medium" panose="020B0600000000000000" pitchFamily="34" charset="-122"/>
                <a:ea typeface="思源黑体 CN Medium" panose="020B0600000000000000" pitchFamily="34" charset="-122"/>
                <a:sym typeface="+mn-ea"/>
              </a:rPr>
              <a:t>bitset</a:t>
            </a:r>
          </a:p>
        </p:txBody>
      </p:sp>
      <p:sp>
        <p:nvSpPr>
          <p:cNvPr id="43" name="矩形 42"/>
          <p:cNvSpPr/>
          <p:nvPr>
            <p:custDataLst>
              <p:tags r:id="rId6"/>
            </p:custDataLst>
          </p:nvPr>
        </p:nvSpPr>
        <p:spPr>
          <a:xfrm>
            <a:off x="6096000" y="130693"/>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p:cNvSpPr txBox="1"/>
          <p:nvPr>
            <p:custDataLst>
              <p:tags r:id="rId7"/>
            </p:custDataLst>
          </p:nvPr>
        </p:nvSpPr>
        <p:spPr>
          <a:xfrm>
            <a:off x="6096000" y="185303"/>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01</a:t>
            </a:r>
            <a:endParaRPr lang="zh-CN" altLang="en-US" dirty="0"/>
          </a:p>
        </p:txBody>
      </p:sp>
      <p:sp>
        <p:nvSpPr>
          <p:cNvPr id="45" name="矩形 44"/>
          <p:cNvSpPr/>
          <p:nvPr>
            <p:custDataLst>
              <p:tags r:id="rId8"/>
            </p:custDataLst>
          </p:nvPr>
        </p:nvSpPr>
        <p:spPr>
          <a:xfrm>
            <a:off x="6096000" y="1270864"/>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custDataLst>
              <p:tags r:id="rId9"/>
            </p:custDataLst>
          </p:nvPr>
        </p:nvSpPr>
        <p:spPr>
          <a:xfrm>
            <a:off x="6096000" y="1324839"/>
            <a:ext cx="692727" cy="584775"/>
          </a:xfrm>
          <a:prstGeom prst="rect">
            <a:avLst/>
          </a:prstGeom>
          <a:noFill/>
        </p:spPr>
        <p:txBody>
          <a:bodyPr wrap="square" rtlCol="0">
            <a:spAutoFit/>
          </a:bodyPr>
          <a:lstStyle/>
          <a:p>
            <a:pPr algn="ctr"/>
            <a:r>
              <a:rPr lang="en-US" altLang="zh-CN" sz="3200" b="1"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rPr>
              <a:t>02</a:t>
            </a:r>
            <a:endParaRPr lang="zh-CN" altLang="en-US" sz="3200" b="1" dirty="0">
              <a:gradFill>
                <a:gsLst>
                  <a:gs pos="0">
                    <a:srgbClr val="498FCF"/>
                  </a:gs>
                  <a:gs pos="100000">
                    <a:srgbClr val="2B37BE"/>
                  </a:gs>
                </a:gsLst>
                <a:lin ang="8100000" scaled="1"/>
              </a:gradFill>
              <a:latin typeface="Segoe UI" panose="020B0502040204020203" pitchFamily="34" charset="0"/>
              <a:cs typeface="Segoe UI" panose="020B0502040204020203" pitchFamily="34" charset="0"/>
            </a:endParaRPr>
          </a:p>
        </p:txBody>
      </p:sp>
      <p:sp>
        <p:nvSpPr>
          <p:cNvPr id="47" name="矩形 46"/>
          <p:cNvSpPr/>
          <p:nvPr>
            <p:custDataLst>
              <p:tags r:id="rId10"/>
            </p:custDataLst>
          </p:nvPr>
        </p:nvSpPr>
        <p:spPr>
          <a:xfrm>
            <a:off x="6096000" y="2410400"/>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custDataLst>
              <p:tags r:id="rId11"/>
            </p:custDataLst>
          </p:nvPr>
        </p:nvSpPr>
        <p:spPr>
          <a:xfrm>
            <a:off x="6096000" y="2464375"/>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03</a:t>
            </a:r>
            <a:endParaRPr lang="zh-CN" altLang="en-US" dirty="0"/>
          </a:p>
        </p:txBody>
      </p:sp>
      <p:sp>
        <p:nvSpPr>
          <p:cNvPr id="49" name="矩形 48"/>
          <p:cNvSpPr/>
          <p:nvPr>
            <p:custDataLst>
              <p:tags r:id="rId12"/>
            </p:custDataLst>
          </p:nvPr>
        </p:nvSpPr>
        <p:spPr>
          <a:xfrm>
            <a:off x="6096000" y="3549936"/>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custDataLst>
              <p:tags r:id="rId13"/>
            </p:custDataLst>
          </p:nvPr>
        </p:nvSpPr>
        <p:spPr>
          <a:xfrm>
            <a:off x="6096000" y="3603911"/>
            <a:ext cx="692727" cy="58477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04</a:t>
            </a:r>
            <a:endParaRPr lang="zh-CN" altLang="en-US" dirty="0"/>
          </a:p>
        </p:txBody>
      </p:sp>
      <p:sp>
        <p:nvSpPr>
          <p:cNvPr id="51"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14"/>
            </p:custDataLst>
          </p:nvPr>
        </p:nvSpPr>
        <p:spPr>
          <a:xfrm>
            <a:off x="6944590" y="5634"/>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01</a:t>
            </a:r>
          </a:p>
        </p:txBody>
      </p:sp>
      <p:sp>
        <p:nvSpPr>
          <p:cNvPr id="52"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15"/>
            </p:custDataLst>
          </p:nvPr>
        </p:nvSpPr>
        <p:spPr>
          <a:xfrm>
            <a:off x="6944590" y="1165952"/>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02</a:t>
            </a:r>
          </a:p>
        </p:txBody>
      </p:sp>
      <p:sp>
        <p:nvSpPr>
          <p:cNvPr id="53"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16"/>
            </p:custDataLst>
          </p:nvPr>
        </p:nvSpPr>
        <p:spPr>
          <a:xfrm>
            <a:off x="6944590" y="2284706"/>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03</a:t>
            </a:r>
          </a:p>
        </p:txBody>
      </p:sp>
      <p:sp>
        <p:nvSpPr>
          <p:cNvPr id="54"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17"/>
            </p:custDataLst>
          </p:nvPr>
        </p:nvSpPr>
        <p:spPr>
          <a:xfrm>
            <a:off x="6944590" y="3424242"/>
            <a:ext cx="2053937" cy="52322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04</a:t>
            </a:r>
          </a:p>
        </p:txBody>
      </p:sp>
      <p:sp>
        <p:nvSpPr>
          <p:cNvPr id="55" name="矩形 54"/>
          <p:cNvSpPr/>
          <p:nvPr>
            <p:custDataLst>
              <p:tags r:id="rId18"/>
            </p:custDataLst>
          </p:nvPr>
        </p:nvSpPr>
        <p:spPr>
          <a:xfrm>
            <a:off x="6096000" y="4531243"/>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custDataLst>
              <p:tags r:id="rId19"/>
            </p:custDataLst>
          </p:nvPr>
        </p:nvSpPr>
        <p:spPr>
          <a:xfrm>
            <a:off x="6096000" y="4585218"/>
            <a:ext cx="692727" cy="58356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05</a:t>
            </a:r>
            <a:endParaRPr lang="zh-CN" altLang="en-US" dirty="0"/>
          </a:p>
        </p:txBody>
      </p:sp>
      <p:sp>
        <p:nvSpPr>
          <p:cNvPr id="57"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20"/>
            </p:custDataLst>
          </p:nvPr>
        </p:nvSpPr>
        <p:spPr>
          <a:xfrm>
            <a:off x="6944590" y="4405549"/>
            <a:ext cx="2053937" cy="52197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05</a:t>
            </a:r>
          </a:p>
        </p:txBody>
      </p:sp>
      <p:sp>
        <p:nvSpPr>
          <p:cNvPr id="58" name="文本框 57"/>
          <p:cNvSpPr txBox="1"/>
          <p:nvPr>
            <p:custDataLst>
              <p:tags r:id="rId21"/>
            </p:custDataLst>
          </p:nvPr>
        </p:nvSpPr>
        <p:spPr>
          <a:xfrm>
            <a:off x="6096000" y="5648208"/>
            <a:ext cx="692727" cy="58356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dirty="0"/>
              <a:t>06</a:t>
            </a:r>
            <a:endParaRPr lang="zh-CN" altLang="en-US" dirty="0"/>
          </a:p>
        </p:txBody>
      </p:sp>
      <p:sp>
        <p:nvSpPr>
          <p:cNvPr id="59" name="矩形 58"/>
          <p:cNvSpPr/>
          <p:nvPr>
            <p:custDataLst>
              <p:tags r:id="rId22"/>
            </p:custDataLst>
          </p:nvPr>
        </p:nvSpPr>
        <p:spPr>
          <a:xfrm>
            <a:off x="6096000" y="5619633"/>
            <a:ext cx="692727" cy="692727"/>
          </a:xfrm>
          <a:prstGeom prst="rect">
            <a:avLst/>
          </a:prstGeom>
          <a:no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custDataLst>
              <p:tags r:id="rId23"/>
            </p:custDataLst>
          </p:nvPr>
        </p:nvSpPr>
        <p:spPr>
          <a:xfrm>
            <a:off x="6941415" y="5513624"/>
            <a:ext cx="2053937" cy="521970"/>
          </a:xfrm>
          <a:prstGeom prst="rect">
            <a:avLst/>
          </a:prstGeom>
        </p:spPr>
        <p:txBody>
          <a:bodyPr wrap="square">
            <a:spAutoFit/>
          </a:bodyPr>
          <a:lstStyle/>
          <a:p>
            <a:r>
              <a:rPr lang="en-US" sz="2800" b="1" dirty="0">
                <a:solidFill>
                  <a:schemeClr val="bg2">
                    <a:lumMod val="10000"/>
                  </a:schemeClr>
                </a:solidFill>
                <a:latin typeface="Segoe UI" panose="020B0502040204020203" pitchFamily="34" charset="0"/>
                <a:cs typeface="Segoe UI" panose="020B0502040204020203" pitchFamily="34" charset="0"/>
              </a:rPr>
              <a:t>PART 06</a:t>
            </a:r>
          </a:p>
        </p:txBody>
      </p:sp>
      <p:sp>
        <p:nvSpPr>
          <p:cNvPr id="61" name="文本框 60"/>
          <p:cNvSpPr txBox="1"/>
          <p:nvPr>
            <p:custDataLst>
              <p:tags r:id="rId24"/>
            </p:custDataLst>
          </p:nvPr>
        </p:nvSpPr>
        <p:spPr>
          <a:xfrm>
            <a:off x="6944360" y="5946775"/>
            <a:ext cx="5247640" cy="398780"/>
          </a:xfrm>
          <a:prstGeom prst="rect">
            <a:avLst/>
          </a:prstGeom>
          <a:noFill/>
        </p:spPr>
        <p:txBody>
          <a:bodyPr wrap="square" rtlCol="0">
            <a:spAutoFit/>
          </a:bodyPr>
          <a:lstStyle/>
          <a:p>
            <a:r>
              <a:rPr lang="zh-CN" altLang="en-US" sz="2000" dirty="0">
                <a:solidFill>
                  <a:schemeClr val="bg2">
                    <a:lumMod val="25000"/>
                  </a:schemeClr>
                </a:solidFill>
                <a:latin typeface="思源黑体 CN Medium" panose="020B0600000000000000" pitchFamily="34" charset="-122"/>
                <a:ea typeface="思源黑体 CN Medium" panose="020B0600000000000000" pitchFamily="34" charset="-122"/>
                <a:sym typeface="+mn-ea"/>
              </a:rPr>
              <a:t>操作树</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814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03</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6805"/>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a:t>
            </a:r>
            <a:r>
              <a:rPr lang="en-US" sz="6600" dirty="0">
                <a:solidFill>
                  <a:schemeClr val="bg2">
                    <a:lumMod val="25000"/>
                  </a:schemeClr>
                </a:solidFill>
                <a:latin typeface="Segoe UI" panose="020B0502040204020203" pitchFamily="34" charset="0"/>
                <a:cs typeface="Segoe UI" panose="020B0502040204020203" pitchFamily="34" charset="0"/>
                <a:sym typeface="+mn-ea"/>
              </a:rPr>
              <a:t>THREE</a:t>
            </a:r>
            <a:endParaRPr lang="en-US" sz="6600" dirty="0">
              <a:solidFill>
                <a:schemeClr val="bg2">
                  <a:lumMod val="25000"/>
                </a:schemeClr>
              </a:solidFill>
              <a:latin typeface="Segoe UI" panose="020B0502040204020203" pitchFamily="34" charset="0"/>
              <a:cs typeface="Segoe UI" panose="020B0502040204020203" pitchFamily="34" charset="0"/>
            </a:endParaRP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zh-CN" altLang="en-US" sz="4800">
                <a:sym typeface="+mn-ea"/>
              </a:rPr>
              <a:t>莫队</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矩形 24"/>
              <p:cNvSpPr/>
              <p:nvPr/>
            </p:nvSpPr>
            <p:spPr>
              <a:xfrm>
                <a:off x="589432" y="1311203"/>
                <a:ext cx="4445000" cy="5145405"/>
              </a:xfrm>
              <a:prstGeom prst="rect">
                <a:avLst/>
              </a:prstGeom>
            </p:spPr>
            <p:txBody>
              <a:bodyPr wrap="square">
                <a:spAutoFit/>
              </a:bodyPr>
              <a:lstStyle/>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设分块阀值为</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𝐵</m:t>
                    </m:r>
                  </m:oMath>
                </a14:m>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思考莫队的端点移动本质，就是对于每一个询问，莫队的左端点移动要么是在一个块里跳，要么跨了块。</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那么左端点跨块实际上是很少的，这个东西摊下来就是每次询问左指针移动</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𝐵</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次。</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那么莫队的左指针移动次数就是</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𝑞𝐵</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级别的。</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考虑右端点的移动。</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对于左端点在一个块中，右端点因其升序排列，所以最多移动</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次。</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因为块数量是</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f>
                      <m:f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fPr>
                      <m:num>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num>
                      <m:den>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𝐵</m:t>
                        </m:r>
                      </m:den>
                    </m:f>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量级的，所以莫队的右指针移动次数是</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f>
                      <m:f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fPr>
                      <m:num>
                        <m:sSup>
                          <m:sSup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sSupPr>
                          <m:e>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e>
                          <m:sup>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2</m:t>
                            </m:r>
                          </m:sup>
                        </m:sSup>
                      </m:num>
                      <m:den>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𝐵</m:t>
                        </m:r>
                      </m:den>
                    </m:f>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的。</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设左右端点单次移动</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(1)</m:t>
                    </m:r>
                  </m:oMath>
                </a14:m>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，那么总时间复杂度为</a:t>
                </a:r>
                <a: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𝑞𝐵</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f>
                      <m:f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fPr>
                      <m:num>
                        <m:sSup>
                          <m:sSup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sSupPr>
                          <m:e>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e>
                          <m:sup>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2</m:t>
                            </m:r>
                          </m:sup>
                        </m:sSup>
                      </m:num>
                      <m:den>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𝐵</m:t>
                        </m:r>
                      </m:den>
                    </m:f>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，根据均值不等式，当</a:t>
                </a:r>
                <a: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𝑞𝐵</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f>
                      <m:f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fPr>
                      <m:num>
                        <m:sSup>
                          <m:sSup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sSupPr>
                          <m:e>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e>
                          <m:sup>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2</m:t>
                            </m:r>
                          </m:sup>
                        </m:sSup>
                      </m:num>
                      <m:den>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𝐵</m:t>
                        </m:r>
                      </m:den>
                    </m:f>
                  </m:oMath>
                </a14:m>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，即</a:t>
                </a:r>
                <a: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𝐵</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f>
                      <m:f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fPr>
                      <m:num>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num>
                      <m:den>
                        <m:rad>
                          <m:radPr>
                            <m:degHide m:val="on"/>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radPr>
                          <m:deg/>
                          <m:e>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𝑞</m:t>
                            </m:r>
                          </m:e>
                        </m:rad>
                      </m:den>
                    </m:f>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时，莫队的时间复杂度取到最优。</a:t>
                </a:r>
              </a:p>
            </p:txBody>
          </p:sp>
        </mc:Choice>
        <mc:Fallback xmlns="">
          <p:sp>
            <p:nvSpPr>
              <p:cNvPr id="25" name="矩形 24"/>
              <p:cNvSpPr>
                <a:spLocks noRot="1" noChangeAspect="1" noMove="1" noResize="1" noEditPoints="1" noAdjustHandles="1" noChangeArrowheads="1" noChangeShapeType="1" noTextEdit="1"/>
              </p:cNvSpPr>
              <p:nvPr/>
            </p:nvSpPr>
            <p:spPr>
              <a:xfrm>
                <a:off x="589432" y="1311203"/>
                <a:ext cx="4445000" cy="5145405"/>
              </a:xfrm>
              <a:prstGeom prst="rect">
                <a:avLst/>
              </a:prstGeom>
              <a:blipFill rotWithShape="1">
                <a:blip r:embed="rId2"/>
                <a:stretch>
                  <a:fillRect l="-3" t="-11" r="3" b="11"/>
                </a:stretch>
              </a:blipFill>
            </p:spPr>
            <p:txBody>
              <a:bodyPr/>
              <a:lstStyle/>
              <a:p>
                <a:r>
                  <a:rPr lang="zh-CN" altLang="en-US">
                    <a:noFill/>
                  </a:rPr>
                  <a:t> </a:t>
                </a:r>
              </a:p>
            </p:txBody>
          </p:sp>
        </mc:Fallback>
      </mc:AlternateContent>
      <p:sp>
        <p:nvSpPr>
          <p:cNvPr id="26" name="文本框 25"/>
          <p:cNvSpPr txBox="1"/>
          <p:nvPr/>
        </p:nvSpPr>
        <p:spPr>
          <a:xfrm>
            <a:off x="564032" y="238748"/>
            <a:ext cx="2296538" cy="583565"/>
          </a:xfrm>
          <a:prstGeom prst="rect">
            <a:avLst/>
          </a:prstGeom>
          <a:noFill/>
        </p:spPr>
        <p:txBody>
          <a:bodyPr wrap="square" rtlCol="0">
            <a:spAutoFit/>
          </a:bodyPr>
          <a:lstStyle/>
          <a:p>
            <a:r>
              <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rPr>
              <a:t>普通莫队</a:t>
            </a: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袜子题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497965"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Socks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435610" y="1290955"/>
                <a:ext cx="12190730" cy="1485900"/>
              </a:xfrm>
              <a:prstGeom prst="rect">
                <a:avLst/>
              </a:prstGeom>
              <a:noFill/>
            </p:spPr>
            <p:txBody>
              <a:bodyPr wrap="square" rtlCol="0">
                <a:spAutoFit/>
              </a:bodyPr>
              <a:lstStyle/>
              <a:p>
                <a:pPr marL="0" indent="0">
                  <a:buNone/>
                </a:pPr>
                <a:r>
                  <a:rPr lang="zh-CN" altLang="en-US">
                    <a:sym typeface="+mn-ea"/>
                  </a:rPr>
                  <a:t>题意：</a:t>
                </a:r>
              </a:p>
              <a:p>
                <a:pPr marL="0" indent="0">
                  <a:buNone/>
                </a:pPr>
                <a:r>
                  <a:rPr lang="zh-CN" altLang="en-US">
                    <a:sym typeface="+mn-ea"/>
                  </a:rPr>
                  <a:t>给定一个长度为</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𝑛</m:t>
                    </m:r>
                  </m:oMath>
                </a14:m>
                <a:r>
                  <a:rPr lang="en-US" altLang="zh-CN">
                    <a:sym typeface="+mn-ea"/>
                  </a:rPr>
                  <a:t> </a:t>
                </a:r>
                <a:r>
                  <a:rPr lang="zh-CN" altLang="en-US">
                    <a:sym typeface="+mn-ea"/>
                  </a:rPr>
                  <a:t>的序列，每个元素有一个颜色，现在有</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𝑞</m:t>
                    </m:r>
                  </m:oMath>
                </a14:m>
                <a:r>
                  <a:rPr lang="en-US" altLang="zh-CN">
                    <a:sym typeface="+mn-ea"/>
                  </a:rPr>
                  <a:t> </a:t>
                </a:r>
                <a:r>
                  <a:rPr lang="zh-CN" altLang="en-US">
                    <a:sym typeface="+mn-ea"/>
                  </a:rPr>
                  <a:t>组询问</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𝑙</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𝑟</m:t>
                    </m:r>
                    <m:r>
                      <a:rPr lang="en-US" altLang="zh-CN" i="1">
                        <a:latin typeface="Cambria Math" panose="02040503050406030204" charset="0"/>
                        <a:cs typeface="Cambria Math" panose="02040503050406030204" charset="0"/>
                        <a:sym typeface="+mn-ea"/>
                      </a:rPr>
                      <m:t>)</m:t>
                    </m:r>
                  </m:oMath>
                </a14:m>
                <a:r>
                  <a:rPr lang="zh-CN" altLang="en-US">
                    <a:latin typeface="Cambria Math" panose="02040503050406030204" charset="0"/>
                    <a:cs typeface="Cambria Math" panose="02040503050406030204" charset="0"/>
                    <a:sym typeface="+mn-ea"/>
                  </a:rPr>
                  <a:t>，表示查询在</a:t>
                </a:r>
                <a:r>
                  <a:rPr lang="en-US" altLang="zh-CN">
                    <a:latin typeface="Cambria Math" panose="02040503050406030204" charset="0"/>
                    <a:cs typeface="Cambria Math" panose="02040503050406030204" charset="0"/>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𝑙</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𝑟</m:t>
                    </m:r>
                    <m:r>
                      <a:rPr lang="en-US" altLang="zh-CN" i="1">
                        <a:latin typeface="Cambria Math" panose="02040503050406030204" charset="0"/>
                        <a:cs typeface="Cambria Math" panose="02040503050406030204" charset="0"/>
                        <a:sym typeface="+mn-ea"/>
                      </a:rPr>
                      <m:t>]</m:t>
                    </m:r>
                  </m:oMath>
                </a14:m>
                <a:r>
                  <a:rPr lang="en-US" altLang="zh-CN">
                    <a:latin typeface="Cambria Math" panose="02040503050406030204" charset="0"/>
                    <a:cs typeface="Cambria Math" panose="02040503050406030204" charset="0"/>
                    <a:sym typeface="+mn-ea"/>
                  </a:rPr>
                  <a:t> </a:t>
                </a:r>
                <a:r>
                  <a:rPr lang="zh-CN" altLang="en-US">
                    <a:latin typeface="Cambria Math" panose="02040503050406030204" charset="0"/>
                    <a:cs typeface="Cambria Math" panose="02040503050406030204" charset="0"/>
                    <a:sym typeface="+mn-ea"/>
                  </a:rPr>
                  <a:t>中随机选择两个元素，这</a:t>
                </a:r>
              </a:p>
              <a:p>
                <a:pPr marL="0" indent="0">
                  <a:buNone/>
                </a:pPr>
                <a:r>
                  <a:rPr lang="zh-CN" altLang="en-US">
                    <a:latin typeface="Cambria Math" panose="02040503050406030204" charset="0"/>
                    <a:cs typeface="Cambria Math" panose="02040503050406030204" charset="0"/>
                    <a:sym typeface="+mn-ea"/>
                  </a:rPr>
                  <a:t>两个元素颜色相同的概率。</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5×</m:t>
                    </m:r>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4</m:t>
                        </m:r>
                      </m:sup>
                    </m:sSup>
                  </m:oMath>
                </a14:m>
                <a:r>
                  <a:rPr lang="zh-CN" altLang="en-US">
                    <a:latin typeface="Cambria Math" panose="02040503050406030204" charset="0"/>
                    <a:cs typeface="Cambria Math" panose="02040503050406030204" charset="0"/>
                    <a:sym typeface="+mn-ea"/>
                  </a:rPr>
                  <a:t>。</a:t>
                </a:r>
                <a:r>
                  <a:rPr lang="zh-CN" altLang="en-US">
                    <a:sym typeface="+mn-ea"/>
                  </a:rPr>
                  <a:t>时间限制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200 </m:t>
                    </m:r>
                    <m:r>
                      <a:rPr lang="en-US" altLang="zh-CN" i="1">
                        <a:latin typeface="Cambria Math" panose="02040503050406030204" charset="0"/>
                        <a:cs typeface="Cambria Math" panose="02040503050406030204" charset="0"/>
                      </a:rPr>
                      <m:t>𝑠</m:t>
                    </m:r>
                  </m:oMath>
                </a14:m>
                <a:r>
                  <a:rPr lang="zh-CN" altLang="en-US">
                    <a:sym typeface="+mn-ea"/>
                  </a:rPr>
                  <a:t>，空间限制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128 </m:t>
                    </m:r>
                    <m:r>
                      <a:rPr lang="en-US" altLang="zh-CN" i="1">
                        <a:latin typeface="Cambria Math" panose="02040503050406030204" charset="0"/>
                        <a:cs typeface="Cambria Math" panose="02040503050406030204" charset="0"/>
                        <a:sym typeface="+mn-ea"/>
                      </a:rPr>
                      <m:t>𝑀𝐵</m:t>
                    </m:r>
                  </m:oMath>
                </a14:m>
                <a:r>
                  <a:rPr lang="zh-CN" altLang="en-US">
                    <a:latin typeface="Cambria Math" panose="02040503050406030204" charset="0"/>
                    <a:cs typeface="Cambria Math" panose="02040503050406030204" charset="0"/>
                    <a:sym typeface="+mn-ea"/>
                  </a:rPr>
                  <a:t>。</a:t>
                </a:r>
                <a:endParaRPr lang="zh-CN" altLang="en-US"/>
              </a:p>
              <a:p>
                <a:pPr marL="0" indent="0">
                  <a:buNone/>
                </a:pPr>
                <a:r>
                  <a:rPr lang="en-US" altLang="zh-CN" i="1">
                    <a:latin typeface="Cambria Math" panose="02040503050406030204" charset="0"/>
                    <a:cs typeface="Cambria Math" panose="02040503050406030204" charset="0"/>
                    <a:sym typeface="+mn-ea"/>
                  </a:rPr>
                  <a:t> </a:t>
                </a:r>
                <a:endParaRPr lang="zh-CN" altLang="en-US" i="1">
                  <a:latin typeface="Cambria Math" panose="02040503050406030204" charset="0"/>
                  <a:cs typeface="Cambria Math" panose="02040503050406030204" charset="0"/>
                </a:endParaRPr>
              </a:p>
              <a:p>
                <a:pPr marL="0" indent="0">
                  <a:buNone/>
                </a:pPr>
                <a:endParaRPr lang="zh-CN" altLang="en-US">
                  <a:latin typeface="Cambria Math" panose="02040503050406030204" charset="0"/>
                  <a:cs typeface="Cambria Math" panose="02040503050406030204" charset="0"/>
                  <a:sym typeface="+mn-ea"/>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35610" y="1290955"/>
                <a:ext cx="12190730" cy="1485900"/>
              </a:xfrm>
              <a:prstGeom prst="rect">
                <a:avLst/>
              </a:prstGeom>
              <a:blipFill rotWithShape="1">
                <a:blip r:embed="rId2"/>
                <a:stretch>
                  <a:fillRect/>
                </a:stretch>
              </a:blipFill>
            </p:spPr>
            <p:txBody>
              <a:bodyPr/>
              <a:lstStyle/>
              <a:p>
                <a:r>
                  <a:rPr lang="zh-CN" altLang="en-US">
                    <a:noFill/>
                  </a:rPr>
                  <a:t> </a:t>
                </a:r>
              </a:p>
            </p:txBody>
          </p:sp>
        </mc:Fallback>
      </mc:AlternateContent>
      <p:sp>
        <p:nvSpPr>
          <p:cNvPr id="28" name="文本框 27"/>
          <p:cNvSpPr txBox="1"/>
          <p:nvPr/>
        </p:nvSpPr>
        <p:spPr>
          <a:xfrm>
            <a:off x="435610" y="2223135"/>
            <a:ext cx="5444490" cy="368300"/>
          </a:xfrm>
          <a:prstGeom prst="rect">
            <a:avLst/>
          </a:prstGeom>
          <a:noFill/>
        </p:spPr>
        <p:txBody>
          <a:bodyPr wrap="square" rtlCol="0">
            <a:spAutoFit/>
          </a:bodyPr>
          <a:lstStyle/>
          <a:p>
            <a:r>
              <a:rPr lang="en-US" altLang="zh-CN"/>
              <a:t>Hint 1</a:t>
            </a:r>
            <a:r>
              <a:rPr lang="zh-CN" altLang="en-US"/>
              <a:t>：推推概率的柿子。</a:t>
            </a:r>
            <a:endParaRPr lang="en-US" altLang="zh-CN"/>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1907001" cy="839437"/>
            <a:chOff x="435385" y="118126"/>
            <a:chExt cx="1907001" cy="839437"/>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1926888" y="140118"/>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41605"/>
            <a:ext cx="2373630" cy="368300"/>
          </a:xfrm>
          <a:prstGeom prst="rect">
            <a:avLst/>
          </a:prstGeom>
          <a:noFill/>
        </p:spPr>
        <p:txBody>
          <a:bodyPr wrap="square" rtlCol="0">
            <a:spAutoFit/>
          </a:bodyPr>
          <a:lstStyle/>
          <a:p>
            <a:pPr marL="0" indent="0">
              <a:buNone/>
            </a:pPr>
            <a:r>
              <a:rPr lang="zh-CN" altLang="en-US">
                <a:hlinkClick r:id="rId2" action="ppaction://hlinkfile"/>
              </a:rPr>
              <a:t>小 Z 的袜子</a:t>
            </a: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37" name="文本框 36"/>
              <p:cNvSpPr txBox="1"/>
              <p:nvPr/>
            </p:nvSpPr>
            <p:spPr>
              <a:xfrm>
                <a:off x="435610" y="618490"/>
                <a:ext cx="10373360" cy="3662680"/>
              </a:xfrm>
              <a:prstGeom prst="rect">
                <a:avLst/>
              </a:prstGeom>
              <a:noFill/>
            </p:spPr>
            <p:txBody>
              <a:bodyPr wrap="square" rtlCol="0">
                <a:spAutoFit/>
              </a:bodyPr>
              <a:lstStyle/>
              <a:p>
                <a:r>
                  <a:rPr lang="zh-CN" altLang="en-US"/>
                  <a:t>设第</a:t>
                </a:r>
                <a:r>
                  <a:rPr lang="en-US" altLang="zh-CN"/>
                  <a:t> </a:t>
                </a:r>
                <a14:m>
                  <m:oMath xmlns:m="http://schemas.openxmlformats.org/officeDocument/2006/math">
                    <m:r>
                      <a:rPr lang="en-US" altLang="zh-CN" i="1">
                        <a:latin typeface="Cambria Math" panose="02040503050406030204" charset="0"/>
                        <a:cs typeface="Cambria Math" panose="02040503050406030204" charset="0"/>
                      </a:rPr>
                      <m:t>𝑖</m:t>
                    </m:r>
                  </m:oMath>
                </a14:m>
                <a:r>
                  <a:rPr lang="en-US" altLang="zh-CN"/>
                  <a:t> </a:t>
                </a:r>
                <a:r>
                  <a:rPr lang="zh-CN" altLang="en-US"/>
                  <a:t>种颜色在当前询问的区间中出现了</a:t>
                </a:r>
                <a:r>
                  <a:rPr lang="en-US" altLang="zh-CN"/>
                  <a:t> </a:t>
                </a:r>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𝑖</m:t>
                        </m:r>
                      </m:sub>
                    </m:sSub>
                  </m:oMath>
                </a14:m>
                <a:r>
                  <a:rPr lang="en-US" altLang="zh-CN"/>
                  <a:t> </a:t>
                </a:r>
                <a:r>
                  <a:rPr lang="zh-CN" altLang="en-US"/>
                  <a:t>次。</a:t>
                </a:r>
              </a:p>
              <a:p>
                <a:pPr/>
                <a:r>
                  <a:rPr lang="zh-CN" altLang="en-US"/>
                  <a:t>那么我们的答案可以表示为：</a:t>
                </a:r>
                <a:br>
                  <a:rPr lang="zh-CN" altLang="en-US"/>
                </a:b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cs typeface="Cambria Math" panose="02040503050406030204" charset="0"/>
                            </a:rPr>
                          </m:ctrlPr>
                        </m:fPr>
                        <m:num>
                          <m:nary>
                            <m:naryPr>
                              <m:chr m:val="∑"/>
                              <m:limLoc m:val="undOvr"/>
                              <m:supHide m:val="on"/>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𝑖</m:t>
                              </m:r>
                            </m:sub>
                            <m:sup/>
                            <m:e>
                              <m:f>
                                <m:fPr>
                                  <m:ctrlPr>
                                    <a:rPr lang="en-US" altLang="zh-CN" i="1">
                                      <a:latin typeface="Cambria Math" panose="02040503050406030204" pitchFamily="18" charset="0"/>
                                      <a:cs typeface="Cambria Math" panose="02040503050406030204" charset="0"/>
                                    </a:rPr>
                                  </m:ctrlPr>
                                </m:fPr>
                                <m:num>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2</m:t>
                                  </m:r>
                                </m:den>
                              </m:f>
                            </m:e>
                          </m:nary>
                        </m:num>
                        <m:den>
                          <m:f>
                            <m:fPr>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𝑟</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𝑟</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num>
                            <m:den>
                              <m:r>
                                <a:rPr lang="en-US" altLang="zh-CN" i="1">
                                  <a:latin typeface="Cambria Math" panose="02040503050406030204" charset="0"/>
                                  <a:cs typeface="Cambria Math" panose="02040503050406030204" charset="0"/>
                                </a:rPr>
                                <m:t>2</m:t>
                              </m:r>
                            </m:den>
                          </m:f>
                        </m:den>
                      </m:f>
                    </m:oMath>
                  </m:oMathPara>
                </a14:m>
                <a:endParaRPr lang="en-US" altLang="zh-CN" i="1">
                  <a:latin typeface="Cambria Math" panose="02040503050406030204" charset="0"/>
                  <a:cs typeface="Cambria Math" panose="02040503050406030204" charset="0"/>
                </a:endParaRPr>
              </a:p>
              <a:p>
                <a:r>
                  <a:rPr lang="zh-CN" altLang="en-US"/>
                  <a:t>也就是：</a:t>
                </a:r>
              </a:p>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cs typeface="Cambria Math" panose="02040503050406030204" charset="0"/>
                            </a:rPr>
                          </m:ctrlPr>
                        </m:fPr>
                        <m:num>
                          <m:nary>
                            <m:naryPr>
                              <m:chr m:val="∑"/>
                              <m:limLoc m:val="undOvr"/>
                              <m:supHide m:val="on"/>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𝑖</m:t>
                              </m:r>
                            </m:sub>
                            <m:sup/>
                            <m:e>
                              <m:sSup>
                                <m:sSupPr>
                                  <m:ctrlPr>
                                    <a:rPr lang="en-US" altLang="zh-CN" i="1">
                                      <a:latin typeface="Cambria Math" panose="02040503050406030204" pitchFamily="18" charset="0"/>
                                      <a:cs typeface="Cambria Math" panose="02040503050406030204" charset="0"/>
                                    </a:rPr>
                                  </m:ctrlPr>
                                </m:sSupPr>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𝑖</m:t>
                                      </m:r>
                                    </m:sub>
                                  </m:sSub>
                                </m:e>
                                <m:sup>
                                  <m:r>
                                    <a:rPr lang="en-US" altLang="zh-CN" i="1">
                                      <a:latin typeface="Cambria Math" panose="02040503050406030204" charset="0"/>
                                      <a:cs typeface="Cambria Math" panose="02040503050406030204" charset="0"/>
                                    </a:rPr>
                                    <m:t>2</m:t>
                                  </m:r>
                                </m:sup>
                              </m:sSup>
                            </m:e>
                          </m:nary>
                          <m:r>
                            <a:rPr lang="en-US" altLang="zh-CN" i="1">
                              <a:latin typeface="Cambria Math" panose="02040503050406030204" charset="0"/>
                              <a:cs typeface="Cambria Math" panose="02040503050406030204" charset="0"/>
                            </a:rPr>
                            <m:t>−</m:t>
                          </m:r>
                          <m:nary>
                            <m:naryPr>
                              <m:chr m:val="∑"/>
                              <m:limLoc m:val="undOvr"/>
                              <m:supHide m:val="on"/>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𝑖</m:t>
                              </m:r>
                            </m:sub>
                            <m:sup/>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𝑖</m:t>
                                  </m:r>
                                </m:sub>
                              </m:sSub>
                            </m:e>
                          </m:nary>
                          <m:r>
                            <a:rPr lang="en-US" altLang="zh-CN">
                              <a:latin typeface="Cambria Math" panose="02040503050406030204" charset="0"/>
                            </a:rPr>
                            <m:t> </m:t>
                          </m:r>
                        </m:num>
                        <m:den>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𝑟</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𝑟</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den>
                      </m:f>
                    </m:oMath>
                  </m:oMathPara>
                </a14:m>
                <a:endParaRPr lang="en-US" altLang="zh-CN" i="1">
                  <a:latin typeface="Cambria Math" panose="02040503050406030204" charset="0"/>
                  <a:cs typeface="Cambria Math" panose="02040503050406030204" charset="0"/>
                </a:endParaRPr>
              </a:p>
              <a:p>
                <a:r>
                  <a:rPr lang="zh-CN" altLang="en-US"/>
                  <a:t>也就是：</a:t>
                </a:r>
              </a:p>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cs typeface="Cambria Math" panose="02040503050406030204" charset="0"/>
                            </a:rPr>
                          </m:ctrlPr>
                        </m:fPr>
                        <m:num>
                          <m:nary>
                            <m:naryPr>
                              <m:chr m:val="∑"/>
                              <m:limLoc m:val="undOvr"/>
                              <m:supHide m:val="on"/>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𝑖</m:t>
                              </m:r>
                            </m:sub>
                            <m:sup/>
                            <m:e>
                              <m:sSup>
                                <m:sSupPr>
                                  <m:ctrlPr>
                                    <a:rPr lang="en-US" altLang="zh-CN" i="1">
                                      <a:latin typeface="Cambria Math" panose="02040503050406030204" pitchFamily="18" charset="0"/>
                                      <a:cs typeface="Cambria Math" panose="02040503050406030204" charset="0"/>
                                    </a:rPr>
                                  </m:ctrlPr>
                                </m:sSupPr>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𝑐</m:t>
                                      </m:r>
                                    </m:e>
                                    <m:sub>
                                      <m:r>
                                        <a:rPr lang="en-US" altLang="zh-CN" i="1">
                                          <a:latin typeface="Cambria Math" panose="02040503050406030204" charset="0"/>
                                          <a:cs typeface="Cambria Math" panose="02040503050406030204" charset="0"/>
                                        </a:rPr>
                                        <m:t>𝑖</m:t>
                                      </m:r>
                                    </m:sub>
                                  </m:sSub>
                                </m:e>
                                <m:sup>
                                  <m:r>
                                    <a:rPr lang="en-US" altLang="zh-CN" i="1">
                                      <a:latin typeface="Cambria Math" panose="02040503050406030204" charset="0"/>
                                      <a:cs typeface="Cambria Math" panose="02040503050406030204" charset="0"/>
                                    </a:rPr>
                                    <m:t>2</m:t>
                                  </m:r>
                                </m:sup>
                              </m:sSup>
                            </m:e>
                          </m:nary>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𝑟</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+1)</m:t>
                          </m:r>
                          <m:r>
                            <a:rPr lang="en-US" altLang="zh-CN">
                              <a:latin typeface="Cambria Math" panose="02040503050406030204" charset="0"/>
                            </a:rPr>
                            <m:t> </m:t>
                          </m:r>
                        </m:num>
                        <m:den>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𝑟</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𝑟</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den>
                      </m:f>
                    </m:oMath>
                  </m:oMathPara>
                </a14:m>
                <a:endParaRPr lang="en-US" altLang="zh-CN" i="1">
                  <a:latin typeface="Cambria Math" panose="02040503050406030204" charset="0"/>
                  <a:cs typeface="Cambria Math" panose="02040503050406030204" charset="0"/>
                </a:endParaRPr>
              </a:p>
              <a:p>
                <a:r>
                  <a:rPr lang="zh-CN" altLang="en-US"/>
                  <a:t>那么你会发现我们只要求区间内每种颜色出现次数平方和，莫队即可。</a:t>
                </a:r>
              </a:p>
            </p:txBody>
          </p:sp>
        </mc:Choice>
        <mc:Fallback xmlns="">
          <p:sp>
            <p:nvSpPr>
              <p:cNvPr id="37" name="文本框 36"/>
              <p:cNvSpPr txBox="1">
                <a:spLocks noRot="1" noChangeAspect="1" noMove="1" noResize="1" noEditPoints="1" noAdjustHandles="1" noChangeArrowheads="1" noChangeShapeType="1" noTextEdit="1"/>
              </p:cNvSpPr>
              <p:nvPr/>
            </p:nvSpPr>
            <p:spPr>
              <a:xfrm>
                <a:off x="435610" y="618490"/>
                <a:ext cx="10373360" cy="366268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19442724">
            <a:off x="9065976" y="-390976"/>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rot="19442724">
            <a:off x="9049308" y="297802"/>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35385" y="118126"/>
            <a:ext cx="2321021" cy="906309"/>
            <a:chOff x="435385" y="118126"/>
            <a:chExt cx="2321021" cy="906309"/>
          </a:xfrm>
        </p:grpSpPr>
        <p:sp>
          <p:nvSpPr>
            <p:cNvPr id="18" name="文本框 17"/>
            <p:cNvSpPr txBox="1"/>
            <p:nvPr/>
          </p:nvSpPr>
          <p:spPr>
            <a:xfrm>
              <a:off x="708420" y="151164"/>
              <a:ext cx="792480" cy="460375"/>
            </a:xfrm>
            <a:prstGeom prst="rect">
              <a:avLst/>
            </a:prstGeom>
            <a:noFill/>
          </p:spPr>
          <p:txBody>
            <a:bodyPr wrap="none" rtlCol="0">
              <a:spAutoFit/>
            </a:bodyPr>
            <a:lstStyle/>
            <a:p>
              <a:pPr algn="l"/>
              <a:r>
                <a:rPr lang="zh-CN" altLang="en-US" sz="2400">
                  <a:sym typeface="+mn-ea"/>
                </a:rPr>
                <a:t>习题</a:t>
              </a:r>
              <a:endParaRPr lang="zh-CN" altLang="en-US" sz="2400" b="1" dirty="0">
                <a:latin typeface="Segoe UI" panose="020B0502040204020203" pitchFamily="34" charset="0"/>
                <a:cs typeface="Segoe UI" panose="020B0502040204020203" pitchFamily="34" charset="0"/>
              </a:endParaRPr>
            </a:p>
          </p:txBody>
        </p:sp>
        <p:sp>
          <p:nvSpPr>
            <p:cNvPr id="19" name="矩形 18"/>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20" name="矩形 19"/>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21" name="直接连接符 2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08420" y="620378"/>
              <a:ext cx="975995" cy="337185"/>
            </a:xfrm>
            <a:prstGeom prst="rect">
              <a:avLst/>
            </a:prstGeom>
          </p:spPr>
          <p:txBody>
            <a:bodyPr wrap="none">
              <a:spAutoFit/>
            </a:bodyPr>
            <a:lstStyle/>
            <a:p>
              <a:pPr algn="l"/>
              <a:r>
                <a:rPr lang="en-US" altLang="zh-CN" sz="1600" dirty="0">
                  <a:solidFill>
                    <a:schemeClr val="bg2">
                      <a:lumMod val="50000"/>
                    </a:schemeClr>
                  </a:solidFill>
                  <a:latin typeface="Segoe UI" panose="020B0502040204020203" pitchFamily="34" charset="0"/>
                  <a:cs typeface="Segoe UI" panose="020B0502040204020203" pitchFamily="34" charset="0"/>
                  <a:sym typeface="+mn-ea"/>
                </a:rPr>
                <a:t>exercises</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16" name="文本框 15"/>
          <p:cNvSpPr txBox="1"/>
          <p:nvPr/>
        </p:nvSpPr>
        <p:spPr>
          <a:xfrm>
            <a:off x="565150" y="1009015"/>
            <a:ext cx="4959985" cy="645160"/>
          </a:xfrm>
          <a:prstGeom prst="rect">
            <a:avLst/>
          </a:prstGeom>
          <a:noFill/>
        </p:spPr>
        <p:txBody>
          <a:bodyPr wrap="square" rtlCol="0">
            <a:spAutoFit/>
          </a:bodyPr>
          <a:lstStyle/>
          <a:p>
            <a:r>
              <a:rPr lang="zh-CN" altLang="en-US"/>
              <a:t>小</a:t>
            </a:r>
            <a:r>
              <a:rPr lang="en-US" altLang="zh-CN"/>
              <a:t>B</a:t>
            </a:r>
            <a:r>
              <a:rPr lang="zh-CN" altLang="en-US"/>
              <a:t>的询问</a:t>
            </a:r>
          </a:p>
          <a:p>
            <a:r>
              <a:rPr lang="en-US" altLang="zh-CN"/>
              <a:t>[</a:t>
            </a:r>
            <a:r>
              <a:rPr lang="zh-CN" altLang="en-US"/>
              <a:t>国家集训队</a:t>
            </a:r>
            <a:r>
              <a:rPr lang="en-US" altLang="zh-CN"/>
              <a:t>]</a:t>
            </a:r>
            <a:r>
              <a:rPr lang="zh-CN" altLang="en-US"/>
              <a:t>数颜色</a:t>
            </a:r>
            <a:r>
              <a:rPr lang="en-US" altLang="zh-CN"/>
              <a:t> / </a:t>
            </a:r>
            <a:r>
              <a:rPr lang="zh-CN" altLang="en-US"/>
              <a:t>维护队列</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589432" y="1311203"/>
            <a:ext cx="4445000" cy="2353310"/>
          </a:xfrm>
          <a:prstGeom prst="rect">
            <a:avLst/>
          </a:prstGeom>
        </p:spPr>
        <p:txBody>
          <a:bodyPr wrap="square">
            <a:spAutoFit/>
          </a:bodyPr>
          <a:lstStyle/>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发现有时候莫队是容易加入而难删除的，所以我们引出回滚莫队。</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这个东西可以把删除转化为按顺序撤销。</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考虑莫队的排序是让右端点递增的，所以你可以发现其实右端点一直在拓展。</a:t>
            </a:r>
          </a:p>
          <a:p>
            <a:pPr algn="l">
              <a:lnSpc>
                <a:spcPct val="150000"/>
              </a:lnSpc>
              <a:spcAft>
                <a:spcPts val="0"/>
              </a:spcAft>
              <a:buClrTx/>
              <a:buSzTx/>
              <a:buFontTx/>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那么对于左右端点在同一个块中的，你可以暴力；否则的话左端点加入贡献后按顺序撤销即可。</a:t>
            </a:r>
            <a:endPar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26" name="文本框 25"/>
          <p:cNvSpPr txBox="1"/>
          <p:nvPr/>
        </p:nvSpPr>
        <p:spPr>
          <a:xfrm>
            <a:off x="564032" y="238748"/>
            <a:ext cx="2296538" cy="583565"/>
          </a:xfrm>
          <a:prstGeom prst="rect">
            <a:avLst/>
          </a:prstGeom>
          <a:noFill/>
        </p:spPr>
        <p:txBody>
          <a:bodyPr wrap="square" rtlCol="0">
            <a:spAutoFit/>
          </a:bodyPr>
          <a:lstStyle/>
          <a:p>
            <a:r>
              <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rPr>
              <a:t>回滚莫队</a:t>
            </a: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模板题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801495"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Template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435610" y="1301115"/>
                <a:ext cx="12190730" cy="1216025"/>
              </a:xfrm>
              <a:prstGeom prst="rect">
                <a:avLst/>
              </a:prstGeom>
              <a:noFill/>
            </p:spPr>
            <p:txBody>
              <a:bodyPr wrap="square" rtlCol="0">
                <a:spAutoFit/>
              </a:bodyPr>
              <a:lstStyle/>
              <a:p>
                <a:pPr marL="0" indent="0">
                  <a:buNone/>
                </a:pPr>
                <a:r>
                  <a:rPr lang="zh-CN" altLang="en-US">
                    <a:sym typeface="+mn-ea"/>
                  </a:rPr>
                  <a:t>题意：</a:t>
                </a:r>
              </a:p>
              <a:p>
                <a:pPr marL="0" indent="0">
                  <a:buNone/>
                </a:pPr>
                <a:r>
                  <a:rPr lang="zh-CN" altLang="en-US">
                    <a:sym typeface="+mn-ea"/>
                  </a:rPr>
                  <a:t>给定一个序列，多次询问一段区间</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𝑙</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𝑟</m:t>
                    </m:r>
                    <m:r>
                      <a:rPr lang="en-US" altLang="zh-CN" i="1">
                        <a:latin typeface="Cambria Math" panose="02040503050406030204" charset="0"/>
                        <a:cs typeface="Cambria Math" panose="02040503050406030204" charset="0"/>
                        <a:sym typeface="+mn-ea"/>
                      </a:rPr>
                      <m:t>]</m:t>
                    </m:r>
                  </m:oMath>
                </a14:m>
                <a:r>
                  <a:rPr lang="zh-CN" altLang="en-US">
                    <a:sym typeface="+mn-ea"/>
                  </a:rPr>
                  <a:t>，求区间中相同的数的最远间隔距离。</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ea typeface="MS Mincho" panose="02020609040205080304" charset="-128"/>
                        <a:cs typeface="Cambria Math" panose="02040503050406030204" charset="0"/>
                      </a:rPr>
                      <m:t>,</m:t>
                    </m:r>
                    <m:r>
                      <a:rPr lang="en-US" altLang="zh-CN" i="1">
                        <a:latin typeface="Cambria Math" panose="02040503050406030204" charset="0"/>
                        <a:ea typeface="MS Mincho" panose="02020609040205080304" charset="-128"/>
                        <a:cs typeface="Cambria Math" panose="02040503050406030204" charset="0"/>
                      </a:rPr>
                      <m:t>𝑚</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2×</m:t>
                    </m:r>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5</m:t>
                        </m:r>
                      </m:sup>
                    </m:sSup>
                  </m:oMath>
                </a14:m>
                <a:r>
                  <a:rPr lang="zh-CN" altLang="en-US">
                    <a:latin typeface="Cambria Math" panose="02040503050406030204" charset="0"/>
                    <a:cs typeface="Cambria Math" panose="02040503050406030204" charset="0"/>
                    <a:sym typeface="+mn-ea"/>
                  </a:rPr>
                  <a:t>。</a:t>
                </a:r>
              </a:p>
              <a:p>
                <a:pPr marL="0" indent="0">
                  <a:buNone/>
                </a:pPr>
                <a:r>
                  <a:rPr lang="zh-CN" altLang="en-US">
                    <a:sym typeface="+mn-ea"/>
                  </a:rPr>
                  <a:t>空间限制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128 </m:t>
                    </m:r>
                    <m:r>
                      <a:rPr lang="en-US" altLang="zh-CN" i="1">
                        <a:latin typeface="Cambria Math" panose="02040503050406030204" charset="0"/>
                        <a:cs typeface="Cambria Math" panose="02040503050406030204" charset="0"/>
                        <a:sym typeface="+mn-ea"/>
                      </a:rPr>
                      <m:t>𝑀𝐵</m:t>
                    </m:r>
                  </m:oMath>
                </a14:m>
                <a:r>
                  <a:rPr lang="zh-CN" altLang="en-US">
                    <a:latin typeface="Cambria Math" panose="02040503050406030204" charset="0"/>
                    <a:cs typeface="Cambria Math" panose="02040503050406030204" charset="0"/>
                    <a:sym typeface="+mn-ea"/>
                  </a:rPr>
                  <a:t>。</a:t>
                </a:r>
                <a:endParaRPr lang="zh-CN" altLang="en-US"/>
              </a:p>
              <a:p>
                <a:pPr marL="0" indent="0">
                  <a:buNone/>
                </a:pPr>
                <a:endParaRPr lang="zh-CN" altLang="en-US">
                  <a:latin typeface="Cambria Math" panose="02040503050406030204" charset="0"/>
                  <a:cs typeface="Cambria Math" panose="02040503050406030204" charset="0"/>
                  <a:sym typeface="+mn-ea"/>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35610" y="1301115"/>
                <a:ext cx="12190730" cy="1216025"/>
              </a:xfrm>
              <a:prstGeom prst="rect">
                <a:avLst/>
              </a:prstGeom>
              <a:blipFill rotWithShape="1">
                <a:blip r:embed="rId2"/>
                <a:stretch>
                  <a:fillRect/>
                </a:stretch>
              </a:blipFill>
            </p:spPr>
            <p:txBody>
              <a:bodyPr/>
              <a:lstStyle/>
              <a:p>
                <a:r>
                  <a:rPr lang="zh-CN" altLang="en-US">
                    <a:noFill/>
                  </a:rPr>
                  <a:t> </a:t>
                </a:r>
              </a:p>
            </p:txBody>
          </p:sp>
        </mc:Fallback>
      </mc:AlternateContent>
      <p:sp>
        <p:nvSpPr>
          <p:cNvPr id="28" name="文本框 27"/>
          <p:cNvSpPr txBox="1"/>
          <p:nvPr/>
        </p:nvSpPr>
        <p:spPr>
          <a:xfrm>
            <a:off x="435610" y="2223135"/>
            <a:ext cx="5444490" cy="368300"/>
          </a:xfrm>
          <a:prstGeom prst="rect">
            <a:avLst/>
          </a:prstGeom>
          <a:noFill/>
        </p:spPr>
        <p:txBody>
          <a:bodyPr wrap="square" rtlCol="0">
            <a:spAutoFit/>
          </a:bodyPr>
          <a:lstStyle/>
          <a:p>
            <a:r>
              <a:rPr lang="en-US" altLang="zh-CN"/>
              <a:t>Hint 1</a:t>
            </a:r>
            <a:r>
              <a:rPr lang="zh-CN" altLang="en-US"/>
              <a:t>：加入是容易的，删除是困难的。</a:t>
            </a:r>
          </a:p>
        </p:txBody>
      </p:sp>
      <p:sp>
        <p:nvSpPr>
          <p:cNvPr id="29" name="文本框 28"/>
          <p:cNvSpPr txBox="1"/>
          <p:nvPr/>
        </p:nvSpPr>
        <p:spPr>
          <a:xfrm>
            <a:off x="435610" y="2652395"/>
            <a:ext cx="8181975" cy="368300"/>
          </a:xfrm>
          <a:prstGeom prst="rect">
            <a:avLst/>
          </a:prstGeom>
          <a:noFill/>
        </p:spPr>
        <p:txBody>
          <a:bodyPr wrap="square" rtlCol="0">
            <a:spAutoFit/>
          </a:bodyPr>
          <a:lstStyle/>
          <a:p>
            <a:r>
              <a:rPr lang="en-US" altLang="zh-CN"/>
              <a:t>Hint 2</a:t>
            </a:r>
            <a:r>
              <a:rPr lang="zh-CN" altLang="en-US"/>
              <a:t>：可以回滚莫队。</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3909156" cy="839437"/>
            <a:chOff x="435385" y="118126"/>
            <a:chExt cx="3909156" cy="839437"/>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3929043" y="119798"/>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08660" y="120015"/>
            <a:ext cx="3545205" cy="645160"/>
          </a:xfrm>
          <a:prstGeom prst="rect">
            <a:avLst/>
          </a:prstGeom>
          <a:noFill/>
        </p:spPr>
        <p:txBody>
          <a:bodyPr wrap="square" rtlCol="0">
            <a:spAutoFit/>
          </a:bodyPr>
          <a:lstStyle/>
          <a:p>
            <a:pPr marL="0" indent="0">
              <a:buNone/>
            </a:pPr>
            <a:r>
              <a:rPr lang="zh-CN" altLang="en-US">
                <a:hlinkClick r:id="rId2" action="ppaction://hlinkfile"/>
              </a:rPr>
              <a:t>【模板】回滚莫队&amp;不删除莫队</a:t>
            </a:r>
            <a:endParaRPr lang="zh-CN" altLang="en-US"/>
          </a:p>
          <a:p>
            <a:pPr marL="0" indent="0">
              <a:buNone/>
            </a:pP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p:sp>
        <p:nvSpPr>
          <p:cNvPr id="5" name="文本框 4"/>
          <p:cNvSpPr txBox="1"/>
          <p:nvPr/>
        </p:nvSpPr>
        <p:spPr>
          <a:xfrm>
            <a:off x="435610" y="589280"/>
            <a:ext cx="6464300" cy="922020"/>
          </a:xfrm>
          <a:prstGeom prst="rect">
            <a:avLst/>
          </a:prstGeom>
          <a:noFill/>
        </p:spPr>
        <p:txBody>
          <a:bodyPr wrap="square" rtlCol="0">
            <a:spAutoFit/>
          </a:bodyPr>
          <a:lstStyle/>
          <a:p>
            <a:r>
              <a:rPr lang="zh-CN" altLang="en-US">
                <a:sym typeface="+mn-ea"/>
              </a:rPr>
              <a:t>板子题，考虑维护一个数的最早出现位置和最晚出现位置，那么加入是简单的，你就回滚莫队，最后回滚修改也是容易的。</a:t>
            </a:r>
          </a:p>
          <a:p>
            <a:r>
              <a:rPr lang="zh-CN" altLang="en-US">
                <a:sym typeface="+mn-ea"/>
              </a:rPr>
              <a:t>那就可以了。</a:t>
            </a:r>
          </a:p>
        </p:txBody>
      </p:sp>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19442724">
            <a:off x="9065976" y="-390976"/>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rot="19442724">
            <a:off x="9049308" y="297802"/>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35385" y="118126"/>
            <a:ext cx="2321021" cy="906309"/>
            <a:chOff x="435385" y="118126"/>
            <a:chExt cx="2321021" cy="906309"/>
          </a:xfrm>
        </p:grpSpPr>
        <p:sp>
          <p:nvSpPr>
            <p:cNvPr id="18" name="文本框 17"/>
            <p:cNvSpPr txBox="1"/>
            <p:nvPr/>
          </p:nvSpPr>
          <p:spPr>
            <a:xfrm>
              <a:off x="708420" y="151164"/>
              <a:ext cx="792480" cy="460375"/>
            </a:xfrm>
            <a:prstGeom prst="rect">
              <a:avLst/>
            </a:prstGeom>
            <a:noFill/>
          </p:spPr>
          <p:txBody>
            <a:bodyPr wrap="none" rtlCol="0">
              <a:spAutoFit/>
            </a:bodyPr>
            <a:lstStyle/>
            <a:p>
              <a:pPr algn="l"/>
              <a:r>
                <a:rPr lang="zh-CN" altLang="en-US" sz="2400">
                  <a:sym typeface="+mn-ea"/>
                </a:rPr>
                <a:t>习题</a:t>
              </a:r>
              <a:endParaRPr lang="zh-CN" altLang="en-US" sz="2400" b="1" dirty="0">
                <a:latin typeface="Segoe UI" panose="020B0502040204020203" pitchFamily="34" charset="0"/>
                <a:cs typeface="Segoe UI" panose="020B0502040204020203" pitchFamily="34" charset="0"/>
              </a:endParaRPr>
            </a:p>
          </p:txBody>
        </p:sp>
        <p:sp>
          <p:nvSpPr>
            <p:cNvPr id="19" name="矩形 18"/>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20" name="矩形 19"/>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21" name="直接连接符 2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08420" y="620378"/>
              <a:ext cx="975995" cy="337185"/>
            </a:xfrm>
            <a:prstGeom prst="rect">
              <a:avLst/>
            </a:prstGeom>
          </p:spPr>
          <p:txBody>
            <a:bodyPr wrap="none">
              <a:spAutoFit/>
            </a:bodyPr>
            <a:lstStyle/>
            <a:p>
              <a:pPr algn="l"/>
              <a:r>
                <a:rPr lang="en-US" altLang="zh-CN" sz="1600" dirty="0">
                  <a:solidFill>
                    <a:schemeClr val="bg2">
                      <a:lumMod val="50000"/>
                    </a:schemeClr>
                  </a:solidFill>
                  <a:latin typeface="Segoe UI" panose="020B0502040204020203" pitchFamily="34" charset="0"/>
                  <a:cs typeface="Segoe UI" panose="020B0502040204020203" pitchFamily="34" charset="0"/>
                  <a:sym typeface="+mn-ea"/>
                </a:rPr>
                <a:t>exercises</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16" name="文本框 15"/>
          <p:cNvSpPr txBox="1"/>
          <p:nvPr/>
        </p:nvSpPr>
        <p:spPr>
          <a:xfrm>
            <a:off x="565150" y="1009015"/>
            <a:ext cx="4959985" cy="368300"/>
          </a:xfrm>
          <a:prstGeom prst="rect">
            <a:avLst/>
          </a:prstGeom>
          <a:noFill/>
        </p:spPr>
        <p:txBody>
          <a:bodyPr wrap="square" rtlCol="0">
            <a:spAutoFit/>
          </a:bodyPr>
          <a:lstStyle/>
          <a:p>
            <a:r>
              <a:rPr lang="zh-CN" altLang="en-US">
                <a:sym typeface="+mn-ea"/>
              </a:rPr>
              <a:t>歴史</a:t>
            </a:r>
            <a:r>
              <a:rPr lang="ja-JP" altLang="en-US">
                <a:sym typeface="+mn-ea"/>
              </a:rPr>
              <a:t>の</a:t>
            </a:r>
            <a:r>
              <a:rPr lang="zh-CN" altLang="en-US">
                <a:sym typeface="+mn-ea"/>
              </a:rPr>
              <a:t>研究</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矩形 24"/>
              <p:cNvSpPr/>
              <p:nvPr/>
            </p:nvSpPr>
            <p:spPr>
              <a:xfrm>
                <a:off x="589280" y="1311275"/>
                <a:ext cx="11130915" cy="3715385"/>
              </a:xfrm>
              <a:prstGeom prst="rect">
                <a:avLst/>
              </a:prstGeom>
            </p:spPr>
            <p:txBody>
              <a:bodyPr wrap="square">
                <a:spAutoFit/>
              </a:bodyPr>
              <a:lstStyle/>
              <a:p>
                <a:pPr>
                  <a:lnSpc>
                    <a:spcPct val="150000"/>
                  </a:lnSpc>
                  <a:spcAft>
                    <a:spcPts val="0"/>
                  </a:spcAft>
                </a:pPr>
                <a:r>
                  <a:rPr lang="zh-CN" altLang="en-US" sz="1400">
                    <a:sym typeface="+mn-ea"/>
                  </a:rPr>
                  <a:t>注意到如果普通莫队的拓展</a:t>
                </a:r>
                <a:r>
                  <a:rPr lang="en-US" altLang="zh-CN" sz="1400">
                    <a:sym typeface="+mn-ea"/>
                  </a:rPr>
                  <a:t>/</a:t>
                </a:r>
                <a:r>
                  <a:rPr lang="zh-CN" altLang="en-US" sz="1400">
                    <a:sym typeface="+mn-ea"/>
                  </a:rPr>
                  <a:t>删除一次的复杂度不是</a:t>
                </a:r>
                <a:r>
                  <a:rPr lang="en-US" altLang="zh-CN" sz="1400">
                    <a:sym typeface="+mn-ea"/>
                  </a:rPr>
                  <a:t> </a:t>
                </a:r>
                <a14:m>
                  <m:oMath xmlns:m="http://schemas.openxmlformats.org/officeDocument/2006/math">
                    <m:r>
                      <m:rPr>
                        <m:sty m:val="p"/>
                      </m:rPr>
                      <a:rPr lang="en-US" altLang="zh-CN" sz="1400">
                        <a:latin typeface="Cambria Math" panose="02040503050406030204" charset="0"/>
                        <a:cs typeface="Cambria Math" panose="02040503050406030204" charset="0"/>
                      </a:rPr>
                      <m:t>O</m:t>
                    </m:r>
                    <m:r>
                      <a:rPr lang="en-US" altLang="zh-CN" sz="1400">
                        <a:latin typeface="Cambria Math" panose="02040503050406030204" charset="0"/>
                        <a:cs typeface="Cambria Math" panose="02040503050406030204" charset="0"/>
                      </a:rPr>
                      <m:t>(1)</m:t>
                    </m:r>
                  </m:oMath>
                </a14:m>
                <a:r>
                  <a:rPr lang="en-US" altLang="zh-CN" sz="1400">
                    <a:sym typeface="+mn-ea"/>
                  </a:rPr>
                  <a:t> </a:t>
                </a:r>
                <a:r>
                  <a:rPr lang="zh-CN" altLang="en-US" sz="1400">
                    <a:sym typeface="+mn-ea"/>
                  </a:rPr>
                  <a:t>的话（假设是</a:t>
                </a:r>
                <a:r>
                  <a:rPr lang="en-US" altLang="zh-CN" sz="1400">
                    <a:sym typeface="+mn-ea"/>
                  </a:rPr>
                  <a:t> </a:t>
                </a:r>
                <a14:m>
                  <m:oMath xmlns:m="http://schemas.openxmlformats.org/officeDocument/2006/math">
                    <m:r>
                      <m:rPr>
                        <m:sty m:val="p"/>
                      </m:rPr>
                      <a:rPr lang="en-US" altLang="zh-CN" sz="1400">
                        <a:latin typeface="Cambria Math" panose="02040503050406030204" charset="0"/>
                        <a:cs typeface="Cambria Math" panose="02040503050406030204" charset="0"/>
                      </a:rPr>
                      <m:t>f</m:t>
                    </m:r>
                    <m:r>
                      <a:rPr lang="en-US" altLang="zh-CN" sz="1400">
                        <a:latin typeface="Cambria Math" panose="02040503050406030204" charset="0"/>
                        <a:cs typeface="Cambria Math" panose="02040503050406030204" charset="0"/>
                      </a:rPr>
                      <m:t>(</m:t>
                    </m:r>
                    <m:r>
                      <m:rPr>
                        <m:sty m:val="p"/>
                      </m:rPr>
                      <a:rPr lang="en-US" altLang="zh-CN" sz="1400">
                        <a:latin typeface="Cambria Math" panose="02040503050406030204" charset="0"/>
                        <a:cs typeface="Cambria Math" panose="02040503050406030204" charset="0"/>
                      </a:rPr>
                      <m:t>x</m:t>
                    </m:r>
                    <m:r>
                      <a:rPr lang="en-US" altLang="zh-CN" sz="1400">
                        <a:latin typeface="Cambria Math" panose="02040503050406030204" charset="0"/>
                        <a:cs typeface="Cambria Math" panose="02040503050406030204" charset="0"/>
                      </a:rPr>
                      <m:t>)</m:t>
                    </m:r>
                  </m:oMath>
                </a14:m>
                <a:r>
                  <a:rPr lang="zh-CN" altLang="en-US" sz="1400">
                    <a:sym typeface="+mn-ea"/>
                  </a:rPr>
                  <a:t>，那么最后的复杂度就会是</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𝑂</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𝑛</m:t>
                    </m:r>
                    <m:rad>
                      <m:radPr>
                        <m:degHide m:val="on"/>
                        <m:ctrlPr>
                          <a:rPr lang="en-US" altLang="zh-CN" sz="1400" i="1">
                            <a:latin typeface="Cambria Math" panose="02040503050406030204" pitchFamily="18" charset="0"/>
                            <a:cs typeface="Cambria Math" panose="02040503050406030204" charset="0"/>
                          </a:rPr>
                        </m:ctrlPr>
                      </m:radPr>
                      <m:deg/>
                      <m:e>
                        <m:r>
                          <a:rPr lang="en-US" altLang="zh-CN" sz="1400" i="1">
                            <a:latin typeface="Cambria Math" panose="02040503050406030204" charset="0"/>
                            <a:cs typeface="Cambria Math" panose="02040503050406030204" charset="0"/>
                          </a:rPr>
                          <m:t>𝑛</m:t>
                        </m:r>
                      </m:e>
                    </m:rad>
                    <m:r>
                      <a:rPr lang="en-US" altLang="zh-CN" sz="1400" i="1">
                        <a:latin typeface="Cambria Math" panose="02040503050406030204" charset="0"/>
                        <a:cs typeface="Cambria Math" panose="02040503050406030204" charset="0"/>
                      </a:rPr>
                      <m:t>𝑓</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m:t>
                    </m:r>
                  </m:oMath>
                </a14:m>
                <a:r>
                  <a:rPr lang="zh-CN" altLang="en-US" sz="1400">
                    <a:sym typeface="+mn-ea"/>
                  </a:rPr>
                  <a:t>，非常不牛。</a:t>
                </a:r>
                <a:endParaRPr lang="en-US" altLang="zh-CN" sz="1400"/>
              </a:p>
              <a:p>
                <a:pPr>
                  <a:lnSpc>
                    <a:spcPct val="150000"/>
                  </a:lnSpc>
                  <a:spcAft>
                    <a:spcPts val="0"/>
                  </a:spcAft>
                </a:pPr>
                <a:r>
                  <a:rPr lang="zh-CN" altLang="en-US" sz="1400">
                    <a:sym typeface="+mn-ea"/>
                  </a:rPr>
                  <a:t>考虑普通的莫队实际上是有</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𝑂</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𝑛</m:t>
                    </m:r>
                    <m:rad>
                      <m:radPr>
                        <m:degHide m:val="on"/>
                        <m:ctrlPr>
                          <a:rPr lang="en-US" altLang="zh-CN" sz="1400" i="1">
                            <a:latin typeface="Cambria Math" panose="02040503050406030204" pitchFamily="18" charset="0"/>
                            <a:cs typeface="Cambria Math" panose="02040503050406030204" charset="0"/>
                          </a:rPr>
                        </m:ctrlPr>
                      </m:radPr>
                      <m:deg/>
                      <m:e>
                        <m:r>
                          <a:rPr lang="en-US" altLang="zh-CN" sz="1400" i="1">
                            <a:latin typeface="Cambria Math" panose="02040503050406030204" charset="0"/>
                            <a:cs typeface="Cambria Math" panose="02040503050406030204" charset="0"/>
                          </a:rPr>
                          <m:t>𝑛</m:t>
                        </m:r>
                      </m:e>
                    </m:rad>
                    <m:r>
                      <a:rPr lang="en-US" altLang="zh-CN" sz="1400" i="1">
                        <a:latin typeface="Cambria Math" panose="02040503050406030204" charset="0"/>
                        <a:cs typeface="Cambria Math" panose="02040503050406030204" charset="0"/>
                      </a:rPr>
                      <m:t>)</m:t>
                    </m:r>
                  </m:oMath>
                </a14:m>
                <a:r>
                  <a:rPr lang="en-US" altLang="zh-CN" sz="1400">
                    <a:sym typeface="+mn-ea"/>
                  </a:rPr>
                  <a:t> </a:t>
                </a:r>
                <a:r>
                  <a:rPr lang="zh-CN" altLang="en-US" sz="1400">
                    <a:sym typeface="+mn-ea"/>
                  </a:rPr>
                  <a:t>次修改和</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𝑂</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𝑛</m:t>
                    </m:r>
                    <m:rad>
                      <m:radPr>
                        <m:degHide m:val="on"/>
                        <m:ctrlPr>
                          <a:rPr lang="en-US" altLang="zh-CN" sz="1400" i="1">
                            <a:latin typeface="Cambria Math" panose="02040503050406030204" pitchFamily="18" charset="0"/>
                            <a:cs typeface="Cambria Math" panose="02040503050406030204" charset="0"/>
                          </a:rPr>
                        </m:ctrlPr>
                      </m:radPr>
                      <m:deg/>
                      <m:e>
                        <m:r>
                          <a:rPr lang="en-US" altLang="zh-CN" sz="1400" i="1">
                            <a:latin typeface="Cambria Math" panose="02040503050406030204" charset="0"/>
                            <a:cs typeface="Cambria Math" panose="02040503050406030204" charset="0"/>
                          </a:rPr>
                          <m:t>𝑛</m:t>
                        </m:r>
                      </m:e>
                    </m:rad>
                    <m:r>
                      <a:rPr lang="en-US" altLang="zh-CN" sz="1400" i="1">
                        <a:latin typeface="Cambria Math" panose="02040503050406030204" charset="0"/>
                        <a:cs typeface="Cambria Math" panose="02040503050406030204" charset="0"/>
                      </a:rPr>
                      <m:t>)</m:t>
                    </m:r>
                  </m:oMath>
                </a14:m>
                <a:r>
                  <a:rPr lang="en-US" altLang="zh-CN" sz="1400">
                    <a:sym typeface="+mn-ea"/>
                  </a:rPr>
                  <a:t> </a:t>
                </a:r>
                <a:r>
                  <a:rPr lang="zh-CN" altLang="en-US" sz="1400">
                    <a:sym typeface="+mn-ea"/>
                  </a:rPr>
                  <a:t>次查询（即动态维护答案，因为静态的你不好做）的，有没有什么方法去优化这个东西。</a:t>
                </a:r>
                <a:endParaRPr lang="en-US" altLang="zh-CN" sz="1400"/>
              </a:p>
              <a:p>
                <a:pPr>
                  <a:lnSpc>
                    <a:spcPct val="150000"/>
                  </a:lnSpc>
                  <a:spcAft>
                    <a:spcPts val="0"/>
                  </a:spcAft>
                </a:pPr>
                <a:r>
                  <a:rPr lang="zh-CN" altLang="en-US" sz="1400">
                    <a:sym typeface="+mn-ea"/>
                  </a:rPr>
                  <a:t>设</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𝑓</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𝑖</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𝑙</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𝑟</m:t>
                    </m:r>
                    <m:r>
                      <a:rPr lang="en-US" altLang="zh-CN" sz="1400" i="1">
                        <a:latin typeface="Cambria Math" panose="02040503050406030204" charset="0"/>
                        <a:cs typeface="Cambria Math" panose="02040503050406030204" charset="0"/>
                      </a:rPr>
                      <m:t>])</m:t>
                    </m:r>
                  </m:oMath>
                </a14:m>
                <a:r>
                  <a:rPr lang="en-US" altLang="zh-CN" sz="1400">
                    <a:sym typeface="+mn-ea"/>
                  </a:rPr>
                  <a:t> </a:t>
                </a:r>
                <a:r>
                  <a:rPr lang="zh-CN" altLang="en-US" sz="1400">
                    <a:sym typeface="+mn-ea"/>
                  </a:rPr>
                  <a:t>表示点</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𝑖</m:t>
                    </m:r>
                  </m:oMath>
                </a14:m>
                <a:r>
                  <a:rPr lang="en-US" altLang="zh-CN" sz="1400">
                    <a:sym typeface="+mn-ea"/>
                  </a:rPr>
                  <a:t> </a:t>
                </a:r>
                <a:r>
                  <a:rPr lang="zh-CN" altLang="en-US" sz="1400">
                    <a:sym typeface="+mn-ea"/>
                  </a:rPr>
                  <a:t>对于一个区间</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𝑙</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𝑟</m:t>
                    </m:r>
                    <m:r>
                      <a:rPr lang="en-US" altLang="zh-CN" sz="1400" i="1">
                        <a:latin typeface="Cambria Math" panose="02040503050406030204" charset="0"/>
                        <a:cs typeface="Cambria Math" panose="02040503050406030204" charset="0"/>
                      </a:rPr>
                      <m:t>]</m:t>
                    </m:r>
                  </m:oMath>
                </a14:m>
                <a:r>
                  <a:rPr lang="en-US" altLang="zh-CN" sz="1400">
                    <a:sym typeface="+mn-ea"/>
                  </a:rPr>
                  <a:t> </a:t>
                </a:r>
                <a:r>
                  <a:rPr lang="zh-CN" altLang="en-US" sz="1400">
                    <a:sym typeface="+mn-ea"/>
                  </a:rPr>
                  <a:t>的贡献。</a:t>
                </a:r>
                <a:endParaRPr lang="en-US" altLang="zh-CN" sz="1400"/>
              </a:p>
              <a:p>
                <a:pPr>
                  <a:lnSpc>
                    <a:spcPct val="150000"/>
                  </a:lnSpc>
                  <a:spcAft>
                    <a:spcPts val="0"/>
                  </a:spcAft>
                </a:pPr>
                <a:r>
                  <a:rPr lang="zh-CN" altLang="en-US" sz="1400">
                    <a:sym typeface="+mn-ea"/>
                  </a:rPr>
                  <a:t>那么如果贡献可以差分的话，我们有一个叫莫队二次离线的东西。</a:t>
                </a:r>
                <a:endParaRPr lang="en-US" altLang="zh-CN" sz="1400"/>
              </a:p>
              <a:p>
                <a:pPr>
                  <a:lnSpc>
                    <a:spcPct val="150000"/>
                  </a:lnSpc>
                  <a:spcAft>
                    <a:spcPts val="0"/>
                  </a:spcAft>
                </a:pPr>
                <a:r>
                  <a:rPr lang="zh-CN" altLang="en-US" sz="1400">
                    <a:sym typeface="+mn-ea"/>
                  </a:rPr>
                  <a:t>考虑右端点向右移动</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1</m:t>
                    </m:r>
                  </m:oMath>
                </a14:m>
                <a:r>
                  <a:rPr lang="zh-CN" altLang="en-US" sz="1400">
                    <a:sym typeface="+mn-ea"/>
                  </a:rPr>
                  <a:t>，即区间从</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𝑙</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𝑟</m:t>
                    </m:r>
                    <m:r>
                      <a:rPr lang="en-US" altLang="zh-CN" sz="1400" i="1">
                        <a:latin typeface="Cambria Math" panose="02040503050406030204" charset="0"/>
                        <a:cs typeface="Cambria Math" panose="02040503050406030204" charset="0"/>
                      </a:rPr>
                      <m:t>]</m:t>
                    </m:r>
                  </m:oMath>
                </a14:m>
                <a:r>
                  <a:rPr lang="en-US" altLang="zh-CN" sz="1400">
                    <a:sym typeface="+mn-ea"/>
                  </a:rPr>
                  <a:t> </a:t>
                </a:r>
                <a:r>
                  <a:rPr lang="zh-CN" altLang="en-US" sz="1400">
                    <a:sym typeface="+mn-ea"/>
                  </a:rPr>
                  <a:t>拓展到</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𝑙</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𝑟</m:t>
                    </m:r>
                    <m:r>
                      <a:rPr lang="en-US" altLang="zh-CN" sz="1400" i="1">
                        <a:latin typeface="Cambria Math" panose="02040503050406030204" charset="0"/>
                        <a:cs typeface="Cambria Math" panose="02040503050406030204" charset="0"/>
                      </a:rPr>
                      <m:t>+1]</m:t>
                    </m:r>
                  </m:oMath>
                </a14:m>
                <a:r>
                  <a:rPr lang="zh-CN" altLang="en-US" sz="1400">
                    <a:sym typeface="+mn-ea"/>
                  </a:rPr>
                  <a:t>，其余移动情况同理。</a:t>
                </a:r>
                <a:endParaRPr lang="en-US" altLang="zh-CN" sz="1400"/>
              </a:p>
              <a:p>
                <a:pPr>
                  <a:lnSpc>
                    <a:spcPct val="150000"/>
                  </a:lnSpc>
                  <a:spcAft>
                    <a:spcPts val="0"/>
                  </a:spcAft>
                </a:pPr>
                <a:r>
                  <a:rPr lang="zh-CN" altLang="en-US" sz="1400">
                    <a:sym typeface="+mn-ea"/>
                  </a:rPr>
                  <a:t>那么考虑把这次移动带来的贡献拆开：</a:t>
                </a:r>
                <a:endParaRPr lang="en-US" altLang="zh-CN" sz="1400"/>
              </a:p>
              <a:p>
                <a:pPr>
                  <a:lnSpc>
                    <a:spcPct val="150000"/>
                  </a:lnSpc>
                  <a:spcAft>
                    <a:spcPts val="0"/>
                  </a:spcAft>
                </a:pPr>
                <a14:m>
                  <m:oMath xmlns:m="http://schemas.openxmlformats.org/officeDocument/2006/math">
                    <m:r>
                      <m:rPr>
                        <m:sty m:val="p"/>
                      </m:rPr>
                      <a:rPr lang="en-US" altLang="zh-CN" sz="1400">
                        <a:latin typeface="Cambria Math" panose="02040503050406030204" charset="0"/>
                        <a:cs typeface="Cambria Math" panose="02040503050406030204" charset="0"/>
                      </a:rPr>
                      <m:t>f</m:t>
                    </m:r>
                    <m:r>
                      <a:rPr lang="en-US" altLang="zh-CN" sz="1400">
                        <a:latin typeface="Cambria Math" panose="02040503050406030204" charset="0"/>
                        <a:cs typeface="Cambria Math" panose="02040503050406030204" charset="0"/>
                      </a:rPr>
                      <m:t>(</m:t>
                    </m:r>
                    <m:r>
                      <m:rPr>
                        <m:sty m:val="p"/>
                      </m:rPr>
                      <a:rPr lang="en-US" altLang="zh-CN" sz="1400">
                        <a:latin typeface="Cambria Math" panose="02040503050406030204" charset="0"/>
                        <a:cs typeface="Cambria Math" panose="02040503050406030204" charset="0"/>
                      </a:rPr>
                      <m:t>r</m:t>
                    </m:r>
                    <m:r>
                      <a:rPr lang="en-US" altLang="zh-CN" sz="1400">
                        <a:latin typeface="Cambria Math" panose="02040503050406030204" charset="0"/>
                        <a:cs typeface="Cambria Math" panose="02040503050406030204" charset="0"/>
                      </a:rPr>
                      <m:t>+1,[</m:t>
                    </m:r>
                    <m:r>
                      <m:rPr>
                        <m:sty m:val="p"/>
                      </m:rPr>
                      <a:rPr lang="en-US" altLang="zh-CN" sz="1400">
                        <a:latin typeface="Cambria Math" panose="02040503050406030204" charset="0"/>
                        <a:cs typeface="Cambria Math" panose="02040503050406030204" charset="0"/>
                      </a:rPr>
                      <m:t>l</m:t>
                    </m:r>
                    <m:r>
                      <a:rPr lang="en-US" altLang="zh-CN" sz="1400">
                        <a:latin typeface="Cambria Math" panose="02040503050406030204" charset="0"/>
                        <a:cs typeface="Cambria Math" panose="02040503050406030204" charset="0"/>
                      </a:rPr>
                      <m:t>,</m:t>
                    </m:r>
                    <m:r>
                      <m:rPr>
                        <m:sty m:val="p"/>
                      </m:rPr>
                      <a:rPr lang="en-US" altLang="zh-CN" sz="1400">
                        <a:latin typeface="Cambria Math" panose="02040503050406030204" charset="0"/>
                        <a:cs typeface="Cambria Math" panose="02040503050406030204" charset="0"/>
                      </a:rPr>
                      <m:t>r</m:t>
                    </m:r>
                    <m:r>
                      <a:rPr lang="en-US" altLang="zh-CN" sz="1400">
                        <a:latin typeface="Cambria Math" panose="02040503050406030204" charset="0"/>
                        <a:cs typeface="Cambria Math" panose="02040503050406030204" charset="0"/>
                      </a:rPr>
                      <m:t>])=</m:t>
                    </m:r>
                    <m:r>
                      <m:rPr>
                        <m:sty m:val="p"/>
                      </m:rPr>
                      <a:rPr lang="en-US" altLang="zh-CN" sz="1400">
                        <a:latin typeface="Cambria Math" panose="02040503050406030204" charset="0"/>
                        <a:cs typeface="Cambria Math" panose="02040503050406030204" charset="0"/>
                      </a:rPr>
                      <m:t>f</m:t>
                    </m:r>
                    <m:r>
                      <a:rPr lang="en-US" altLang="zh-CN" sz="1400">
                        <a:latin typeface="Cambria Math" panose="02040503050406030204" charset="0"/>
                        <a:cs typeface="Cambria Math" panose="02040503050406030204" charset="0"/>
                      </a:rPr>
                      <m:t>(</m:t>
                    </m:r>
                    <m:r>
                      <m:rPr>
                        <m:sty m:val="p"/>
                      </m:rPr>
                      <a:rPr lang="en-US" altLang="zh-CN" sz="1400">
                        <a:latin typeface="Cambria Math" panose="02040503050406030204" charset="0"/>
                        <a:cs typeface="Cambria Math" panose="02040503050406030204" charset="0"/>
                      </a:rPr>
                      <m:t>r</m:t>
                    </m:r>
                    <m:r>
                      <a:rPr lang="en-US" altLang="zh-CN" sz="1400">
                        <a:latin typeface="Cambria Math" panose="02040503050406030204" charset="0"/>
                        <a:cs typeface="Cambria Math" panose="02040503050406030204" charset="0"/>
                      </a:rPr>
                      <m:t>+1,[1,</m:t>
                    </m:r>
                    <m:r>
                      <m:rPr>
                        <m:sty m:val="p"/>
                      </m:rPr>
                      <a:rPr lang="en-US" altLang="zh-CN" sz="1400">
                        <a:latin typeface="Cambria Math" panose="02040503050406030204" charset="0"/>
                        <a:cs typeface="Cambria Math" panose="02040503050406030204" charset="0"/>
                      </a:rPr>
                      <m:t>r</m:t>
                    </m:r>
                    <m:r>
                      <a:rPr lang="en-US" altLang="zh-CN" sz="1400">
                        <a:latin typeface="Cambria Math" panose="02040503050406030204" charset="0"/>
                        <a:cs typeface="Cambria Math" panose="02040503050406030204" charset="0"/>
                      </a:rPr>
                      <m:t>])−</m:t>
                    </m:r>
                    <m:r>
                      <m:rPr>
                        <m:sty m:val="p"/>
                      </m:rPr>
                      <a:rPr lang="en-US" altLang="zh-CN" sz="1400">
                        <a:latin typeface="Cambria Math" panose="02040503050406030204" charset="0"/>
                        <a:cs typeface="Cambria Math" panose="02040503050406030204" charset="0"/>
                      </a:rPr>
                      <m:t>f</m:t>
                    </m:r>
                    <m:r>
                      <a:rPr lang="en-US" altLang="zh-CN" sz="1400">
                        <a:latin typeface="Cambria Math" panose="02040503050406030204" charset="0"/>
                        <a:cs typeface="Cambria Math" panose="02040503050406030204" charset="0"/>
                      </a:rPr>
                      <m:t>(</m:t>
                    </m:r>
                    <m:r>
                      <m:rPr>
                        <m:sty m:val="p"/>
                      </m:rPr>
                      <a:rPr lang="en-US" altLang="zh-CN" sz="1400">
                        <a:latin typeface="Cambria Math" panose="02040503050406030204" charset="0"/>
                        <a:cs typeface="Cambria Math" panose="02040503050406030204" charset="0"/>
                      </a:rPr>
                      <m:t>r</m:t>
                    </m:r>
                    <m:r>
                      <a:rPr lang="en-US" altLang="zh-CN" sz="1400">
                        <a:latin typeface="Cambria Math" panose="02040503050406030204" charset="0"/>
                        <a:cs typeface="Cambria Math" panose="02040503050406030204" charset="0"/>
                      </a:rPr>
                      <m:t>+1,[1,</m:t>
                    </m:r>
                    <m:r>
                      <m:rPr>
                        <m:sty m:val="p"/>
                      </m:rPr>
                      <a:rPr lang="en-US" altLang="zh-CN" sz="1400">
                        <a:latin typeface="Cambria Math" panose="02040503050406030204" charset="0"/>
                        <a:cs typeface="Cambria Math" panose="02040503050406030204" charset="0"/>
                      </a:rPr>
                      <m:t>l</m:t>
                    </m:r>
                    <m:r>
                      <a:rPr lang="en-US" altLang="zh-CN" sz="1400">
                        <a:latin typeface="Cambria Math" panose="02040503050406030204" charset="0"/>
                        <a:cs typeface="Cambria Math" panose="02040503050406030204" charset="0"/>
                      </a:rPr>
                      <m:t>−1])</m:t>
                    </m:r>
                  </m:oMath>
                </a14:m>
                <a:r>
                  <a:rPr lang="zh-CN" altLang="en-US" sz="1400">
                    <a:sym typeface="+mn-ea"/>
                  </a:rPr>
                  <a:t>。</a:t>
                </a:r>
                <a:endParaRPr lang="en-US" altLang="zh-CN" sz="1400"/>
              </a:p>
              <a:p>
                <a:pPr>
                  <a:lnSpc>
                    <a:spcPct val="150000"/>
                  </a:lnSpc>
                  <a:spcAft>
                    <a:spcPts val="0"/>
                  </a:spcAft>
                </a:pPr>
                <a:r>
                  <a:rPr lang="zh-CN" altLang="en-US" sz="1400">
                    <a:sym typeface="+mn-ea"/>
                  </a:rPr>
                  <a:t>你发现前面的是可以预处理的，后面的可以离线做扫描线。</a:t>
                </a:r>
                <a:endParaRPr lang="en-US" altLang="zh-CN" sz="1400"/>
              </a:p>
              <a:p>
                <a:pPr>
                  <a:lnSpc>
                    <a:spcPct val="150000"/>
                  </a:lnSpc>
                  <a:spcAft>
                    <a:spcPts val="0"/>
                  </a:spcAft>
                </a:pPr>
                <a:r>
                  <a:rPr lang="zh-CN" altLang="en-US" sz="1400">
                    <a:sym typeface="+mn-ea"/>
                  </a:rPr>
                  <a:t>这样我们就成功的把莫队变成了有</a:t>
                </a:r>
                <a:r>
                  <a:rPr lang="en-US" altLang="zh-CN" sz="1400">
                    <a:sym typeface="+mn-ea"/>
                  </a:rPr>
                  <a:t> </a:t>
                </a:r>
                <a14:m>
                  <m:oMath xmlns:m="http://schemas.openxmlformats.org/officeDocument/2006/math">
                    <m:r>
                      <m:rPr>
                        <m:sty m:val="p"/>
                      </m:rPr>
                      <a:rPr lang="en-US" altLang="zh-CN" sz="1400">
                        <a:latin typeface="Cambria Math" panose="02040503050406030204" charset="0"/>
                        <a:cs typeface="Cambria Math" panose="02040503050406030204" charset="0"/>
                      </a:rPr>
                      <m:t>O</m:t>
                    </m:r>
                    <m:r>
                      <a:rPr lang="en-US" altLang="zh-CN" sz="1400">
                        <a:latin typeface="Cambria Math" panose="02040503050406030204" charset="0"/>
                        <a:cs typeface="Cambria Math" panose="02040503050406030204" charset="0"/>
                      </a:rPr>
                      <m:t>(</m:t>
                    </m:r>
                    <m:r>
                      <m:rPr>
                        <m:sty m:val="p"/>
                      </m:rPr>
                      <a:rPr lang="en-US" altLang="zh-CN" sz="1400">
                        <a:latin typeface="Cambria Math" panose="02040503050406030204" charset="0"/>
                        <a:cs typeface="Cambria Math" panose="02040503050406030204" charset="0"/>
                      </a:rPr>
                      <m:t>n</m:t>
                    </m:r>
                    <m:r>
                      <a:rPr lang="en-US" altLang="zh-CN" sz="1400">
                        <a:latin typeface="Cambria Math" panose="02040503050406030204" charset="0"/>
                        <a:cs typeface="Cambria Math" panose="02040503050406030204" charset="0"/>
                      </a:rPr>
                      <m:t>)</m:t>
                    </m:r>
                  </m:oMath>
                </a14:m>
                <a:r>
                  <a:rPr lang="en-US" altLang="zh-CN" sz="1400">
                    <a:sym typeface="+mn-ea"/>
                  </a:rPr>
                  <a:t> </a:t>
                </a:r>
                <a:r>
                  <a:rPr lang="zh-CN" altLang="en-US" sz="1400">
                    <a:sym typeface="+mn-ea"/>
                  </a:rPr>
                  <a:t>次修改和</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𝑂</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𝑛</m:t>
                    </m:r>
                    <m:rad>
                      <m:radPr>
                        <m:degHide m:val="on"/>
                        <m:ctrlPr>
                          <a:rPr lang="en-US" altLang="zh-CN" sz="1400" i="1">
                            <a:latin typeface="Cambria Math" panose="02040503050406030204" pitchFamily="18" charset="0"/>
                            <a:cs typeface="Cambria Math" panose="02040503050406030204" charset="0"/>
                          </a:rPr>
                        </m:ctrlPr>
                      </m:radPr>
                      <m:deg/>
                      <m:e>
                        <m:r>
                          <a:rPr lang="en-US" altLang="zh-CN" sz="1400" i="1">
                            <a:latin typeface="Cambria Math" panose="02040503050406030204" charset="0"/>
                            <a:cs typeface="Cambria Math" panose="02040503050406030204" charset="0"/>
                          </a:rPr>
                          <m:t>𝑛</m:t>
                        </m:r>
                      </m:e>
                    </m:rad>
                    <m:r>
                      <a:rPr lang="en-US" altLang="zh-CN" sz="1400" i="1">
                        <a:latin typeface="Cambria Math" panose="02040503050406030204" charset="0"/>
                        <a:cs typeface="Cambria Math" panose="02040503050406030204" charset="0"/>
                      </a:rPr>
                      <m:t>)</m:t>
                    </m:r>
                  </m:oMath>
                </a14:m>
                <a:r>
                  <a:rPr lang="en-US" altLang="zh-CN" sz="1400">
                    <a:sym typeface="+mn-ea"/>
                  </a:rPr>
                  <a:t> </a:t>
                </a:r>
                <a:r>
                  <a:rPr lang="zh-CN" altLang="en-US" sz="1400">
                    <a:sym typeface="+mn-ea"/>
                  </a:rPr>
                  <a:t>次查询的，这个时候就可以考虑用根号算法来平衡复杂度了。</a:t>
                </a:r>
                <a:endParaRPr lang="en-US" altLang="zh-CN" sz="1400"/>
              </a:p>
              <a:p>
                <a:pPr>
                  <a:lnSpc>
                    <a:spcPct val="150000"/>
                  </a:lnSpc>
                  <a:spcAft>
                    <a:spcPts val="0"/>
                  </a:spcAft>
                </a:pPr>
                <a:r>
                  <a:rPr lang="zh-CN" altLang="en-US" sz="1400">
                    <a:sym typeface="+mn-ea"/>
                  </a:rPr>
                  <a:t>最后还有空间问题，因为莫队的指针移动是连续的，所以不用一个一个的存，存一个移动区间就可以了。</a:t>
                </a:r>
                <a:endPar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589280" y="1311275"/>
                <a:ext cx="11130915" cy="3715385"/>
              </a:xfrm>
              <a:prstGeom prst="rect">
                <a:avLst/>
              </a:prstGeom>
              <a:blipFill rotWithShape="1">
                <a:blip r:embed="rId2"/>
                <a:stretch>
                  <a:fillRect/>
                </a:stretch>
              </a:blipFill>
            </p:spPr>
            <p:txBody>
              <a:bodyPr/>
              <a:lstStyle/>
              <a:p>
                <a:r>
                  <a:rPr lang="zh-CN" altLang="en-US">
                    <a:noFill/>
                  </a:rPr>
                  <a:t> </a:t>
                </a:r>
              </a:p>
            </p:txBody>
          </p:sp>
        </mc:Fallback>
      </mc:AlternateContent>
      <p:sp>
        <p:nvSpPr>
          <p:cNvPr id="26" name="文本框 25"/>
          <p:cNvSpPr txBox="1"/>
          <p:nvPr/>
        </p:nvSpPr>
        <p:spPr>
          <a:xfrm>
            <a:off x="563880" y="238760"/>
            <a:ext cx="3822065" cy="1076325"/>
          </a:xfrm>
          <a:prstGeom prst="rect">
            <a:avLst/>
          </a:prstGeom>
          <a:noFill/>
        </p:spPr>
        <p:txBody>
          <a:bodyPr wrap="square" rtlCol="0">
            <a:spAutoFit/>
          </a:bodyPr>
          <a:lstStyle/>
          <a:p>
            <a:r>
              <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rPr>
              <a:t>莫队二次离线</a:t>
            </a:r>
            <a:endParaRPr lang="zh-CN" altLang="en-US" sz="3200"/>
          </a:p>
          <a:p>
            <a:endPar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9266"/>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01</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7996"/>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ONE</a:t>
            </a: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zh-CN" altLang="en-US" sz="4800">
                <a:sym typeface="+mn-ea"/>
              </a:rPr>
              <a:t>并查集</a:t>
            </a:r>
            <a:endPar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模板题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801495"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Template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mc:Choice xmlns:a14="http://schemas.microsoft.com/office/drawing/2010/main" Requires="a14">
          <p:sp>
            <p:nvSpPr>
              <p:cNvPr id="3" name="文本框 2"/>
              <p:cNvSpPr txBox="1"/>
              <p:nvPr/>
            </p:nvSpPr>
            <p:spPr>
              <a:xfrm>
                <a:off x="435610" y="1301115"/>
                <a:ext cx="12190730" cy="1495425"/>
              </a:xfrm>
              <a:prstGeom prst="rect">
                <a:avLst/>
              </a:prstGeom>
              <a:noFill/>
            </p:spPr>
            <p:txBody>
              <a:bodyPr wrap="square" rtlCol="0">
                <a:spAutoFit/>
              </a:bodyPr>
              <a:lstStyle/>
              <a:p>
                <a:pPr marL="0" indent="0">
                  <a:buNone/>
                </a:pPr>
                <a:r>
                  <a:rPr lang="zh-CN" altLang="en-US" dirty="0">
                    <a:sym typeface="+mn-ea"/>
                  </a:rPr>
                  <a:t>题意：</a:t>
                </a:r>
              </a:p>
              <a:p>
                <a:pPr marL="0" indent="0">
                  <a:buNone/>
                </a:pPr>
                <a:r>
                  <a:rPr lang="zh-CN" altLang="en-US" dirty="0">
                    <a:sym typeface="+mn-ea"/>
                  </a:rPr>
                  <a:t>给一个序列</a:t>
                </a:r>
                <a:r>
                  <a:rPr lang="en-US" altLang="zh-CN" dirty="0">
                    <a:sym typeface="+mn-ea"/>
                  </a:rPr>
                  <a:t> </a:t>
                </a:r>
                <a14:m>
                  <m:oMath xmlns:m="http://schemas.openxmlformats.org/officeDocument/2006/math">
                    <m:r>
                      <a:rPr lang="en-US" altLang="zh-CN" i="1">
                        <a:latin typeface="Cambria Math" panose="02040503050406030204" charset="0"/>
                        <a:cs typeface="Cambria Math" panose="02040503050406030204" charset="0"/>
                      </a:rPr>
                      <m:t>𝑎</m:t>
                    </m:r>
                  </m:oMath>
                </a14:m>
                <a:r>
                  <a:rPr lang="zh-CN" altLang="en-US" dirty="0">
                    <a:sym typeface="+mn-ea"/>
                  </a:rPr>
                  <a:t>，每次查询给一个区间</a:t>
                </a:r>
                <a:r>
                  <a:rPr lang="en-US" altLang="zh-CN" dirty="0">
                    <a:sym typeface="+mn-ea"/>
                  </a:rPr>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zh-CN" altLang="en-US" dirty="0">
                    <a:sym typeface="+mn-ea"/>
                  </a:rPr>
                  <a:t>，查询</a:t>
                </a:r>
                <a:r>
                  <a:rPr lang="en-US" altLang="zh-CN" dirty="0">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 ≤ </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&lt; </m:t>
                    </m:r>
                    <m:r>
                      <m:rPr>
                        <m:sty m:val="p"/>
                      </m:rPr>
                      <a:rPr lang="en-US" altLang="zh-CN">
                        <a:latin typeface="Cambria Math" panose="02040503050406030204" charset="0"/>
                        <a:cs typeface="Cambria Math" panose="02040503050406030204" charset="0"/>
                      </a:rPr>
                      <m:t>j</m:t>
                    </m:r>
                    <m:r>
                      <a:rPr lang="en-US" altLang="zh-CN">
                        <a:latin typeface="Cambria Math" panose="02040503050406030204" charset="0"/>
                        <a:cs typeface="Cambria Math" panose="02040503050406030204" charset="0"/>
                      </a:rPr>
                      <m:t> ≤ </m:t>
                    </m:r>
                    <m:r>
                      <m:rPr>
                        <m:sty m:val="p"/>
                      </m:rPr>
                      <a:rPr lang="en-US" altLang="zh-CN">
                        <a:latin typeface="Cambria Math" panose="02040503050406030204" charset="0"/>
                        <a:cs typeface="Cambria Math" panose="02040503050406030204" charset="0"/>
                      </a:rPr>
                      <m:t>r</m:t>
                    </m:r>
                  </m:oMath>
                </a14:m>
                <a:r>
                  <a:rPr lang="zh-CN" altLang="en-US" dirty="0">
                    <a:sym typeface="+mn-ea"/>
                  </a:rPr>
                  <a:t>，且</a:t>
                </a:r>
                <a:r>
                  <a:rPr lang="en-US" altLang="zh-CN" dirty="0">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a</m:t>
                    </m:r>
                    <m:r>
                      <a:rPr lang="en-US" altLang="zh-CN">
                        <a:latin typeface="Cambria Math" panose="02040503050406030204" charset="0"/>
                        <a:cs typeface="Cambria Math" panose="02040503050406030204" charset="0"/>
                      </a:rPr>
                      <m:t>_</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 </m:t>
                    </m:r>
                    <m:r>
                      <a:rPr lang="zh-CN" altLang="en-US">
                        <a:latin typeface="Cambria Math" panose="02040503050406030204" charset="0"/>
                        <a:sym typeface="+mn-ea"/>
                      </a:rPr>
                      <m:t>按位异或</m:t>
                    </m:r>
                    <m:r>
                      <a:rPr lang="en-US" altLang="zh-CN">
                        <a:latin typeface="Cambria Math" panose="02040503050406030204" charset="0"/>
                        <a:sym typeface="+mn-ea"/>
                      </a:rPr>
                      <m:t> </m:t>
                    </m:r>
                    <m:r>
                      <m:rPr>
                        <m:sty m:val="p"/>
                      </m:rPr>
                      <a:rPr lang="en-US" altLang="zh-CN">
                        <a:latin typeface="Cambria Math" panose="02040503050406030204" charset="0"/>
                        <a:cs typeface="Cambria Math" panose="02040503050406030204" charset="0"/>
                      </a:rPr>
                      <m:t>a</m:t>
                    </m:r>
                    <m:r>
                      <a:rPr lang="en-US" altLang="zh-CN">
                        <a:latin typeface="Cambria Math" panose="02040503050406030204" charset="0"/>
                        <a:cs typeface="Cambria Math" panose="02040503050406030204" charset="0"/>
                      </a:rPr>
                      <m:t>_</m:t>
                    </m:r>
                    <m:r>
                      <m:rPr>
                        <m:sty m:val="p"/>
                      </m:rPr>
                      <a:rPr lang="en-US" altLang="zh-CN">
                        <a:latin typeface="Cambria Math" panose="02040503050406030204" charset="0"/>
                        <a:cs typeface="Cambria Math" panose="02040503050406030204" charset="0"/>
                      </a:rPr>
                      <m:t>j</m:t>
                    </m:r>
                  </m:oMath>
                </a14:m>
                <a:r>
                  <a:rPr lang="en-US" altLang="zh-CN" dirty="0">
                    <a:sym typeface="+mn-ea"/>
                  </a:rPr>
                  <a:t> </a:t>
                </a:r>
                <a:r>
                  <a:rPr lang="zh-CN" altLang="en-US" dirty="0">
                    <a:sym typeface="+mn-ea"/>
                  </a:rPr>
                  <a:t>的二进制表示下有</a:t>
                </a:r>
                <a:r>
                  <a:rPr lang="en-US" altLang="zh-CN" dirty="0">
                    <a:sym typeface="+mn-ea"/>
                  </a:rPr>
                  <a:t> </a:t>
                </a:r>
                <a:r>
                  <a:rPr lang="en-US" altLang="zh-CN" dirty="0">
                    <a:latin typeface="Cambria Math" panose="02040503050406030204" charset="0"/>
                    <a:cs typeface="Cambria Math" panose="02040503050406030204" charset="0"/>
                    <a:sym typeface="+mn-ea"/>
                  </a:rPr>
                  <a:t>k</a:t>
                </a:r>
                <a:r>
                  <a:rPr lang="en-US" altLang="zh-CN" dirty="0">
                    <a:sym typeface="+mn-ea"/>
                  </a:rPr>
                  <a:t> </a:t>
                </a:r>
                <a:r>
                  <a:rPr lang="zh-CN" altLang="en-US" dirty="0">
                    <a:sym typeface="+mn-ea"/>
                  </a:rPr>
                  <a:t>个</a:t>
                </a:r>
                <a:r>
                  <a:rPr lang="en-US" altLang="zh-CN" dirty="0">
                    <a:sym typeface="+mn-ea"/>
                  </a:rPr>
                  <a:t> </a:t>
                </a:r>
                <a14:m>
                  <m:oMath xmlns:m="http://schemas.openxmlformats.org/officeDocument/2006/math">
                    <m:r>
                      <a:rPr lang="en-US" altLang="zh-CN">
                        <a:latin typeface="Cambria Math" panose="02040503050406030204" charset="0"/>
                        <a:cs typeface="Cambria Math" panose="02040503050406030204" charset="0"/>
                      </a:rPr>
                      <m:t>1</m:t>
                    </m:r>
                  </m:oMath>
                </a14:m>
                <a:r>
                  <a:rPr lang="en-US" altLang="zh-CN" dirty="0">
                    <a:sym typeface="+mn-ea"/>
                  </a:rPr>
                  <a:t> </a:t>
                </a:r>
                <a:r>
                  <a:rPr lang="zh-CN" altLang="en-US" dirty="0">
                    <a:sym typeface="+mn-ea"/>
                  </a:rPr>
                  <a:t>的二元</a:t>
                </a:r>
                <a:endParaRPr lang="en-US" altLang="zh-CN">
                  <a:sym typeface="+mn-ea"/>
                </a:endParaRPr>
              </a:p>
              <a:p>
                <a:pPr marL="0" indent="0">
                  <a:buNone/>
                </a:pPr>
                <a:r>
                  <a:rPr lang="zh-CN" altLang="en-US">
                    <a:sym typeface="+mn-ea"/>
                  </a:rPr>
                  <a:t>组</a:t>
                </a:r>
                <a:r>
                  <a:rPr lang="en-US" altLang="zh-CN" dirty="0">
                    <a:sym typeface="+mn-ea"/>
                  </a:rPr>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j</m:t>
                    </m:r>
                    <m:r>
                      <a:rPr lang="en-US" altLang="zh-CN">
                        <a:latin typeface="Cambria Math" panose="02040503050406030204" charset="0"/>
                        <a:cs typeface="Cambria Math" panose="02040503050406030204" charset="0"/>
                      </a:rPr>
                      <m:t>)</m:t>
                    </m:r>
                  </m:oMath>
                </a14:m>
                <a:r>
                  <a:rPr lang="en-US" altLang="zh-CN" dirty="0">
                    <a:sym typeface="+mn-ea"/>
                  </a:rPr>
                  <a:t> </a:t>
                </a:r>
                <a:r>
                  <a:rPr lang="zh-CN" altLang="en-US" dirty="0">
                    <a:sym typeface="+mn-ea"/>
                  </a:rPr>
                  <a:t>的个数。</a:t>
                </a:r>
                <a14:m>
                  <m:oMath xmlns:m="http://schemas.openxmlformats.org/officeDocument/2006/math">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oMath>
                </a14:m>
                <a:r>
                  <a:rPr lang="en-US" altLang="zh-CN" dirty="0">
                    <a:sym typeface="+mn-ea"/>
                  </a:rPr>
                  <a:t> </a:t>
                </a:r>
                <a:r>
                  <a:rPr lang="zh-CN" altLang="en-US" dirty="0">
                    <a:sym typeface="+mn-ea"/>
                  </a:rPr>
                  <a:t>小于等于</a:t>
                </a:r>
                <a:r>
                  <a:rPr lang="en-US" altLang="zh-CN" dirty="0">
                    <a:sym typeface="+mn-ea"/>
                  </a:rPr>
                  <a:t> </a:t>
                </a:r>
                <a14:m>
                  <m:oMath xmlns:m="http://schemas.openxmlformats.org/officeDocument/2006/math">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5</m:t>
                        </m:r>
                      </m:sup>
                    </m:sSup>
                  </m:oMath>
                </a14:m>
                <a:r>
                  <a:rPr lang="zh-CN" altLang="en-US" dirty="0">
                    <a:latin typeface="Cambria Math" panose="02040503050406030204" charset="0"/>
                    <a:cs typeface="Cambria Math" panose="02040503050406030204" charset="0"/>
                    <a:sym typeface="+mn-ea"/>
                  </a:rPr>
                  <a:t>。</a:t>
                </a:r>
                <a:r>
                  <a:rPr lang="zh-CN" altLang="en-US" dirty="0">
                    <a:sym typeface="+mn-ea"/>
                  </a:rPr>
                  <a:t>空间限制</a:t>
                </a:r>
                <a:r>
                  <a:rPr lang="en-US" altLang="zh-CN" dirty="0">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40 </m:t>
                    </m:r>
                    <m:r>
                      <a:rPr lang="en-US" altLang="zh-CN" i="1">
                        <a:latin typeface="Cambria Math" panose="02040503050406030204" charset="0"/>
                        <a:cs typeface="Cambria Math" panose="02040503050406030204" charset="0"/>
                        <a:sym typeface="+mn-ea"/>
                      </a:rPr>
                      <m:t>𝑀𝐵</m:t>
                    </m:r>
                  </m:oMath>
                </a14:m>
                <a:r>
                  <a:rPr lang="zh-CN" altLang="en-US" dirty="0">
                    <a:latin typeface="Cambria Math" panose="02040503050406030204" charset="0"/>
                    <a:cs typeface="Cambria Math" panose="02040503050406030204" charset="0"/>
                    <a:sym typeface="+mn-ea"/>
                  </a:rPr>
                  <a:t>。</a:t>
                </a:r>
                <a:endParaRPr lang="zh-CN" altLang="en-US" dirty="0"/>
              </a:p>
              <a:p>
                <a:pPr marL="0" indent="0">
                  <a:buNone/>
                </a:pPr>
                <a:endParaRPr lang="zh-CN" altLang="en-US" dirty="0"/>
              </a:p>
              <a:p>
                <a:pPr marL="0" indent="0">
                  <a:buNone/>
                </a:pPr>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435610" y="1301115"/>
                <a:ext cx="12190730" cy="1495425"/>
              </a:xfrm>
              <a:prstGeom prst="rect">
                <a:avLst/>
              </a:prstGeom>
              <a:blipFill>
                <a:blip r:embed="rId2"/>
                <a:stretch>
                  <a:fillRect l="-400" t="-2033"/>
                </a:stretch>
              </a:blipFill>
            </p:spPr>
            <p:txBody>
              <a:bodyPr/>
              <a:lstStyle/>
              <a:p>
                <a:r>
                  <a:rPr lang="zh-CN" altLang="en-US">
                    <a:noFill/>
                  </a:rPr>
                  <a:t> </a:t>
                </a:r>
              </a:p>
            </p:txBody>
          </p:sp>
        </mc:Fallback>
      </mc:AlternateContent>
      <p:sp>
        <p:nvSpPr>
          <p:cNvPr id="28" name="文本框 27"/>
          <p:cNvSpPr txBox="1"/>
          <p:nvPr/>
        </p:nvSpPr>
        <p:spPr>
          <a:xfrm>
            <a:off x="435610" y="2223135"/>
            <a:ext cx="5444490" cy="368300"/>
          </a:xfrm>
          <a:prstGeom prst="rect">
            <a:avLst/>
          </a:prstGeom>
          <a:noFill/>
        </p:spPr>
        <p:txBody>
          <a:bodyPr wrap="square" rtlCol="0">
            <a:spAutoFit/>
          </a:bodyPr>
          <a:lstStyle/>
          <a:p>
            <a:r>
              <a:rPr lang="en-US" altLang="zh-CN"/>
              <a:t>Hint 1</a:t>
            </a:r>
            <a:r>
              <a:rPr lang="zh-CN" altLang="en-US"/>
              <a:t>：单点对区间的贡献是可以差分的。</a:t>
            </a:r>
          </a:p>
        </p:txBody>
      </p:sp>
      <mc:AlternateContent xmlns:mc="http://schemas.openxmlformats.org/markup-compatibility/2006" xmlns:a14="http://schemas.microsoft.com/office/drawing/2010/main">
        <mc:Choice Requires="a14">
          <p:sp>
            <p:nvSpPr>
              <p:cNvPr id="29" name="文本框 28"/>
              <p:cNvSpPr txBox="1"/>
              <p:nvPr/>
            </p:nvSpPr>
            <p:spPr>
              <a:xfrm>
                <a:off x="435610" y="2652395"/>
                <a:ext cx="8181975" cy="922020"/>
              </a:xfrm>
              <a:prstGeom prst="rect">
                <a:avLst/>
              </a:prstGeom>
              <a:noFill/>
            </p:spPr>
            <p:txBody>
              <a:bodyPr wrap="square" rtlCol="0">
                <a:spAutoFit/>
              </a:bodyPr>
              <a:lstStyle/>
              <a:p>
                <a:r>
                  <a:rPr lang="en-US" altLang="zh-CN">
                    <a:sym typeface="+mn-ea"/>
                  </a:rPr>
                  <a:t>Hint 2</a:t>
                </a:r>
                <a:r>
                  <a:rPr lang="zh-CN" altLang="en-US">
                    <a:sym typeface="+mn-ea"/>
                  </a:rPr>
                  <a:t>：</a:t>
                </a:r>
                <a14:m>
                  <m:oMath xmlns:m="http://schemas.openxmlformats.org/officeDocument/2006/math">
                    <m:r>
                      <a:rPr lang="en-US" altLang="zh-CN" i="1">
                        <a:latin typeface="Cambria Math" panose="02040503050406030204" charset="0"/>
                        <a:cs typeface="Cambria Math" panose="02040503050406030204" charset="0"/>
                        <a:sym typeface="+mn-ea"/>
                      </a:rPr>
                      <m:t>𝑎</m:t>
                    </m:r>
                  </m:oMath>
                </a14:m>
                <a:r>
                  <a:rPr lang="en-US" altLang="zh-CN">
                    <a:sym typeface="+mn-ea"/>
                  </a:rPr>
                  <a:t> </a:t>
                </a:r>
                <a:r>
                  <a:rPr lang="zh-CN" altLang="en-US">
                    <a:sym typeface="+mn-ea"/>
                  </a:rPr>
                  <a:t>异或</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𝑏</m:t>
                    </m:r>
                  </m:oMath>
                </a14:m>
                <a:r>
                  <a:rPr lang="en-US" altLang="zh-CN">
                    <a:sym typeface="+mn-ea"/>
                  </a:rPr>
                  <a:t> </a:t>
                </a:r>
                <a:r>
                  <a:rPr lang="zh-CN" altLang="en-US">
                    <a:sym typeface="+mn-ea"/>
                  </a:rPr>
                  <a:t>的结果为</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𝑐</m:t>
                    </m:r>
                    <m:r>
                      <a:rPr lang="en-US" altLang="zh-CN" i="1">
                        <a:latin typeface="Cambria Math" panose="02040503050406030204" charset="0"/>
                        <a:cs typeface="Cambria Math" panose="02040503050406030204" charset="0"/>
                      </a:rPr>
                      <m:t> </m:t>
                    </m:r>
                  </m:oMath>
                </a14:m>
                <a:r>
                  <a:rPr lang="zh-CN" altLang="en-US">
                    <a:sym typeface="+mn-ea"/>
                  </a:rPr>
                  <a:t>等价于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𝑎</m:t>
                    </m:r>
                  </m:oMath>
                </a14:m>
                <a:r>
                  <a:rPr lang="en-US" altLang="zh-CN">
                    <a:sym typeface="+mn-ea"/>
                  </a:rPr>
                  <a:t> </a:t>
                </a:r>
                <a:r>
                  <a:rPr lang="zh-CN" altLang="en-US">
                    <a:sym typeface="+mn-ea"/>
                  </a:rPr>
                  <a:t>异或</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𝑐</m:t>
                    </m:r>
                  </m:oMath>
                </a14:m>
                <a:r>
                  <a:rPr lang="en-US" altLang="zh-CN">
                    <a:sym typeface="+mn-ea"/>
                  </a:rPr>
                  <a:t> </a:t>
                </a:r>
                <a:r>
                  <a:rPr lang="zh-CN" altLang="en-US">
                    <a:sym typeface="+mn-ea"/>
                  </a:rPr>
                  <a:t>的结果为</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𝑏</m:t>
                    </m:r>
                  </m:oMath>
                </a14:m>
                <a:r>
                  <a:rPr lang="zh-CN" altLang="en-US">
                    <a:latin typeface="Cambria Math" panose="02040503050406030204" charset="0"/>
                    <a:cs typeface="Cambria Math" panose="02040503050406030204" charset="0"/>
                    <a:sym typeface="+mn-ea"/>
                  </a:rPr>
                  <a:t>。</a:t>
                </a:r>
                <a:r>
                  <a:rPr lang="en-US" altLang="zh-CN">
                    <a:sym typeface="+mn-ea"/>
                  </a:rPr>
                  <a:t> </a:t>
                </a:r>
                <a:endParaRPr lang="zh-CN" altLang="en-US"/>
              </a:p>
              <a:p>
                <a:endParaRPr lang="zh-CN" altLang="en-US"/>
              </a:p>
              <a:p>
                <a:endParaRPr lang="zh-CN" altLang="en-US"/>
              </a:p>
            </p:txBody>
          </p:sp>
        </mc:Choice>
        <mc:Fallback xmlns="">
          <p:sp>
            <p:nvSpPr>
              <p:cNvPr id="29" name="文本框 28"/>
              <p:cNvSpPr txBox="1">
                <a:spLocks noRot="1" noChangeAspect="1" noMove="1" noResize="1" noEditPoints="1" noAdjustHandles="1" noChangeArrowheads="1" noChangeShapeType="1" noTextEdit="1"/>
              </p:cNvSpPr>
              <p:nvPr/>
            </p:nvSpPr>
            <p:spPr>
              <a:xfrm>
                <a:off x="435610" y="2652395"/>
                <a:ext cx="8181975" cy="92202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7893"/>
            <a:ext cx="5192491" cy="839670"/>
            <a:chOff x="435385" y="117893"/>
            <a:chExt cx="5192491" cy="839670"/>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5212378" y="11789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18110"/>
            <a:ext cx="8332470" cy="645160"/>
          </a:xfrm>
          <a:prstGeom prst="rect">
            <a:avLst/>
          </a:prstGeom>
          <a:noFill/>
        </p:spPr>
        <p:txBody>
          <a:bodyPr wrap="square" rtlCol="0">
            <a:spAutoFit/>
          </a:bodyPr>
          <a:lstStyle/>
          <a:p>
            <a:pPr marL="0" indent="0">
              <a:buNone/>
            </a:pPr>
            <a:r>
              <a:rPr lang="zh-CN" altLang="en-US">
                <a:hlinkClick r:id="rId2" action="ppaction://hlinkfile"/>
              </a:rPr>
              <a:t>【模板】莫队二次离线（第十四分块(前体)）</a:t>
            </a:r>
            <a:endParaRPr lang="zh-CN" altLang="en-US"/>
          </a:p>
          <a:p>
            <a:pPr marL="0" indent="0">
              <a:buNone/>
            </a:pP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435610" y="589280"/>
                <a:ext cx="6464300" cy="1772920"/>
              </a:xfrm>
              <a:prstGeom prst="rect">
                <a:avLst/>
              </a:prstGeom>
              <a:noFill/>
            </p:spPr>
            <p:txBody>
              <a:bodyPr wrap="square" rtlCol="0">
                <a:spAutoFit/>
              </a:bodyPr>
              <a:lstStyle/>
              <a:p>
                <a:r>
                  <a:rPr lang="zh-CN" altLang="en-US">
                    <a:sym typeface="+mn-ea"/>
                  </a:rPr>
                  <a:t>板子题。</a:t>
                </a:r>
              </a:p>
              <a:p>
                <a:r>
                  <a:rPr lang="zh-CN" altLang="en-US">
                    <a:sym typeface="+mn-ea"/>
                  </a:rPr>
                  <a:t>发现点对区间贡献可以差分，考虑二离。</a:t>
                </a:r>
              </a:p>
              <a:p>
                <a:r>
                  <a:rPr lang="zh-CN" altLang="en-US">
                    <a:sym typeface="+mn-ea"/>
                  </a:rPr>
                  <a:t>预处理出所有有</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k</m:t>
                    </m:r>
                  </m:oMath>
                </a14:m>
                <a:r>
                  <a:rPr lang="en-US" altLang="zh-CN">
                    <a:sym typeface="+mn-ea"/>
                  </a:rPr>
                  <a:t> </a:t>
                </a:r>
                <a:r>
                  <a:rPr lang="zh-CN" altLang="en-US">
                    <a:sym typeface="+mn-ea"/>
                  </a:rPr>
                  <a:t>个</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1</m:t>
                    </m:r>
                  </m:oMath>
                </a14:m>
                <a:r>
                  <a:rPr lang="en-US" altLang="zh-CN">
                    <a:sym typeface="+mn-ea"/>
                  </a:rPr>
                  <a:t> </a:t>
                </a:r>
                <a:r>
                  <a:rPr lang="zh-CN" altLang="en-US">
                    <a:sym typeface="+mn-ea"/>
                  </a:rPr>
                  <a:t>的数，假设有</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𝑐</m:t>
                    </m:r>
                  </m:oMath>
                </a14:m>
                <a:r>
                  <a:rPr lang="en-US" altLang="zh-CN">
                    <a:sym typeface="+mn-ea"/>
                  </a:rPr>
                  <a:t> </a:t>
                </a:r>
                <a:r>
                  <a:rPr lang="zh-CN" altLang="en-US">
                    <a:sym typeface="+mn-ea"/>
                  </a:rPr>
                  <a:t>个，那么二离，根据异或直接算，可以做到</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𝑂</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𝑐</m:t>
                    </m:r>
                    <m:r>
                      <a:rPr lang="en-US" altLang="zh-CN" i="1">
                        <a:latin typeface="Cambria Math" panose="02040503050406030204" charset="0"/>
                        <a:cs typeface="Cambria Math" panose="02040503050406030204" charset="0"/>
                        <a:sym typeface="+mn-ea"/>
                      </a:rPr>
                      <m:t>)</m:t>
                    </m:r>
                  </m:oMath>
                </a14:m>
                <a:r>
                  <a:rPr lang="en-US" altLang="zh-CN">
                    <a:sym typeface="+mn-ea"/>
                  </a:rPr>
                  <a:t> </a:t>
                </a:r>
                <a:r>
                  <a:rPr lang="zh-CN" altLang="en-US">
                    <a:sym typeface="+mn-ea"/>
                  </a:rPr>
                  <a:t>修改</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𝑂</m:t>
                    </m:r>
                    <m:r>
                      <a:rPr lang="en-US" altLang="zh-CN" i="1">
                        <a:latin typeface="Cambria Math" panose="02040503050406030204" charset="0"/>
                        <a:cs typeface="Cambria Math" panose="02040503050406030204" charset="0"/>
                        <a:sym typeface="+mn-ea"/>
                      </a:rPr>
                      <m:t>(1)</m:t>
                    </m:r>
                  </m:oMath>
                </a14:m>
                <a:r>
                  <a:rPr lang="en-US" altLang="zh-CN">
                    <a:sym typeface="+mn-ea"/>
                  </a:rPr>
                  <a:t> </a:t>
                </a:r>
                <a:r>
                  <a:rPr lang="zh-CN" altLang="en-US">
                    <a:sym typeface="+mn-ea"/>
                  </a:rPr>
                  <a:t>查询。</a:t>
                </a:r>
              </a:p>
              <a:p>
                <a:r>
                  <a:rPr lang="zh-CN" altLang="en-US">
                    <a:sym typeface="+mn-ea"/>
                  </a:rPr>
                  <a:t>那么就可以了。</a:t>
                </a:r>
              </a:p>
              <a:p>
                <a:r>
                  <a:rPr lang="zh-CN" altLang="en-US">
                    <a:sym typeface="+mn-ea"/>
                  </a:rPr>
                  <a:t>时间复杂度</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𝑂</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𝑛</m:t>
                    </m:r>
                    <m:rad>
                      <m:radPr>
                        <m:degHide m:val="on"/>
                        <m:ctrlPr>
                          <a:rPr lang="en-US" altLang="zh-CN" i="1">
                            <a:latin typeface="Cambria Math" panose="02040503050406030204" pitchFamily="18" charset="0"/>
                            <a:cs typeface="Cambria Math" panose="02040503050406030204" charset="0"/>
                            <a:sym typeface="+mn-ea"/>
                          </a:rPr>
                        </m:ctrlPr>
                      </m:radPr>
                      <m:deg/>
                      <m:e>
                        <m:r>
                          <a:rPr lang="en-US" altLang="zh-CN" i="1">
                            <a:latin typeface="Cambria Math" panose="02040503050406030204" charset="0"/>
                            <a:cs typeface="Cambria Math" panose="02040503050406030204" charset="0"/>
                            <a:sym typeface="+mn-ea"/>
                          </a:rPr>
                          <m:t>𝑛</m:t>
                        </m:r>
                      </m:e>
                    </m:rad>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𝑐</m:t>
                    </m:r>
                    <m:r>
                      <a:rPr lang="en-US" altLang="zh-CN" i="1">
                        <a:latin typeface="Cambria Math" panose="02040503050406030204" charset="0"/>
                        <a:cs typeface="Cambria Math" panose="02040503050406030204" charset="0"/>
                        <a:sym typeface="+mn-ea"/>
                      </a:rPr>
                      <m:t>)</m:t>
                    </m:r>
                  </m:oMath>
                </a14:m>
                <a:r>
                  <a:rPr lang="zh-CN" altLang="en-US">
                    <a:latin typeface="Cambria Math" panose="02040503050406030204" charset="0"/>
                    <a:cs typeface="Cambria Math" panose="02040503050406030204" charset="0"/>
                    <a:sym typeface="+mn-ea"/>
                  </a:rPr>
                  <a:t>，可以通过。</a:t>
                </a:r>
              </a:p>
            </p:txBody>
          </p:sp>
        </mc:Choice>
        <mc:Fallback xmlns="">
          <p:sp>
            <p:nvSpPr>
              <p:cNvPr id="5" name="文本框 4"/>
              <p:cNvSpPr txBox="1">
                <a:spLocks noRot="1" noChangeAspect="1" noMove="1" noResize="1" noEditPoints="1" noAdjustHandles="1" noChangeArrowheads="1" noChangeShapeType="1" noTextEdit="1"/>
              </p:cNvSpPr>
              <p:nvPr/>
            </p:nvSpPr>
            <p:spPr>
              <a:xfrm>
                <a:off x="435610" y="589280"/>
                <a:ext cx="6464300" cy="177292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924906" cy="906309"/>
            <a:chOff x="435385" y="118126"/>
            <a:chExt cx="2924906" cy="906309"/>
          </a:xfrm>
        </p:grpSpPr>
        <p:sp>
          <p:nvSpPr>
            <p:cNvPr id="4" name="文本框 3"/>
            <p:cNvSpPr txBox="1"/>
            <p:nvPr/>
          </p:nvSpPr>
          <p:spPr>
            <a:xfrm>
              <a:off x="708420" y="151164"/>
              <a:ext cx="17068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因数倍数题</a:t>
              </a:r>
            </a:p>
          </p:txBody>
        </p:sp>
        <p:sp>
          <p:nvSpPr>
            <p:cNvPr id="6" name="矩形 5"/>
            <p:cNvSpPr/>
            <p:nvPr/>
          </p:nvSpPr>
          <p:spPr>
            <a:xfrm>
              <a:off x="2944793"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35" y="620411"/>
              <a:ext cx="2352675" cy="337185"/>
            </a:xfrm>
            <a:prstGeom prst="rect">
              <a:avLst/>
            </a:prstGeom>
          </p:spPr>
          <p:txBody>
            <a:bodyPr wrap="squar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Factor multiple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435610" y="1301115"/>
                <a:ext cx="12190730" cy="941070"/>
              </a:xfrm>
              <a:prstGeom prst="rect">
                <a:avLst/>
              </a:prstGeom>
              <a:noFill/>
            </p:spPr>
            <p:txBody>
              <a:bodyPr wrap="square" rtlCol="0">
                <a:noAutofit/>
              </a:bodyPr>
              <a:lstStyle/>
              <a:p>
                <a:pPr marL="0" indent="0">
                  <a:buNone/>
                </a:pPr>
                <a:r>
                  <a:rPr lang="zh-CN" altLang="en-US">
                    <a:sym typeface="+mn-ea"/>
                  </a:rPr>
                  <a:t>题意：</a:t>
                </a:r>
              </a:p>
              <a:p>
                <a:pPr marL="0" indent="0">
                  <a:buNone/>
                </a:pPr>
                <a:r>
                  <a:rPr lang="zh-CN" altLang="en-US">
                    <a:sym typeface="+mn-ea"/>
                  </a:rPr>
                  <a:t>给定序列</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𝑎</m:t>
                    </m:r>
                  </m:oMath>
                </a14:m>
                <a:r>
                  <a:rPr lang="zh-CN" altLang="en-US">
                    <a:sym typeface="+mn-ea"/>
                  </a:rPr>
                  <a:t>，每次查询在区间</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en-US" altLang="zh-CN">
                    <a:sym typeface="+mn-ea"/>
                  </a:rPr>
                  <a:t> </a:t>
                </a:r>
                <a:r>
                  <a:rPr lang="zh-CN" altLang="en-US">
                    <a:sym typeface="+mn-ea"/>
                  </a:rPr>
                  <a:t>中，满足</a:t>
                </a:r>
                <a:r>
                  <a:rPr lang="en-US" altLang="zh-CN">
                    <a:sym typeface="+mn-ea"/>
                  </a:rPr>
                  <a:t> </a:t>
                </a:r>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𝑖</m:t>
                        </m:r>
                      </m:sub>
                    </m:sSub>
                  </m:oMath>
                </a14:m>
                <a:r>
                  <a:rPr lang="en-US" altLang="zh-CN">
                    <a:sym typeface="+mn-ea"/>
                  </a:rPr>
                  <a:t> </a:t>
                </a:r>
                <a:r>
                  <a:rPr lang="zh-CN" altLang="en-US">
                    <a:sym typeface="+mn-ea"/>
                  </a:rPr>
                  <a:t>是</a:t>
                </a:r>
                <a:r>
                  <a:rPr lang="en-US" altLang="zh-CN">
                    <a:sym typeface="+mn-ea"/>
                  </a:rPr>
                  <a:t> </a:t>
                </a:r>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𝑗</m:t>
                        </m:r>
                      </m:sub>
                    </m:sSub>
                  </m:oMath>
                </a14:m>
                <a:r>
                  <a:rPr lang="en-US" altLang="zh-CN">
                    <a:sym typeface="+mn-ea"/>
                  </a:rPr>
                  <a:t> </a:t>
                </a:r>
                <a:r>
                  <a:rPr lang="zh-CN" altLang="en-US">
                    <a:sym typeface="+mn-ea"/>
                  </a:rPr>
                  <a:t>倍数的数对的出现次数。</a:t>
                </a:r>
              </a:p>
              <a:p>
                <a:pPr marL="0" indent="0">
                  <a:buNone/>
                </a:pP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𝑚</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𝑎</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5×</m:t>
                    </m:r>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4</m:t>
                        </m:r>
                      </m:sup>
                    </m:sSup>
                  </m:oMath>
                </a14:m>
                <a:r>
                  <a:rPr lang="zh-CN" altLang="en-US">
                    <a:latin typeface="Cambria Math" panose="02040503050406030204" charset="0"/>
                    <a:cs typeface="Cambria Math" panose="02040503050406030204" charset="0"/>
                    <a:sym typeface="+mn-ea"/>
                  </a:rPr>
                  <a:t>。</a:t>
                </a:r>
                <a:r>
                  <a:rPr lang="zh-CN" altLang="en-US">
                    <a:sym typeface="+mn-ea"/>
                  </a:rPr>
                  <a:t>时间限制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3</m:t>
                    </m:r>
                  </m:oMath>
                </a14:m>
                <a:r>
                  <a:rPr lang="en-US" altLang="zh-CN">
                    <a:sym typeface="+mn-ea"/>
                  </a:rPr>
                  <a:t> </a:t>
                </a:r>
                <a:r>
                  <a:rPr lang="zh-CN" altLang="en-US">
                    <a:sym typeface="+mn-ea"/>
                  </a:rPr>
                  <a:t>秒，空间限制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128 </m:t>
                    </m:r>
                    <m:r>
                      <a:rPr lang="en-US" altLang="zh-CN" i="1">
                        <a:latin typeface="Cambria Math" panose="02040503050406030204" charset="0"/>
                        <a:cs typeface="Cambria Math" panose="02040503050406030204" charset="0"/>
                        <a:sym typeface="+mn-ea"/>
                      </a:rPr>
                      <m:t>𝑀𝐵</m:t>
                    </m:r>
                  </m:oMath>
                </a14:m>
                <a:r>
                  <a:rPr lang="zh-CN" altLang="en-US">
                    <a:latin typeface="Cambria Math" panose="02040503050406030204" charset="0"/>
                    <a:cs typeface="Cambria Math" panose="02040503050406030204" charset="0"/>
                    <a:sym typeface="+mn-ea"/>
                  </a:rPr>
                  <a:t>。</a:t>
                </a:r>
                <a:endParaRPr lang="zh-CN" altLang="en-US"/>
              </a:p>
              <a:p>
                <a:pPr marL="0" indent="0">
                  <a:buNone/>
                </a:pPr>
                <a:endParaRPr lang="zh-CN" altLang="en-US"/>
              </a:p>
              <a:p>
                <a:pPr marL="0" indent="0">
                  <a:buNone/>
                </a:pPr>
                <a:endParaRPr lang="zh-CN" altLang="en-US">
                  <a:sym typeface="+mn-ea"/>
                </a:endParaRPr>
              </a:p>
              <a:p>
                <a:pPr marL="0" indent="0">
                  <a:buNone/>
                </a:pPr>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435610" y="1301115"/>
                <a:ext cx="12190730" cy="941070"/>
              </a:xfrm>
              <a:prstGeom prst="rect">
                <a:avLst/>
              </a:prstGeom>
              <a:blipFill rotWithShape="1">
                <a:blip r:embed="rId2"/>
                <a:stretch>
                  <a:fillRect b="-84211"/>
                </a:stretch>
              </a:blipFill>
            </p:spPr>
            <p:txBody>
              <a:bodyPr/>
              <a:lstStyle/>
              <a:p>
                <a:r>
                  <a:rPr lang="zh-CN" altLang="en-US">
                    <a:noFill/>
                  </a:rPr>
                  <a:t> </a:t>
                </a:r>
              </a:p>
            </p:txBody>
          </p:sp>
        </mc:Fallback>
      </mc:AlternateContent>
      <p:sp>
        <p:nvSpPr>
          <p:cNvPr id="28" name="文本框 27"/>
          <p:cNvSpPr txBox="1"/>
          <p:nvPr/>
        </p:nvSpPr>
        <p:spPr>
          <a:xfrm>
            <a:off x="435610" y="2223135"/>
            <a:ext cx="8918575" cy="368300"/>
          </a:xfrm>
          <a:prstGeom prst="rect">
            <a:avLst/>
          </a:prstGeom>
          <a:noFill/>
        </p:spPr>
        <p:txBody>
          <a:bodyPr wrap="square" rtlCol="0">
            <a:spAutoFit/>
          </a:bodyPr>
          <a:lstStyle/>
          <a:p>
            <a:r>
              <a:rPr lang="en-US" altLang="zh-CN"/>
              <a:t>Hint 1</a:t>
            </a:r>
            <a:r>
              <a:rPr lang="zh-CN" altLang="en-US"/>
              <a:t>：</a:t>
            </a:r>
            <a:r>
              <a:rPr lang="zh-CN" altLang="en-US">
                <a:sym typeface="+mn-ea"/>
              </a:rPr>
              <a:t>点对区间的贡献可以差分，可以二离</a:t>
            </a:r>
            <a:r>
              <a:rPr lang="zh-CN" altLang="en-US">
                <a:latin typeface="Cambria Math" panose="02040503050406030204" charset="0"/>
                <a:cs typeface="Cambria Math" panose="02040503050406030204" charset="0"/>
              </a:rPr>
              <a:t>。</a:t>
            </a:r>
          </a:p>
        </p:txBody>
      </p:sp>
      <mc:AlternateContent xmlns:mc="http://schemas.openxmlformats.org/markup-compatibility/2006" xmlns:a14="http://schemas.microsoft.com/office/drawing/2010/main">
        <mc:Choice Requires="a14">
          <p:sp>
            <p:nvSpPr>
              <p:cNvPr id="29" name="文本框 28"/>
              <p:cNvSpPr txBox="1"/>
              <p:nvPr/>
            </p:nvSpPr>
            <p:spPr>
              <a:xfrm>
                <a:off x="435610" y="2652395"/>
                <a:ext cx="8181975" cy="351790"/>
              </a:xfrm>
              <a:prstGeom prst="rect">
                <a:avLst/>
              </a:prstGeom>
              <a:noFill/>
            </p:spPr>
            <p:txBody>
              <a:bodyPr wrap="square" rtlCol="0">
                <a:noAutofit/>
              </a:bodyPr>
              <a:lstStyle/>
              <a:p>
                <a:r>
                  <a:rPr lang="en-US" altLang="zh-CN">
                    <a:sym typeface="+mn-ea"/>
                  </a:rPr>
                  <a:t>Hint 2</a:t>
                </a:r>
                <a:r>
                  <a:rPr lang="zh-CN" altLang="en-US">
                    <a:sym typeface="+mn-ea"/>
                  </a:rPr>
                  <a:t>：注意到没有限制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𝑖</m:t>
                    </m:r>
                    <m:r>
                      <a:rPr lang="en-US" altLang="zh-CN" i="1">
                        <a:latin typeface="Cambria Math" panose="02040503050406030204" charset="0"/>
                        <a:cs typeface="Cambria Math" panose="02040503050406030204" charset="0"/>
                        <a:sym typeface="+mn-ea"/>
                      </a:rPr>
                      <m:t>&lt;</m:t>
                    </m:r>
                    <m:r>
                      <a:rPr lang="en-US" altLang="zh-CN" i="1">
                        <a:latin typeface="Cambria Math" panose="02040503050406030204" charset="0"/>
                        <a:cs typeface="Cambria Math" panose="02040503050406030204" charset="0"/>
                        <a:sym typeface="+mn-ea"/>
                      </a:rPr>
                      <m:t>𝑗</m:t>
                    </m:r>
                  </m:oMath>
                </a14:m>
                <a:r>
                  <a:rPr lang="zh-CN" altLang="en-US">
                    <a:latin typeface="Cambria Math" panose="02040503050406030204" charset="0"/>
                    <a:cs typeface="Cambria Math" panose="02040503050406030204" charset="0"/>
                    <a:sym typeface="+mn-ea"/>
                  </a:rPr>
                  <a:t>，考虑把因数和倍数分开讨论。</a:t>
                </a:r>
              </a:p>
              <a:p>
                <a:endParaRPr lang="zh-CN" altLang="en-US"/>
              </a:p>
              <a:p>
                <a:endParaRPr lang="zh-CN" altLang="en-US"/>
              </a:p>
            </p:txBody>
          </p:sp>
        </mc:Choice>
        <mc:Fallback xmlns="">
          <p:sp>
            <p:nvSpPr>
              <p:cNvPr id="29" name="文本框 28"/>
              <p:cNvSpPr txBox="1">
                <a:spLocks noRot="1" noChangeAspect="1" noMove="1" noResize="1" noEditPoints="1" noAdjustHandles="1" noChangeArrowheads="1" noChangeShapeType="1" noTextEdit="1"/>
              </p:cNvSpPr>
              <p:nvPr/>
            </p:nvSpPr>
            <p:spPr>
              <a:xfrm>
                <a:off x="435610" y="2652395"/>
                <a:ext cx="8181975" cy="351790"/>
              </a:xfrm>
              <a:prstGeom prst="rect">
                <a:avLst/>
              </a:prstGeom>
              <a:blipFill rotWithShape="1">
                <a:blip r:embed="rId3"/>
                <a:stretch>
                  <a:fillRect b="-146931"/>
                </a:stretch>
              </a:blipFill>
            </p:spPr>
            <p:txBody>
              <a:bodyPr/>
              <a:lstStyle/>
              <a:p>
                <a:r>
                  <a:rPr lang="zh-CN" altLang="en-US">
                    <a:noFill/>
                  </a:rPr>
                  <a:t> </a:t>
                </a:r>
              </a:p>
            </p:txBody>
          </p:sp>
        </mc:Fallback>
      </mc:AlternateContent>
      <p:sp>
        <p:nvSpPr>
          <p:cNvPr id="2" name="文本框 1"/>
          <p:cNvSpPr txBox="1"/>
          <p:nvPr/>
        </p:nvSpPr>
        <p:spPr>
          <a:xfrm>
            <a:off x="435610" y="3049270"/>
            <a:ext cx="6737350" cy="368300"/>
          </a:xfrm>
          <a:prstGeom prst="rect">
            <a:avLst/>
          </a:prstGeom>
          <a:noFill/>
        </p:spPr>
        <p:txBody>
          <a:bodyPr wrap="square" rtlCol="0">
            <a:spAutoFit/>
          </a:bodyPr>
          <a:lstStyle/>
          <a:p>
            <a:r>
              <a:rPr lang="en-US" altLang="zh-CN"/>
              <a:t>Hint 3</a:t>
            </a:r>
            <a:r>
              <a:rPr lang="zh-CN" altLang="en-US"/>
              <a:t>：因数好做，那么倍数处理常见的套路是什么？</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P spid="28" grpId="1"/>
      <p:bldP spid="29" grpId="0"/>
      <p:bldP spid="29" grpId="1"/>
      <p:bldP spid="2" grpId="0"/>
      <p:bldP spid="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7893"/>
            <a:ext cx="2789651" cy="839670"/>
            <a:chOff x="435385" y="117893"/>
            <a:chExt cx="2789651" cy="839670"/>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809538" y="11789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850900" y="119380"/>
            <a:ext cx="2373630" cy="368300"/>
          </a:xfrm>
          <a:prstGeom prst="rect">
            <a:avLst/>
          </a:prstGeom>
          <a:noFill/>
        </p:spPr>
        <p:txBody>
          <a:bodyPr wrap="square" rtlCol="0">
            <a:spAutoFit/>
          </a:bodyPr>
          <a:lstStyle/>
          <a:p>
            <a:pPr marL="0" indent="0">
              <a:buNone/>
            </a:pPr>
            <a:r>
              <a:rPr lang="zh-CN" altLang="en-US">
                <a:hlinkClick r:id="rId2" action="ppaction://hlinkfile"/>
              </a:rPr>
              <a:t>[Ynoi2018] GOSICK</a:t>
            </a: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p:sp>
        <p:nvSpPr>
          <p:cNvPr id="5" name="文本框 4"/>
          <p:cNvSpPr txBox="1"/>
          <p:nvPr/>
        </p:nvSpPr>
        <p:spPr>
          <a:xfrm>
            <a:off x="435610" y="620395"/>
            <a:ext cx="6464300" cy="368300"/>
          </a:xfrm>
          <a:prstGeom prst="rect">
            <a:avLst/>
          </a:prstGeom>
          <a:noFill/>
        </p:spPr>
        <p:txBody>
          <a:bodyPr wrap="square" rtlCol="0">
            <a:spAutoFit/>
          </a:bodyPr>
          <a:lstStyle/>
          <a:p>
            <a:r>
              <a:rPr lang="zh-CN" altLang="en-US">
                <a:sym typeface="+mn-ea"/>
              </a:rPr>
              <a:t>先发现点对区间的贡献可差分，考虑莫队二离。</a:t>
            </a:r>
            <a:endParaRPr lang="zh-CN" altLang="en-US"/>
          </a:p>
        </p:txBody>
      </p:sp>
      <mc:AlternateContent xmlns:mc="http://schemas.openxmlformats.org/markup-compatibility/2006" xmlns:a14="http://schemas.microsoft.com/office/drawing/2010/main">
        <mc:Choice Requires="a14">
          <p:sp>
            <p:nvSpPr>
              <p:cNvPr id="6" name="文本框 5"/>
              <p:cNvSpPr txBox="1"/>
              <p:nvPr/>
            </p:nvSpPr>
            <p:spPr>
              <a:xfrm>
                <a:off x="435610" y="957580"/>
                <a:ext cx="12464415" cy="645160"/>
              </a:xfrm>
              <a:prstGeom prst="rect">
                <a:avLst/>
              </a:prstGeom>
              <a:noFill/>
            </p:spPr>
            <p:txBody>
              <a:bodyPr wrap="square" rtlCol="0">
                <a:spAutoFit/>
              </a:bodyPr>
              <a:lstStyle/>
              <a:p>
                <a:r>
                  <a:rPr lang="zh-CN" altLang="en-US">
                    <a:sym typeface="+mn-ea"/>
                  </a:rPr>
                  <a:t>考虑没有对</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𝑖</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𝑗</m:t>
                    </m:r>
                  </m:oMath>
                </a14:m>
                <a:r>
                  <a:rPr lang="en-US" altLang="zh-CN">
                    <a:sym typeface="+mn-ea"/>
                  </a:rPr>
                  <a:t> </a:t>
                </a:r>
                <a:r>
                  <a:rPr lang="zh-CN" altLang="en-US">
                    <a:sym typeface="+mn-ea"/>
                  </a:rPr>
                  <a:t>作出约束，所以我们可以把贡献拆成因数和倍数。</a:t>
                </a:r>
                <a:endParaRPr lang="en-US" altLang="zh-CN"/>
              </a:p>
              <a:p>
                <a:endParaRPr lang="zh-CN" altLang="en-US"/>
              </a:p>
            </p:txBody>
          </p:sp>
        </mc:Choice>
        <mc:Fallback xmlns="">
          <p:sp>
            <p:nvSpPr>
              <p:cNvPr id="6" name="文本框 5"/>
              <p:cNvSpPr txBox="1">
                <a:spLocks noRot="1" noChangeAspect="1" noMove="1" noResize="1" noEditPoints="1" noAdjustHandles="1" noChangeArrowheads="1" noChangeShapeType="1" noTextEdit="1"/>
              </p:cNvSpPr>
              <p:nvPr/>
            </p:nvSpPr>
            <p:spPr>
              <a:xfrm>
                <a:off x="435610" y="957580"/>
                <a:ext cx="12464415" cy="645160"/>
              </a:xfrm>
              <a:prstGeom prst="rect">
                <a:avLst/>
              </a:prstGeom>
              <a:blipFill rotWithShape="1">
                <a:blip r:embed="rId3"/>
                <a:stretch>
                  <a:fillRect/>
                </a:stretch>
              </a:blipFill>
            </p:spPr>
            <p:txBody>
              <a:bodyPr/>
              <a:lstStyle/>
              <a:p>
                <a:r>
                  <a:rPr lang="zh-CN" altLang="en-US">
                    <a:noFill/>
                  </a:rPr>
                  <a:t> </a:t>
                </a:r>
              </a:p>
            </p:txBody>
          </p:sp>
        </mc:Fallback>
      </mc:AlternateContent>
      <p:sp>
        <p:nvSpPr>
          <p:cNvPr id="7" name="文本框 6"/>
          <p:cNvSpPr txBox="1"/>
          <p:nvPr/>
        </p:nvSpPr>
        <p:spPr>
          <a:xfrm>
            <a:off x="435610" y="1272540"/>
            <a:ext cx="10231755" cy="368300"/>
          </a:xfrm>
          <a:prstGeom prst="rect">
            <a:avLst/>
          </a:prstGeom>
          <a:noFill/>
        </p:spPr>
        <p:txBody>
          <a:bodyPr wrap="square" rtlCol="0">
            <a:spAutoFit/>
          </a:bodyPr>
          <a:lstStyle/>
          <a:p>
            <a:r>
              <a:rPr lang="zh-CN" altLang="en-US">
                <a:sym typeface="+mn-ea"/>
              </a:rPr>
              <a:t>那么实际上因数就解决了，每次加入一个点的时候枚举因数算一下就可以了。</a:t>
            </a:r>
            <a:endParaRPr lang="zh-CN" altLang="en-US"/>
          </a:p>
        </p:txBody>
      </p:sp>
      <mc:AlternateContent xmlns:mc="http://schemas.openxmlformats.org/markup-compatibility/2006" xmlns:a14="http://schemas.microsoft.com/office/drawing/2010/main">
        <mc:Choice Requires="a14">
          <p:sp>
            <p:nvSpPr>
              <p:cNvPr id="8" name="文本框 7"/>
              <p:cNvSpPr txBox="1"/>
              <p:nvPr/>
            </p:nvSpPr>
            <p:spPr>
              <a:xfrm>
                <a:off x="435610" y="1560195"/>
                <a:ext cx="13048615" cy="368300"/>
              </a:xfrm>
              <a:prstGeom prst="rect">
                <a:avLst/>
              </a:prstGeom>
              <a:noFill/>
            </p:spPr>
            <p:txBody>
              <a:bodyPr wrap="square" rtlCol="0">
                <a:spAutoFit/>
              </a:bodyPr>
              <a:lstStyle/>
              <a:p>
                <a:r>
                  <a:rPr lang="zh-CN" altLang="en-US">
                    <a:sym typeface="+mn-ea"/>
                  </a:rPr>
                  <a:t>考虑根号分治，设阀值为</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𝐵</m:t>
                    </m:r>
                  </m:oMath>
                </a14:m>
                <a:r>
                  <a:rPr lang="zh-CN" altLang="en-US">
                    <a:latin typeface="Cambria Math" panose="02040503050406030204" charset="0"/>
                    <a:cs typeface="Cambria Math" panose="02040503050406030204" charset="0"/>
                    <a:sym typeface="+mn-ea"/>
                  </a:rPr>
                  <a:t>。</a:t>
                </a:r>
              </a:p>
            </p:txBody>
          </p:sp>
        </mc:Choice>
        <mc:Fallback xmlns="">
          <p:sp>
            <p:nvSpPr>
              <p:cNvPr id="8" name="文本框 7"/>
              <p:cNvSpPr txBox="1">
                <a:spLocks noRot="1" noChangeAspect="1" noMove="1" noResize="1" noEditPoints="1" noAdjustHandles="1" noChangeArrowheads="1" noChangeShapeType="1" noTextEdit="1"/>
              </p:cNvSpPr>
              <p:nvPr/>
            </p:nvSpPr>
            <p:spPr>
              <a:xfrm>
                <a:off x="435610" y="1560195"/>
                <a:ext cx="13048615" cy="36830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435610" y="1849120"/>
                <a:ext cx="10160635" cy="513715"/>
              </a:xfrm>
              <a:prstGeom prst="rect">
                <a:avLst/>
              </a:prstGeom>
              <a:noFill/>
            </p:spPr>
            <p:txBody>
              <a:bodyPr wrap="square" rtlCol="0">
                <a:spAutoFit/>
              </a:bodyPr>
              <a:lstStyle/>
              <a:p>
                <a:r>
                  <a:rPr lang="zh-CN" altLang="en-US">
                    <a:sym typeface="+mn-ea"/>
                  </a:rPr>
                  <a:t>对于大于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𝐵</m:t>
                    </m:r>
                  </m:oMath>
                </a14:m>
                <a:r>
                  <a:rPr lang="en-US" altLang="zh-CN">
                    <a:sym typeface="+mn-ea"/>
                  </a:rPr>
                  <a:t> </a:t>
                </a:r>
                <a:r>
                  <a:rPr lang="zh-CN" altLang="en-US">
                    <a:sym typeface="+mn-ea"/>
                  </a:rPr>
                  <a:t>的数我们暴力跳倍数，复杂度</a:t>
                </a:r>
                <a:r>
                  <a:rPr lang="en-US" altLang="zh-CN">
                    <a:sym typeface="+mn-ea"/>
                  </a:rPr>
                  <a:t> </a:t>
                </a:r>
                <a14:m>
                  <m:oMath xmlns:m="http://schemas.openxmlformats.org/officeDocument/2006/math">
                    <m:f>
                      <m:fPr>
                        <m:ctrlPr>
                          <a:rPr lang="en-US" altLang="zh-CN" i="1">
                            <a:latin typeface="Cambria Math" panose="02040503050406030204" pitchFamily="18" charset="0"/>
                            <a:cs typeface="Cambria Math" panose="02040503050406030204" charset="0"/>
                            <a:sym typeface="+mn-ea"/>
                          </a:rPr>
                        </m:ctrlPr>
                      </m:fPr>
                      <m:num>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𝑛</m:t>
                            </m:r>
                          </m:e>
                          <m:sup>
                            <m:r>
                              <a:rPr lang="en-US" altLang="zh-CN" i="1">
                                <a:latin typeface="Cambria Math" panose="02040503050406030204" charset="0"/>
                                <a:cs typeface="Cambria Math" panose="02040503050406030204" charset="0"/>
                                <a:sym typeface="+mn-ea"/>
                              </a:rPr>
                              <m:t>2</m:t>
                            </m:r>
                          </m:sup>
                        </m:sSup>
                      </m:num>
                      <m:den>
                        <m:r>
                          <a:rPr lang="en-US" altLang="zh-CN" i="1">
                            <a:latin typeface="Cambria Math" panose="02040503050406030204" charset="0"/>
                            <a:cs typeface="Cambria Math" panose="02040503050406030204" charset="0"/>
                            <a:sym typeface="+mn-ea"/>
                          </a:rPr>
                          <m:t>𝐵</m:t>
                        </m:r>
                      </m:den>
                    </m:f>
                  </m:oMath>
                </a14:m>
                <a:r>
                  <a:rPr lang="zh-CN" altLang="en-US">
                    <a:sym typeface="+mn-ea"/>
                  </a:rPr>
                  <a:t>。</a:t>
                </a:r>
                <a:endParaRPr lang="zh-CN" altLang="en-US"/>
              </a:p>
            </p:txBody>
          </p:sp>
        </mc:Choice>
        <mc:Fallback xmlns="">
          <p:sp>
            <p:nvSpPr>
              <p:cNvPr id="9" name="文本框 8"/>
              <p:cNvSpPr txBox="1">
                <a:spLocks noRot="1" noChangeAspect="1" noMove="1" noResize="1" noEditPoints="1" noAdjustHandles="1" noChangeArrowheads="1" noChangeShapeType="1" noTextEdit="1"/>
              </p:cNvSpPr>
              <p:nvPr/>
            </p:nvSpPr>
            <p:spPr>
              <a:xfrm>
                <a:off x="435610" y="1849120"/>
                <a:ext cx="10160635" cy="513715"/>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435610" y="2301875"/>
                <a:ext cx="11969115" cy="368300"/>
              </a:xfrm>
              <a:prstGeom prst="rect">
                <a:avLst/>
              </a:prstGeom>
              <a:noFill/>
            </p:spPr>
            <p:txBody>
              <a:bodyPr wrap="square" rtlCol="0">
                <a:spAutoFit/>
              </a:bodyPr>
              <a:lstStyle/>
              <a:p>
                <a:r>
                  <a:rPr lang="zh-CN" altLang="en-US">
                    <a:sym typeface="+mn-ea"/>
                  </a:rPr>
                  <a:t>对于小于等于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𝐵</m:t>
                    </m:r>
                  </m:oMath>
                </a14:m>
                <a:r>
                  <a:rPr lang="en-US" altLang="zh-CN">
                    <a:sym typeface="+mn-ea"/>
                  </a:rPr>
                  <a:t> </a:t>
                </a:r>
                <a:r>
                  <a:rPr lang="zh-CN" altLang="en-US">
                    <a:sym typeface="+mn-ea"/>
                  </a:rPr>
                  <a:t>的数我们先提前把这个数倍数数量的前缀和处理出来，每次加点直接查询即可，时间复杂度</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𝑂</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𝑛𝐵</m:t>
                    </m:r>
                    <m:r>
                      <a:rPr lang="en-US" altLang="zh-CN" i="1">
                        <a:latin typeface="Cambria Math" panose="02040503050406030204" charset="0"/>
                        <a:cs typeface="Cambria Math" panose="02040503050406030204" charset="0"/>
                        <a:sym typeface="+mn-ea"/>
                      </a:rPr>
                      <m:t>)</m:t>
                    </m:r>
                  </m:oMath>
                </a14:m>
                <a:r>
                  <a:rPr lang="zh-CN" altLang="en-US">
                    <a:latin typeface="Cambria Math" panose="02040503050406030204" charset="0"/>
                    <a:cs typeface="Cambria Math" panose="02040503050406030204" charset="0"/>
                    <a:sym typeface="+mn-ea"/>
                  </a:rPr>
                  <a:t>。</a:t>
                </a:r>
              </a:p>
            </p:txBody>
          </p:sp>
        </mc:Choice>
        <mc:Fallback xmlns="">
          <p:sp>
            <p:nvSpPr>
              <p:cNvPr id="10" name="文本框 9"/>
              <p:cNvSpPr txBox="1">
                <a:spLocks noRot="1" noChangeAspect="1" noMove="1" noResize="1" noEditPoints="1" noAdjustHandles="1" noChangeArrowheads="1" noChangeShapeType="1" noTextEdit="1"/>
              </p:cNvSpPr>
              <p:nvPr/>
            </p:nvSpPr>
            <p:spPr>
              <a:xfrm>
                <a:off x="435610" y="2301875"/>
                <a:ext cx="11969115" cy="368300"/>
              </a:xfrm>
              <a:prstGeom prst="rect">
                <a:avLst/>
              </a:prstGeom>
              <a:blipFill rotWithShape="1">
                <a:blip r:embed="rId6"/>
                <a:stretch>
                  <a:fillRect/>
                </a:stretch>
              </a:blipFill>
            </p:spPr>
            <p:txBody>
              <a:bodyPr/>
              <a:lstStyle/>
              <a:p>
                <a:r>
                  <a:rPr lang="zh-CN" altLang="en-US">
                    <a:noFill/>
                  </a:rPr>
                  <a:t> </a:t>
                </a:r>
              </a:p>
            </p:txBody>
          </p:sp>
        </mc:Fallback>
      </mc:AlternateContent>
      <p:sp>
        <p:nvSpPr>
          <p:cNvPr id="11" name="文本框 10"/>
          <p:cNvSpPr txBox="1"/>
          <p:nvPr/>
        </p:nvSpPr>
        <p:spPr>
          <a:xfrm>
            <a:off x="495935" y="3515995"/>
            <a:ext cx="214122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4" name="文本框 3"/>
              <p:cNvSpPr txBox="1"/>
              <p:nvPr/>
            </p:nvSpPr>
            <p:spPr>
              <a:xfrm>
                <a:off x="435610" y="2609215"/>
                <a:ext cx="11969115" cy="387985"/>
              </a:xfrm>
              <a:prstGeom prst="rect">
                <a:avLst/>
              </a:prstGeom>
              <a:noFill/>
            </p:spPr>
            <p:txBody>
              <a:bodyPr wrap="square" rtlCol="0">
                <a:spAutoFit/>
              </a:bodyPr>
              <a:lstStyle/>
              <a:p>
                <a:r>
                  <a:rPr lang="zh-CN" altLang="en-US">
                    <a:sym typeface="+mn-ea"/>
                  </a:rPr>
                  <a:t>那么平衡复杂度，取</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𝐵</m:t>
                    </m:r>
                    <m:r>
                      <a:rPr lang="en-US" altLang="zh-CN" i="1">
                        <a:latin typeface="Cambria Math" panose="02040503050406030204" charset="0"/>
                        <a:cs typeface="Cambria Math" panose="02040503050406030204" charset="0"/>
                        <a:sym typeface="+mn-ea"/>
                      </a:rPr>
                      <m:t>=</m:t>
                    </m:r>
                    <m:rad>
                      <m:radPr>
                        <m:degHide m:val="on"/>
                        <m:ctrlPr>
                          <a:rPr lang="en-US" altLang="zh-CN" i="1">
                            <a:latin typeface="Cambria Math" panose="02040503050406030204" pitchFamily="18" charset="0"/>
                            <a:cs typeface="Cambria Math" panose="02040503050406030204" charset="0"/>
                            <a:sym typeface="+mn-ea"/>
                          </a:rPr>
                        </m:ctrlPr>
                      </m:radPr>
                      <m:deg/>
                      <m:e>
                        <m:r>
                          <a:rPr lang="en-US" altLang="zh-CN" i="1">
                            <a:latin typeface="Cambria Math" panose="02040503050406030204" charset="0"/>
                            <a:cs typeface="Cambria Math" panose="02040503050406030204" charset="0"/>
                            <a:sym typeface="+mn-ea"/>
                          </a:rPr>
                          <m:t>𝑛</m:t>
                        </m:r>
                      </m:e>
                    </m:rad>
                  </m:oMath>
                </a14:m>
                <a:r>
                  <a:rPr lang="zh-CN" altLang="en-US">
                    <a:sym typeface="+mn-ea"/>
                  </a:rPr>
                  <a:t>，时间复杂度</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𝑂</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𝑛</m:t>
                    </m:r>
                    <m:rad>
                      <m:radPr>
                        <m:degHide m:val="on"/>
                        <m:ctrlPr>
                          <a:rPr lang="en-US" altLang="zh-CN" i="1">
                            <a:latin typeface="Cambria Math" panose="02040503050406030204" pitchFamily="18" charset="0"/>
                            <a:cs typeface="Cambria Math" panose="02040503050406030204" charset="0"/>
                            <a:sym typeface="+mn-ea"/>
                          </a:rPr>
                        </m:ctrlPr>
                      </m:radPr>
                      <m:deg/>
                      <m:e>
                        <m:r>
                          <a:rPr lang="en-US" altLang="zh-CN" i="1">
                            <a:latin typeface="Cambria Math" panose="02040503050406030204" charset="0"/>
                            <a:cs typeface="Cambria Math" panose="02040503050406030204" charset="0"/>
                            <a:sym typeface="+mn-ea"/>
                          </a:rPr>
                          <m:t>𝑛</m:t>
                        </m:r>
                      </m:e>
                    </m:rad>
                    <m:r>
                      <a:rPr lang="en-US" altLang="zh-CN" i="1">
                        <a:latin typeface="Cambria Math" panose="02040503050406030204" charset="0"/>
                        <a:cs typeface="Cambria Math" panose="02040503050406030204" charset="0"/>
                        <a:sym typeface="+mn-ea"/>
                      </a:rPr>
                      <m:t>)</m:t>
                    </m:r>
                  </m:oMath>
                </a14:m>
                <a:r>
                  <a:rPr lang="zh-CN" altLang="en-US">
                    <a:sym typeface="+mn-ea"/>
                  </a:rPr>
                  <a:t>。</a:t>
                </a:r>
                <a:endParaRPr lang="zh-CN" altLang="en-US">
                  <a:latin typeface="Cambria Math" panose="02040503050406030204" charset="0"/>
                  <a:cs typeface="Cambria Math" panose="02040503050406030204" charset="0"/>
                  <a:sym typeface="+mn-ea"/>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35610" y="2609215"/>
                <a:ext cx="11969115" cy="387985"/>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4" grpId="0"/>
      <p:bldP spid="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19442724">
            <a:off x="9065976" y="-390976"/>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rot="19442724">
            <a:off x="9049308" y="297802"/>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35385" y="118126"/>
            <a:ext cx="2321021" cy="906309"/>
            <a:chOff x="435385" y="118126"/>
            <a:chExt cx="2321021" cy="906309"/>
          </a:xfrm>
        </p:grpSpPr>
        <p:sp>
          <p:nvSpPr>
            <p:cNvPr id="18" name="文本框 17"/>
            <p:cNvSpPr txBox="1"/>
            <p:nvPr/>
          </p:nvSpPr>
          <p:spPr>
            <a:xfrm>
              <a:off x="708420" y="151164"/>
              <a:ext cx="792480" cy="460375"/>
            </a:xfrm>
            <a:prstGeom prst="rect">
              <a:avLst/>
            </a:prstGeom>
            <a:noFill/>
          </p:spPr>
          <p:txBody>
            <a:bodyPr wrap="none" rtlCol="0">
              <a:spAutoFit/>
            </a:bodyPr>
            <a:lstStyle/>
            <a:p>
              <a:pPr algn="l"/>
              <a:r>
                <a:rPr lang="zh-CN" altLang="en-US" sz="2400">
                  <a:sym typeface="+mn-ea"/>
                </a:rPr>
                <a:t>习题</a:t>
              </a:r>
              <a:endParaRPr lang="zh-CN" altLang="en-US" sz="2400" b="1" dirty="0">
                <a:latin typeface="Segoe UI" panose="020B0502040204020203" pitchFamily="34" charset="0"/>
                <a:cs typeface="Segoe UI" panose="020B0502040204020203" pitchFamily="34" charset="0"/>
              </a:endParaRPr>
            </a:p>
          </p:txBody>
        </p:sp>
        <p:sp>
          <p:nvSpPr>
            <p:cNvPr id="19" name="矩形 18"/>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20" name="矩形 19"/>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21" name="直接连接符 2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08420" y="620378"/>
              <a:ext cx="975995" cy="337185"/>
            </a:xfrm>
            <a:prstGeom prst="rect">
              <a:avLst/>
            </a:prstGeom>
          </p:spPr>
          <p:txBody>
            <a:bodyPr wrap="none">
              <a:spAutoFit/>
            </a:bodyPr>
            <a:lstStyle/>
            <a:p>
              <a:pPr algn="l"/>
              <a:r>
                <a:rPr lang="en-US" altLang="zh-CN" sz="1600" dirty="0">
                  <a:solidFill>
                    <a:schemeClr val="bg2">
                      <a:lumMod val="50000"/>
                    </a:schemeClr>
                  </a:solidFill>
                  <a:latin typeface="Segoe UI" panose="020B0502040204020203" pitchFamily="34" charset="0"/>
                  <a:cs typeface="Segoe UI" panose="020B0502040204020203" pitchFamily="34" charset="0"/>
                  <a:sym typeface="+mn-ea"/>
                </a:rPr>
                <a:t>exercises</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16" name="文本框 15"/>
          <p:cNvSpPr txBox="1"/>
          <p:nvPr/>
        </p:nvSpPr>
        <p:spPr>
          <a:xfrm>
            <a:off x="565150" y="1009015"/>
            <a:ext cx="4959985" cy="368300"/>
          </a:xfrm>
          <a:prstGeom prst="rect">
            <a:avLst/>
          </a:prstGeom>
          <a:noFill/>
        </p:spPr>
        <p:txBody>
          <a:bodyPr wrap="square" rtlCol="0">
            <a:spAutoFit/>
          </a:bodyPr>
          <a:lstStyle/>
          <a:p>
            <a:r>
              <a:rPr lang="en-US" altLang="zh-CN">
                <a:sym typeface="+mn-ea"/>
              </a:rPr>
              <a:t>[Ynoi2019 </a:t>
            </a:r>
            <a:r>
              <a:rPr lang="zh-CN" altLang="en-US">
                <a:sym typeface="+mn-ea"/>
              </a:rPr>
              <a:t>模拟赛</a:t>
            </a:r>
            <a:r>
              <a:rPr lang="en-US" altLang="zh-CN">
                <a:sym typeface="+mn-ea"/>
              </a:rPr>
              <a:t>] Yuno loves sqrt technology II</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814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04</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6805"/>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FOUR</a:t>
            </a: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zh-CN" altLang="en-US" sz="4800">
                <a:sym typeface="+mn-ea"/>
              </a:rPr>
              <a:t>分块</a:t>
            </a:r>
            <a:endPar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
        <p:nvSpPr>
          <p:cNvPr id="7" name="文本框 6"/>
          <p:cNvSpPr txBox="1"/>
          <p:nvPr/>
        </p:nvSpPr>
        <p:spPr>
          <a:xfrm>
            <a:off x="3039745" y="4665345"/>
            <a:ext cx="6293485" cy="645160"/>
          </a:xfrm>
          <a:prstGeom prst="rect">
            <a:avLst/>
          </a:prstGeom>
          <a:noFill/>
        </p:spPr>
        <p:txBody>
          <a:bodyPr wrap="square" rtlCol="0">
            <a:spAutoFit/>
          </a:bodyPr>
          <a:lstStyle/>
          <a:p>
            <a:r>
              <a:rPr lang="zh-CN" altLang="en-US"/>
              <a:t>优雅的暴力。</a:t>
            </a:r>
          </a:p>
          <a:p>
            <a:r>
              <a:rPr lang="zh-CN" altLang="en-US"/>
              <a:t>本质是一种平衡复杂度的思想。</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矩形 24"/>
              <p:cNvSpPr/>
              <p:nvPr/>
            </p:nvSpPr>
            <p:spPr>
              <a:xfrm>
                <a:off x="589280" y="1311275"/>
                <a:ext cx="10576560" cy="1545590"/>
              </a:xfrm>
              <a:prstGeom prst="rect">
                <a:avLst/>
              </a:prstGeom>
            </p:spPr>
            <p:txBody>
              <a:bodyPr wrap="square">
                <a:spAutoFit/>
              </a:bodyPr>
              <a:lstStyle/>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设分块阀值为</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𝐵</m:t>
                    </m:r>
                  </m:oMath>
                </a14:m>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a:t>
                </a:r>
              </a:p>
              <a:p>
                <a:pPr>
                  <a:lnSpc>
                    <a:spcPct val="150000"/>
                  </a:lnSpc>
                  <a:spcAft>
                    <a:spcPts val="0"/>
                  </a:spcAft>
                </a:pPr>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那么对于整块，每次询问最多</a:t>
                </a:r>
                <a: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 </a:t>
                </a:r>
                <a14:m>
                  <m:oMath xmlns:m="http://schemas.openxmlformats.org/officeDocument/2006/math">
                    <m:f>
                      <m:f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fPr>
                      <m:num>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num>
                      <m:den>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𝐵</m:t>
                        </m:r>
                      </m:den>
                    </m:f>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个，每个</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(1)</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处理，复杂度</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f>
                      <m:fPr>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fPr>
                      <m:num>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num>
                      <m:den>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𝐵</m:t>
                        </m:r>
                      </m:den>
                    </m:f>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endPar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endParaRP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对于散块，每次询问暴力，复杂度</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𝐵</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平衡复杂度，取</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𝐵</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ad>
                      <m:radPr>
                        <m:degHide m:val="on"/>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radPr>
                      <m:deg/>
                      <m:e>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e>
                    </m:rad>
                  </m:oMath>
                </a14:m>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，得到总时间复杂度</a:t>
                </a:r>
                <a: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𝑂</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rad>
                      <m:radPr>
                        <m:degHide m:val="on"/>
                        <m:ctrlPr>
                          <a:rPr lang="en-US" altLang="zh-CN" sz="1400" i="1" kern="100" dirty="0">
                            <a:solidFill>
                              <a:schemeClr val="bg2">
                                <a:lumMod val="50000"/>
                              </a:schemeClr>
                            </a:solidFill>
                            <a:latin typeface="Cambria Math" panose="02040503050406030204" pitchFamily="18" charset="0"/>
                            <a:ea typeface="微软雅黑" panose="020B0503020204020204" pitchFamily="34" charset="-122"/>
                            <a:cs typeface="Cambria Math" panose="02040503050406030204" charset="0"/>
                          </a:rPr>
                        </m:ctrlPr>
                      </m:radPr>
                      <m:deg/>
                      <m:e>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𝑛</m:t>
                        </m:r>
                      </m:e>
                    </m:rad>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a:t>
                </a:r>
              </a:p>
            </p:txBody>
          </p:sp>
        </mc:Choice>
        <mc:Fallback xmlns="">
          <p:sp>
            <p:nvSpPr>
              <p:cNvPr id="25" name="矩形 24"/>
              <p:cNvSpPr>
                <a:spLocks noRot="1" noChangeAspect="1" noMove="1" noResize="1" noEditPoints="1" noAdjustHandles="1" noChangeArrowheads="1" noChangeShapeType="1" noTextEdit="1"/>
              </p:cNvSpPr>
              <p:nvPr/>
            </p:nvSpPr>
            <p:spPr>
              <a:xfrm>
                <a:off x="589280" y="1311275"/>
                <a:ext cx="10576560" cy="1545590"/>
              </a:xfrm>
              <a:prstGeom prst="rect">
                <a:avLst/>
              </a:prstGeom>
              <a:blipFill rotWithShape="1">
                <a:blip r:embed="rId2"/>
                <a:stretch>
                  <a:fillRect/>
                </a:stretch>
              </a:blipFill>
            </p:spPr>
            <p:txBody>
              <a:bodyPr/>
              <a:lstStyle/>
              <a:p>
                <a:r>
                  <a:rPr lang="zh-CN" altLang="en-US">
                    <a:noFill/>
                  </a:rPr>
                  <a:t> </a:t>
                </a:r>
              </a:p>
            </p:txBody>
          </p:sp>
        </mc:Fallback>
      </mc:AlternateContent>
      <p:sp>
        <p:nvSpPr>
          <p:cNvPr id="26" name="文本框 25"/>
          <p:cNvSpPr txBox="1"/>
          <p:nvPr/>
        </p:nvSpPr>
        <p:spPr>
          <a:xfrm>
            <a:off x="564032" y="238748"/>
            <a:ext cx="2296538" cy="583565"/>
          </a:xfrm>
          <a:prstGeom prst="rect">
            <a:avLst/>
          </a:prstGeom>
          <a:noFill/>
        </p:spPr>
        <p:txBody>
          <a:bodyPr wrap="square" rtlCol="0">
            <a:spAutoFit/>
          </a:bodyPr>
          <a:lstStyle/>
          <a:p>
            <a:r>
              <a:rPr lang="zh-CN" altLang="en-US" sz="3200">
                <a:sym typeface="+mn-ea"/>
              </a:rPr>
              <a:t>序列分块</a:t>
            </a:r>
            <a:endPar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魔法题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537970"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Magic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435610" y="1290955"/>
                <a:ext cx="12190730" cy="1488440"/>
              </a:xfrm>
              <a:prstGeom prst="rect">
                <a:avLst/>
              </a:prstGeom>
              <a:noFill/>
            </p:spPr>
            <p:txBody>
              <a:bodyPr wrap="square" rtlCol="0">
                <a:spAutoFit/>
              </a:bodyPr>
              <a:lstStyle/>
              <a:p>
                <a:pPr marL="0" indent="0">
                  <a:buNone/>
                </a:pPr>
                <a:r>
                  <a:rPr lang="zh-CN" altLang="en-US">
                    <a:sym typeface="+mn-ea"/>
                  </a:rPr>
                  <a:t>题意：</a:t>
                </a:r>
              </a:p>
              <a:p>
                <a:pPr marL="0" indent="0">
                  <a:buNone/>
                </a:pPr>
                <a:r>
                  <a:rPr lang="zh-CN" altLang="en-US">
                    <a:sym typeface="+mn-ea"/>
                  </a:rPr>
                  <a:t>区间加区间查询有几个数大于等于一个给定的数。</a:t>
                </a:r>
              </a:p>
              <a:p>
                <a:pPr marL="0" indent="0">
                  <a:buNone/>
                </a:pPr>
                <a14:m>
                  <m:oMath xmlns:m="http://schemas.openxmlformats.org/officeDocument/2006/math">
                    <m:r>
                      <a:rPr lang="en-US" altLang="zh-CN" i="1">
                        <a:latin typeface="Cambria Math" panose="02040503050406030204" charset="0"/>
                        <a:cs typeface="Cambria Math" panose="02040503050406030204" charset="0"/>
                      </a:rPr>
                      <m:t>𝑛</m:t>
                    </m:r>
                  </m:oMath>
                </a14:m>
                <a:r>
                  <a:rPr lang="en-US" altLang="zh-CN">
                    <a:latin typeface="Cambria Math" panose="02040503050406030204" charset="0"/>
                    <a:cs typeface="Cambria Math" panose="02040503050406030204" charset="0"/>
                    <a:sym typeface="+mn-ea"/>
                  </a:rPr>
                  <a:t> </a:t>
                </a:r>
                <a:r>
                  <a:rPr lang="zh-CN" altLang="en-US">
                    <a:sym typeface="+mn-ea"/>
                  </a:rPr>
                  <a:t>小于等于</a:t>
                </a:r>
                <a:r>
                  <a:rPr lang="en-US" altLang="zh-CN">
                    <a:sym typeface="+mn-ea"/>
                  </a:rPr>
                  <a:t> </a:t>
                </a:r>
                <a14:m>
                  <m:oMath xmlns:m="http://schemas.openxmlformats.org/officeDocument/2006/math">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6</m:t>
                        </m:r>
                      </m:sup>
                    </m:sSup>
                  </m:oMath>
                </a14:m>
                <a:r>
                  <a:rPr lang="zh-CN" altLang="en-US">
                    <a:latin typeface="Cambria Math" panose="02040503050406030204" charset="0"/>
                    <a:cs typeface="Cambria Math" panose="02040503050406030204" charset="0"/>
                    <a:sym typeface="+mn-ea"/>
                  </a:rPr>
                  <a:t>，</a:t>
                </a:r>
                <a14:m>
                  <m:oMath xmlns:m="http://schemas.openxmlformats.org/officeDocument/2006/math">
                    <m:r>
                      <a:rPr lang="en-US" altLang="zh-CN" i="1">
                        <a:latin typeface="Cambria Math" panose="02040503050406030204" charset="0"/>
                        <a:cs typeface="Cambria Math" panose="02040503050406030204" charset="0"/>
                        <a:sym typeface="+mn-ea"/>
                      </a:rPr>
                      <m:t>𝑚</m:t>
                    </m:r>
                  </m:oMath>
                </a14:m>
                <a:r>
                  <a:rPr lang="en-US" altLang="zh-CN">
                    <a:latin typeface="Cambria Math" panose="02040503050406030204" charset="0"/>
                    <a:cs typeface="Cambria Math" panose="02040503050406030204" charset="0"/>
                    <a:sym typeface="+mn-ea"/>
                  </a:rPr>
                  <a:t> </a:t>
                </a:r>
                <a:r>
                  <a:rPr lang="zh-CN" altLang="en-US">
                    <a:latin typeface="Cambria Math" panose="02040503050406030204" charset="0"/>
                    <a:cs typeface="Cambria Math" panose="02040503050406030204" charset="0"/>
                    <a:sym typeface="+mn-ea"/>
                  </a:rPr>
                  <a:t>小于等于</a:t>
                </a:r>
                <a:r>
                  <a:rPr lang="en-US" altLang="zh-CN">
                    <a:latin typeface="Cambria Math" panose="02040503050406030204" charset="0"/>
                    <a:cs typeface="Cambria Math" panose="02040503050406030204" charset="0"/>
                    <a:sym typeface="+mn-ea"/>
                  </a:rPr>
                  <a:t> </a:t>
                </a:r>
                <a14:m>
                  <m:oMath xmlns:m="http://schemas.openxmlformats.org/officeDocument/2006/math">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3</m:t>
                        </m:r>
                      </m:sup>
                    </m:sSup>
                  </m:oMath>
                </a14:m>
                <a:r>
                  <a:rPr lang="zh-CN" altLang="en-US">
                    <a:latin typeface="Cambria Math" panose="02040503050406030204" charset="0"/>
                    <a:cs typeface="Cambria Math" panose="02040503050406030204" charset="0"/>
                    <a:sym typeface="+mn-ea"/>
                  </a:rPr>
                  <a:t>。</a:t>
                </a:r>
              </a:p>
              <a:p>
                <a:pPr marL="0" indent="0">
                  <a:buNone/>
                </a:pPr>
                <a:r>
                  <a:rPr lang="zh-CN" altLang="en-US">
                    <a:sym typeface="+mn-ea"/>
                  </a:rPr>
                  <a:t>空间限制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128 </m:t>
                    </m:r>
                    <m:r>
                      <a:rPr lang="en-US" altLang="zh-CN" i="1">
                        <a:latin typeface="Cambria Math" panose="02040503050406030204" charset="0"/>
                        <a:cs typeface="Cambria Math" panose="02040503050406030204" charset="0"/>
                        <a:sym typeface="+mn-ea"/>
                      </a:rPr>
                      <m:t>𝑀𝐵</m:t>
                    </m:r>
                  </m:oMath>
                </a14:m>
                <a:r>
                  <a:rPr lang="zh-CN" altLang="en-US">
                    <a:latin typeface="Cambria Math" panose="02040503050406030204" charset="0"/>
                    <a:cs typeface="Cambria Math" panose="02040503050406030204" charset="0"/>
                    <a:sym typeface="+mn-ea"/>
                  </a:rPr>
                  <a:t>。</a:t>
                </a:r>
                <a:endParaRPr lang="zh-CN" altLang="en-US"/>
              </a:p>
              <a:p>
                <a:pPr marL="0" indent="0">
                  <a:buNone/>
                </a:pPr>
                <a:endParaRPr lang="en-US" altLang="zh-CN">
                  <a:latin typeface="Cambria Math" panose="02040503050406030204" charset="0"/>
                  <a:cs typeface="Cambria Math" panose="02040503050406030204" charset="0"/>
                  <a:sym typeface="+mn-ea"/>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35610" y="1290955"/>
                <a:ext cx="12190730" cy="1488440"/>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1907001" cy="839437"/>
            <a:chOff x="435385" y="118126"/>
            <a:chExt cx="1907001" cy="839437"/>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1926888" y="140118"/>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41605"/>
            <a:ext cx="2373630" cy="368300"/>
          </a:xfrm>
          <a:prstGeom prst="rect">
            <a:avLst/>
          </a:prstGeom>
          <a:noFill/>
        </p:spPr>
        <p:txBody>
          <a:bodyPr wrap="square" rtlCol="0">
            <a:spAutoFit/>
          </a:bodyPr>
          <a:lstStyle/>
          <a:p>
            <a:pPr marL="0" indent="0">
              <a:buNone/>
            </a:pPr>
            <a:r>
              <a:rPr lang="zh-CN" altLang="en-US">
                <a:hlinkClick r:id="rId2" action="ppaction://hlinkfile"/>
              </a:rPr>
              <a:t>教主的魔法</a:t>
            </a: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37" name="文本框 36"/>
              <p:cNvSpPr txBox="1"/>
              <p:nvPr/>
            </p:nvSpPr>
            <p:spPr>
              <a:xfrm>
                <a:off x="435610" y="618490"/>
                <a:ext cx="10373360" cy="942340"/>
              </a:xfrm>
              <a:prstGeom prst="rect">
                <a:avLst/>
              </a:prstGeom>
              <a:noFill/>
            </p:spPr>
            <p:txBody>
              <a:bodyPr wrap="square" rtlCol="0">
                <a:spAutoFit/>
              </a:bodyPr>
              <a:lstStyle/>
              <a:p>
                <a:r>
                  <a:rPr lang="zh-CN" altLang="en-US">
                    <a:sym typeface="+mn-ea"/>
                  </a:rPr>
                  <a:t>考虑分块，维护有序块，修改重构散块做到</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ad>
                      <m:radPr>
                        <m:degHide m:val="on"/>
                        <m:ctrlPr>
                          <a:rPr lang="en-US" altLang="zh-CN" i="1">
                            <a:latin typeface="Cambria Math" panose="02040503050406030204" pitchFamily="18" charset="0"/>
                            <a:cs typeface="Cambria Math" panose="02040503050406030204" charset="0"/>
                          </a:rPr>
                        </m:ctrlPr>
                      </m:radPr>
                      <m:deg/>
                      <m:e>
                        <m:r>
                          <a:rPr lang="en-US" altLang="zh-CN" i="1">
                            <a:latin typeface="Cambria Math" panose="02040503050406030204" charset="0"/>
                            <a:cs typeface="Cambria Math" panose="02040503050406030204" charset="0"/>
                          </a:rPr>
                          <m:t>𝑛</m:t>
                        </m:r>
                      </m:e>
                    </m:rad>
                    <m:func>
                      <m:funcPr>
                        <m:ctrlPr>
                          <a:rPr lang="en-US" altLang="zh-CN" i="1">
                            <a:latin typeface="Cambria Math" panose="02040503050406030204" pitchFamily="18" charset="0"/>
                            <a:cs typeface="Cambria Math" panose="02040503050406030204" charset="0"/>
                          </a:rPr>
                        </m:ctrlPr>
                      </m:funcPr>
                      <m:fName>
                        <m:r>
                          <m:rPr>
                            <m:sty m:val="p"/>
                          </m:rPr>
                          <a:rPr lang="en-US" altLang="zh-CN">
                            <a:latin typeface="Cambria Math" panose="02040503050406030204" charset="0"/>
                            <a:cs typeface="Cambria Math" panose="02040503050406030204" charset="0"/>
                          </a:rPr>
                          <m:t>log</m:t>
                        </m:r>
                      </m:fName>
                      <m:e>
                        <m:r>
                          <a:rPr lang="en-US" altLang="zh-CN" i="1">
                            <a:latin typeface="Cambria Math" panose="02040503050406030204" charset="0"/>
                            <a:cs typeface="Cambria Math" panose="02040503050406030204" charset="0"/>
                          </a:rPr>
                          <m:t>𝑛</m:t>
                        </m:r>
                      </m:e>
                    </m:func>
                    <m:r>
                      <a:rPr lang="en-US" altLang="zh-CN" i="1">
                        <a:latin typeface="Cambria Math" panose="02040503050406030204" charset="0"/>
                        <a:cs typeface="Cambria Math" panose="02040503050406030204" charset="0"/>
                      </a:rPr>
                      <m:t>)</m:t>
                    </m:r>
                  </m:oMath>
                </a14:m>
                <a:r>
                  <a:rPr lang="zh-CN" altLang="en-US">
                    <a:sym typeface="+mn-ea"/>
                  </a:rPr>
                  <a:t>。</a:t>
                </a:r>
              </a:p>
              <a:p>
                <a:r>
                  <a:rPr lang="zh-CN" altLang="en-US"/>
                  <a:t>其实这个题是用来帮大家熟悉序列分块的方式的。</a:t>
                </a:r>
              </a:p>
              <a:p>
                <a:r>
                  <a:rPr lang="zh-CN" altLang="en-US"/>
                  <a:t>更高深的就要和别的算法结合了，我们之后再说。</a:t>
                </a:r>
              </a:p>
            </p:txBody>
          </p:sp>
        </mc:Choice>
        <mc:Fallback xmlns="">
          <p:sp>
            <p:nvSpPr>
              <p:cNvPr id="37" name="文本框 36"/>
              <p:cNvSpPr txBox="1">
                <a:spLocks noRot="1" noChangeAspect="1" noMove="1" noResize="1" noEditPoints="1" noAdjustHandles="1" noChangeArrowheads="1" noChangeShapeType="1" noTextEdit="1"/>
              </p:cNvSpPr>
              <p:nvPr/>
            </p:nvSpPr>
            <p:spPr>
              <a:xfrm>
                <a:off x="435610" y="618490"/>
                <a:ext cx="10373360" cy="94234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矩形 24"/>
              <p:cNvSpPr/>
              <p:nvPr/>
            </p:nvSpPr>
            <p:spPr>
              <a:xfrm>
                <a:off x="589280" y="1311275"/>
                <a:ext cx="9990455" cy="1166495"/>
              </a:xfrm>
              <a:prstGeom prst="rect">
                <a:avLst/>
              </a:prstGeom>
            </p:spPr>
            <p:txBody>
              <a:bodyPr wrap="square">
                <a:spAutoFit/>
              </a:bodyPr>
              <a:lstStyle/>
              <a:p>
                <a:pPr algn="l">
                  <a:lnSpc>
                    <a:spcPct val="150000"/>
                  </a:lnSpc>
                  <a:spcAft>
                    <a:spcPts val="0"/>
                  </a:spcAft>
                  <a:buClrTx/>
                  <a:buSzTx/>
                  <a:buFontTx/>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类比权值线段树的分块维护权值。</a:t>
                </a:r>
                <a:endPar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gn="l">
                  <a:lnSpc>
                    <a:spcPct val="150000"/>
                  </a:lnSpc>
                  <a:spcAft>
                    <a:spcPts val="0"/>
                  </a:spcAft>
                  <a:buClrTx/>
                  <a:buSzTx/>
                  <a:buFontTx/>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因其可维护前缀和或直接维护权值做到修改查询一者 </a:t>
                </a:r>
                <a14:m>
                  <m:oMath xmlns:m="http://schemas.openxmlformats.org/officeDocument/2006/math">
                    <m:r>
                      <m:rPr>
                        <m:sty m:val="p"/>
                      </m:rPr>
                      <a:rPr lang="zh-CN" altLang="en-US" sz="1400"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t>O</m:t>
                    </m:r>
                    <m:r>
                      <a:rPr lang="zh-CN" altLang="en-US" sz="1400"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t>(</m:t>
                    </m:r>
                    <m:rad>
                      <m:radPr>
                        <m:degHide m:val="on"/>
                        <m:ctrlPr>
                          <a:rPr lang="zh-CN" altLang="en-US" sz="1400" i="1"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ctrlPr>
                      </m:radPr>
                      <m:deg/>
                      <m:e>
                        <m:r>
                          <a:rPr lang="zh-CN" altLang="en-US" sz="1400"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t>𝑛</m:t>
                        </m:r>
                      </m:e>
                    </m:rad>
                    <m:r>
                      <a:rPr lang="zh-CN" altLang="en-US" sz="1400"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t>)</m:t>
                    </m:r>
                  </m:oMath>
                </a14:m>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 另一者 </a:t>
                </a:r>
                <a14:m>
                  <m:oMath xmlns:m="http://schemas.openxmlformats.org/officeDocument/2006/math">
                    <m:r>
                      <m:rPr>
                        <m:sty m:val="p"/>
                      </m:rPr>
                      <a:rPr lang="zh-CN" altLang="en-US" sz="1400"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t>O</m:t>
                    </m:r>
                    <m:r>
                      <a:rPr lang="zh-CN" altLang="en-US" sz="1400"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t>(1)</m:t>
                    </m:r>
                  </m:oMath>
                </a14:m>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，所以其常用于平衡复杂度</a:t>
                </a:r>
                <a:r>
                  <a:rPr lang="zh-CN" altLang="en-US" sz="1400">
                    <a:sym typeface="+mn-ea"/>
                  </a:rPr>
                  <a:t>。</a:t>
                </a:r>
                <a:endParaRPr lang="zh-CN" altLang="en-US" sz="1400"/>
              </a:p>
              <a:p>
                <a:pPr algn="l">
                  <a:lnSpc>
                    <a:spcPct val="150000"/>
                  </a:lnSpc>
                  <a:spcAft>
                    <a:spcPts val="0"/>
                  </a:spcAft>
                  <a:buClrTx/>
                  <a:buSzTx/>
                  <a:buFontTx/>
                </a:pPr>
                <a:endPar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589280" y="1311275"/>
                <a:ext cx="9990455" cy="1166495"/>
              </a:xfrm>
              <a:prstGeom prst="rect">
                <a:avLst/>
              </a:prstGeom>
              <a:blipFill rotWithShape="1">
                <a:blip r:embed="rId2"/>
                <a:stretch>
                  <a:fillRect/>
                </a:stretch>
              </a:blipFill>
            </p:spPr>
            <p:txBody>
              <a:bodyPr/>
              <a:lstStyle/>
              <a:p>
                <a:r>
                  <a:rPr lang="zh-CN" altLang="en-US">
                    <a:noFill/>
                  </a:rPr>
                  <a:t> </a:t>
                </a:r>
              </a:p>
            </p:txBody>
          </p:sp>
        </mc:Fallback>
      </mc:AlternateContent>
      <p:sp>
        <p:nvSpPr>
          <p:cNvPr id="26" name="文本框 25"/>
          <p:cNvSpPr txBox="1"/>
          <p:nvPr/>
        </p:nvSpPr>
        <p:spPr>
          <a:xfrm>
            <a:off x="564032" y="238748"/>
            <a:ext cx="2296538" cy="583565"/>
          </a:xfrm>
          <a:prstGeom prst="rect">
            <a:avLst/>
          </a:prstGeom>
          <a:noFill/>
        </p:spPr>
        <p:txBody>
          <a:bodyPr wrap="square" rtlCol="0">
            <a:spAutoFit/>
          </a:bodyPr>
          <a:lstStyle/>
          <a:p>
            <a:r>
              <a:rPr lang="zh-CN" altLang="en-US" sz="3200">
                <a:sym typeface="+mn-ea"/>
              </a:rPr>
              <a:t>值域分块</a:t>
            </a:r>
            <a:endPar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6157913" y="1005768"/>
                <a:ext cx="4445000" cy="5908040"/>
              </a:xfrm>
              <a:prstGeom prst="rect">
                <a:avLst/>
              </a:prstGeom>
            </p:spPr>
            <p:txBody>
              <a:bodyPr wrap="square">
                <a:spAutoFit/>
              </a:bodyPr>
              <a:lstStyle/>
              <a:p>
                <a:pPr>
                  <a:lnSpc>
                    <a:spcPct val="150000"/>
                  </a:lnSpc>
                  <a:spcAft>
                    <a:spcPts val="0"/>
                  </a:spcAft>
                </a:pPr>
                <a:r>
                  <a:rPr lang="zh-CN" altLang="en-US">
                    <a:sym typeface="+mn-ea"/>
                  </a:rPr>
                  <a:t>适用于维护每个点出度为</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1</m:t>
                    </m:r>
                  </m:oMath>
                </a14:m>
                <a:r>
                  <a:rPr lang="en-US" altLang="zh-CN">
                    <a:sym typeface="+mn-ea"/>
                  </a:rPr>
                  <a:t> </a:t>
                </a:r>
                <a:r>
                  <a:rPr lang="zh-CN" altLang="en-US">
                    <a:sym typeface="+mn-ea"/>
                  </a:rPr>
                  <a:t>的信息，具有快速删点，快速找到一个点后第一个没被删的点的优势。</a:t>
                </a:r>
              </a:p>
              <a:p>
                <a:pPr>
                  <a:lnSpc>
                    <a:spcPct val="150000"/>
                  </a:lnSpc>
                  <a:spcAft>
                    <a:spcPts val="0"/>
                  </a:spcAft>
                </a:pPr>
                <a:r>
                  <a:rPr lang="zh-CN" altLang="en-US">
                    <a:sym typeface="+mn-ea"/>
                  </a:rPr>
                  <a:t>具体的，你考虑去对于每个点，维护这个点以及这个点之后不断跳出边所到达的点中没被删除的，跳出边次数最小的点。</a:t>
                </a:r>
                <a:endParaRPr lang="en-US" altLang="zh-CN"/>
              </a:p>
              <a:p>
                <a:pPr>
                  <a:lnSpc>
                    <a:spcPct val="150000"/>
                  </a:lnSpc>
                  <a:spcAft>
                    <a:spcPts val="0"/>
                  </a:spcAft>
                </a:pPr>
                <a:r>
                  <a:rPr lang="zh-CN" altLang="en-US">
                    <a:sym typeface="+mn-ea"/>
                  </a:rPr>
                  <a:t>然后你发现这个东西是可以做到类并查集路径压缩的，所以修改就变的非常简单了，而且复杂度很低。</a:t>
                </a:r>
              </a:p>
              <a:p>
                <a:pPr>
                  <a:lnSpc>
                    <a:spcPct val="150000"/>
                  </a:lnSpc>
                  <a:spcAft>
                    <a:spcPts val="0"/>
                  </a:spcAft>
                </a:pPr>
                <a:r>
                  <a:rPr lang="zh-CN" altLang="en-US">
                    <a:sym typeface="+mn-ea"/>
                  </a:rPr>
                  <a:t>查询你就找代表元即可。</a:t>
                </a:r>
              </a:p>
              <a:p>
                <a:pPr>
                  <a:lnSpc>
                    <a:spcPct val="150000"/>
                  </a:lnSpc>
                  <a:spcAft>
                    <a:spcPts val="0"/>
                  </a:spcAft>
                </a:pPr>
                <a:r>
                  <a:rPr lang="zh-CN" altLang="en-US">
                    <a:sym typeface="+mn-ea"/>
                  </a:rPr>
                  <a:t>对于树上的一些问题也能做的，就你考虑把维护一个点的出点设计为这个点的父亲节点。然后就能做了。</a:t>
                </a:r>
              </a:p>
              <a:p>
                <a:pPr>
                  <a:lnSpc>
                    <a:spcPct val="150000"/>
                  </a:lnSpc>
                  <a:spcAft>
                    <a:spcPts val="0"/>
                  </a:spcAft>
                </a:pPr>
                <a:endParaRPr lang="zh-CN" altLang="en-US"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6157913" y="1005768"/>
                <a:ext cx="4445000" cy="5908040"/>
              </a:xfrm>
              <a:prstGeom prst="rect">
                <a:avLst/>
              </a:prstGeom>
              <a:blipFill rotWithShape="1">
                <a:blip r:embed="rId2"/>
                <a:stretch>
                  <a:fillRect l="-7" t="-10" r="7" b="10"/>
                </a:stretch>
              </a:blipFill>
            </p:spPr>
            <p:txBody>
              <a:bodyPr/>
              <a:lstStyle/>
              <a:p>
                <a:r>
                  <a:rPr lang="zh-CN" altLang="en-US">
                    <a:noFill/>
                  </a:rPr>
                  <a:t> </a:t>
                </a:r>
              </a:p>
            </p:txBody>
          </p:sp>
        </mc:Fallback>
      </mc:AlternateContent>
      <p:sp>
        <p:nvSpPr>
          <p:cNvPr id="3" name="文本框 2"/>
          <p:cNvSpPr txBox="1"/>
          <p:nvPr/>
        </p:nvSpPr>
        <p:spPr>
          <a:xfrm>
            <a:off x="6131243" y="177153"/>
            <a:ext cx="2296538" cy="583565"/>
          </a:xfrm>
          <a:prstGeom prst="rect">
            <a:avLst/>
          </a:prstGeom>
          <a:noFill/>
        </p:spPr>
        <p:txBody>
          <a:bodyPr wrap="square" rtlCol="0">
            <a:spAutoFit/>
          </a:bodyPr>
          <a:lstStyle/>
          <a:p>
            <a:r>
              <a:rPr lang="zh-CN" altLang="en-US" sz="3200">
                <a:sym typeface="+mn-ea"/>
              </a:rPr>
              <a:t>维护删点</a:t>
            </a:r>
            <a:endParaRPr lang="zh-CN" altLang="en-US" sz="320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cxnSp>
        <p:nvCxnSpPr>
          <p:cNvPr id="4" name="直接连接符 3"/>
          <p:cNvCxnSpPr/>
          <p:nvPr/>
        </p:nvCxnSpPr>
        <p:spPr>
          <a:xfrm>
            <a:off x="6256187" y="88306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rot="17894215">
            <a:off x="11262855" y="3525710"/>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7894215">
            <a:off x="11190983" y="6386231"/>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a:spLocks noChangeAspect="1"/>
          </p:cNvSpPr>
          <p:nvPr/>
        </p:nvSpPr>
        <p:spPr>
          <a:xfrm>
            <a:off x="0" y="0"/>
            <a:ext cx="5935814" cy="6858000"/>
          </a:xfrm>
          <a:prstGeom prst="rect">
            <a:avLst/>
          </a:prstGeom>
          <a:blipFill dpi="0" rotWithShape="1">
            <a:blip r:embed="rId3"/>
            <a:srcRect/>
            <a:stretch>
              <a:fillRect t="-15404"/>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184275" cy="460375"/>
            </a:xfrm>
            <a:prstGeom prst="rect">
              <a:avLst/>
            </a:prstGeom>
            <a:noFill/>
          </p:spPr>
          <p:txBody>
            <a:bodyPr wrap="none" rtlCol="0">
              <a:spAutoFit/>
            </a:bodyPr>
            <a:lstStyle/>
            <a:p>
              <a:r>
                <a:rPr lang="en-US" altLang="zh-CN" sz="2400" b="1" dirty="0">
                  <a:latin typeface="Segoe UI" panose="020B0502040204020203" pitchFamily="34" charset="0"/>
                  <a:cs typeface="Segoe UI" panose="020B0502040204020203" pitchFamily="34" charset="0"/>
                </a:rPr>
                <a:t>mex </a:t>
              </a:r>
              <a:r>
                <a:rPr lang="zh-CN" altLang="en-US" sz="2400" b="1" dirty="0">
                  <a:latin typeface="Segoe UI" panose="020B0502040204020203" pitchFamily="34" charset="0"/>
                  <a:cs typeface="Segoe UI" panose="020B0502040204020203" pitchFamily="34" charset="0"/>
                </a:rPr>
                <a:t>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370965"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Mex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435610" y="1301115"/>
                <a:ext cx="12190730" cy="1216025"/>
              </a:xfrm>
              <a:prstGeom prst="rect">
                <a:avLst/>
              </a:prstGeom>
              <a:noFill/>
            </p:spPr>
            <p:txBody>
              <a:bodyPr wrap="square" rtlCol="0">
                <a:spAutoFit/>
              </a:bodyPr>
              <a:lstStyle/>
              <a:p>
                <a:pPr marL="0" indent="0">
                  <a:buNone/>
                </a:pPr>
                <a:r>
                  <a:rPr lang="zh-CN" altLang="en-US">
                    <a:sym typeface="+mn-ea"/>
                  </a:rPr>
                  <a:t>题意：</a:t>
                </a:r>
              </a:p>
              <a:p>
                <a:pPr marL="0" indent="0">
                  <a:buNone/>
                </a:pPr>
                <a:r>
                  <a:rPr lang="zh-CN" altLang="en-US">
                    <a:sym typeface="+mn-ea"/>
                  </a:rPr>
                  <a:t>给定序列</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a</m:t>
                    </m:r>
                  </m:oMath>
                </a14:m>
                <a:r>
                  <a:rPr lang="zh-CN" altLang="en-US">
                    <a:sym typeface="+mn-ea"/>
                  </a:rPr>
                  <a:t>，要求支持查询</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en-US" altLang="zh-CN">
                    <a:sym typeface="+mn-ea"/>
                  </a:rPr>
                  <a:t> </a:t>
                </a:r>
                <a:r>
                  <a:rPr lang="zh-CN" altLang="en-US">
                    <a:sym typeface="+mn-ea"/>
                  </a:rPr>
                  <a:t>中数的</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mex</m:t>
                    </m:r>
                  </m:oMath>
                </a14:m>
                <a:r>
                  <a:rPr lang="zh-CN" altLang="en-US">
                    <a:sym typeface="+mn-ea"/>
                  </a:rPr>
                  <a:t>。</a:t>
                </a:r>
              </a:p>
              <a:p>
                <a:pPr marL="0" indent="0">
                  <a:buNone/>
                </a:pP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𝑚</m:t>
                    </m:r>
                  </m:oMath>
                </a14:m>
                <a:r>
                  <a:rPr lang="en-US" altLang="zh-CN">
                    <a:sym typeface="+mn-ea"/>
                  </a:rPr>
                  <a:t> </a:t>
                </a:r>
                <a:r>
                  <a:rPr lang="zh-CN" altLang="en-US">
                    <a:sym typeface="+mn-ea"/>
                  </a:rPr>
                  <a:t>小于等于</a:t>
                </a:r>
                <a14:m>
                  <m:oMath xmlns:m="http://schemas.openxmlformats.org/officeDocument/2006/math">
                    <m:r>
                      <a:rPr lang="en-US" altLang="zh-CN" i="1">
                        <a:latin typeface="Cambria Math" panose="02040503050406030204" charset="0"/>
                        <a:cs typeface="Cambria Math" panose="02040503050406030204" charset="0"/>
                        <a:sym typeface="+mn-ea"/>
                      </a:rPr>
                      <m:t> 2×</m:t>
                    </m:r>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5</m:t>
                        </m:r>
                      </m:sup>
                    </m:sSup>
                  </m:oMath>
                </a14:m>
                <a:r>
                  <a:rPr lang="zh-CN" altLang="en-US">
                    <a:latin typeface="Cambria Math" panose="02040503050406030204" charset="0"/>
                    <a:cs typeface="Cambria Math" panose="02040503050406030204" charset="0"/>
                    <a:sym typeface="+mn-ea"/>
                  </a:rPr>
                  <a:t>。</a:t>
                </a:r>
                <a:r>
                  <a:rPr lang="zh-CN" altLang="en-US">
                    <a:sym typeface="+mn-ea"/>
                  </a:rPr>
                  <a:t>空间限制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128 </m:t>
                    </m:r>
                    <m:r>
                      <a:rPr lang="en-US" altLang="zh-CN" i="1">
                        <a:latin typeface="Cambria Math" panose="02040503050406030204" charset="0"/>
                        <a:cs typeface="Cambria Math" panose="02040503050406030204" charset="0"/>
                        <a:sym typeface="+mn-ea"/>
                      </a:rPr>
                      <m:t>𝑀𝐵</m:t>
                    </m:r>
                  </m:oMath>
                </a14:m>
                <a:r>
                  <a:rPr lang="zh-CN" altLang="en-US">
                    <a:latin typeface="Cambria Math" panose="02040503050406030204" charset="0"/>
                    <a:cs typeface="Cambria Math" panose="02040503050406030204" charset="0"/>
                    <a:sym typeface="+mn-ea"/>
                  </a:rPr>
                  <a:t>。</a:t>
                </a:r>
                <a:endParaRPr lang="zh-CN" altLang="en-US"/>
              </a:p>
              <a:p>
                <a:pPr marL="0" indent="0">
                  <a:buNone/>
                </a:pPr>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435610" y="1301115"/>
                <a:ext cx="12190730" cy="121602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435610" y="2223135"/>
                <a:ext cx="5444490" cy="368300"/>
              </a:xfrm>
              <a:prstGeom prst="rect">
                <a:avLst/>
              </a:prstGeom>
              <a:noFill/>
            </p:spPr>
            <p:txBody>
              <a:bodyPr wrap="square" rtlCol="0">
                <a:spAutoFit/>
              </a:bodyPr>
              <a:lstStyle/>
              <a:p>
                <a:r>
                  <a:rPr lang="en-US" altLang="zh-CN"/>
                  <a:t>Hint 1</a:t>
                </a:r>
                <a:r>
                  <a:rPr lang="zh-CN" altLang="en-US"/>
                  <a:t>：</a:t>
                </a:r>
                <a14:m>
                  <m:oMath xmlns:m="http://schemas.openxmlformats.org/officeDocument/2006/math">
                    <m:r>
                      <a:rPr lang="en-US" altLang="zh-CN" i="1">
                        <a:latin typeface="Cambria Math" panose="02040503050406030204" charset="0"/>
                        <a:cs typeface="Cambria Math" panose="02040503050406030204" charset="0"/>
                      </a:rPr>
                      <m:t>𝑚𝑒𝑥</m:t>
                    </m:r>
                  </m:oMath>
                </a14:m>
                <a:r>
                  <a:rPr lang="en-US" altLang="zh-CN"/>
                  <a:t> </a:t>
                </a:r>
                <a:r>
                  <a:rPr lang="zh-CN" altLang="en-US"/>
                  <a:t>的暴力并不好优化。</a:t>
                </a:r>
                <a:endParaRPr lang="en-US" altLang="zh-CN"/>
              </a:p>
            </p:txBody>
          </p:sp>
        </mc:Choice>
        <mc:Fallback xmlns="">
          <p:sp>
            <p:nvSpPr>
              <p:cNvPr id="28" name="文本框 27"/>
              <p:cNvSpPr txBox="1">
                <a:spLocks noRot="1" noChangeAspect="1" noMove="1" noResize="1" noEditPoints="1" noAdjustHandles="1" noChangeArrowheads="1" noChangeShapeType="1" noTextEdit="1"/>
              </p:cNvSpPr>
              <p:nvPr/>
            </p:nvSpPr>
            <p:spPr>
              <a:xfrm>
                <a:off x="435610" y="2223135"/>
                <a:ext cx="5444490" cy="368300"/>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文本框 28"/>
          <p:cNvSpPr txBox="1"/>
          <p:nvPr/>
        </p:nvSpPr>
        <p:spPr>
          <a:xfrm>
            <a:off x="435610" y="2652395"/>
            <a:ext cx="8181975" cy="368300"/>
          </a:xfrm>
          <a:prstGeom prst="rect">
            <a:avLst/>
          </a:prstGeom>
          <a:noFill/>
        </p:spPr>
        <p:txBody>
          <a:bodyPr wrap="square" rtlCol="0">
            <a:spAutoFit/>
          </a:bodyPr>
          <a:lstStyle/>
          <a:p>
            <a:r>
              <a:rPr lang="en-US" altLang="zh-CN"/>
              <a:t>Hint 2</a:t>
            </a:r>
            <a:r>
              <a:rPr lang="zh-CN" altLang="en-US"/>
              <a:t>：是不是可以考虑值域分块？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P spid="2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7893"/>
            <a:ext cx="2677256" cy="839670"/>
            <a:chOff x="435385" y="117893"/>
            <a:chExt cx="2677256" cy="839670"/>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697143" y="11789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08660" y="120015"/>
            <a:ext cx="2747645" cy="368300"/>
          </a:xfrm>
          <a:prstGeom prst="rect">
            <a:avLst/>
          </a:prstGeom>
          <a:noFill/>
        </p:spPr>
        <p:txBody>
          <a:bodyPr wrap="square" rtlCol="0">
            <a:spAutoFit/>
          </a:bodyPr>
          <a:lstStyle/>
          <a:p>
            <a:pPr marL="0" indent="0">
              <a:buNone/>
            </a:pPr>
            <a:r>
              <a:rPr lang="zh-CN" altLang="en-US">
                <a:hlinkClick r:id="rId2" action="ppaction://hlinkfile"/>
              </a:rPr>
              <a:t>Rmq Problem / mex</a:t>
            </a: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435610" y="589280"/>
                <a:ext cx="13675995" cy="387985"/>
              </a:xfrm>
              <a:prstGeom prst="rect">
                <a:avLst/>
              </a:prstGeom>
              <a:noFill/>
            </p:spPr>
            <p:txBody>
              <a:bodyPr wrap="square" rtlCol="0">
                <a:spAutoFit/>
              </a:bodyPr>
              <a:lstStyle/>
              <a:p>
                <a:pPr marL="0" indent="0">
                  <a:buNone/>
                </a:pPr>
                <a:r>
                  <a:rPr lang="zh-CN" altLang="en-US">
                    <a:sym typeface="+mn-ea"/>
                  </a:rPr>
                  <a:t>考虑莫队，值域分块维护</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𝑚𝑒𝑥</m:t>
                    </m:r>
                  </m:oMath>
                </a14:m>
                <a:r>
                  <a:rPr lang="zh-CN" altLang="en-US">
                    <a:sym typeface="+mn-ea"/>
                  </a:rPr>
                  <a:t>，遇见第一个没放满的值域块就在块内暴力找答案，时间复杂度</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O</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n</m:t>
                    </m:r>
                    <m:rad>
                      <m:radPr>
                        <m:degHide m:val="on"/>
                        <m:ctrlPr>
                          <a:rPr lang="en-US" altLang="zh-CN" i="1">
                            <a:latin typeface="Cambria Math" panose="02040503050406030204" pitchFamily="18" charset="0"/>
                            <a:cs typeface="Cambria Math" panose="02040503050406030204" charset="0"/>
                          </a:rPr>
                        </m:ctrlPr>
                      </m:radPr>
                      <m:deg/>
                      <m:e>
                        <m:r>
                          <a:rPr lang="en-US" altLang="zh-CN" i="1">
                            <a:latin typeface="Cambria Math" panose="02040503050406030204" charset="0"/>
                            <a:cs typeface="Cambria Math" panose="02040503050406030204" charset="0"/>
                          </a:rPr>
                          <m:t>𝑛</m:t>
                        </m:r>
                      </m:e>
                    </m:rad>
                    <m:r>
                      <a:rPr lang="en-US" altLang="zh-CN">
                        <a:latin typeface="Cambria Math" panose="02040503050406030204" charset="0"/>
                        <a:cs typeface="Cambria Math" panose="02040503050406030204" charset="0"/>
                      </a:rPr>
                      <m:t>)</m:t>
                    </m:r>
                  </m:oMath>
                </a14:m>
                <a:r>
                  <a:rPr lang="zh-CN" altLang="en-US">
                    <a:sym typeface="+mn-ea"/>
                  </a:rPr>
                  <a:t>。</a:t>
                </a:r>
              </a:p>
            </p:txBody>
          </p:sp>
        </mc:Choice>
        <mc:Fallback xmlns="">
          <p:sp>
            <p:nvSpPr>
              <p:cNvPr id="5" name="文本框 4"/>
              <p:cNvSpPr txBox="1">
                <a:spLocks noRot="1" noChangeAspect="1" noMove="1" noResize="1" noEditPoints="1" noAdjustHandles="1" noChangeArrowheads="1" noChangeShapeType="1" noTextEdit="1"/>
              </p:cNvSpPr>
              <p:nvPr/>
            </p:nvSpPr>
            <p:spPr>
              <a:xfrm>
                <a:off x="435610" y="589280"/>
                <a:ext cx="13675995" cy="387985"/>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矩形 24"/>
              <p:cNvSpPr/>
              <p:nvPr/>
            </p:nvSpPr>
            <p:spPr>
              <a:xfrm>
                <a:off x="589280" y="1311275"/>
                <a:ext cx="11130915" cy="521970"/>
              </a:xfrm>
              <a:prstGeom prst="rect">
                <a:avLst/>
              </a:prstGeom>
            </p:spPr>
            <p:txBody>
              <a:bodyPr wrap="square">
                <a:spAutoFit/>
              </a:bodyPr>
              <a:lstStyle/>
              <a:p>
                <a:pPr marL="0" indent="0">
                  <a:buNone/>
                </a:pPr>
                <a:r>
                  <a:rPr lang="zh-CN" altLang="en-US" sz="1400">
                    <a:sym typeface="+mn-ea"/>
                  </a:rPr>
                  <a:t>又称根号重构。</a:t>
                </a:r>
                <a:endParaRPr lang="zh-CN" altLang="en-US" sz="1400"/>
              </a:p>
              <a:p>
                <a:pPr marL="0" indent="0">
                  <a:buNone/>
                </a:pPr>
                <a:r>
                  <a:rPr lang="zh-CN" altLang="en-US" sz="1400">
                    <a:sym typeface="+mn-ea"/>
                  </a:rPr>
                  <a:t>具体的，每</a:t>
                </a:r>
                <a:r>
                  <a:rPr lang="en-US" altLang="zh-CN" sz="1400">
                    <a:sym typeface="+mn-ea"/>
                  </a:rPr>
                  <a:t> </a:t>
                </a:r>
                <a14:m>
                  <m:oMath xmlns:m="http://schemas.openxmlformats.org/officeDocument/2006/math">
                    <m:r>
                      <m:rPr>
                        <m:sty m:val="p"/>
                      </m:rPr>
                      <a:rPr lang="en-US" altLang="zh-CN" sz="1400">
                        <a:latin typeface="Cambria Math" panose="02040503050406030204" charset="0"/>
                        <a:cs typeface="Cambria Math" panose="02040503050406030204" charset="0"/>
                      </a:rPr>
                      <m:t>B</m:t>
                    </m:r>
                  </m:oMath>
                </a14:m>
                <a:r>
                  <a:rPr lang="en-US" altLang="zh-CN" sz="1400">
                    <a:sym typeface="+mn-ea"/>
                  </a:rPr>
                  <a:t> </a:t>
                </a:r>
                <a:r>
                  <a:rPr lang="zh-CN" altLang="en-US" sz="1400">
                    <a:sym typeface="+mn-ea"/>
                  </a:rPr>
                  <a:t>次操作分一块，对块中临时修改与块外永久修改进行处理，处理完后重构信息。</a:t>
                </a:r>
                <a:endPar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589280" y="1311275"/>
                <a:ext cx="11130915" cy="521970"/>
              </a:xfrm>
              <a:prstGeom prst="rect">
                <a:avLst/>
              </a:prstGeom>
              <a:blipFill rotWithShape="1">
                <a:blip r:embed="rId2"/>
                <a:stretch>
                  <a:fillRect/>
                </a:stretch>
              </a:blipFill>
            </p:spPr>
            <p:txBody>
              <a:bodyPr/>
              <a:lstStyle/>
              <a:p>
                <a:r>
                  <a:rPr lang="zh-CN" altLang="en-US">
                    <a:noFill/>
                  </a:rPr>
                  <a:t> </a:t>
                </a:r>
              </a:p>
            </p:txBody>
          </p:sp>
        </mc:Fallback>
      </mc:AlternateContent>
      <p:sp>
        <p:nvSpPr>
          <p:cNvPr id="26" name="文本框 25"/>
          <p:cNvSpPr txBox="1"/>
          <p:nvPr/>
        </p:nvSpPr>
        <p:spPr>
          <a:xfrm>
            <a:off x="563880" y="238760"/>
            <a:ext cx="3822065" cy="583565"/>
          </a:xfrm>
          <a:prstGeom prst="rect">
            <a:avLst/>
          </a:prstGeom>
          <a:noFill/>
        </p:spPr>
        <p:txBody>
          <a:bodyPr wrap="square" rtlCol="0">
            <a:spAutoFit/>
          </a:bodyPr>
          <a:lstStyle/>
          <a:p>
            <a:r>
              <a:rPr lang="zh-CN" altLang="en-US" sz="3200">
                <a:sym typeface="+mn-ea"/>
              </a:rPr>
              <a:t>操作分块</a:t>
            </a:r>
            <a:endPar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706466" cy="905674"/>
            <a:chOff x="435385" y="118126"/>
            <a:chExt cx="2706466" cy="905674"/>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变色题</a:t>
              </a:r>
            </a:p>
          </p:txBody>
        </p:sp>
        <p:sp>
          <p:nvSpPr>
            <p:cNvPr id="6" name="矩形 5"/>
            <p:cNvSpPr/>
            <p:nvPr/>
          </p:nvSpPr>
          <p:spPr>
            <a:xfrm>
              <a:off x="2726353" y="654468"/>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2182495" cy="337185"/>
            </a:xfrm>
            <a:prstGeom prst="rect">
              <a:avLst/>
            </a:prstGeom>
          </p:spPr>
          <p:txBody>
            <a:bodyPr wrap="none">
              <a:spAutoFit/>
            </a:bodyPr>
            <a:lstStyle/>
            <a:p>
              <a:pPr algn="l"/>
              <a:r>
                <a:rPr lang="en-US" altLang="zh-CN" sz="1600" dirty="0">
                  <a:solidFill>
                    <a:schemeClr val="bg2">
                      <a:lumMod val="50000"/>
                    </a:schemeClr>
                  </a:solidFill>
                  <a:latin typeface="Segoe UI" panose="020B0502040204020203" pitchFamily="34" charset="0"/>
                  <a:cs typeface="Segoe UI" panose="020B0502040204020203" pitchFamily="34" charset="0"/>
                </a:rPr>
                <a:t>Change color Problem</a:t>
              </a:r>
            </a:p>
          </p:txBody>
        </p:sp>
      </p:grpSp>
      <mc:AlternateContent xmlns:mc="http://schemas.openxmlformats.org/markup-compatibility/2006" xmlns:a14="http://schemas.microsoft.com/office/drawing/2010/main">
        <mc:Choice Requires="a14">
          <p:sp>
            <p:nvSpPr>
              <p:cNvPr id="3" name="文本框 2"/>
              <p:cNvSpPr txBox="1"/>
              <p:nvPr/>
            </p:nvSpPr>
            <p:spPr>
              <a:xfrm>
                <a:off x="435610" y="1301115"/>
                <a:ext cx="12190730" cy="1492885"/>
              </a:xfrm>
              <a:prstGeom prst="rect">
                <a:avLst/>
              </a:prstGeom>
              <a:noFill/>
            </p:spPr>
            <p:txBody>
              <a:bodyPr wrap="square" rtlCol="0">
                <a:spAutoFit/>
              </a:bodyPr>
              <a:lstStyle/>
              <a:p>
                <a:pPr marL="0" indent="0">
                  <a:buNone/>
                </a:pPr>
                <a:r>
                  <a:rPr lang="zh-CN" altLang="en-US">
                    <a:sym typeface="+mn-ea"/>
                  </a:rPr>
                  <a:t>题意：</a:t>
                </a:r>
              </a:p>
              <a:p>
                <a:pPr marL="0" indent="0">
                  <a:buNone/>
                </a:pPr>
                <a:r>
                  <a:rPr lang="zh-CN" altLang="en-US">
                    <a:sym typeface="+mn-ea"/>
                  </a:rPr>
                  <a:t>给定一棵树，初始所有点为白色，支持把一个点变成黑色与查询一个点到黑色点距离最小值。</a:t>
                </a:r>
              </a:p>
              <a:p>
                <a:pPr marL="0" indent="0">
                  <a:buNone/>
                </a:pP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𝑚</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5</m:t>
                        </m:r>
                      </m:sup>
                    </m:sSup>
                  </m:oMath>
                </a14:m>
                <a:r>
                  <a:rPr lang="zh-CN" altLang="en-US">
                    <a:latin typeface="Cambria Math" panose="02040503050406030204" charset="0"/>
                    <a:cs typeface="Cambria Math" panose="02040503050406030204" charset="0"/>
                    <a:sym typeface="+mn-ea"/>
                  </a:rPr>
                  <a:t>。</a:t>
                </a:r>
              </a:p>
              <a:p>
                <a:pPr marL="0" indent="0">
                  <a:buNone/>
                </a:pPr>
                <a:r>
                  <a:rPr lang="zh-CN" altLang="en-US">
                    <a:sym typeface="+mn-ea"/>
                  </a:rPr>
                  <a:t>时间限制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5</m:t>
                    </m:r>
                  </m:oMath>
                </a14:m>
                <a:r>
                  <a:rPr lang="en-US" altLang="zh-CN">
                    <a:sym typeface="+mn-ea"/>
                  </a:rPr>
                  <a:t> </a:t>
                </a:r>
                <a:r>
                  <a:rPr lang="zh-CN" altLang="en-US">
                    <a:sym typeface="+mn-ea"/>
                  </a:rPr>
                  <a:t>秒</a:t>
                </a:r>
                <a:r>
                  <a:rPr lang="zh-CN" altLang="en-US">
                    <a:latin typeface="Cambria Math" panose="02040503050406030204" charset="0"/>
                    <a:cs typeface="Cambria Math" panose="02040503050406030204" charset="0"/>
                    <a:sym typeface="+mn-ea"/>
                  </a:rPr>
                  <a:t>。</a:t>
                </a:r>
                <a:endParaRPr lang="zh-CN" altLang="en-US"/>
              </a:p>
              <a:p>
                <a:pPr marL="0" indent="0">
                  <a:buNone/>
                </a:pPr>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435610" y="1301115"/>
                <a:ext cx="12190730" cy="1492885"/>
              </a:xfrm>
              <a:prstGeom prst="rect">
                <a:avLst/>
              </a:prstGeom>
              <a:blipFill rotWithShape="1">
                <a:blip r:embed="rId2"/>
                <a:stretch>
                  <a:fillRect/>
                </a:stretch>
              </a:blipFill>
            </p:spPr>
            <p:txBody>
              <a:bodyPr/>
              <a:lstStyle/>
              <a:p>
                <a:r>
                  <a:rPr lang="zh-CN" altLang="en-US">
                    <a:noFill/>
                  </a:rPr>
                  <a:t> </a:t>
                </a:r>
              </a:p>
            </p:txBody>
          </p:sp>
        </mc:Fallback>
      </mc:AlternateContent>
      <p:sp>
        <p:nvSpPr>
          <p:cNvPr id="28" name="文本框 27"/>
          <p:cNvSpPr txBox="1"/>
          <p:nvPr/>
        </p:nvSpPr>
        <p:spPr>
          <a:xfrm>
            <a:off x="435610" y="2846070"/>
            <a:ext cx="5444490" cy="368300"/>
          </a:xfrm>
          <a:prstGeom prst="rect">
            <a:avLst/>
          </a:prstGeom>
          <a:noFill/>
        </p:spPr>
        <p:txBody>
          <a:bodyPr wrap="square" rtlCol="0">
            <a:spAutoFit/>
          </a:bodyPr>
          <a:lstStyle/>
          <a:p>
            <a:r>
              <a:rPr lang="en-US" altLang="zh-CN"/>
              <a:t>Hint 1</a:t>
            </a:r>
            <a:r>
              <a:rPr lang="zh-CN" altLang="en-US"/>
              <a:t>：只有黑点变成白点的操作。</a:t>
            </a:r>
            <a:endParaRPr lang="en-US" altLang="zh-CN"/>
          </a:p>
        </p:txBody>
      </p:sp>
      <p:sp>
        <p:nvSpPr>
          <p:cNvPr id="29" name="文本框 28"/>
          <p:cNvSpPr txBox="1"/>
          <p:nvPr/>
        </p:nvSpPr>
        <p:spPr>
          <a:xfrm>
            <a:off x="435610" y="3214370"/>
            <a:ext cx="8181975" cy="645160"/>
          </a:xfrm>
          <a:prstGeom prst="rect">
            <a:avLst/>
          </a:prstGeom>
          <a:noFill/>
        </p:spPr>
        <p:txBody>
          <a:bodyPr wrap="square" rtlCol="0">
            <a:spAutoFit/>
          </a:bodyPr>
          <a:lstStyle/>
          <a:p>
            <a:r>
              <a:rPr lang="en-US" altLang="zh-CN">
                <a:sym typeface="+mn-ea"/>
              </a:rPr>
              <a:t>Hint 2</a:t>
            </a:r>
            <a:r>
              <a:rPr lang="zh-CN" altLang="en-US">
                <a:sym typeface="+mn-ea"/>
              </a:rPr>
              <a:t>：可以使用多源</a:t>
            </a:r>
            <a:r>
              <a:rPr lang="en-US" altLang="zh-CN">
                <a:sym typeface="+mn-ea"/>
              </a:rPr>
              <a:t> BFS </a:t>
            </a:r>
            <a:r>
              <a:rPr lang="zh-CN" altLang="en-US">
                <a:sym typeface="+mn-ea"/>
              </a:rPr>
              <a:t>来消除之前的黑点的影响。</a:t>
            </a:r>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P spid="2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7258"/>
            <a:ext cx="2253076" cy="840305"/>
            <a:chOff x="435385" y="117258"/>
            <a:chExt cx="2253076" cy="840305"/>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272963" y="117258"/>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18110"/>
            <a:ext cx="1777365" cy="645160"/>
          </a:xfrm>
          <a:prstGeom prst="rect">
            <a:avLst/>
          </a:prstGeom>
          <a:noFill/>
        </p:spPr>
        <p:txBody>
          <a:bodyPr wrap="square" rtlCol="0">
            <a:spAutoFit/>
          </a:bodyPr>
          <a:lstStyle/>
          <a:p>
            <a:pPr marL="0" indent="0">
              <a:buNone/>
            </a:pPr>
            <a:r>
              <a:rPr lang="zh-CN" altLang="en-US">
                <a:hlinkClick r:id="rId2" action="ppaction://hlinkfile"/>
              </a:rPr>
              <a:t>Xenia and Tree</a:t>
            </a:r>
            <a:endParaRPr lang="zh-CN" altLang="en-US"/>
          </a:p>
          <a:p>
            <a:pPr marL="0" indent="0">
              <a:buNone/>
            </a:pP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435610" y="589280"/>
                <a:ext cx="13898245" cy="368300"/>
              </a:xfrm>
              <a:prstGeom prst="rect">
                <a:avLst/>
              </a:prstGeom>
              <a:noFill/>
            </p:spPr>
            <p:txBody>
              <a:bodyPr wrap="square" rtlCol="0">
                <a:spAutoFit/>
              </a:bodyPr>
              <a:lstStyle/>
              <a:p>
                <a:pPr marL="0" indent="0">
                  <a:buNone/>
                </a:pPr>
                <a:r>
                  <a:rPr lang="zh-CN" altLang="en-US">
                    <a:sym typeface="+mn-ea"/>
                  </a:rPr>
                  <a:t>注意到只有白点变黑点，考虑维护黑色点集合，对于查询暴力黑色点集合，每</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B</m:t>
                    </m:r>
                  </m:oMath>
                </a14:m>
                <a:r>
                  <a:rPr lang="en-US" altLang="zh-CN">
                    <a:sym typeface="+mn-ea"/>
                  </a:rPr>
                  <a:t> </a:t>
                </a:r>
                <a:r>
                  <a:rPr lang="zh-CN" altLang="en-US">
                    <a:sym typeface="+mn-ea"/>
                  </a:rPr>
                  <a:t>次操作进行多源</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bfs</m:t>
                    </m:r>
                  </m:oMath>
                </a14:m>
                <a:r>
                  <a:rPr lang="en-US" altLang="zh-CN">
                    <a:sym typeface="+mn-ea"/>
                  </a:rPr>
                  <a:t> </a:t>
                </a:r>
                <a:r>
                  <a:rPr lang="zh-CN" altLang="en-US">
                    <a:sym typeface="+mn-ea"/>
                  </a:rPr>
                  <a:t>重构。</a:t>
                </a:r>
                <a:endParaRPr lang="zh-CN" altLang="en-US">
                  <a:latin typeface="Cambria Math" panose="02040503050406030204" charset="0"/>
                  <a:cs typeface="Cambria Math" panose="02040503050406030204" charset="0"/>
                  <a:sym typeface="+mn-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35610" y="589280"/>
                <a:ext cx="13898245" cy="36830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53406" cy="905674"/>
            <a:chOff x="435385" y="118126"/>
            <a:chExt cx="2353406" cy="905674"/>
          </a:xfrm>
        </p:grpSpPr>
        <p:sp>
          <p:nvSpPr>
            <p:cNvPr id="4" name="文本框 3"/>
            <p:cNvSpPr txBox="1"/>
            <p:nvPr/>
          </p:nvSpPr>
          <p:spPr>
            <a:xfrm>
              <a:off x="708420" y="151164"/>
              <a:ext cx="129032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魔法题</a:t>
              </a:r>
              <a:r>
                <a:rPr lang="en-US" altLang="zh-CN" sz="2400" b="1" dirty="0">
                  <a:latin typeface="Segoe UI" panose="020B0502040204020203" pitchFamily="34" charset="0"/>
                  <a:cs typeface="Segoe UI" panose="020B0502040204020203" pitchFamily="34" charset="0"/>
                </a:rPr>
                <a:t>II</a:t>
              </a:r>
            </a:p>
          </p:txBody>
        </p:sp>
        <p:sp>
          <p:nvSpPr>
            <p:cNvPr id="6" name="矩形 5"/>
            <p:cNvSpPr/>
            <p:nvPr/>
          </p:nvSpPr>
          <p:spPr>
            <a:xfrm>
              <a:off x="2373293" y="654468"/>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757680" cy="337185"/>
            </a:xfrm>
            <a:prstGeom prst="rect">
              <a:avLst/>
            </a:prstGeom>
          </p:spPr>
          <p:txBody>
            <a:bodyPr wrap="none">
              <a:spAutoFit/>
            </a:bodyPr>
            <a:lstStyle/>
            <a:p>
              <a:pPr algn="l"/>
              <a:r>
                <a:rPr lang="en-US" altLang="zh-CN" sz="1600" dirty="0">
                  <a:solidFill>
                    <a:schemeClr val="bg2">
                      <a:lumMod val="50000"/>
                    </a:schemeClr>
                  </a:solidFill>
                  <a:latin typeface="Segoe UI" panose="020B0502040204020203" pitchFamily="34" charset="0"/>
                  <a:cs typeface="Segoe UI" panose="020B0502040204020203" pitchFamily="34" charset="0"/>
                </a:rPr>
                <a:t>Magic  Problem II</a:t>
              </a:r>
            </a:p>
          </p:txBody>
        </p:sp>
      </p:grpSp>
      <mc:AlternateContent xmlns:mc="http://schemas.openxmlformats.org/markup-compatibility/2006" xmlns:a14="http://schemas.microsoft.com/office/drawing/2010/main">
        <mc:Choice Requires="a14">
          <p:sp>
            <p:nvSpPr>
              <p:cNvPr id="3" name="文本框 2"/>
              <p:cNvSpPr txBox="1"/>
              <p:nvPr/>
            </p:nvSpPr>
            <p:spPr>
              <a:xfrm>
                <a:off x="435610" y="1301115"/>
                <a:ext cx="12190730" cy="1769745"/>
              </a:xfrm>
              <a:prstGeom prst="rect">
                <a:avLst/>
              </a:prstGeom>
              <a:noFill/>
            </p:spPr>
            <p:txBody>
              <a:bodyPr wrap="square" rtlCol="0">
                <a:spAutoFit/>
              </a:bodyPr>
              <a:lstStyle/>
              <a:p>
                <a:pPr marL="0" indent="0">
                  <a:buNone/>
                </a:pPr>
                <a:r>
                  <a:rPr lang="zh-CN" altLang="en-US">
                    <a:sym typeface="+mn-ea"/>
                  </a:rPr>
                  <a:t>题意：</a:t>
                </a:r>
              </a:p>
              <a:p>
                <a:pPr marL="0" indent="0">
                  <a:buNone/>
                </a:pPr>
                <a:r>
                  <a:rPr lang="zh-CN" altLang="en-US">
                    <a:sym typeface="+mn-ea"/>
                  </a:rPr>
                  <a:t>给定序列，支持单点修改以及查询区间中有多少个子区间的最大值小于等于一给定数</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𝑥</m:t>
                    </m:r>
                  </m:oMath>
                </a14:m>
                <a:r>
                  <a:rPr lang="zh-CN" altLang="en-US">
                    <a:sym typeface="+mn-ea"/>
                  </a:rPr>
                  <a:t>。</a:t>
                </a:r>
              </a:p>
              <a:p>
                <a:pPr marL="0" indent="0">
                  <a:buNone/>
                </a:pP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𝑚</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3×</m:t>
                    </m:r>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5</m:t>
                        </m:r>
                      </m:sup>
                    </m:sSup>
                  </m:oMath>
                </a14:m>
                <a:r>
                  <a:rPr lang="zh-CN" altLang="en-US">
                    <a:latin typeface="Cambria Math" panose="02040503050406030204" charset="0"/>
                    <a:cs typeface="Cambria Math" panose="02040503050406030204" charset="0"/>
                    <a:sym typeface="+mn-ea"/>
                  </a:rPr>
                  <a:t>。</a:t>
                </a:r>
              </a:p>
              <a:p>
                <a:pPr marL="0" indent="0">
                  <a:buNone/>
                </a:pPr>
                <a:r>
                  <a:rPr lang="zh-CN" altLang="en-US">
                    <a:sym typeface="+mn-ea"/>
                  </a:rPr>
                  <a:t>时间限制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3.5</m:t>
                    </m:r>
                  </m:oMath>
                </a14:m>
                <a:r>
                  <a:rPr lang="en-US" altLang="zh-CN">
                    <a:sym typeface="+mn-ea"/>
                  </a:rPr>
                  <a:t> </a:t>
                </a:r>
                <a:r>
                  <a:rPr lang="zh-CN" altLang="en-US">
                    <a:sym typeface="+mn-ea"/>
                  </a:rPr>
                  <a:t>秒，空间限制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64 </m:t>
                    </m:r>
                    <m:r>
                      <a:rPr lang="en-US" altLang="zh-CN" i="1">
                        <a:latin typeface="Cambria Math" panose="02040503050406030204" charset="0"/>
                        <a:cs typeface="Cambria Math" panose="02040503050406030204" charset="0"/>
                        <a:sym typeface="+mn-ea"/>
                      </a:rPr>
                      <m:t>𝑀𝐵</m:t>
                    </m:r>
                  </m:oMath>
                </a14:m>
                <a:r>
                  <a:rPr lang="zh-CN" altLang="en-US">
                    <a:latin typeface="Cambria Math" panose="02040503050406030204" charset="0"/>
                    <a:cs typeface="Cambria Math" panose="02040503050406030204" charset="0"/>
                    <a:sym typeface="+mn-ea"/>
                  </a:rPr>
                  <a:t>。</a:t>
                </a:r>
                <a:endParaRPr lang="zh-CN" altLang="en-US"/>
              </a:p>
              <a:p>
                <a:pPr marL="0" indent="0">
                  <a:buNone/>
                </a:pPr>
                <a:endParaRPr lang="zh-CN" altLang="en-US"/>
              </a:p>
              <a:p>
                <a:pPr marL="0" indent="0">
                  <a:buNone/>
                </a:pPr>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435610" y="1301115"/>
                <a:ext cx="12190730" cy="1769745"/>
              </a:xfrm>
              <a:prstGeom prst="rect">
                <a:avLst/>
              </a:prstGeom>
              <a:blipFill rotWithShape="1">
                <a:blip r:embed="rId2"/>
                <a:stretch>
                  <a:fillRect/>
                </a:stretch>
              </a:blipFill>
            </p:spPr>
            <p:txBody>
              <a:bodyPr/>
              <a:lstStyle/>
              <a:p>
                <a:r>
                  <a:rPr lang="zh-CN" altLang="en-US">
                    <a:noFill/>
                  </a:rPr>
                  <a:t> </a:t>
                </a:r>
              </a:p>
            </p:txBody>
          </p:sp>
        </mc:Fallback>
      </mc:AlternateContent>
      <p:sp>
        <p:nvSpPr>
          <p:cNvPr id="28" name="文本框 27"/>
          <p:cNvSpPr txBox="1"/>
          <p:nvPr/>
        </p:nvSpPr>
        <p:spPr>
          <a:xfrm>
            <a:off x="435610" y="2794635"/>
            <a:ext cx="5444490" cy="368300"/>
          </a:xfrm>
          <a:prstGeom prst="rect">
            <a:avLst/>
          </a:prstGeom>
          <a:noFill/>
        </p:spPr>
        <p:txBody>
          <a:bodyPr wrap="square" rtlCol="0">
            <a:spAutoFit/>
          </a:bodyPr>
          <a:lstStyle/>
          <a:p>
            <a:r>
              <a:rPr lang="en-US" altLang="zh-CN"/>
              <a:t>Hint 1</a:t>
            </a:r>
            <a:r>
              <a:rPr lang="zh-CN" altLang="en-US"/>
              <a:t>：没有修改怎么做？</a:t>
            </a:r>
          </a:p>
        </p:txBody>
      </p:sp>
      <p:sp>
        <p:nvSpPr>
          <p:cNvPr id="29" name="文本框 28"/>
          <p:cNvSpPr txBox="1"/>
          <p:nvPr/>
        </p:nvSpPr>
        <p:spPr>
          <a:xfrm>
            <a:off x="435610" y="3205480"/>
            <a:ext cx="8181975" cy="368300"/>
          </a:xfrm>
          <a:prstGeom prst="rect">
            <a:avLst/>
          </a:prstGeom>
          <a:noFill/>
        </p:spPr>
        <p:txBody>
          <a:bodyPr wrap="square" rtlCol="0">
            <a:spAutoFit/>
          </a:bodyPr>
          <a:lstStyle/>
          <a:p>
            <a:r>
              <a:rPr lang="en-US" altLang="zh-CN">
                <a:sym typeface="+mn-ea"/>
              </a:rPr>
              <a:t>Hint 2</a:t>
            </a:r>
            <a:r>
              <a:rPr lang="zh-CN" altLang="en-US">
                <a:sym typeface="+mn-ea"/>
              </a:rPr>
              <a:t>：考虑操作分块，把修改改成回滚。</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P spid="2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7258"/>
            <a:ext cx="3313526" cy="840305"/>
            <a:chOff x="435385" y="117258"/>
            <a:chExt cx="3313526" cy="840305"/>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3333413" y="117258"/>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18110"/>
            <a:ext cx="2898140" cy="645160"/>
          </a:xfrm>
          <a:prstGeom prst="rect">
            <a:avLst/>
          </a:prstGeom>
          <a:noFill/>
        </p:spPr>
        <p:txBody>
          <a:bodyPr wrap="square" rtlCol="0">
            <a:spAutoFit/>
          </a:bodyPr>
          <a:lstStyle/>
          <a:p>
            <a:pPr marL="0" indent="0">
              <a:buNone/>
            </a:pPr>
            <a:r>
              <a:rPr lang="zh-CN" altLang="en-US">
                <a:hlinkClick r:id="rId2" action="ppaction://hlinkfile"/>
              </a:rPr>
              <a:t>[Ynoi2019] 魔法少女网站</a:t>
            </a:r>
            <a:endParaRPr lang="zh-CN" altLang="en-US"/>
          </a:p>
          <a:p>
            <a:pPr marL="0" indent="0">
              <a:buNone/>
            </a:pP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435610" y="589280"/>
                <a:ext cx="13898245" cy="1320165"/>
              </a:xfrm>
              <a:prstGeom prst="rect">
                <a:avLst/>
              </a:prstGeom>
              <a:noFill/>
            </p:spPr>
            <p:txBody>
              <a:bodyPr wrap="square" rtlCol="0">
                <a:spAutoFit/>
              </a:bodyPr>
              <a:lstStyle/>
              <a:p>
                <a:pPr marL="0" indent="0">
                  <a:buNone/>
                </a:pPr>
                <a:r>
                  <a:rPr lang="zh-CN" altLang="en-US">
                    <a:sym typeface="+mn-ea"/>
                  </a:rPr>
                  <a:t>考虑把所有</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x</m:t>
                    </m:r>
                  </m:oMath>
                </a14:m>
                <a:r>
                  <a:rPr lang="en-US" altLang="zh-CN">
                    <a:sym typeface="+mn-ea"/>
                  </a:rPr>
                  <a:t> </a:t>
                </a:r>
                <a:r>
                  <a:rPr lang="zh-CN" altLang="en-US">
                    <a:sym typeface="+mn-ea"/>
                  </a:rPr>
                  <a:t>的数标记为</a:t>
                </a:r>
                <a14:m>
                  <m:oMath xmlns:m="http://schemas.openxmlformats.org/officeDocument/2006/math">
                    <m:r>
                      <a:rPr lang="en-US" altLang="zh-CN">
                        <a:latin typeface="Cambria Math" panose="02040503050406030204" charset="0"/>
                        <a:cs typeface="Cambria Math" panose="02040503050406030204" charset="0"/>
                      </a:rPr>
                      <m:t> 1</m:t>
                    </m:r>
                  </m:oMath>
                </a14:m>
                <a:r>
                  <a:rPr lang="zh-CN" altLang="en-US">
                    <a:sym typeface="+mn-ea"/>
                  </a:rPr>
                  <a:t>，其余数标记为</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0</m:t>
                    </m:r>
                  </m:oMath>
                </a14:m>
                <a:r>
                  <a:rPr lang="zh-CN" altLang="en-US">
                    <a:sym typeface="+mn-ea"/>
                  </a:rPr>
                  <a:t>，那么查询就是在查对于所有极长连续</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1</m:t>
                    </m:r>
                  </m:oMath>
                </a14:m>
                <a:r>
                  <a:rPr lang="en-US" altLang="zh-CN">
                    <a:sym typeface="+mn-ea"/>
                  </a:rPr>
                  <a:t> </a:t>
                </a:r>
                <a:r>
                  <a:rPr lang="zh-CN" altLang="en-US">
                    <a:sym typeface="+mn-ea"/>
                  </a:rPr>
                  <a:t>区间的</a:t>
                </a:r>
                <a:r>
                  <a:rPr lang="en-US" altLang="zh-CN">
                    <a:sym typeface="+mn-ea"/>
                  </a:rPr>
                  <a:t> </a:t>
                </a:r>
                <a14:m>
                  <m:oMath xmlns:m="http://schemas.openxmlformats.org/officeDocument/2006/math">
                    <m:f>
                      <m:fPr>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𝑙𝑒𝑛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𝑙𝑒𝑛</m:t>
                        </m:r>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2</m:t>
                        </m:r>
                      </m:den>
                    </m:f>
                  </m:oMath>
                </a14:m>
                <a:r>
                  <a:rPr lang="en-US" altLang="zh-CN">
                    <a:sym typeface="+mn-ea"/>
                  </a:rPr>
                  <a:t> </a:t>
                </a:r>
                <a:r>
                  <a:rPr lang="zh-CN" altLang="en-US">
                    <a:sym typeface="+mn-ea"/>
                  </a:rPr>
                  <a:t>之和。</a:t>
                </a:r>
                <a:endParaRPr lang="en-US" altLang="zh-CN"/>
              </a:p>
              <a:p>
                <a:pPr marL="0" indent="0">
                  <a:buNone/>
                </a:pPr>
                <a:r>
                  <a:rPr lang="zh-CN" altLang="en-US">
                    <a:sym typeface="+mn-ea"/>
                  </a:rPr>
                  <a:t>考虑序列分块，对于修改，</a:t>
                </a:r>
                <a14:m>
                  <m:oMath xmlns:m="http://schemas.openxmlformats.org/officeDocument/2006/math">
                    <m:r>
                      <a:rPr lang="en-US" altLang="zh-CN">
                        <a:latin typeface="Cambria Math" panose="02040503050406030204" charset="0"/>
                        <a:cs typeface="Cambria Math" panose="02040503050406030204" charset="0"/>
                      </a:rPr>
                      <m:t>0</m:t>
                    </m:r>
                  </m:oMath>
                </a14:m>
                <a:r>
                  <a:rPr lang="en-US" altLang="zh-CN">
                    <a:sym typeface="+mn-ea"/>
                  </a:rPr>
                  <a:t> </a:t>
                </a:r>
                <a:r>
                  <a:rPr lang="zh-CN" altLang="en-US">
                    <a:sym typeface="+mn-ea"/>
                  </a:rPr>
                  <a:t>到</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1</m:t>
                    </m:r>
                  </m:oMath>
                </a14:m>
                <a:r>
                  <a:rPr lang="en-US" altLang="zh-CN">
                    <a:sym typeface="+mn-ea"/>
                  </a:rPr>
                  <a:t> </a:t>
                </a:r>
                <a:r>
                  <a:rPr lang="zh-CN" altLang="en-US">
                    <a:sym typeface="+mn-ea"/>
                  </a:rPr>
                  <a:t>的修改是简单的，合并两端信息即可。</a:t>
                </a:r>
                <a:endParaRPr lang="en-US" altLang="zh-CN"/>
              </a:p>
              <a:p>
                <a:pPr marL="0" indent="0">
                  <a:buNone/>
                </a:pPr>
                <a:r>
                  <a:rPr lang="zh-CN" altLang="en-US">
                    <a:sym typeface="+mn-ea"/>
                  </a:rPr>
                  <a:t>发现不好处理</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1</m:t>
                    </m:r>
                  </m:oMath>
                </a14:m>
                <a:r>
                  <a:rPr lang="en-US" altLang="zh-CN">
                    <a:sym typeface="+mn-ea"/>
                  </a:rPr>
                  <a:t> </a:t>
                </a:r>
                <a:r>
                  <a:rPr lang="zh-CN" altLang="en-US">
                    <a:sym typeface="+mn-ea"/>
                  </a:rPr>
                  <a:t>到</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0</m:t>
                    </m:r>
                  </m:oMath>
                </a14:m>
                <a:r>
                  <a:rPr lang="zh-CN" altLang="en-US">
                    <a:sym typeface="+mn-ea"/>
                  </a:rPr>
                  <a:t>，考虑操作分块。</a:t>
                </a:r>
              </a:p>
              <a:p>
                <a:pPr marL="0" indent="0">
                  <a:buNone/>
                </a:pPr>
                <a:r>
                  <a:rPr lang="zh-CN" altLang="en-US">
                    <a:sym typeface="+mn-ea"/>
                  </a:rPr>
                  <a:t>将所有查询按照</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x</m:t>
                    </m:r>
                  </m:oMath>
                </a14:m>
                <a:r>
                  <a:rPr lang="en-US" altLang="zh-CN">
                    <a:sym typeface="+mn-ea"/>
                  </a:rPr>
                  <a:t> </a:t>
                </a:r>
                <a:r>
                  <a:rPr lang="zh-CN" altLang="en-US">
                    <a:sym typeface="+mn-ea"/>
                  </a:rPr>
                  <a:t>升序做，每次遍历所有修改点判断其是否是</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1</m:t>
                    </m:r>
                  </m:oMath>
                </a14:m>
                <a:r>
                  <a:rPr lang="zh-CN" altLang="en-US">
                    <a:sym typeface="+mn-ea"/>
                  </a:rPr>
                  <a:t>，若是则记入贡献，最后回滚修改点上修改即可。</a:t>
                </a:r>
                <a:endParaRPr lang="zh-CN" altLang="en-US">
                  <a:latin typeface="Cambria Math" panose="02040503050406030204" charset="0"/>
                  <a:cs typeface="Cambria Math" panose="02040503050406030204" charset="0"/>
                  <a:sym typeface="+mn-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35610" y="589280"/>
                <a:ext cx="13898245" cy="1320165"/>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矩形 24"/>
              <p:cNvSpPr/>
              <p:nvPr/>
            </p:nvSpPr>
            <p:spPr>
              <a:xfrm>
                <a:off x="589280" y="1311275"/>
                <a:ext cx="11130915" cy="4808220"/>
              </a:xfrm>
              <a:prstGeom prst="rect">
                <a:avLst/>
              </a:prstGeom>
            </p:spPr>
            <p:txBody>
              <a:bodyPr wrap="square">
                <a:spAutoFit/>
              </a:bodyPr>
              <a:lstStyle/>
              <a:p>
                <a:pPr>
                  <a:lnSpc>
                    <a:spcPct val="150000"/>
                  </a:lnSpc>
                  <a:spcAft>
                    <a:spcPts val="0"/>
                  </a:spcAft>
                </a:pPr>
                <a:r>
                  <a:rPr lang="zh-CN" altLang="en-US" sz="1400">
                    <a:sym typeface="+mn-ea"/>
                  </a:rPr>
                  <a:t>讲一种通用型树分块</a:t>
                </a:r>
                <a:r>
                  <a:rPr lang="en-US" altLang="zh-CN" sz="1400">
                    <a:sym typeface="+mn-ea"/>
                  </a:rPr>
                  <a:t>——top cluster </a:t>
                </a:r>
                <a:r>
                  <a:rPr lang="zh-CN" altLang="en-US" sz="1400">
                    <a:sym typeface="+mn-ea"/>
                  </a:rPr>
                  <a:t>树分块。</a:t>
                </a:r>
                <a:endParaRPr lang="en-US" altLang="zh-CN" sz="1400"/>
              </a:p>
              <a:p>
                <a:pPr>
                  <a:lnSpc>
                    <a:spcPct val="150000"/>
                  </a:lnSpc>
                  <a:spcAft>
                    <a:spcPts val="0"/>
                  </a:spcAft>
                </a:pPr>
                <a:r>
                  <a:rPr lang="zh-CN" altLang="en-US" sz="1400">
                    <a:sym typeface="+mn-ea"/>
                  </a:rPr>
                  <a:t>这种树分块是对边的划分。</a:t>
                </a:r>
                <a:endParaRPr lang="en-US" altLang="zh-CN" sz="1400"/>
              </a:p>
              <a:p>
                <a:pPr>
                  <a:lnSpc>
                    <a:spcPct val="150000"/>
                  </a:lnSpc>
                  <a:spcAft>
                    <a:spcPts val="0"/>
                  </a:spcAft>
                </a:pPr>
                <a:r>
                  <a:rPr lang="zh-CN" altLang="en-US" sz="1400">
                    <a:sym typeface="+mn-ea"/>
                  </a:rPr>
                  <a:t>介绍簇的概念</a:t>
                </a:r>
                <a:r>
                  <a:rPr lang="en-US" altLang="zh-CN" sz="1400">
                    <a:sym typeface="+mn-ea"/>
                  </a:rPr>
                  <a:t>……</a:t>
                </a:r>
                <a:endParaRPr lang="en-US" altLang="zh-CN" sz="1400"/>
              </a:p>
              <a:p>
                <a:pPr>
                  <a:lnSpc>
                    <a:spcPct val="150000"/>
                  </a:lnSpc>
                  <a:spcAft>
                    <a:spcPts val="0"/>
                  </a:spcAft>
                </a:pPr>
                <a:r>
                  <a:rPr lang="zh-CN" altLang="en-US" sz="1400">
                    <a:sym typeface="+mn-ea"/>
                  </a:rPr>
                  <a:t>考虑选取任意点为根进行</a:t>
                </a:r>
                <a:r>
                  <a:rPr lang="en-US" altLang="zh-CN" sz="1400">
                    <a:sym typeface="+mn-ea"/>
                  </a:rPr>
                  <a:t> dfs</a:t>
                </a:r>
                <a:r>
                  <a:rPr lang="zh-CN" altLang="en-US" sz="1400">
                    <a:sym typeface="+mn-ea"/>
                  </a:rPr>
                  <a:t>，并强制令根节点为界点。</a:t>
                </a:r>
                <a:endParaRPr lang="en-US" altLang="zh-CN" sz="1400"/>
              </a:p>
              <a:p>
                <a:pPr>
                  <a:lnSpc>
                    <a:spcPct val="150000"/>
                  </a:lnSpc>
                  <a:spcAft>
                    <a:spcPts val="0"/>
                  </a:spcAft>
                </a:pPr>
                <a:r>
                  <a:rPr lang="zh-CN" altLang="en-US" sz="1400">
                    <a:sym typeface="+mn-ea"/>
                  </a:rPr>
                  <a:t>那么考虑维护一个栈表示未被分类的边，回溯时若出现了：</a:t>
                </a:r>
                <a:endParaRPr lang="zh-CN" altLang="en-US" sz="1400"/>
              </a:p>
              <a:p>
                <a:pPr>
                  <a:lnSpc>
                    <a:spcPct val="150000"/>
                  </a:lnSpc>
                  <a:spcAft>
                    <a:spcPts val="0"/>
                  </a:spcAft>
                </a:pPr>
                <a:r>
                  <a:rPr lang="en-US" altLang="zh-CN" sz="1400">
                    <a:sym typeface="+mn-ea"/>
                  </a:rPr>
                  <a:t>1. </a:t>
                </a:r>
                <a14:m>
                  <m:oMath xmlns:m="http://schemas.openxmlformats.org/officeDocument/2006/math">
                    <m:r>
                      <m:rPr>
                        <m:sty m:val="p"/>
                      </m:rPr>
                      <a:rPr lang="en-US" altLang="zh-CN" sz="1400">
                        <a:latin typeface="Cambria Math" panose="02040503050406030204" charset="0"/>
                        <a:cs typeface="Cambria Math" panose="02040503050406030204" charset="0"/>
                      </a:rPr>
                      <m:t>u</m:t>
                    </m:r>
                  </m:oMath>
                </a14:m>
                <a:r>
                  <a:rPr lang="en-US" altLang="zh-CN" sz="1400">
                    <a:sym typeface="+mn-ea"/>
                  </a:rPr>
                  <a:t> </a:t>
                </a:r>
                <a:r>
                  <a:rPr lang="zh-CN" altLang="en-US" sz="1400">
                    <a:sym typeface="+mn-ea"/>
                  </a:rPr>
                  <a:t>为根。</a:t>
                </a:r>
                <a:endParaRPr lang="zh-CN" altLang="en-US" sz="1400"/>
              </a:p>
              <a:p>
                <a:pPr>
                  <a:lnSpc>
                    <a:spcPct val="150000"/>
                  </a:lnSpc>
                  <a:spcAft>
                    <a:spcPts val="0"/>
                  </a:spcAft>
                </a:pPr>
                <a:r>
                  <a:rPr lang="en-US" altLang="zh-CN" sz="1400">
                    <a:sym typeface="+mn-ea"/>
                  </a:rPr>
                  <a:t>1. </a:t>
                </a:r>
                <a14:m>
                  <m:oMath xmlns:m="http://schemas.openxmlformats.org/officeDocument/2006/math">
                    <m:r>
                      <m:rPr>
                        <m:sty m:val="p"/>
                      </m:rPr>
                      <a:rPr lang="en-US" altLang="zh-CN" sz="1400">
                        <a:latin typeface="Cambria Math" panose="02040503050406030204" charset="0"/>
                        <a:cs typeface="Cambria Math" panose="02040503050406030204" charset="0"/>
                      </a:rPr>
                      <m:t>u</m:t>
                    </m:r>
                  </m:oMath>
                </a14:m>
                <a:r>
                  <a:rPr lang="en-US" altLang="zh-CN" sz="1400">
                    <a:sym typeface="+mn-ea"/>
                  </a:rPr>
                  <a:t> </a:t>
                </a:r>
                <a:r>
                  <a:rPr lang="zh-CN" altLang="en-US" sz="1400">
                    <a:sym typeface="+mn-ea"/>
                  </a:rPr>
                  <a:t>有至少两个子树有界点。</a:t>
                </a:r>
                <a:endParaRPr lang="zh-CN" altLang="en-US" sz="1400"/>
              </a:p>
              <a:p>
                <a:pPr>
                  <a:lnSpc>
                    <a:spcPct val="150000"/>
                  </a:lnSpc>
                  <a:spcAft>
                    <a:spcPts val="0"/>
                  </a:spcAft>
                </a:pPr>
                <a:r>
                  <a:rPr lang="en-US" altLang="zh-CN" sz="1400">
                    <a:sym typeface="+mn-ea"/>
                  </a:rPr>
                  <a:t>1. </a:t>
                </a:r>
                <a:r>
                  <a:rPr lang="zh-CN" altLang="en-US" sz="1400">
                    <a:sym typeface="+mn-ea"/>
                  </a:rPr>
                  <a:t>栈中剩余大于</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𝐵</m:t>
                    </m:r>
                  </m:oMath>
                </a14:m>
                <a:r>
                  <a:rPr lang="en-US" altLang="zh-CN" sz="1400">
                    <a:sym typeface="+mn-ea"/>
                  </a:rPr>
                  <a:t> </a:t>
                </a:r>
                <a:r>
                  <a:rPr lang="zh-CN" altLang="en-US" sz="1400">
                    <a:sym typeface="+mn-ea"/>
                  </a:rPr>
                  <a:t>个点。</a:t>
                </a:r>
                <a:endParaRPr lang="en-US" altLang="zh-CN" sz="1400"/>
              </a:p>
              <a:p>
                <a:pPr>
                  <a:lnSpc>
                    <a:spcPct val="150000"/>
                  </a:lnSpc>
                  <a:spcAft>
                    <a:spcPts val="0"/>
                  </a:spcAft>
                </a:pPr>
                <a:r>
                  <a:rPr lang="zh-CN" altLang="en-US" sz="1400">
                    <a:sym typeface="+mn-ea"/>
                  </a:rPr>
                  <a:t>那么</a:t>
                </a:r>
                <a:r>
                  <a:rPr lang="en-US" altLang="zh-CN" sz="1400">
                    <a:sym typeface="+mn-ea"/>
                  </a:rPr>
                  <a:t> </a:t>
                </a:r>
                <a14:m>
                  <m:oMath xmlns:m="http://schemas.openxmlformats.org/officeDocument/2006/math">
                    <m:r>
                      <m:rPr>
                        <m:sty m:val="p"/>
                      </m:rPr>
                      <a:rPr lang="en-US" altLang="zh-CN" sz="1400">
                        <a:latin typeface="Cambria Math" panose="02040503050406030204" charset="0"/>
                        <a:cs typeface="Cambria Math" panose="02040503050406030204" charset="0"/>
                      </a:rPr>
                      <m:t>u</m:t>
                    </m:r>
                  </m:oMath>
                </a14:m>
                <a:r>
                  <a:rPr lang="en-US" altLang="zh-CN" sz="1400">
                    <a:sym typeface="+mn-ea"/>
                  </a:rPr>
                  <a:t> </a:t>
                </a:r>
                <a:r>
                  <a:rPr lang="zh-CN" altLang="en-US" sz="1400">
                    <a:sym typeface="+mn-ea"/>
                  </a:rPr>
                  <a:t>需为界点。</a:t>
                </a:r>
                <a:endParaRPr lang="en-US" altLang="zh-CN" sz="1400"/>
              </a:p>
              <a:p>
                <a:pPr>
                  <a:lnSpc>
                    <a:spcPct val="150000"/>
                  </a:lnSpc>
                  <a:spcAft>
                    <a:spcPts val="0"/>
                  </a:spcAft>
                </a:pPr>
                <a:r>
                  <a:rPr lang="zh-CN" altLang="en-US" sz="1400">
                    <a:sym typeface="+mn-ea"/>
                  </a:rPr>
                  <a:t>考虑划分簇，贪心选择满足条件的合法最长前缀即可。</a:t>
                </a:r>
                <a:endParaRPr lang="en-US" altLang="zh-CN" sz="1400"/>
              </a:p>
              <a:p>
                <a:pPr>
                  <a:lnSpc>
                    <a:spcPct val="150000"/>
                  </a:lnSpc>
                  <a:spcAft>
                    <a:spcPts val="0"/>
                  </a:spcAft>
                </a:pPr>
                <a:r>
                  <a:rPr lang="zh-CN" altLang="en-US" sz="1400">
                    <a:sym typeface="+mn-ea"/>
                  </a:rPr>
                  <a:t>正确性证明：</a:t>
                </a:r>
                <a:endParaRPr lang="en-US" altLang="zh-CN" sz="1400"/>
              </a:p>
              <a:p>
                <a:pPr>
                  <a:lnSpc>
                    <a:spcPct val="150000"/>
                  </a:lnSpc>
                  <a:spcAft>
                    <a:spcPts val="0"/>
                  </a:spcAft>
                </a:pPr>
                <a:r>
                  <a:rPr lang="zh-CN" altLang="en-US" sz="1400">
                    <a:sym typeface="+mn-ea"/>
                  </a:rPr>
                  <a:t>显然这个是能保证簇的大小不超过</a:t>
                </a:r>
                <a:r>
                  <a:rPr lang="en-US" altLang="zh-CN" sz="1400">
                    <a:sym typeface="+mn-ea"/>
                  </a:rPr>
                  <a:t> </a:t>
                </a:r>
                <a14:m>
                  <m:oMath xmlns:m="http://schemas.openxmlformats.org/officeDocument/2006/math">
                    <m:r>
                      <m:rPr>
                        <m:sty m:val="p"/>
                      </m:rPr>
                      <a:rPr lang="en-US" altLang="zh-CN" sz="1400">
                        <a:latin typeface="Cambria Math" panose="02040503050406030204" charset="0"/>
                        <a:cs typeface="Cambria Math" panose="02040503050406030204" charset="0"/>
                      </a:rPr>
                      <m:t>O</m:t>
                    </m:r>
                    <m:r>
                      <a:rPr lang="en-US" altLang="zh-CN" sz="1400">
                        <a:latin typeface="Cambria Math" panose="02040503050406030204" charset="0"/>
                        <a:cs typeface="Cambria Math" panose="02040503050406030204" charset="0"/>
                      </a:rPr>
                      <m:t>(</m:t>
                    </m:r>
                    <m:r>
                      <m:rPr>
                        <m:sty m:val="p"/>
                      </m:rPr>
                      <a:rPr lang="en-US" altLang="zh-CN" sz="1400">
                        <a:latin typeface="Cambria Math" panose="02040503050406030204" charset="0"/>
                        <a:cs typeface="Cambria Math" panose="02040503050406030204" charset="0"/>
                      </a:rPr>
                      <m:t>B</m:t>
                    </m:r>
                    <m:r>
                      <a:rPr lang="en-US" altLang="zh-CN" sz="1400">
                        <a:latin typeface="Cambria Math" panose="02040503050406030204" charset="0"/>
                        <a:cs typeface="Cambria Math" panose="02040503050406030204" charset="0"/>
                      </a:rPr>
                      <m:t>)</m:t>
                    </m:r>
                  </m:oMath>
                </a14:m>
                <a:r>
                  <a:rPr lang="en-US" altLang="zh-CN" sz="1400">
                    <a:sym typeface="+mn-ea"/>
                  </a:rPr>
                  <a:t> </a:t>
                </a:r>
                <a:r>
                  <a:rPr lang="zh-CN" altLang="en-US" sz="1400">
                    <a:sym typeface="+mn-ea"/>
                  </a:rPr>
                  <a:t>的。</a:t>
                </a:r>
                <a:endParaRPr lang="en-US" altLang="zh-CN" sz="1400"/>
              </a:p>
              <a:p>
                <a:pPr>
                  <a:lnSpc>
                    <a:spcPct val="150000"/>
                  </a:lnSpc>
                  <a:spcAft>
                    <a:spcPts val="0"/>
                  </a:spcAft>
                </a:pPr>
                <a:r>
                  <a:rPr lang="zh-CN" altLang="en-US" sz="1400">
                    <a:sym typeface="+mn-ea"/>
                  </a:rPr>
                  <a:t>考虑确定界点时，情况</a:t>
                </a:r>
                <a:r>
                  <a:rPr lang="en-US" altLang="zh-CN" sz="1400">
                    <a:sym typeface="+mn-ea"/>
                  </a:rPr>
                  <a:t> </a:t>
                </a:r>
                <a14:m>
                  <m:oMath xmlns:m="http://schemas.openxmlformats.org/officeDocument/2006/math">
                    <m:r>
                      <a:rPr lang="en-US" altLang="zh-CN" sz="1400">
                        <a:latin typeface="Cambria Math" panose="02040503050406030204" charset="0"/>
                        <a:cs typeface="Cambria Math" panose="02040503050406030204" charset="0"/>
                      </a:rPr>
                      <m:t>1</m:t>
                    </m:r>
                  </m:oMath>
                </a14:m>
                <a:r>
                  <a:rPr lang="en-US" altLang="zh-CN" sz="1400">
                    <a:sym typeface="+mn-ea"/>
                  </a:rPr>
                  <a:t> </a:t>
                </a:r>
                <a:r>
                  <a:rPr lang="zh-CN" altLang="en-US" sz="1400">
                    <a:sym typeface="+mn-ea"/>
                  </a:rPr>
                  <a:t>和</a:t>
                </a:r>
                <a:r>
                  <a:rPr lang="en-US" altLang="zh-CN" sz="1400">
                    <a:sym typeface="+mn-ea"/>
                  </a:rPr>
                  <a:t> </a:t>
                </a:r>
                <a14:m>
                  <m:oMath xmlns:m="http://schemas.openxmlformats.org/officeDocument/2006/math">
                    <m:r>
                      <a:rPr lang="en-US" altLang="zh-CN" sz="1400">
                        <a:latin typeface="Cambria Math" panose="02040503050406030204" charset="0"/>
                        <a:cs typeface="Cambria Math" panose="02040503050406030204" charset="0"/>
                      </a:rPr>
                      <m:t>3</m:t>
                    </m:r>
                  </m:oMath>
                </a14:m>
                <a:r>
                  <a:rPr lang="en-US" altLang="zh-CN" sz="1400">
                    <a:sym typeface="+mn-ea"/>
                  </a:rPr>
                  <a:t> </a:t>
                </a:r>
                <a:r>
                  <a:rPr lang="zh-CN" altLang="en-US" sz="1400">
                    <a:sym typeface="+mn-ea"/>
                  </a:rPr>
                  <a:t>显然最多出现</a:t>
                </a:r>
                <a:r>
                  <a:rPr lang="en-US" altLang="zh-CN" sz="1400">
                    <a:sym typeface="+mn-ea"/>
                  </a:rPr>
                  <a:t> </a:t>
                </a:r>
                <a14:m>
                  <m:oMath xmlns:m="http://schemas.openxmlformats.org/officeDocument/2006/math">
                    <m:f>
                      <m:fPr>
                        <m:ctrlPr>
                          <a:rPr lang="en-US" altLang="zh-CN" sz="1400" i="1">
                            <a:latin typeface="Cambria Math" panose="02040503050406030204" pitchFamily="18" charset="0"/>
                            <a:cs typeface="Cambria Math" panose="02040503050406030204" charset="0"/>
                          </a:rPr>
                        </m:ctrlPr>
                      </m:fPr>
                      <m:num>
                        <m:r>
                          <a:rPr lang="en-US" altLang="zh-CN" sz="1400" i="1">
                            <a:latin typeface="Cambria Math" panose="02040503050406030204" charset="0"/>
                            <a:cs typeface="Cambria Math" panose="02040503050406030204" charset="0"/>
                          </a:rPr>
                          <m:t>𝑛</m:t>
                        </m:r>
                      </m:num>
                      <m:den>
                        <m:r>
                          <a:rPr lang="en-US" altLang="zh-CN" sz="1400" i="1">
                            <a:latin typeface="Cambria Math" panose="02040503050406030204" charset="0"/>
                            <a:cs typeface="Cambria Math" panose="02040503050406030204" charset="0"/>
                          </a:rPr>
                          <m:t>𝐵</m:t>
                        </m:r>
                      </m:den>
                    </m:f>
                  </m:oMath>
                </a14:m>
                <a:r>
                  <a:rPr lang="en-US" altLang="zh-CN" sz="1400">
                    <a:sym typeface="+mn-ea"/>
                  </a:rPr>
                  <a:t> </a:t>
                </a:r>
                <a:r>
                  <a:rPr lang="zh-CN" altLang="en-US" sz="1400">
                    <a:sym typeface="+mn-ea"/>
                  </a:rPr>
                  <a:t>次，情况</a:t>
                </a:r>
                <a:r>
                  <a:rPr lang="en-US" altLang="zh-CN" sz="1400">
                    <a:sym typeface="+mn-ea"/>
                  </a:rPr>
                  <a:t> </a:t>
                </a:r>
                <a14:m>
                  <m:oMath xmlns:m="http://schemas.openxmlformats.org/officeDocument/2006/math">
                    <m:r>
                      <a:rPr lang="en-US" altLang="zh-CN" sz="1400">
                        <a:latin typeface="Cambria Math" panose="02040503050406030204" charset="0"/>
                        <a:cs typeface="Cambria Math" panose="02040503050406030204" charset="0"/>
                      </a:rPr>
                      <m:t>2</m:t>
                    </m:r>
                  </m:oMath>
                </a14:m>
                <a:r>
                  <a:rPr lang="en-US" altLang="zh-CN" sz="1400">
                    <a:sym typeface="+mn-ea"/>
                  </a:rPr>
                  <a:t> </a:t>
                </a:r>
                <a:r>
                  <a:rPr lang="zh-CN" altLang="en-US" sz="1400">
                    <a:sym typeface="+mn-ea"/>
                  </a:rPr>
                  <a:t>只会出现在界点构成的虚树上，所以也是</a:t>
                </a:r>
                <a:r>
                  <a:rPr lang="en-US" altLang="zh-CN" sz="1400">
                    <a:sym typeface="+mn-ea"/>
                  </a:rPr>
                  <a:t>  </a:t>
                </a:r>
                <a14:m>
                  <m:oMath xmlns:m="http://schemas.openxmlformats.org/officeDocument/2006/math">
                    <m:f>
                      <m:fPr>
                        <m:ctrlPr>
                          <a:rPr lang="en-US" altLang="zh-CN" sz="1400" i="1">
                            <a:latin typeface="Cambria Math" panose="02040503050406030204" pitchFamily="18" charset="0"/>
                            <a:cs typeface="Cambria Math" panose="02040503050406030204" charset="0"/>
                          </a:rPr>
                        </m:ctrlPr>
                      </m:fPr>
                      <m:num>
                        <m:r>
                          <a:rPr lang="en-US" altLang="zh-CN" sz="1400" i="1">
                            <a:latin typeface="Cambria Math" panose="02040503050406030204" charset="0"/>
                            <a:cs typeface="Cambria Math" panose="02040503050406030204" charset="0"/>
                          </a:rPr>
                          <m:t>𝑛</m:t>
                        </m:r>
                      </m:num>
                      <m:den>
                        <m:r>
                          <a:rPr lang="en-US" altLang="zh-CN" sz="1400" i="1">
                            <a:latin typeface="Cambria Math" panose="02040503050406030204" charset="0"/>
                            <a:cs typeface="Cambria Math" panose="02040503050406030204" charset="0"/>
                          </a:rPr>
                          <m:t>𝐵</m:t>
                        </m:r>
                      </m:den>
                    </m:f>
                  </m:oMath>
                </a14:m>
                <a:r>
                  <a:rPr lang="en-US" altLang="zh-CN" sz="1400">
                    <a:sym typeface="+mn-ea"/>
                  </a:rPr>
                  <a:t> </a:t>
                </a:r>
                <a:r>
                  <a:rPr lang="zh-CN" altLang="en-US" sz="1400">
                    <a:sym typeface="+mn-ea"/>
                  </a:rPr>
                  <a:t>的。</a:t>
                </a:r>
                <a:endParaRPr lang="zh-CN" altLang="en-US" sz="1400"/>
              </a:p>
              <a:p>
                <a:pPr>
                  <a:lnSpc>
                    <a:spcPct val="150000"/>
                  </a:lnSpc>
                  <a:spcAft>
                    <a:spcPts val="0"/>
                  </a:spcAft>
                </a:pPr>
                <a:r>
                  <a:rPr lang="zh-CN" altLang="en-US" sz="1400">
                    <a:sym typeface="+mn-ea"/>
                  </a:rPr>
                  <a:t>考虑划分簇时，显然情况</a:t>
                </a:r>
                <a:r>
                  <a:rPr lang="en-US" altLang="zh-CN" sz="1400">
                    <a:sym typeface="+mn-ea"/>
                  </a:rPr>
                  <a:t> </a:t>
                </a:r>
                <a14:m>
                  <m:oMath xmlns:m="http://schemas.openxmlformats.org/officeDocument/2006/math">
                    <m:r>
                      <a:rPr lang="en-US" altLang="zh-CN" sz="1400">
                        <a:latin typeface="Cambria Math" panose="02040503050406030204" charset="0"/>
                        <a:cs typeface="Cambria Math" panose="02040503050406030204" charset="0"/>
                      </a:rPr>
                      <m:t>1</m:t>
                    </m:r>
                  </m:oMath>
                </a14:m>
                <a:r>
                  <a:rPr lang="en-US" altLang="zh-CN" sz="1400">
                    <a:sym typeface="+mn-ea"/>
                  </a:rPr>
                  <a:t> </a:t>
                </a:r>
                <a:r>
                  <a:rPr lang="zh-CN" altLang="en-US" sz="1400">
                    <a:sym typeface="+mn-ea"/>
                  </a:rPr>
                  <a:t>和</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2</m:t>
                    </m:r>
                  </m:oMath>
                </a14:m>
                <a:r>
                  <a:rPr lang="en-US" altLang="zh-CN" sz="1400">
                    <a:sym typeface="+mn-ea"/>
                  </a:rPr>
                  <a:t> </a:t>
                </a:r>
                <a:r>
                  <a:rPr lang="zh-CN" altLang="en-US" sz="1400">
                    <a:sym typeface="+mn-ea"/>
                  </a:rPr>
                  <a:t>只和判断界点时的次数有关，情况</a:t>
                </a:r>
                <a:r>
                  <a:rPr lang="en-US" altLang="zh-CN" sz="1400">
                    <a:sym typeface="+mn-ea"/>
                  </a:rPr>
                  <a:t> </a:t>
                </a:r>
                <a14:m>
                  <m:oMath xmlns:m="http://schemas.openxmlformats.org/officeDocument/2006/math">
                    <m:r>
                      <a:rPr lang="en-US" altLang="zh-CN" sz="1400" i="1">
                        <a:latin typeface="Cambria Math" panose="02040503050406030204" charset="0"/>
                        <a:cs typeface="Cambria Math" panose="02040503050406030204" charset="0"/>
                      </a:rPr>
                      <m:t>3</m:t>
                    </m:r>
                  </m:oMath>
                </a14:m>
                <a:r>
                  <a:rPr lang="en-US" altLang="zh-CN" sz="1400">
                    <a:sym typeface="+mn-ea"/>
                  </a:rPr>
                  <a:t> </a:t>
                </a:r>
                <a:r>
                  <a:rPr lang="zh-CN" altLang="en-US" sz="1400">
                    <a:sym typeface="+mn-ea"/>
                  </a:rPr>
                  <a:t>最多</a:t>
                </a:r>
                <a:r>
                  <a:rPr lang="en-US" altLang="zh-CN" sz="1400">
                    <a:sym typeface="+mn-ea"/>
                  </a:rPr>
                  <a:t> </a:t>
                </a:r>
                <a14:m>
                  <m:oMath xmlns:m="http://schemas.openxmlformats.org/officeDocument/2006/math">
                    <m:f>
                      <m:fPr>
                        <m:ctrlPr>
                          <a:rPr lang="en-US" altLang="zh-CN" sz="1400" i="1">
                            <a:latin typeface="Cambria Math" panose="02040503050406030204" pitchFamily="18" charset="0"/>
                            <a:cs typeface="Cambria Math" panose="02040503050406030204" charset="0"/>
                          </a:rPr>
                        </m:ctrlPr>
                      </m:fPr>
                      <m:num>
                        <m:r>
                          <a:rPr lang="en-US" altLang="zh-CN" sz="1400" i="1">
                            <a:latin typeface="Cambria Math" panose="02040503050406030204" charset="0"/>
                            <a:cs typeface="Cambria Math" panose="02040503050406030204" charset="0"/>
                          </a:rPr>
                          <m:t>𝑛</m:t>
                        </m:r>
                      </m:num>
                      <m:den>
                        <m:r>
                          <a:rPr lang="en-US" altLang="zh-CN" sz="1400" i="1">
                            <a:latin typeface="Cambria Math" panose="02040503050406030204" charset="0"/>
                            <a:cs typeface="Cambria Math" panose="02040503050406030204" charset="0"/>
                          </a:rPr>
                          <m:t>𝐵</m:t>
                        </m:r>
                      </m:den>
                    </m:f>
                  </m:oMath>
                </a14:m>
                <a:r>
                  <a:rPr lang="en-US" altLang="zh-CN" sz="1400">
                    <a:sym typeface="+mn-ea"/>
                  </a:rPr>
                  <a:t> </a:t>
                </a:r>
                <a:r>
                  <a:rPr lang="zh-CN" altLang="en-US" sz="1400">
                    <a:sym typeface="+mn-ea"/>
                  </a:rPr>
                  <a:t>次，所以复杂度是对的。</a:t>
                </a:r>
                <a:endPar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mc:Choice>
        <mc:Fallback xmlns="">
          <p:sp>
            <p:nvSpPr>
              <p:cNvPr id="25" name="矩形 24"/>
              <p:cNvSpPr>
                <a:spLocks noRot="1" noChangeAspect="1" noMove="1" noResize="1" noEditPoints="1" noAdjustHandles="1" noChangeArrowheads="1" noChangeShapeType="1" noTextEdit="1"/>
              </p:cNvSpPr>
              <p:nvPr/>
            </p:nvSpPr>
            <p:spPr>
              <a:xfrm>
                <a:off x="589280" y="1311275"/>
                <a:ext cx="11130915" cy="4808220"/>
              </a:xfrm>
              <a:prstGeom prst="rect">
                <a:avLst/>
              </a:prstGeom>
              <a:blipFill rotWithShape="1">
                <a:blip r:embed="rId2"/>
                <a:stretch>
                  <a:fillRect/>
                </a:stretch>
              </a:blipFill>
            </p:spPr>
            <p:txBody>
              <a:bodyPr/>
              <a:lstStyle/>
              <a:p>
                <a:r>
                  <a:rPr lang="zh-CN" altLang="en-US">
                    <a:noFill/>
                  </a:rPr>
                  <a:t> </a:t>
                </a:r>
              </a:p>
            </p:txBody>
          </p:sp>
        </mc:Fallback>
      </mc:AlternateContent>
      <p:sp>
        <p:nvSpPr>
          <p:cNvPr id="26" name="文本框 25"/>
          <p:cNvSpPr txBox="1"/>
          <p:nvPr/>
        </p:nvSpPr>
        <p:spPr>
          <a:xfrm>
            <a:off x="563880" y="238760"/>
            <a:ext cx="3822065" cy="583565"/>
          </a:xfrm>
          <a:prstGeom prst="rect">
            <a:avLst/>
          </a:prstGeom>
          <a:noFill/>
        </p:spPr>
        <p:txBody>
          <a:bodyPr wrap="square" rtlCol="0">
            <a:spAutoFit/>
          </a:bodyPr>
          <a:lstStyle/>
          <a:p>
            <a:r>
              <a:rPr lang="zh-CN" altLang="en-US" sz="3200">
                <a:sym typeface="+mn-ea"/>
              </a:rPr>
              <a:t>树分块</a:t>
            </a:r>
            <a:endPar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模板题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801495"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Template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435610" y="1301115"/>
                <a:ext cx="12190730" cy="1769745"/>
              </a:xfrm>
              <a:prstGeom prst="rect">
                <a:avLst/>
              </a:prstGeom>
              <a:noFill/>
            </p:spPr>
            <p:txBody>
              <a:bodyPr wrap="square" rtlCol="0">
                <a:spAutoFit/>
              </a:bodyPr>
              <a:lstStyle/>
              <a:p>
                <a:pPr marL="0" indent="0">
                  <a:buNone/>
                </a:pPr>
                <a:r>
                  <a:rPr lang="zh-CN" altLang="en-US">
                    <a:sym typeface="+mn-ea"/>
                  </a:rPr>
                  <a:t>题意：</a:t>
                </a:r>
              </a:p>
              <a:p>
                <a:pPr marL="0" indent="0">
                  <a:buNone/>
                </a:pPr>
                <a:r>
                  <a:rPr lang="zh-CN" altLang="en-US">
                    <a:sym typeface="+mn-ea"/>
                  </a:rPr>
                  <a:t>强制在线树上数颜色。</a:t>
                </a:r>
              </a:p>
              <a:p>
                <a:pPr marL="0" indent="0">
                  <a:buNone/>
                </a:pPr>
                <a14:m>
                  <m:oMath xmlns:m="http://schemas.openxmlformats.org/officeDocument/2006/math">
                    <m:r>
                      <a:rPr lang="en-US" altLang="zh-CN" i="1">
                        <a:latin typeface="Cambria Math" panose="02040503050406030204" charset="0"/>
                        <a:cs typeface="Cambria Math" panose="02040503050406030204" charset="0"/>
                        <a:sym typeface="+mn-ea"/>
                      </a:rPr>
                      <m:t>𝑛</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4×</m:t>
                    </m:r>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4</m:t>
                        </m:r>
                      </m:sup>
                    </m:sSup>
                  </m:oMath>
                </a14:m>
                <a:r>
                  <a:rPr lang="zh-CN" altLang="en-US">
                    <a:latin typeface="Cambria Math" panose="02040503050406030204" charset="0"/>
                    <a:cs typeface="Cambria Math" panose="02040503050406030204" charset="0"/>
                    <a:sym typeface="+mn-ea"/>
                  </a:rPr>
                  <a:t>，</a:t>
                </a:r>
                <a14:m>
                  <m:oMath xmlns:m="http://schemas.openxmlformats.org/officeDocument/2006/math">
                    <m:r>
                      <a:rPr lang="en-US" altLang="zh-CN" i="1">
                        <a:latin typeface="Cambria Math" panose="02040503050406030204" charset="0"/>
                        <a:cs typeface="Cambria Math" panose="02040503050406030204" charset="0"/>
                        <a:sym typeface="+mn-ea"/>
                      </a:rPr>
                      <m:t> </m:t>
                    </m:r>
                    <m:r>
                      <a:rPr lang="en-US" altLang="zh-CN" i="1">
                        <a:latin typeface="Cambria Math" panose="02040503050406030204" charset="0"/>
                        <a:cs typeface="Cambria Math" panose="02040503050406030204" charset="0"/>
                        <a:sym typeface="+mn-ea"/>
                      </a:rPr>
                      <m:t>𝑚</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5</m:t>
                        </m:r>
                      </m:sup>
                    </m:sSup>
                  </m:oMath>
                </a14:m>
                <a:r>
                  <a:rPr lang="zh-CN" altLang="en-US">
                    <a:latin typeface="Cambria Math" panose="02040503050406030204" charset="0"/>
                    <a:cs typeface="Cambria Math" panose="02040503050406030204" charset="0"/>
                    <a:sym typeface="+mn-ea"/>
                  </a:rPr>
                  <a:t>。</a:t>
                </a:r>
              </a:p>
              <a:p>
                <a:pPr marL="0" indent="0">
                  <a:buNone/>
                </a:pPr>
                <a:r>
                  <a:rPr lang="zh-CN" altLang="en-US">
                    <a:sym typeface="+mn-ea"/>
                  </a:rPr>
                  <a:t>时间限制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2</m:t>
                    </m:r>
                  </m:oMath>
                </a14:m>
                <a:r>
                  <a:rPr lang="en-US" altLang="zh-CN">
                    <a:sym typeface="+mn-ea"/>
                  </a:rPr>
                  <a:t> </a:t>
                </a:r>
                <a:r>
                  <a:rPr lang="zh-CN" altLang="en-US">
                    <a:sym typeface="+mn-ea"/>
                  </a:rPr>
                  <a:t>秒。</a:t>
                </a:r>
                <a:endParaRPr lang="zh-CN" altLang="en-US"/>
              </a:p>
              <a:p>
                <a:pPr marL="0" indent="0">
                  <a:buNone/>
                </a:pPr>
                <a:endParaRPr lang="zh-CN" altLang="en-US"/>
              </a:p>
              <a:p>
                <a:pPr marL="0" indent="0">
                  <a:buNone/>
                </a:pPr>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435610" y="1301115"/>
                <a:ext cx="12190730" cy="176974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7893"/>
            <a:ext cx="4192366" cy="839670"/>
            <a:chOff x="435385" y="117893"/>
            <a:chExt cx="4192366" cy="839670"/>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4212253" y="11789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18110"/>
            <a:ext cx="3746500" cy="368300"/>
          </a:xfrm>
          <a:prstGeom prst="rect">
            <a:avLst/>
          </a:prstGeom>
          <a:noFill/>
        </p:spPr>
        <p:txBody>
          <a:bodyPr wrap="square" rtlCol="0">
            <a:spAutoFit/>
          </a:bodyPr>
          <a:lstStyle/>
          <a:p>
            <a:pPr marL="0" indent="0">
              <a:buNone/>
            </a:pPr>
            <a:r>
              <a:rPr lang="zh-CN" altLang="en-US">
                <a:hlinkClick r:id="rId2" action="ppaction://hlinkfile"/>
              </a:rPr>
              <a:t>Count on a tree II/【模板】树分块</a:t>
            </a: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435610" y="589280"/>
                <a:ext cx="6464300" cy="1623060"/>
              </a:xfrm>
              <a:prstGeom prst="rect">
                <a:avLst/>
              </a:prstGeom>
              <a:noFill/>
            </p:spPr>
            <p:txBody>
              <a:bodyPr wrap="square" rtlCol="0">
                <a:spAutoFit/>
              </a:bodyPr>
              <a:lstStyle/>
              <a:p>
                <a:r>
                  <a:rPr lang="zh-CN" altLang="en-US">
                    <a:sym typeface="+mn-ea"/>
                  </a:rPr>
                  <a:t>考虑</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𝑡𝑜𝑝</m:t>
                    </m:r>
                    <m:r>
                      <a:rPr lang="en-US" altLang="zh-CN" i="1">
                        <a:latin typeface="Cambria Math" panose="02040503050406030204" charset="0"/>
                        <a:cs typeface="Cambria Math" panose="02040503050406030204" charset="0"/>
                        <a:sym typeface="+mn-ea"/>
                      </a:rPr>
                      <m:t> </m:t>
                    </m:r>
                    <m:r>
                      <a:rPr lang="en-US" altLang="zh-CN" i="1">
                        <a:latin typeface="Cambria Math" panose="02040503050406030204" charset="0"/>
                        <a:cs typeface="Cambria Math" panose="02040503050406030204" charset="0"/>
                        <a:sym typeface="+mn-ea"/>
                      </a:rPr>
                      <m:t>𝑐𝑙𝑢𝑠𝑡𝑒𝑟</m:t>
                    </m:r>
                  </m:oMath>
                </a14:m>
                <a:r>
                  <a:rPr lang="en-US" altLang="zh-CN">
                    <a:sym typeface="+mn-ea"/>
                  </a:rPr>
                  <a:t> </a:t>
                </a:r>
                <a:r>
                  <a:rPr lang="zh-CN" altLang="en-US">
                    <a:sym typeface="+mn-ea"/>
                  </a:rPr>
                  <a:t>树分块，分完块后考虑</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𝑏𝑖𝑡𝑠𝑒𝑡</m:t>
                    </m:r>
                  </m:oMath>
                </a14:m>
                <a:r>
                  <a:rPr lang="zh-CN" altLang="en-US">
                    <a:sym typeface="+mn-ea"/>
                  </a:rPr>
                  <a:t>，预处理两两块之间</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𝑏𝑖𝑡𝑠𝑒𝑡</m:t>
                    </m:r>
                  </m:oMath>
                </a14:m>
                <a:r>
                  <a:rPr lang="zh-CN" altLang="en-US">
                    <a:sym typeface="+mn-ea"/>
                  </a:rPr>
                  <a:t>，把每个询问拆开变成两个零散块和一个整块，直接处理即可。</a:t>
                </a:r>
                <a:endParaRPr lang="zh-CN" altLang="en-US"/>
              </a:p>
              <a:p>
                <a:r>
                  <a:rPr lang="zh-CN" altLang="en-US">
                    <a:sym typeface="+mn-ea"/>
                  </a:rPr>
                  <a:t>时间复杂度</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𝑂</m:t>
                    </m:r>
                    <m:r>
                      <a:rPr lang="en-US" altLang="zh-CN" i="1">
                        <a:latin typeface="Cambria Math" panose="02040503050406030204" charset="0"/>
                        <a:cs typeface="Cambria Math" panose="02040503050406030204" charset="0"/>
                        <a:sym typeface="+mn-ea"/>
                      </a:rPr>
                      <m:t>(</m:t>
                    </m:r>
                    <m:f>
                      <m:fPr>
                        <m:ctrlPr>
                          <a:rPr lang="en-US" altLang="zh-CN" i="1">
                            <a:latin typeface="Cambria Math" panose="02040503050406030204" pitchFamily="18" charset="0"/>
                            <a:cs typeface="Cambria Math" panose="02040503050406030204" charset="0"/>
                            <a:sym typeface="+mn-ea"/>
                          </a:rPr>
                        </m:ctrlPr>
                      </m:fPr>
                      <m:num>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𝑛</m:t>
                            </m:r>
                          </m:e>
                          <m:sup>
                            <m:r>
                              <a:rPr lang="en-US" altLang="zh-CN" i="1">
                                <a:latin typeface="Cambria Math" panose="02040503050406030204" charset="0"/>
                                <a:cs typeface="Cambria Math" panose="02040503050406030204" charset="0"/>
                                <a:sym typeface="+mn-ea"/>
                              </a:rPr>
                              <m:t>2</m:t>
                            </m:r>
                          </m:sup>
                        </m:sSup>
                      </m:num>
                      <m:den>
                        <m:r>
                          <a:rPr lang="en-US" altLang="zh-CN" i="1">
                            <a:latin typeface="Cambria Math" panose="02040503050406030204" charset="0"/>
                            <a:cs typeface="Cambria Math" panose="02040503050406030204" charset="0"/>
                          </a:rPr>
                          <m:t>𝜔</m:t>
                        </m:r>
                      </m:den>
                    </m:f>
                    <m:r>
                      <a:rPr lang="en-US" altLang="zh-CN" i="1">
                        <a:latin typeface="Cambria Math" panose="02040503050406030204" charset="0"/>
                        <a:cs typeface="Cambria Math" panose="02040503050406030204" charset="0"/>
                        <a:sym typeface="+mn-ea"/>
                      </a:rPr>
                      <m:t>)</m:t>
                    </m:r>
                  </m:oMath>
                </a14:m>
                <a:r>
                  <a:rPr lang="zh-CN" altLang="en-US">
                    <a:sym typeface="+mn-ea"/>
                  </a:rPr>
                  <a:t>。</a:t>
                </a:r>
                <a:endParaRPr lang="zh-CN" altLang="en-US">
                  <a:latin typeface="Cambria Math" panose="02040503050406030204" charset="0"/>
                  <a:cs typeface="Cambria Math" panose="02040503050406030204" charset="0"/>
                  <a:sym typeface="+mn-ea"/>
                </a:endParaRPr>
              </a:p>
              <a:p>
                <a:endParaRPr lang="zh-CN" altLang="en-US">
                  <a:latin typeface="Cambria Math" panose="02040503050406030204" charset="0"/>
                  <a:cs typeface="Cambria Math" panose="02040503050406030204" charset="0"/>
                  <a:sym typeface="+mn-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35610" y="589280"/>
                <a:ext cx="6464300" cy="162306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除法题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697990"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Division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817880" y="1090295"/>
                <a:ext cx="6387465" cy="2046605"/>
              </a:xfrm>
              <a:prstGeom prst="rect">
                <a:avLst/>
              </a:prstGeom>
              <a:noFill/>
            </p:spPr>
            <p:txBody>
              <a:bodyPr wrap="square" rtlCol="0">
                <a:spAutoFit/>
              </a:bodyPr>
              <a:lstStyle/>
              <a:p>
                <a:pPr marL="0" indent="0">
                  <a:buNone/>
                </a:pPr>
                <a:r>
                  <a:rPr lang="zh-CN" altLang="en-US">
                    <a:sym typeface="+mn-ea"/>
                  </a:rPr>
                  <a:t>题意：</a:t>
                </a:r>
                <a:endParaRPr lang="zh-CN" altLang="en-US"/>
              </a:p>
              <a:p>
                <a:pPr marL="0" indent="0">
                  <a:buNone/>
                </a:pPr>
                <a:r>
                  <a:rPr lang="zh-CN" altLang="en-US">
                    <a:sym typeface="+mn-ea"/>
                  </a:rPr>
                  <a:t>维护一个序列</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𝑎</m:t>
                    </m:r>
                  </m:oMath>
                </a14:m>
                <a:r>
                  <a:rPr lang="zh-CN" altLang="en-US">
                    <a:sym typeface="+mn-ea"/>
                  </a:rPr>
                  <a:t>，支持两种操作：</a:t>
                </a:r>
              </a:p>
              <a:p>
                <a:pPr marL="0" indent="0">
                  <a:buNone/>
                </a:pPr>
                <a:r>
                  <a:rPr lang="en-US" altLang="zh-CN">
                    <a:sym typeface="+mn-ea"/>
                  </a:rPr>
                  <a:t>1.</a:t>
                </a:r>
                <a:r>
                  <a:rPr lang="zh-CN" altLang="en-US">
                    <a:sym typeface="+mn-ea"/>
                  </a:rPr>
                  <a:t>给定</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𝑥</m:t>
                    </m:r>
                  </m:oMath>
                </a14:m>
                <a:r>
                  <a:rPr lang="en-US" altLang="zh-CN">
                    <a:sym typeface="+mn-ea"/>
                  </a:rPr>
                  <a:t> </a:t>
                </a:r>
                <a:r>
                  <a:rPr lang="zh-CN" altLang="en-US">
                    <a:sym typeface="+mn-ea"/>
                  </a:rPr>
                  <a:t>并且区间将</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𝑥</m:t>
                    </m:r>
                  </m:oMath>
                </a14:m>
                <a:r>
                  <a:rPr lang="en-US" altLang="zh-CN">
                    <a:sym typeface="+mn-ea"/>
                  </a:rPr>
                  <a:t> </a:t>
                </a:r>
                <a:r>
                  <a:rPr lang="zh-CN" altLang="en-US">
                    <a:sym typeface="+mn-ea"/>
                  </a:rPr>
                  <a:t>的倍数除以</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𝑥</m:t>
                    </m:r>
                  </m:oMath>
                </a14:m>
                <a:r>
                  <a:rPr lang="zh-CN" altLang="en-US">
                    <a:latin typeface="Cambria Math" panose="02040503050406030204" charset="0"/>
                    <a:cs typeface="Cambria Math" panose="02040503050406030204" charset="0"/>
                    <a:sym typeface="+mn-ea"/>
                  </a:rPr>
                  <a:t>。</a:t>
                </a:r>
              </a:p>
              <a:p>
                <a:pPr marL="0" indent="0">
                  <a:buNone/>
                </a:pPr>
                <a:r>
                  <a:rPr lang="en-US" altLang="zh-CN">
                    <a:latin typeface="Cambria Math" panose="02040503050406030204" charset="0"/>
                    <a:cs typeface="Cambria Math" panose="02040503050406030204" charset="0"/>
                    <a:sym typeface="+mn-ea"/>
                  </a:rPr>
                  <a:t>2.</a:t>
                </a:r>
                <a:r>
                  <a:rPr lang="zh-CN" altLang="en-US">
                    <a:latin typeface="Cambria Math" panose="02040503050406030204" charset="0"/>
                    <a:cs typeface="Cambria Math" panose="02040503050406030204" charset="0"/>
                    <a:sym typeface="+mn-ea"/>
                  </a:rPr>
                  <a:t>查询</a:t>
                </a:r>
                <a:r>
                  <a:rPr lang="zh-CN" altLang="en-US">
                    <a:sym typeface="+mn-ea"/>
                  </a:rPr>
                  <a:t>区间的和。</a:t>
                </a:r>
                <a:endParaRPr lang="zh-CN" altLang="en-US"/>
              </a:p>
              <a:p>
                <a:pPr marL="0" indent="0">
                  <a:buNone/>
                </a:pPr>
                <a:r>
                  <a:rPr lang="zh-CN" altLang="en-US">
                    <a:sym typeface="+mn-ea"/>
                  </a:rPr>
                  <a:t>强制在线。</a:t>
                </a: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𝑚</m:t>
                    </m:r>
                  </m:oMath>
                </a14:m>
                <a:r>
                  <a:rPr lang="en-US" altLang="zh-CN"/>
                  <a:t> </a:t>
                </a:r>
                <a:r>
                  <a:rPr lang="zh-CN" altLang="en-US"/>
                  <a:t>小于等于</a:t>
                </a:r>
                <a:r>
                  <a:rPr lang="en-US" altLang="zh-CN"/>
                  <a:t> </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10</m:t>
                        </m:r>
                      </m:e>
                      <m:sup>
                        <m:r>
                          <a:rPr lang="en-US" altLang="zh-CN" i="1">
                            <a:latin typeface="Cambria Math" panose="02040503050406030204" charset="0"/>
                            <a:cs typeface="Cambria Math" panose="02040503050406030204" charset="0"/>
                          </a:rPr>
                          <m:t>5</m:t>
                        </m:r>
                      </m:sup>
                    </m:sSup>
                  </m:oMath>
                </a14:m>
                <a:r>
                  <a:rPr lang="zh-CN" altLang="en-US">
                    <a:latin typeface="Cambria Math" panose="02040503050406030204" charset="0"/>
                    <a:cs typeface="Cambria Math" panose="02040503050406030204" charset="0"/>
                  </a:rPr>
                  <a:t>，</a:t>
                </a:r>
                <a14:m>
                  <m:oMath xmlns:m="http://schemas.openxmlformats.org/officeDocument/2006/math">
                    <m:r>
                      <a:rPr lang="en-US" altLang="zh-CN" i="1">
                        <a:latin typeface="Cambria Math" panose="02040503050406030204" charset="0"/>
                        <a:cs typeface="Cambria Math" panose="02040503050406030204" charset="0"/>
                      </a:rPr>
                      <m:t>𝑎</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5×10</m:t>
                        </m:r>
                      </m:e>
                      <m:sup>
                        <m:r>
                          <a:rPr lang="en-US" altLang="zh-CN" i="1">
                            <a:latin typeface="Cambria Math" panose="02040503050406030204" charset="0"/>
                            <a:cs typeface="Cambria Math" panose="02040503050406030204" charset="0"/>
                          </a:rPr>
                          <m:t>5</m:t>
                        </m:r>
                      </m:sup>
                    </m:sSup>
                  </m:oMath>
                </a14:m>
                <a:r>
                  <a:rPr lang="zh-CN" altLang="en-US">
                    <a:latin typeface="Cambria Math" panose="02040503050406030204" charset="0"/>
                    <a:cs typeface="Cambria Math" panose="02040503050406030204" charset="0"/>
                  </a:rPr>
                  <a:t>。</a:t>
                </a:r>
              </a:p>
              <a:p>
                <a:pPr marL="0" indent="0">
                  <a:buNone/>
                </a:pPr>
                <a:r>
                  <a:rPr lang="zh-CN" altLang="en-US">
                    <a:sym typeface="+mn-ea"/>
                  </a:rPr>
                  <a:t>时间限制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500 </m:t>
                    </m:r>
                    <m:r>
                      <a:rPr lang="en-US" altLang="zh-CN" i="1">
                        <a:latin typeface="Cambria Math" panose="02040503050406030204" charset="0"/>
                        <a:cs typeface="Cambria Math" panose="02040503050406030204" charset="0"/>
                      </a:rPr>
                      <m:t>𝑚𝑠</m:t>
                    </m:r>
                  </m:oMath>
                </a14:m>
                <a:r>
                  <a:rPr lang="en-US" altLang="zh-CN"/>
                  <a:t> </a:t>
                </a:r>
                <a:r>
                  <a:rPr lang="zh-CN" altLang="en-US"/>
                  <a:t>。</a:t>
                </a:r>
              </a:p>
              <a:p>
                <a:pPr marL="0" indent="0">
                  <a:buNone/>
                </a:pPr>
                <a:endParaRPr lang="zh-CN" altLang="en-US">
                  <a:latin typeface="Cambria Math" panose="02040503050406030204" charset="0"/>
                  <a:cs typeface="Cambria Math" panose="02040503050406030204"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17880" y="1090295"/>
                <a:ext cx="6387465" cy="204660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850900" y="3429000"/>
                <a:ext cx="5444490" cy="368300"/>
              </a:xfrm>
              <a:prstGeom prst="rect">
                <a:avLst/>
              </a:prstGeom>
              <a:noFill/>
            </p:spPr>
            <p:txBody>
              <a:bodyPr wrap="square" rtlCol="0">
                <a:spAutoFit/>
              </a:bodyPr>
              <a:lstStyle/>
              <a:p>
                <a:r>
                  <a:rPr lang="en-US" altLang="zh-CN"/>
                  <a:t>Hint 1</a:t>
                </a:r>
                <a:r>
                  <a:rPr lang="zh-CN" altLang="en-US"/>
                  <a:t>：每次操作</a:t>
                </a:r>
                <a:r>
                  <a:rPr lang="en-US" altLang="zh-CN"/>
                  <a:t> </a:t>
                </a:r>
                <a14:m>
                  <m:oMath xmlns:m="http://schemas.openxmlformats.org/officeDocument/2006/math">
                    <m:r>
                      <a:rPr lang="en-US" altLang="zh-CN" i="1">
                        <a:latin typeface="Cambria Math" panose="02040503050406030204" charset="0"/>
                        <a:cs typeface="Cambria Math" panose="02040503050406030204" charset="0"/>
                      </a:rPr>
                      <m:t>1</m:t>
                    </m:r>
                  </m:oMath>
                </a14:m>
                <a:r>
                  <a:rPr lang="en-US" altLang="zh-CN"/>
                  <a:t> </a:t>
                </a:r>
                <a:r>
                  <a:rPr lang="zh-CN" altLang="en-US"/>
                  <a:t>并不会影响到区间内的所有点。</a:t>
                </a:r>
              </a:p>
            </p:txBody>
          </p:sp>
        </mc:Choice>
        <mc:Fallback xmlns="">
          <p:sp>
            <p:nvSpPr>
              <p:cNvPr id="28" name="文本框 27"/>
              <p:cNvSpPr txBox="1">
                <a:spLocks noRot="1" noChangeAspect="1" noMove="1" noResize="1" noEditPoints="1" noAdjustHandles="1" noChangeArrowheads="1" noChangeShapeType="1" noTextEdit="1"/>
              </p:cNvSpPr>
              <p:nvPr/>
            </p:nvSpPr>
            <p:spPr>
              <a:xfrm>
                <a:off x="850900" y="3429000"/>
                <a:ext cx="5444490" cy="36830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p:cNvSpPr txBox="1"/>
              <p:nvPr/>
            </p:nvSpPr>
            <p:spPr>
              <a:xfrm>
                <a:off x="850900" y="3887470"/>
                <a:ext cx="8181975" cy="368300"/>
              </a:xfrm>
              <a:prstGeom prst="rect">
                <a:avLst/>
              </a:prstGeom>
              <a:noFill/>
            </p:spPr>
            <p:txBody>
              <a:bodyPr wrap="square" rtlCol="0">
                <a:spAutoFit/>
              </a:bodyPr>
              <a:lstStyle/>
              <a:p>
                <a:r>
                  <a:rPr lang="en-US" altLang="zh-CN"/>
                  <a:t>Hint 2</a:t>
                </a:r>
                <a:r>
                  <a:rPr lang="zh-CN" altLang="en-US"/>
                  <a:t>：随着</a:t>
                </a:r>
                <a:r>
                  <a:rPr lang="en-US" altLang="zh-CN"/>
                  <a:t> </a:t>
                </a:r>
                <a14:m>
                  <m:oMath xmlns:m="http://schemas.openxmlformats.org/officeDocument/2006/math">
                    <m:r>
                      <a:rPr lang="en-US" altLang="zh-CN" i="1">
                        <a:latin typeface="Cambria Math" panose="02040503050406030204" charset="0"/>
                        <a:cs typeface="Cambria Math" panose="02040503050406030204" charset="0"/>
                      </a:rPr>
                      <m:t>1</m:t>
                    </m:r>
                  </m:oMath>
                </a14:m>
                <a:r>
                  <a:rPr lang="en-US" altLang="zh-CN"/>
                  <a:t> </a:t>
                </a:r>
                <a:r>
                  <a:rPr lang="zh-CN" altLang="en-US"/>
                  <a:t>操作次数的增多，</a:t>
                </a:r>
                <a14:m>
                  <m:oMath xmlns:m="http://schemas.openxmlformats.org/officeDocument/2006/math">
                    <m:r>
                      <a:rPr lang="en-US" altLang="zh-CN" i="1">
                        <a:latin typeface="Cambria Math" panose="02040503050406030204" charset="0"/>
                        <a:cs typeface="Cambria Math" panose="02040503050406030204" charset="0"/>
                      </a:rPr>
                      <m:t>𝑎</m:t>
                    </m:r>
                  </m:oMath>
                </a14:m>
                <a:r>
                  <a:rPr lang="en-US" altLang="zh-CN"/>
                  <a:t> </a:t>
                </a:r>
                <a:r>
                  <a:rPr lang="zh-CN" altLang="en-US"/>
                  <a:t>序列中的数是单调不增的。</a:t>
                </a:r>
              </a:p>
            </p:txBody>
          </p:sp>
        </mc:Choice>
        <mc:Fallback xmlns="">
          <p:sp>
            <p:nvSpPr>
              <p:cNvPr id="29" name="文本框 28"/>
              <p:cNvSpPr txBox="1">
                <a:spLocks noRot="1" noChangeAspect="1" noMove="1" noResize="1" noEditPoints="1" noAdjustHandles="1" noChangeArrowheads="1" noChangeShapeType="1" noTextEdit="1"/>
              </p:cNvSpPr>
              <p:nvPr/>
            </p:nvSpPr>
            <p:spPr>
              <a:xfrm>
                <a:off x="850900" y="3887470"/>
                <a:ext cx="8181975" cy="368300"/>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P spid="2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距离题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754505"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Distance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435610" y="1301115"/>
                <a:ext cx="12190730" cy="2877820"/>
              </a:xfrm>
              <a:prstGeom prst="rect">
                <a:avLst/>
              </a:prstGeom>
              <a:noFill/>
            </p:spPr>
            <p:txBody>
              <a:bodyPr wrap="square" rtlCol="0">
                <a:spAutoFit/>
              </a:bodyPr>
              <a:lstStyle/>
              <a:p>
                <a:pPr marL="0" indent="0">
                  <a:buNone/>
                </a:pPr>
                <a:r>
                  <a:rPr lang="zh-CN" altLang="en-US">
                    <a:sym typeface="+mn-ea"/>
                  </a:rPr>
                  <a:t>题意：</a:t>
                </a:r>
              </a:p>
              <a:p>
                <a:pPr marL="0" indent="0">
                  <a:buNone/>
                </a:pPr>
                <a:r>
                  <a:rPr lang="zh-CN" altLang="en-US">
                    <a:sym typeface="+mn-ea"/>
                  </a:rPr>
                  <a:t>给定一</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n</m:t>
                    </m:r>
                  </m:oMath>
                </a14:m>
                <a:r>
                  <a:rPr lang="en-US" altLang="zh-CN">
                    <a:sym typeface="+mn-ea"/>
                  </a:rPr>
                  <a:t> </a:t>
                </a:r>
                <a:r>
                  <a:rPr lang="zh-CN" altLang="en-US">
                    <a:sym typeface="+mn-ea"/>
                  </a:rPr>
                  <a:t>个点的无根有权树。</a:t>
                </a:r>
              </a:p>
              <a:p>
                <a:pPr marL="0" indent="0">
                  <a:buNone/>
                </a:pPr>
                <a:r>
                  <a:rPr lang="zh-CN" altLang="en-US">
                    <a:sym typeface="+mn-ea"/>
                  </a:rPr>
                  <a:t>回答</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m</m:t>
                    </m:r>
                  </m:oMath>
                </a14:m>
                <a:r>
                  <a:rPr lang="en-US" altLang="zh-CN">
                    <a:sym typeface="+mn-ea"/>
                  </a:rPr>
                  <a:t> </a:t>
                </a:r>
                <a:r>
                  <a:rPr lang="zh-CN" altLang="en-US">
                    <a:sym typeface="+mn-ea"/>
                  </a:rPr>
                  <a:t>次询问，每次询问形如</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zh-CN" altLang="en-US">
                    <a:sym typeface="+mn-ea"/>
                  </a:rPr>
                  <a:t>，表示查询对于所有满足</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&lt;</m:t>
                    </m:r>
                    <m:r>
                      <m:rPr>
                        <m:sty m:val="p"/>
                      </m:rPr>
                      <a:rPr lang="en-US" altLang="zh-CN">
                        <a:latin typeface="Cambria Math" panose="02040503050406030204" charset="0"/>
                        <a:cs typeface="Cambria Math" panose="02040503050406030204" charset="0"/>
                      </a:rPr>
                      <m:t>j</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oMath>
                </a14:m>
                <a:r>
                  <a:rPr lang="en-US" altLang="zh-CN">
                    <a:sym typeface="+mn-ea"/>
                  </a:rPr>
                  <a:t> </a:t>
                </a:r>
                <a:r>
                  <a:rPr lang="zh-CN" altLang="en-US">
                    <a:sym typeface="+mn-ea"/>
                  </a:rPr>
                  <a:t>的数对</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j</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dis</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j</m:t>
                    </m:r>
                    <m:r>
                      <a:rPr lang="en-US" altLang="zh-CN">
                        <a:latin typeface="Cambria Math" panose="02040503050406030204" charset="0"/>
                        <a:cs typeface="Cambria Math" panose="02040503050406030204" charset="0"/>
                      </a:rPr>
                      <m:t>)</m:t>
                    </m:r>
                  </m:oMath>
                </a14:m>
                <a:r>
                  <a:rPr lang="en-US" altLang="zh-CN">
                    <a:sym typeface="+mn-ea"/>
                  </a:rPr>
                  <a:t> </a:t>
                </a:r>
                <a:r>
                  <a:rPr lang="zh-CN" altLang="en-US">
                    <a:sym typeface="+mn-ea"/>
                  </a:rPr>
                  <a:t>的和。</a:t>
                </a:r>
              </a:p>
              <a:p>
                <a:pPr marL="0" indent="0">
                  <a:buNone/>
                </a:pPr>
                <a:r>
                  <a:rPr lang="zh-CN" altLang="en-US">
                    <a:sym typeface="+mn-ea"/>
                  </a:rPr>
                  <a:t>其中</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dis</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j</m:t>
                    </m:r>
                    <m:r>
                      <a:rPr lang="en-US" altLang="zh-CN">
                        <a:latin typeface="Cambria Math" panose="02040503050406030204" charset="0"/>
                        <a:cs typeface="Cambria Math" panose="02040503050406030204" charset="0"/>
                      </a:rPr>
                      <m:t>)</m:t>
                    </m:r>
                  </m:oMath>
                </a14:m>
                <a:r>
                  <a:rPr lang="en-US" altLang="zh-CN">
                    <a:sym typeface="+mn-ea"/>
                  </a:rPr>
                  <a:t> </a:t>
                </a:r>
                <a:r>
                  <a:rPr lang="zh-CN" altLang="en-US">
                    <a:sym typeface="+mn-ea"/>
                  </a:rPr>
                  <a:t>定义为点</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i</m:t>
                    </m:r>
                  </m:oMath>
                </a14:m>
                <a:r>
                  <a:rPr lang="en-US" altLang="zh-CN">
                    <a:sym typeface="+mn-ea"/>
                  </a:rPr>
                  <a:t> </a:t>
                </a:r>
                <a:r>
                  <a:rPr lang="zh-CN" altLang="en-US">
                    <a:sym typeface="+mn-ea"/>
                  </a:rPr>
                  <a:t>与点</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j</m:t>
                    </m:r>
                  </m:oMath>
                </a14:m>
                <a:r>
                  <a:rPr lang="en-US" altLang="zh-CN">
                    <a:sym typeface="+mn-ea"/>
                  </a:rPr>
                  <a:t> </a:t>
                </a:r>
                <a:r>
                  <a:rPr lang="zh-CN" altLang="en-US">
                    <a:sym typeface="+mn-ea"/>
                  </a:rPr>
                  <a:t>在树上的最短路径。</a:t>
                </a:r>
              </a:p>
              <a:p>
                <a:pPr marL="0" indent="0">
                  <a:buNone/>
                </a:pP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𝑚</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𝑑</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2×</m:t>
                    </m:r>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5</m:t>
                        </m:r>
                      </m:sup>
                    </m:sSup>
                  </m:oMath>
                </a14:m>
                <a:r>
                  <a:rPr lang="zh-CN" altLang="en-US">
                    <a:latin typeface="Cambria Math" panose="02040503050406030204" charset="0"/>
                    <a:cs typeface="Cambria Math" panose="02040503050406030204" charset="0"/>
                    <a:sym typeface="+mn-ea"/>
                  </a:rPr>
                  <a:t>。</a:t>
                </a:r>
              </a:p>
              <a:p>
                <a:pPr marL="0" indent="0">
                  <a:buNone/>
                </a:pPr>
                <a:r>
                  <a:rPr lang="zh-CN" altLang="en-US">
                    <a:sym typeface="+mn-ea"/>
                  </a:rPr>
                  <a:t>时间限制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4</m:t>
                    </m:r>
                  </m:oMath>
                </a14:m>
                <a:r>
                  <a:rPr lang="en-US" altLang="zh-CN">
                    <a:sym typeface="+mn-ea"/>
                  </a:rPr>
                  <a:t> </a:t>
                </a:r>
                <a:r>
                  <a:rPr lang="zh-CN" altLang="en-US">
                    <a:sym typeface="+mn-ea"/>
                  </a:rPr>
                  <a:t>秒，空间限制</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128 </m:t>
                    </m:r>
                    <m:r>
                      <a:rPr lang="en-US" altLang="zh-CN" i="1">
                        <a:latin typeface="Cambria Math" panose="02040503050406030204" charset="0"/>
                        <a:cs typeface="Cambria Math" panose="02040503050406030204" charset="0"/>
                        <a:sym typeface="+mn-ea"/>
                      </a:rPr>
                      <m:t>𝑀𝐵</m:t>
                    </m:r>
                  </m:oMath>
                </a14:m>
                <a:r>
                  <a:rPr lang="zh-CN" altLang="en-US">
                    <a:latin typeface="Cambria Math" panose="02040503050406030204" charset="0"/>
                    <a:cs typeface="Cambria Math" panose="02040503050406030204" charset="0"/>
                    <a:sym typeface="+mn-ea"/>
                  </a:rPr>
                  <a:t>。</a:t>
                </a:r>
                <a:r>
                  <a:rPr lang="en-US" altLang="zh-CN"/>
                  <a:t> </a:t>
                </a:r>
                <a:endParaRPr lang="zh-CN" altLang="en-US"/>
              </a:p>
              <a:p>
                <a:pPr marL="0" indent="0">
                  <a:buNone/>
                </a:pPr>
                <a:endParaRPr lang="zh-CN" altLang="en-US"/>
              </a:p>
              <a:p>
                <a:pPr marL="0" indent="0">
                  <a:buNone/>
                </a:pPr>
                <a:endParaRPr lang="zh-CN" altLang="en-US">
                  <a:sym typeface="+mn-ea"/>
                </a:endParaRPr>
              </a:p>
              <a:p>
                <a:pPr marL="0" indent="0">
                  <a:buNone/>
                </a:pPr>
                <a:endParaRPr lang="zh-CN" altLang="en-US"/>
              </a:p>
              <a:p>
                <a:pPr marL="0" indent="0">
                  <a:buNone/>
                </a:pPr>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435610" y="1301115"/>
                <a:ext cx="12190730" cy="2877820"/>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7893"/>
            <a:ext cx="2388331" cy="839670"/>
            <a:chOff x="435385" y="117893"/>
            <a:chExt cx="2388331" cy="839670"/>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408218" y="11789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18110"/>
            <a:ext cx="3061335" cy="368300"/>
          </a:xfrm>
          <a:prstGeom prst="rect">
            <a:avLst/>
          </a:prstGeom>
          <a:noFill/>
        </p:spPr>
        <p:txBody>
          <a:bodyPr wrap="square" rtlCol="0">
            <a:spAutoFit/>
          </a:bodyPr>
          <a:lstStyle/>
          <a:p>
            <a:pPr marL="0" indent="0">
              <a:buNone/>
            </a:pPr>
            <a:r>
              <a:rPr lang="zh-CN" altLang="en-US">
                <a:sym typeface="+mn-ea"/>
                <a:hlinkClick r:id="rId2" action="ppaction://hlinkfile"/>
              </a:rPr>
              <a:t>[Ynoi2009] rpdq</a:t>
            </a: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435610" y="589280"/>
                <a:ext cx="11755755" cy="3284220"/>
              </a:xfrm>
              <a:prstGeom prst="rect">
                <a:avLst/>
              </a:prstGeom>
              <a:noFill/>
            </p:spPr>
            <p:txBody>
              <a:bodyPr wrap="square" rtlCol="0">
                <a:spAutoFit/>
              </a:bodyPr>
              <a:lstStyle/>
              <a:p>
                <a:r>
                  <a:rPr lang="zh-CN" altLang="en-US">
                    <a:sym typeface="+mn-ea"/>
                  </a:rPr>
                  <a:t>发现题目里给的式子很难做，考虑推几步式子：</a:t>
                </a:r>
                <a:endParaRPr lang="zh-CN" altLang="en-US"/>
              </a:p>
              <a:p>
                <a:pPr/>
                <a14:m>
                  <m:oMathPara xmlns:m="http://schemas.openxmlformats.org/officeDocument/2006/math">
                    <m:oMathParaPr>
                      <m:jc m:val="centerGroup"/>
                    </m:oMathParaPr>
                    <m:oMath xmlns:m="http://schemas.openxmlformats.org/officeDocument/2006/math">
                      <m:nary>
                        <m:naryPr>
                          <m:chr m:val="∑"/>
                          <m:limLoc m:val="undOvr"/>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sub>
                        <m:sup>
                          <m:r>
                            <a:rPr lang="en-US" altLang="zh-CN" i="1">
                              <a:latin typeface="Cambria Math" panose="02040503050406030204" charset="0"/>
                              <a:cs typeface="Cambria Math" panose="02040503050406030204" charset="0"/>
                            </a:rPr>
                            <m:t>𝑟</m:t>
                          </m:r>
                        </m:sup>
                        <m:e>
                          <m:nary>
                            <m:naryPr>
                              <m:chr m:val="∑"/>
                              <m:limLoc m:val="undOvr"/>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𝑟</m:t>
                              </m:r>
                            </m:sup>
                            <m:e>
                              <m:r>
                                <a:rPr lang="en-US" altLang="zh-CN" i="1">
                                  <a:latin typeface="Cambria Math" panose="02040503050406030204" charset="0"/>
                                  <a:cs typeface="Cambria Math" panose="02040503050406030204" charset="0"/>
                                </a:rPr>
                                <m:t>𝑑𝑖𝑠</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e>
                          </m:nary>
                        </m:e>
                      </m:nary>
                    </m:oMath>
                  </m:oMathPara>
                </a14:m>
                <a:endParaRPr lang="en-US" altLang="zh-CN"/>
              </a:p>
              <a:p>
                <a:pPr/>
                <a14:m>
                  <m:oMathPara xmlns:m="http://schemas.openxmlformats.org/officeDocument/2006/math">
                    <m:oMathParaPr>
                      <m:jc m:val="centerGroup"/>
                    </m:oMathParaPr>
                    <m:oMath xmlns:m="http://schemas.openxmlformats.org/officeDocument/2006/math">
                      <m:nary>
                        <m:naryPr>
                          <m:chr m:val="∑"/>
                          <m:limLoc m:val="undOvr"/>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sub>
                        <m:sup>
                          <m:r>
                            <a:rPr lang="en-US" altLang="zh-CN" i="1">
                              <a:latin typeface="Cambria Math" panose="02040503050406030204" charset="0"/>
                              <a:cs typeface="Cambria Math" panose="02040503050406030204" charset="0"/>
                            </a:rPr>
                            <m:t>𝑟</m:t>
                          </m:r>
                        </m:sup>
                        <m:e>
                          <m:nary>
                            <m:naryPr>
                              <m:chr m:val="∑"/>
                              <m:limLoc m:val="undOvr"/>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𝑟</m:t>
                              </m:r>
                            </m:sup>
                            <m:e>
                              <m:r>
                                <a:rPr lang="en-US" altLang="zh-CN" i="1">
                                  <a:latin typeface="Cambria Math" panose="02040503050406030204" charset="0"/>
                                  <a:cs typeface="Cambria Math" panose="02040503050406030204" charset="0"/>
                                </a:rPr>
                                <m:t>𝑑𝑒𝑝</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𝑑𝑒𝑝</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)−2×(</m:t>
                              </m:r>
                              <m:r>
                                <a:rPr lang="en-US" altLang="zh-CN" i="1">
                                  <a:latin typeface="Cambria Math" panose="02040503050406030204" charset="0"/>
                                  <a:cs typeface="Cambria Math" panose="02040503050406030204" charset="0"/>
                                </a:rPr>
                                <m:t>𝑑𝑒𝑝</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𝑙𝑐𝑎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e>
                          </m:nary>
                        </m:e>
                      </m:nary>
                    </m:oMath>
                  </m:oMathPara>
                </a14:m>
                <a:endParaRPr lang="en-US"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𝑟</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cs typeface="Cambria Math" panose="02040503050406030204" charset="0"/>
                        </a:rPr>
                        <m:t>)×</m:t>
                      </m:r>
                      <m:nary>
                        <m:naryPr>
                          <m:chr m:val="∑"/>
                          <m:limLoc m:val="undOvr"/>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sub>
                        <m:sup>
                          <m:r>
                            <a:rPr lang="en-US" altLang="zh-CN" i="1">
                              <a:latin typeface="Cambria Math" panose="02040503050406030204" charset="0"/>
                              <a:cs typeface="Cambria Math" panose="02040503050406030204" charset="0"/>
                            </a:rPr>
                            <m:t>𝑟</m:t>
                          </m:r>
                        </m:sup>
                        <m:e>
                          <m:r>
                            <a:rPr lang="en-US" altLang="zh-CN" i="1">
                              <a:latin typeface="Cambria Math" panose="02040503050406030204" charset="0"/>
                              <a:cs typeface="Cambria Math" panose="02040503050406030204" charset="0"/>
                            </a:rPr>
                            <m:t>𝑑𝑒𝑝</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)−2×</m:t>
                          </m:r>
                          <m:nary>
                            <m:naryPr>
                              <m:chr m:val="∑"/>
                              <m:limLoc m:val="undOvr"/>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sub>
                            <m:sup>
                              <m:r>
                                <a:rPr lang="en-US" altLang="zh-CN" i="1">
                                  <a:latin typeface="Cambria Math" panose="02040503050406030204" charset="0"/>
                                  <a:cs typeface="Cambria Math" panose="02040503050406030204" charset="0"/>
                                </a:rPr>
                                <m:t>𝑟</m:t>
                              </m:r>
                            </m:sup>
                            <m:e>
                              <m:nary>
                                <m:naryPr>
                                  <m:chr m:val="∑"/>
                                  <m:limLoc m:val="undOvr"/>
                                  <m:ctrlPr>
                                    <a:rPr lang="en-US" altLang="zh-CN" i="1">
                                      <a:latin typeface="Cambria Math" panose="02040503050406030204" pitchFamily="18" charset="0"/>
                                      <a:cs typeface="Cambria Math" panose="02040503050406030204" charset="0"/>
                                    </a:rPr>
                                  </m:ctrlPr>
                                </m:naryPr>
                                <m:sub>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𝑟</m:t>
                                  </m:r>
                                </m:sup>
                                <m:e>
                                  <m:r>
                                    <a:rPr lang="en-US" altLang="zh-CN" i="1">
                                      <a:latin typeface="Cambria Math" panose="02040503050406030204" charset="0"/>
                                      <a:cs typeface="Cambria Math" panose="02040503050406030204" charset="0"/>
                                    </a:rPr>
                                    <m:t>𝑑𝑒𝑝</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𝑙𝑐𝑎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e>
                              </m:nary>
                            </m:e>
                          </m:nary>
                        </m:e>
                      </m:nary>
                    </m:oMath>
                  </m:oMathPara>
                </a14:m>
                <a:endParaRPr lang="en-US" altLang="zh-CN"/>
              </a:p>
              <a:p>
                <a:r>
                  <a:rPr lang="zh-CN" altLang="en-US">
                    <a:sym typeface="+mn-ea"/>
                  </a:rPr>
                  <a:t>那么前面那个东西时可以预处理前缀和直接算的，现在只要考虑后面的</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𝑙𝑐𝑎</m:t>
                    </m:r>
                  </m:oMath>
                </a14:m>
                <a:r>
                  <a:rPr lang="en-US" altLang="zh-CN">
                    <a:sym typeface="+mn-ea"/>
                  </a:rPr>
                  <a:t> </a:t>
                </a:r>
                <a:r>
                  <a:rPr lang="zh-CN" altLang="en-US">
                    <a:sym typeface="+mn-ea"/>
                  </a:rPr>
                  <a:t>那一项。</a:t>
                </a:r>
              </a:p>
              <a:p>
                <a:r>
                  <a:rPr lang="zh-CN" altLang="en-US">
                    <a:sym typeface="+mn-ea"/>
                  </a:rPr>
                  <a:t>发现很不好做，考虑莫队。</a:t>
                </a:r>
                <a:endParaRPr lang="zh-CN" altLang="en-US">
                  <a:latin typeface="Cambria Math" panose="02040503050406030204" charset="0"/>
                  <a:cs typeface="Cambria Math" panose="02040503050406030204" charset="0"/>
                  <a:sym typeface="+mn-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35610" y="589280"/>
                <a:ext cx="11755755" cy="328422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7893"/>
            <a:ext cx="2388331" cy="839670"/>
            <a:chOff x="435385" y="117893"/>
            <a:chExt cx="2388331" cy="839670"/>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408218" y="11789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18110"/>
            <a:ext cx="3061335" cy="368300"/>
          </a:xfrm>
          <a:prstGeom prst="rect">
            <a:avLst/>
          </a:prstGeom>
          <a:noFill/>
        </p:spPr>
        <p:txBody>
          <a:bodyPr wrap="square" rtlCol="0">
            <a:spAutoFit/>
          </a:bodyPr>
          <a:lstStyle/>
          <a:p>
            <a:pPr marL="0" indent="0">
              <a:buNone/>
            </a:pPr>
            <a:r>
              <a:rPr lang="zh-CN" altLang="en-US">
                <a:sym typeface="+mn-ea"/>
                <a:hlinkClick r:id="rId2" action="ppaction://hlinkfile"/>
              </a:rPr>
              <a:t>[Ynoi2009] rpdq</a:t>
            </a: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435610" y="589280"/>
                <a:ext cx="11755755" cy="4859655"/>
              </a:xfrm>
              <a:prstGeom prst="rect">
                <a:avLst/>
              </a:prstGeom>
              <a:noFill/>
            </p:spPr>
            <p:txBody>
              <a:bodyPr wrap="square" rtlCol="0">
                <a:spAutoFit/>
              </a:bodyPr>
              <a:lstStyle/>
              <a:p>
                <a:r>
                  <a:rPr lang="zh-CN" altLang="en-US">
                    <a:sym typeface="+mn-ea"/>
                  </a:rPr>
                  <a:t>发现很不好做，考虑莫队。</a:t>
                </a:r>
                <a:endParaRPr lang="en-US" altLang="zh-CN"/>
              </a:p>
              <a:p>
                <a:r>
                  <a:rPr lang="zh-CN" altLang="en-US">
                    <a:sym typeface="+mn-ea"/>
                  </a:rPr>
                  <a:t>那么你发现每次的修改就是</a:t>
                </a:r>
                <a:r>
                  <a:rPr lang="zh-CN" altLang="en-US">
                    <a:sym typeface="+mn-ea"/>
                    <a:hlinkClick r:id="rId3" action="ppaction://hlinkfile"/>
                  </a:rPr>
                  <a:t>这个题</a:t>
                </a:r>
                <a:r>
                  <a:rPr lang="zh-CN" altLang="en-US">
                    <a:sym typeface="+mn-ea"/>
                  </a:rPr>
                  <a:t>了，把</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𝑙𝑐𝑎</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𝑗</m:t>
                    </m:r>
                    <m:r>
                      <a:rPr lang="en-US" altLang="zh-CN" i="1">
                        <a:latin typeface="Cambria Math" panose="02040503050406030204" charset="0"/>
                        <a:cs typeface="Cambria Math" panose="02040503050406030204" charset="0"/>
                      </a:rPr>
                      <m:t>)</m:t>
                    </m:r>
                  </m:oMath>
                </a14:m>
                <a:r>
                  <a:rPr lang="en-US" altLang="zh-CN">
                    <a:sym typeface="+mn-ea"/>
                  </a:rPr>
                  <a:t> </a:t>
                </a:r>
                <a:r>
                  <a:rPr lang="zh-CN" altLang="en-US">
                    <a:sym typeface="+mn-ea"/>
                  </a:rPr>
                  <a:t>的深度转化为从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𝑖</m:t>
                    </m:r>
                  </m:oMath>
                </a14:m>
                <a:r>
                  <a:rPr lang="en-US" altLang="zh-CN">
                    <a:sym typeface="+mn-ea"/>
                  </a:rPr>
                  <a:t> </a:t>
                </a:r>
                <a:r>
                  <a:rPr lang="zh-CN" altLang="en-US">
                    <a:sym typeface="+mn-ea"/>
                  </a:rPr>
                  <a:t>到根进行一次路径加</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1</m:t>
                    </m:r>
                  </m:oMath>
                </a14:m>
                <a:r>
                  <a:rPr lang="en-US" altLang="zh-CN">
                    <a:sym typeface="+mn-ea"/>
                  </a:rPr>
                  <a:t> </a:t>
                </a:r>
                <a:r>
                  <a:rPr lang="zh-CN" altLang="en-US">
                    <a:sym typeface="+mn-ea"/>
                  </a:rPr>
                  <a:t>和查询根到</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𝑗</m:t>
                    </m:r>
                  </m:oMath>
                </a14:m>
                <a:r>
                  <a:rPr lang="en-US" altLang="zh-CN">
                    <a:sym typeface="+mn-ea"/>
                  </a:rPr>
                  <a:t> </a:t>
                </a:r>
                <a:r>
                  <a:rPr lang="zh-CN" altLang="en-US">
                    <a:sym typeface="+mn-ea"/>
                  </a:rPr>
                  <a:t>的路径和，那么做完了？</a:t>
                </a:r>
                <a:endParaRPr lang="en-US" altLang="zh-CN"/>
              </a:p>
              <a:p>
                <a:r>
                  <a:rPr lang="zh-CN" altLang="en-US">
                    <a:sym typeface="+mn-ea"/>
                  </a:rPr>
                  <a:t>不，并没有。上面那个题是通过差分处理的，我们的莫队不能这么处理。</a:t>
                </a:r>
                <a:endParaRPr lang="en-US" altLang="zh-CN"/>
              </a:p>
              <a:p>
                <a:r>
                  <a:rPr lang="zh-CN" altLang="en-US">
                    <a:sym typeface="+mn-ea"/>
                  </a:rPr>
                  <a:t>回顾上述做法，我们发现其实我们只需要做到从一个点到根的路径加和路径求和。</a:t>
                </a:r>
                <a:endParaRPr lang="en-US" altLang="zh-CN"/>
              </a:p>
              <a:p>
                <a:r>
                  <a:rPr lang="zh-CN" altLang="en-US">
                    <a:sym typeface="+mn-ea"/>
                  </a:rPr>
                  <a:t>用一些</a:t>
                </a:r>
                <a:r>
                  <a:rPr lang="en-US" altLang="zh-CN">
                    <a:sym typeface="+mn-ea"/>
                  </a:rPr>
                  <a:t> </a:t>
                </a:r>
                <a14:m>
                  <m:oMath xmlns:m="http://schemas.openxmlformats.org/officeDocument/2006/math">
                    <m:func>
                      <m:funcPr>
                        <m:ctrlPr>
                          <a:rPr lang="en-US" altLang="zh-CN" i="1">
                            <a:latin typeface="Cambria Math" panose="02040503050406030204" pitchFamily="18" charset="0"/>
                            <a:cs typeface="Cambria Math" panose="02040503050406030204" charset="0"/>
                          </a:rPr>
                        </m:ctrlPr>
                      </m:funcPr>
                      <m:fName>
                        <m:r>
                          <m:rPr>
                            <m:sty m:val="p"/>
                          </m:rPr>
                          <a:rPr lang="en-US" altLang="zh-CN">
                            <a:latin typeface="Cambria Math" panose="02040503050406030204" charset="0"/>
                            <a:cs typeface="Cambria Math" panose="02040503050406030204" charset="0"/>
                          </a:rPr>
                          <m:t>log</m:t>
                        </m:r>
                      </m:fName>
                      <m:e>
                        <m:r>
                          <a:rPr lang="en-US" altLang="zh-CN" i="1">
                            <a:latin typeface="Cambria Math" panose="02040503050406030204" charset="0"/>
                            <a:cs typeface="Cambria Math" panose="02040503050406030204" charset="0"/>
                          </a:rPr>
                          <m:t> </m:t>
                        </m:r>
                      </m:e>
                    </m:func>
                  </m:oMath>
                </a14:m>
                <a:r>
                  <a:rPr lang="zh-CN" altLang="en-US">
                    <a:sym typeface="+mn-ea"/>
                  </a:rPr>
                  <a:t>的数据结构可以把整个题做到</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sym typeface="+mn-ea"/>
                      </a:rPr>
                      <m:t>O</m:t>
                    </m:r>
                    <m:r>
                      <a:rPr lang="en-US" altLang="zh-CN">
                        <a:latin typeface="Cambria Math" panose="02040503050406030204" charset="0"/>
                        <a:cs typeface="Cambria Math" panose="02040503050406030204" charset="0"/>
                        <a:sym typeface="+mn-ea"/>
                      </a:rPr>
                      <m:t>(</m:t>
                    </m:r>
                    <m:r>
                      <m:rPr>
                        <m:sty m:val="p"/>
                      </m:rPr>
                      <a:rPr lang="en-US" altLang="zh-CN">
                        <a:latin typeface="Cambria Math" panose="02040503050406030204" charset="0"/>
                        <a:cs typeface="Cambria Math" panose="02040503050406030204" charset="0"/>
                        <a:sym typeface="+mn-ea"/>
                      </a:rPr>
                      <m:t>n</m:t>
                    </m:r>
                    <m:rad>
                      <m:radPr>
                        <m:degHide m:val="on"/>
                        <m:ctrlPr>
                          <a:rPr lang="en-US" altLang="zh-CN" i="1">
                            <a:latin typeface="Cambria Math" panose="02040503050406030204" pitchFamily="18" charset="0"/>
                            <a:cs typeface="Cambria Math" panose="02040503050406030204" charset="0"/>
                          </a:rPr>
                        </m:ctrlPr>
                      </m:radPr>
                      <m:deg/>
                      <m:e>
                        <m:r>
                          <a:rPr lang="en-US" altLang="zh-CN" i="1">
                            <a:latin typeface="Cambria Math" panose="02040503050406030204" charset="0"/>
                            <a:cs typeface="Cambria Math" panose="02040503050406030204" charset="0"/>
                          </a:rPr>
                          <m:t>𝑛</m:t>
                        </m:r>
                      </m:e>
                    </m:rad>
                    <m:func>
                      <m:funcPr>
                        <m:ctrlPr>
                          <a:rPr lang="en-US" altLang="zh-CN" i="1">
                            <a:latin typeface="Cambria Math" panose="02040503050406030204" pitchFamily="18" charset="0"/>
                            <a:cs typeface="Cambria Math" panose="02040503050406030204" charset="0"/>
                          </a:rPr>
                        </m:ctrlPr>
                      </m:funcPr>
                      <m:fName>
                        <m:r>
                          <m:rPr>
                            <m:sty m:val="p"/>
                          </m:rPr>
                          <a:rPr lang="en-US" altLang="zh-CN">
                            <a:latin typeface="Cambria Math" panose="02040503050406030204" charset="0"/>
                            <a:cs typeface="Cambria Math" panose="02040503050406030204" charset="0"/>
                          </a:rPr>
                          <m:t>log</m:t>
                        </m:r>
                      </m:fName>
                      <m:e>
                        <m:r>
                          <a:rPr lang="en-US" altLang="zh-CN" i="1">
                            <a:latin typeface="Cambria Math" panose="02040503050406030204" charset="0"/>
                            <a:cs typeface="Cambria Math" panose="02040503050406030204" charset="0"/>
                          </a:rPr>
                          <m:t>𝑛</m:t>
                        </m:r>
                      </m:e>
                    </m:func>
                    <m:r>
                      <a:rPr lang="en-US" altLang="zh-CN" i="1">
                        <a:latin typeface="Cambria Math" panose="02040503050406030204" charset="0"/>
                        <a:cs typeface="Cambria Math" panose="02040503050406030204" charset="0"/>
                      </a:rPr>
                      <m:t>)</m:t>
                    </m:r>
                  </m:oMath>
                </a14:m>
                <a:r>
                  <a:rPr lang="zh-CN" altLang="en-US">
                    <a:sym typeface="+mn-ea"/>
                  </a:rPr>
                  <a:t>，但是过不去。</a:t>
                </a:r>
                <a:endParaRPr lang="en-US" altLang="zh-CN"/>
              </a:p>
              <a:p>
                <a:r>
                  <a:rPr lang="zh-CN" altLang="en-US">
                    <a:sym typeface="+mn-ea"/>
                  </a:rPr>
                  <a:t>再次回顾我们的莫队处理，发现莫队维护的信息可差分。</a:t>
                </a:r>
                <a:endParaRPr lang="en-US" altLang="zh-CN"/>
              </a:p>
              <a:p>
                <a:r>
                  <a:rPr lang="zh-CN" altLang="en-US">
                    <a:sym typeface="+mn-ea"/>
                  </a:rPr>
                  <a:t>考虑莫队二次离线，那么把贡献拆开（以右端点移动为例）：</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en-US" altLang="zh-CN">
                    <a:sym typeface="+mn-ea"/>
                  </a:rPr>
                  <a:t> </a:t>
                </a:r>
                <a:r>
                  <a:rPr lang="zh-CN" altLang="en-US">
                    <a:sym typeface="+mn-ea"/>
                  </a:rPr>
                  <a:t>变成</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+1]</m:t>
                    </m:r>
                  </m:oMath>
                </a14:m>
                <a:r>
                  <a:rPr lang="zh-CN" altLang="en-US">
                    <a:sym typeface="+mn-ea"/>
                  </a:rPr>
                  <a:t>，贡献是</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f</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+1,[</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zh-CN" altLang="en-US">
                    <a:sym typeface="+mn-ea"/>
                  </a:rPr>
                  <a:t>，也就是</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f</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+1,[1,</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f</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+1,[1,</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−1])</m:t>
                    </m:r>
                  </m:oMath>
                </a14:m>
                <a:r>
                  <a:rPr lang="zh-CN" altLang="en-US">
                    <a:sym typeface="+mn-ea"/>
                  </a:rPr>
                  <a:t>，其中</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f</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en-US" altLang="zh-CN">
                    <a:sym typeface="+mn-ea"/>
                  </a:rPr>
                  <a:t> </a:t>
                </a:r>
                <a:r>
                  <a:rPr lang="zh-CN" altLang="en-US">
                    <a:sym typeface="+mn-ea"/>
                  </a:rPr>
                  <a:t>代表点</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i</m:t>
                    </m:r>
                  </m:oMath>
                </a14:m>
                <a:r>
                  <a:rPr lang="en-US" altLang="zh-CN">
                    <a:sym typeface="+mn-ea"/>
                  </a:rPr>
                  <a:t> </a:t>
                </a:r>
                <a:r>
                  <a:rPr lang="zh-CN" altLang="en-US">
                    <a:sym typeface="+mn-ea"/>
                  </a:rPr>
                  <a:t>对区间</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l</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en-US" altLang="zh-CN">
                    <a:sym typeface="+mn-ea"/>
                  </a:rPr>
                  <a:t> </a:t>
                </a:r>
                <a:r>
                  <a:rPr lang="zh-CN" altLang="en-US">
                    <a:sym typeface="+mn-ea"/>
                  </a:rPr>
                  <a:t>的贡献。</a:t>
                </a:r>
                <a:endParaRPr lang="en-US" altLang="zh-CN"/>
              </a:p>
              <a:p>
                <a:r>
                  <a:rPr lang="zh-CN" altLang="en-US">
                    <a:sym typeface="+mn-ea"/>
                  </a:rPr>
                  <a:t>那么前面的</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f</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+1,[1,</m:t>
                    </m:r>
                    <m:r>
                      <m:rPr>
                        <m:sty m:val="p"/>
                      </m:rPr>
                      <a:rPr lang="en-US" altLang="zh-CN">
                        <a:latin typeface="Cambria Math" panose="02040503050406030204" charset="0"/>
                        <a:cs typeface="Cambria Math" panose="02040503050406030204" charset="0"/>
                      </a:rPr>
                      <m:t>r</m:t>
                    </m:r>
                    <m:r>
                      <a:rPr lang="en-US" altLang="zh-CN">
                        <a:latin typeface="Cambria Math" panose="02040503050406030204" charset="0"/>
                        <a:cs typeface="Cambria Math" panose="02040503050406030204" charset="0"/>
                      </a:rPr>
                      <m:t>])</m:t>
                    </m:r>
                  </m:oMath>
                </a14:m>
                <a:r>
                  <a:rPr lang="en-US" altLang="zh-CN">
                    <a:sym typeface="+mn-ea"/>
                  </a:rPr>
                  <a:t> </a:t>
                </a:r>
                <a:r>
                  <a:rPr lang="zh-CN" altLang="en-US">
                    <a:sym typeface="+mn-ea"/>
                  </a:rPr>
                  <a:t>直接预处理，后面的离线扫描线。</a:t>
                </a:r>
                <a:endParaRPr lang="en-US" altLang="zh-CN"/>
              </a:p>
              <a:p>
                <a:r>
                  <a:rPr lang="zh-CN" altLang="en-US">
                    <a:sym typeface="+mn-ea"/>
                  </a:rPr>
                  <a:t>那么我们现在要支持</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O</m:t>
                    </m:r>
                    <m:r>
                      <a:rPr lang="en-US" altLang="zh-CN">
                        <a:latin typeface="Cambria Math" panose="02040503050406030204" charset="0"/>
                        <a:cs typeface="Cambria Math" panose="02040503050406030204" charset="0"/>
                      </a:rPr>
                      <m:t>(1)</m:t>
                    </m:r>
                  </m:oMath>
                </a14:m>
                <a:r>
                  <a:rPr lang="en-US" altLang="zh-CN">
                    <a:sym typeface="+mn-ea"/>
                  </a:rPr>
                  <a:t> </a:t>
                </a:r>
                <a:r>
                  <a:rPr lang="zh-CN" altLang="en-US">
                    <a:sym typeface="+mn-ea"/>
                  </a:rPr>
                  <a:t>的查询点到根权值和，</a:t>
                </a:r>
                <a14:m>
                  <m:oMath xmlns:m="http://schemas.openxmlformats.org/officeDocument/2006/math">
                    <m:r>
                      <m:rPr>
                        <m:sty m:val="p"/>
                      </m:rPr>
                      <a:rPr lang="en-US" altLang="zh-CN">
                        <a:latin typeface="Cambria Math" panose="02040503050406030204" charset="0"/>
                        <a:cs typeface="Cambria Math" panose="02040503050406030204" charset="0"/>
                      </a:rPr>
                      <m:t>O</m:t>
                    </m:r>
                    <m:r>
                      <a:rPr lang="en-US" altLang="zh-CN">
                        <a:latin typeface="Cambria Math" panose="02040503050406030204" charset="0"/>
                        <a:cs typeface="Cambria Math" panose="02040503050406030204" charset="0"/>
                      </a:rPr>
                      <m:t>(</m:t>
                    </m:r>
                    <m:rad>
                      <m:radPr>
                        <m:degHide m:val="on"/>
                        <m:ctrlPr>
                          <a:rPr lang="en-US" altLang="zh-CN" i="1">
                            <a:latin typeface="Cambria Math" panose="02040503050406030204" pitchFamily="18" charset="0"/>
                            <a:cs typeface="Cambria Math" panose="02040503050406030204" charset="0"/>
                          </a:rPr>
                        </m:ctrlPr>
                      </m:radPr>
                      <m:deg/>
                      <m:e>
                        <m:r>
                          <a:rPr lang="en-US" altLang="zh-CN" i="1">
                            <a:latin typeface="Cambria Math" panose="02040503050406030204" charset="0"/>
                            <a:cs typeface="Cambria Math" panose="02040503050406030204" charset="0"/>
                          </a:rPr>
                          <m:t>𝑛</m:t>
                        </m:r>
                      </m:e>
                    </m:rad>
                    <m:r>
                      <a:rPr lang="en-US" altLang="zh-CN" i="1">
                        <a:latin typeface="Cambria Math" panose="02040503050406030204" charset="0"/>
                        <a:cs typeface="Cambria Math" panose="02040503050406030204" charset="0"/>
                      </a:rPr>
                      <m:t>)</m:t>
                    </m:r>
                  </m:oMath>
                </a14:m>
                <a:r>
                  <a:rPr lang="en-US" altLang="zh-CN">
                    <a:sym typeface="+mn-ea"/>
                  </a:rPr>
                  <a:t> </a:t>
                </a:r>
                <a:r>
                  <a:rPr lang="zh-CN" altLang="en-US">
                    <a:sym typeface="+mn-ea"/>
                  </a:rPr>
                  <a:t>的将一个点到根路径上的点权值加上一个数。</a:t>
                </a:r>
                <a:endParaRPr lang="en-US" altLang="zh-CN"/>
              </a:p>
              <a:p>
                <a:r>
                  <a:rPr lang="zh-CN" altLang="en-US">
                    <a:sym typeface="+mn-ea"/>
                  </a:rPr>
                  <a:t>考虑根号平衡。</a:t>
                </a:r>
                <a:endParaRPr lang="en-US" altLang="zh-CN"/>
              </a:p>
              <a:p>
                <a:r>
                  <a:rPr lang="zh-CN" altLang="en-US">
                    <a:sym typeface="+mn-ea"/>
                  </a:rPr>
                  <a:t>将原树进行</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top</m:t>
                    </m:r>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cluster</m:t>
                    </m:r>
                  </m:oMath>
                </a14:m>
                <a:r>
                  <a:rPr lang="en-US" altLang="zh-CN">
                    <a:sym typeface="+mn-ea"/>
                  </a:rPr>
                  <a:t> </a:t>
                </a:r>
                <a:r>
                  <a:rPr lang="zh-CN" altLang="en-US">
                    <a:sym typeface="+mn-ea"/>
                  </a:rPr>
                  <a:t>树分块，维护块内点到簇路径上点的前缀和，簇路径上的点到上界点的前缀和，以及簇在划分树上到根的前缀和。</a:t>
                </a:r>
                <a:endParaRPr lang="en-US" altLang="zh-CN"/>
              </a:p>
              <a:p>
                <a:r>
                  <a:rPr lang="zh-CN" altLang="en-US">
                    <a:sym typeface="+mn-ea"/>
                  </a:rPr>
                  <a:t>这三种前缀和都可以在修改的时候直接打标记或重构，查询时直接拼起来就能得到答案。</a:t>
                </a:r>
                <a:endParaRPr lang="en-US" altLang="zh-CN"/>
              </a:p>
              <a:p>
                <a:r>
                  <a:rPr lang="zh-CN" altLang="en-US">
                    <a:sym typeface="+mn-ea"/>
                  </a:rPr>
                  <a:t>时间复杂度</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ad>
                      <m:radPr>
                        <m:degHide m:val="on"/>
                        <m:ctrlPr>
                          <a:rPr lang="en-US" altLang="zh-CN" i="1">
                            <a:latin typeface="Cambria Math" panose="02040503050406030204" pitchFamily="18" charset="0"/>
                            <a:cs typeface="Cambria Math" panose="02040503050406030204" charset="0"/>
                          </a:rPr>
                        </m:ctrlPr>
                      </m:radPr>
                      <m:deg/>
                      <m:e>
                        <m:r>
                          <a:rPr lang="en-US" altLang="zh-CN" i="1">
                            <a:latin typeface="Cambria Math" panose="02040503050406030204" charset="0"/>
                            <a:cs typeface="Cambria Math" panose="02040503050406030204" charset="0"/>
                          </a:rPr>
                          <m:t>𝑛</m:t>
                        </m:r>
                      </m:e>
                    </m:rad>
                    <m:r>
                      <a:rPr lang="en-US" altLang="zh-CN" i="1">
                        <a:latin typeface="Cambria Math" panose="02040503050406030204" charset="0"/>
                        <a:cs typeface="Cambria Math" panose="02040503050406030204" charset="0"/>
                      </a:rPr>
                      <m:t>)</m:t>
                    </m:r>
                  </m:oMath>
                </a14:m>
                <a:r>
                  <a:rPr lang="zh-CN" altLang="en-US">
                    <a:sym typeface="+mn-ea"/>
                  </a:rPr>
                  <a:t>，可能涉及到对常系数的考察。</a:t>
                </a:r>
                <a:endParaRPr lang="zh-CN" altLang="en-US">
                  <a:latin typeface="Cambria Math" panose="02040503050406030204" charset="0"/>
                  <a:cs typeface="Cambria Math" panose="02040503050406030204" charset="0"/>
                  <a:sym typeface="+mn-ea"/>
                </a:endParaRPr>
              </a:p>
              <a:p>
                <a:endParaRPr lang="zh-CN" altLang="en-US">
                  <a:latin typeface="Cambria Math" panose="02040503050406030204" charset="0"/>
                  <a:cs typeface="Cambria Math" panose="02040503050406030204" charset="0"/>
                  <a:sym typeface="+mn-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435610" y="589280"/>
                <a:ext cx="11755755" cy="485965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rot="19442724">
            <a:off x="9065976" y="-390976"/>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rot="19442724">
            <a:off x="9049308" y="297802"/>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35385" y="118126"/>
            <a:ext cx="2321021" cy="906309"/>
            <a:chOff x="435385" y="118126"/>
            <a:chExt cx="2321021" cy="906309"/>
          </a:xfrm>
        </p:grpSpPr>
        <p:sp>
          <p:nvSpPr>
            <p:cNvPr id="18" name="文本框 17"/>
            <p:cNvSpPr txBox="1"/>
            <p:nvPr/>
          </p:nvSpPr>
          <p:spPr>
            <a:xfrm>
              <a:off x="708420" y="151164"/>
              <a:ext cx="792480" cy="460375"/>
            </a:xfrm>
            <a:prstGeom prst="rect">
              <a:avLst/>
            </a:prstGeom>
            <a:noFill/>
          </p:spPr>
          <p:txBody>
            <a:bodyPr wrap="none" rtlCol="0">
              <a:spAutoFit/>
            </a:bodyPr>
            <a:lstStyle/>
            <a:p>
              <a:pPr algn="l"/>
              <a:r>
                <a:rPr lang="zh-CN" altLang="en-US" sz="2400">
                  <a:sym typeface="+mn-ea"/>
                </a:rPr>
                <a:t>习题</a:t>
              </a:r>
              <a:endParaRPr lang="zh-CN" altLang="en-US" sz="2400" b="1" dirty="0">
                <a:latin typeface="Segoe UI" panose="020B0502040204020203" pitchFamily="34" charset="0"/>
                <a:cs typeface="Segoe UI" panose="020B0502040204020203" pitchFamily="34" charset="0"/>
              </a:endParaRPr>
            </a:p>
          </p:txBody>
        </p:sp>
        <p:sp>
          <p:nvSpPr>
            <p:cNvPr id="19" name="矩形 18"/>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20" name="矩形 19"/>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21" name="直接连接符 2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08420" y="620378"/>
              <a:ext cx="975995" cy="337185"/>
            </a:xfrm>
            <a:prstGeom prst="rect">
              <a:avLst/>
            </a:prstGeom>
          </p:spPr>
          <p:txBody>
            <a:bodyPr wrap="none">
              <a:spAutoFit/>
            </a:bodyPr>
            <a:lstStyle/>
            <a:p>
              <a:pPr algn="l"/>
              <a:r>
                <a:rPr lang="en-US" altLang="zh-CN" sz="1600" dirty="0">
                  <a:solidFill>
                    <a:schemeClr val="bg2">
                      <a:lumMod val="50000"/>
                    </a:schemeClr>
                  </a:solidFill>
                  <a:latin typeface="Segoe UI" panose="020B0502040204020203" pitchFamily="34" charset="0"/>
                  <a:cs typeface="Segoe UI" panose="020B0502040204020203" pitchFamily="34" charset="0"/>
                  <a:sym typeface="+mn-ea"/>
                </a:rPr>
                <a:t>exercises</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16" name="文本框 15"/>
          <p:cNvSpPr txBox="1"/>
          <p:nvPr/>
        </p:nvSpPr>
        <p:spPr>
          <a:xfrm>
            <a:off x="565150" y="1009015"/>
            <a:ext cx="4959985" cy="645160"/>
          </a:xfrm>
          <a:prstGeom prst="rect">
            <a:avLst/>
          </a:prstGeom>
          <a:noFill/>
        </p:spPr>
        <p:txBody>
          <a:bodyPr wrap="square" rtlCol="0">
            <a:spAutoFit/>
          </a:bodyPr>
          <a:lstStyle/>
          <a:p>
            <a:r>
              <a:rPr lang="en-US" altLang="zh-CN">
                <a:sym typeface="+mn-ea"/>
              </a:rPr>
              <a:t>[SCOI2005] </a:t>
            </a:r>
            <a:r>
              <a:rPr lang="zh-CN" altLang="en-US">
                <a:sym typeface="+mn-ea"/>
              </a:rPr>
              <a:t>王室联邦</a:t>
            </a:r>
            <a:endParaRPr lang="zh-CN" altLang="en-US"/>
          </a:p>
          <a:p>
            <a:r>
              <a:rPr lang="en-US" altLang="zh-CN">
                <a:sym typeface="+mn-ea"/>
              </a:rPr>
              <a:t>[Ynoi2005] tdnmo</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589280" y="1311275"/>
            <a:ext cx="11130915" cy="737235"/>
          </a:xfrm>
          <a:prstGeom prst="rect">
            <a:avLst/>
          </a:prstGeom>
        </p:spPr>
        <p:txBody>
          <a:bodyPr wrap="square">
            <a:spAutoFit/>
          </a:bodyPr>
          <a:lstStyle/>
          <a:p>
            <a:pPr>
              <a:lnSpc>
                <a:spcPct val="150000"/>
              </a:lnSpc>
              <a:spcAft>
                <a:spcPts val="0"/>
              </a:spcAft>
            </a:pPr>
            <a:r>
              <a:rPr lang="zh-CN" altLang="en-US" sz="1400">
                <a:sym typeface="+mn-ea"/>
              </a:rPr>
              <a:t>考虑根号平衡，将原序列分块，若插入一个数后块长度大于阀值则裂开块。</a:t>
            </a:r>
            <a:endParaRPr lang="en-US" altLang="zh-CN" sz="1400"/>
          </a:p>
          <a:p>
            <a:pPr>
              <a:lnSpc>
                <a:spcPct val="150000"/>
              </a:lnSpc>
              <a:spcAft>
                <a:spcPts val="0"/>
              </a:spcAft>
            </a:pPr>
            <a:r>
              <a:rPr lang="zh-CN" altLang="en-US" sz="1400">
                <a:sym typeface="+mn-ea"/>
              </a:rPr>
              <a:t>维护块状链表就和维护普通序列分块差不多，也能用一些</a:t>
            </a:r>
            <a:r>
              <a:rPr lang="en-US" altLang="zh-CN" sz="1400">
                <a:sym typeface="+mn-ea"/>
              </a:rPr>
              <a:t> trick</a:t>
            </a:r>
            <a:r>
              <a:rPr lang="zh-CN" altLang="en-US" sz="1400">
                <a:sym typeface="+mn-ea"/>
              </a:rPr>
              <a:t>。</a:t>
            </a:r>
            <a:endPar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26" name="文本框 25"/>
          <p:cNvSpPr txBox="1"/>
          <p:nvPr/>
        </p:nvSpPr>
        <p:spPr>
          <a:xfrm>
            <a:off x="563880" y="238760"/>
            <a:ext cx="3822065" cy="583565"/>
          </a:xfrm>
          <a:prstGeom prst="rect">
            <a:avLst/>
          </a:prstGeom>
          <a:noFill/>
        </p:spPr>
        <p:txBody>
          <a:bodyPr wrap="square" rtlCol="0">
            <a:spAutoFit/>
          </a:bodyPr>
          <a:lstStyle/>
          <a:p>
            <a:r>
              <a:rPr lang="zh-CN" altLang="en-US" sz="3200">
                <a:sym typeface="+mn-ea"/>
              </a:rPr>
              <a:t>块状链表</a:t>
            </a:r>
            <a:endPar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endParaRP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插入题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495425"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Insert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435610" y="1301115"/>
                <a:ext cx="12190730" cy="1476375"/>
              </a:xfrm>
              <a:prstGeom prst="rect">
                <a:avLst/>
              </a:prstGeom>
              <a:noFill/>
            </p:spPr>
            <p:txBody>
              <a:bodyPr wrap="square" rtlCol="0">
                <a:spAutoFit/>
              </a:bodyPr>
              <a:lstStyle/>
              <a:p>
                <a:pPr marL="0" indent="0">
                  <a:buNone/>
                </a:pPr>
                <a:r>
                  <a:rPr lang="zh-CN" altLang="en-US">
                    <a:sym typeface="+mn-ea"/>
                  </a:rPr>
                  <a:t>题意：</a:t>
                </a:r>
              </a:p>
              <a:p>
                <a:pPr marL="0" indent="0">
                  <a:buNone/>
                </a:pPr>
                <a:r>
                  <a:rPr lang="zh-CN" altLang="en-US">
                    <a:sym typeface="+mn-ea"/>
                  </a:rPr>
                  <a:t>维护一个序列，支持插入，单点修改，区间查询第</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k</m:t>
                    </m:r>
                  </m:oMath>
                </a14:m>
                <a:r>
                  <a:rPr lang="en-US" altLang="zh-CN">
                    <a:sym typeface="+mn-ea"/>
                  </a:rPr>
                  <a:t> </a:t>
                </a:r>
                <a:r>
                  <a:rPr lang="zh-CN" altLang="en-US">
                    <a:sym typeface="+mn-ea"/>
                  </a:rPr>
                  <a:t>小。</a:t>
                </a:r>
                <a:endParaRPr lang="zh-CN" altLang="en-US"/>
              </a:p>
              <a:p>
                <a:pPr marL="0" indent="0">
                  <a:buNone/>
                </a:pPr>
                <a14:m>
                  <m:oMath xmlns:m="http://schemas.openxmlformats.org/officeDocument/2006/math">
                    <m:r>
                      <a:rPr lang="en-US" altLang="zh-CN" i="1">
                        <a:latin typeface="Cambria Math" panose="02040503050406030204" charset="0"/>
                        <a:cs typeface="Cambria Math" panose="02040503050406030204" charset="0"/>
                        <a:sym typeface="+mn-ea"/>
                      </a:rPr>
                      <m:t>𝑛</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35000</m:t>
                    </m:r>
                  </m:oMath>
                </a14:m>
                <a:r>
                  <a:rPr lang="zh-CN" altLang="en-US">
                    <a:latin typeface="Cambria Math" panose="02040503050406030204" charset="0"/>
                    <a:cs typeface="Cambria Math" panose="02040503050406030204" charset="0"/>
                    <a:sym typeface="+mn-ea"/>
                  </a:rPr>
                  <a:t>。</a:t>
                </a:r>
              </a:p>
              <a:p>
                <a:pPr marL="0" indent="0">
                  <a:buNone/>
                </a:pPr>
                <a:r>
                  <a:rPr lang="zh-CN" altLang="en-US">
                    <a:latin typeface="Cambria Math" panose="02040503050406030204" charset="0"/>
                    <a:cs typeface="Cambria Math" panose="02040503050406030204" charset="0"/>
                    <a:sym typeface="+mn-ea"/>
                  </a:rPr>
                  <a:t>插入个数小于等于</a:t>
                </a:r>
                <a:r>
                  <a:rPr lang="en-US" altLang="zh-CN">
                    <a:latin typeface="Cambria Math" panose="02040503050406030204" charset="0"/>
                    <a:cs typeface="Cambria Math" panose="02040503050406030204" charset="0"/>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35000</m:t>
                    </m:r>
                  </m:oMath>
                </a14:m>
                <a:r>
                  <a:rPr lang="zh-CN" altLang="en-US">
                    <a:latin typeface="Cambria Math" panose="02040503050406030204" charset="0"/>
                    <a:cs typeface="Cambria Math" panose="02040503050406030204" charset="0"/>
                    <a:sym typeface="+mn-ea"/>
                  </a:rPr>
                  <a:t>，修改个数小于等于</a:t>
                </a:r>
                <a:r>
                  <a:rPr lang="en-US" altLang="zh-CN">
                    <a:latin typeface="Cambria Math" panose="02040503050406030204" charset="0"/>
                    <a:cs typeface="Cambria Math" panose="02040503050406030204" charset="0"/>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70000</m:t>
                    </m:r>
                  </m:oMath>
                </a14:m>
                <a:r>
                  <a:rPr lang="zh-CN" altLang="en-US">
                    <a:latin typeface="Cambria Math" panose="02040503050406030204" charset="0"/>
                    <a:cs typeface="Cambria Math" panose="02040503050406030204" charset="0"/>
                    <a:sym typeface="+mn-ea"/>
                  </a:rPr>
                  <a:t>，查询个数小于等于</a:t>
                </a:r>
                <a:r>
                  <a:rPr lang="en-US" altLang="zh-CN">
                    <a:latin typeface="Cambria Math" panose="02040503050406030204" charset="0"/>
                    <a:cs typeface="Cambria Math" panose="02040503050406030204" charset="0"/>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70000</m:t>
                    </m:r>
                  </m:oMath>
                </a14:m>
                <a:r>
                  <a:rPr lang="zh-CN" altLang="en-US">
                    <a:latin typeface="Cambria Math" panose="02040503050406030204" charset="0"/>
                    <a:cs typeface="Cambria Math" panose="02040503050406030204" charset="0"/>
                    <a:sym typeface="+mn-ea"/>
                  </a:rPr>
                  <a:t>，每时每刻的权值小于等于</a:t>
                </a:r>
                <a:r>
                  <a:rPr lang="en-US" altLang="zh-CN">
                    <a:latin typeface="Cambria Math" panose="02040503050406030204" charset="0"/>
                    <a:cs typeface="Cambria Math" panose="02040503050406030204" charset="0"/>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70000</m:t>
                    </m:r>
                  </m:oMath>
                </a14:m>
                <a:r>
                  <a:rPr lang="zh-CN" altLang="en-US">
                    <a:latin typeface="Cambria Math" panose="02040503050406030204" charset="0"/>
                    <a:cs typeface="Cambria Math" panose="02040503050406030204" charset="0"/>
                    <a:sym typeface="+mn-ea"/>
                  </a:rPr>
                  <a:t>。</a:t>
                </a:r>
                <a:endParaRPr lang="zh-CN" altLang="en-US">
                  <a:sym typeface="+mn-ea"/>
                </a:endParaRPr>
              </a:p>
              <a:p>
                <a:pPr marL="0" indent="0">
                  <a:buNone/>
                </a:pPr>
                <a:r>
                  <a:rPr lang="zh-CN" altLang="en-US"/>
                  <a:t>时间限制</a:t>
                </a:r>
                <a:r>
                  <a:rPr lang="en-US" altLang="zh-CN"/>
                  <a:t> </a:t>
                </a:r>
                <a14:m>
                  <m:oMath xmlns:m="http://schemas.openxmlformats.org/officeDocument/2006/math">
                    <m:r>
                      <a:rPr lang="en-US" altLang="zh-CN" i="1">
                        <a:latin typeface="Cambria Math" panose="02040503050406030204" charset="0"/>
                        <a:cs typeface="Cambria Math" panose="02040503050406030204" charset="0"/>
                      </a:rPr>
                      <m:t>2</m:t>
                    </m:r>
                  </m:oMath>
                </a14:m>
                <a:r>
                  <a:rPr lang="en-US" altLang="zh-CN"/>
                  <a:t> </a:t>
                </a:r>
                <a:r>
                  <a:rPr lang="zh-CN" altLang="en-US"/>
                  <a:t>秒。</a:t>
                </a:r>
              </a:p>
            </p:txBody>
          </p:sp>
        </mc:Choice>
        <mc:Fallback xmlns="">
          <p:sp>
            <p:nvSpPr>
              <p:cNvPr id="3" name="文本框 2"/>
              <p:cNvSpPr txBox="1">
                <a:spLocks noRot="1" noChangeAspect="1" noMove="1" noResize="1" noEditPoints="1" noAdjustHandles="1" noChangeArrowheads="1" noChangeShapeType="1" noTextEdit="1"/>
              </p:cNvSpPr>
              <p:nvPr/>
            </p:nvSpPr>
            <p:spPr>
              <a:xfrm>
                <a:off x="435610" y="1301115"/>
                <a:ext cx="12190730" cy="1476375"/>
              </a:xfrm>
              <a:prstGeom prst="rect">
                <a:avLst/>
              </a:prstGeom>
              <a:blipFill rotWithShape="1">
                <a:blip r:embed="rId2"/>
                <a:stretch>
                  <a:fillRect/>
                </a:stretch>
              </a:blipFill>
            </p:spPr>
            <p:txBody>
              <a:bodyPr/>
              <a:lstStyle/>
              <a:p>
                <a:r>
                  <a:rPr lang="zh-CN" altLang="en-US">
                    <a:noFill/>
                  </a:rPr>
                  <a:t> </a:t>
                </a:r>
              </a:p>
            </p:txBody>
          </p:sp>
        </mc:Fallback>
      </mc:AlternateContent>
      <p:sp>
        <p:nvSpPr>
          <p:cNvPr id="28" name="文本框 27"/>
          <p:cNvSpPr txBox="1"/>
          <p:nvPr/>
        </p:nvSpPr>
        <p:spPr>
          <a:xfrm>
            <a:off x="435610" y="2738120"/>
            <a:ext cx="8918575" cy="368300"/>
          </a:xfrm>
          <a:prstGeom prst="rect">
            <a:avLst/>
          </a:prstGeom>
          <a:noFill/>
        </p:spPr>
        <p:txBody>
          <a:bodyPr wrap="square" rtlCol="0">
            <a:spAutoFit/>
          </a:bodyPr>
          <a:lstStyle/>
          <a:p>
            <a:r>
              <a:rPr lang="en-US" altLang="zh-CN"/>
              <a:t>Hint 1</a:t>
            </a:r>
            <a:r>
              <a:rPr lang="zh-CN" altLang="en-US"/>
              <a:t>：</a:t>
            </a:r>
            <a:r>
              <a:rPr lang="zh-CN" altLang="en-US">
                <a:sym typeface="+mn-ea"/>
              </a:rPr>
              <a:t>单点修改区间</a:t>
            </a:r>
            <a:r>
              <a:rPr lang="en-US" altLang="zh-CN">
                <a:sym typeface="+mn-ea"/>
              </a:rPr>
              <a:t> kth </a:t>
            </a:r>
            <a:r>
              <a:rPr lang="zh-CN" altLang="en-US">
                <a:sym typeface="+mn-ea"/>
              </a:rPr>
              <a:t>分块怎么做？</a:t>
            </a:r>
          </a:p>
        </p:txBody>
      </p:sp>
      <p:sp>
        <p:nvSpPr>
          <p:cNvPr id="29" name="文本框 28"/>
          <p:cNvSpPr txBox="1"/>
          <p:nvPr/>
        </p:nvSpPr>
        <p:spPr>
          <a:xfrm>
            <a:off x="435610" y="3106420"/>
            <a:ext cx="8181975" cy="645160"/>
          </a:xfrm>
          <a:prstGeom prst="rect">
            <a:avLst/>
          </a:prstGeom>
          <a:noFill/>
        </p:spPr>
        <p:txBody>
          <a:bodyPr wrap="square" rtlCol="0">
            <a:spAutoFit/>
          </a:bodyPr>
          <a:lstStyle/>
          <a:p>
            <a:r>
              <a:rPr lang="en-US" altLang="zh-CN">
                <a:sym typeface="+mn-ea"/>
              </a:rPr>
              <a:t>Hint 2</a:t>
            </a:r>
            <a:r>
              <a:rPr lang="zh-CN" altLang="en-US">
                <a:sym typeface="+mn-ea"/>
              </a:rPr>
              <a:t>：块状链表和分块本质相同。</a:t>
            </a:r>
            <a:endParaRPr lang="zh-CN" alt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P spid="2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7893"/>
            <a:ext cx="2713451" cy="839670"/>
            <a:chOff x="435385" y="117893"/>
            <a:chExt cx="2713451" cy="839670"/>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733338" y="11789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850900" y="119380"/>
            <a:ext cx="1946910" cy="368300"/>
          </a:xfrm>
          <a:prstGeom prst="rect">
            <a:avLst/>
          </a:prstGeom>
          <a:noFill/>
        </p:spPr>
        <p:txBody>
          <a:bodyPr wrap="square" rtlCol="0">
            <a:spAutoFit/>
          </a:bodyPr>
          <a:lstStyle/>
          <a:p>
            <a:pPr marL="0" indent="0">
              <a:buNone/>
            </a:pPr>
            <a:r>
              <a:rPr lang="zh-CN" altLang="en-US">
                <a:sym typeface="+mn-ea"/>
                <a:hlinkClick r:id="rId2" action="ppaction://hlinkfile"/>
              </a:rPr>
              <a:t>带插入区间</a:t>
            </a:r>
            <a:r>
              <a:rPr lang="en-US" altLang="zh-CN">
                <a:sym typeface="+mn-ea"/>
                <a:hlinkClick r:id="rId2" action="ppaction://hlinkfile"/>
              </a:rPr>
              <a:t>K</a:t>
            </a:r>
            <a:r>
              <a:rPr lang="zh-CN" altLang="en-US">
                <a:sym typeface="+mn-ea"/>
                <a:hlinkClick r:id="rId2" action="ppaction://hlinkfile"/>
              </a:rPr>
              <a:t>小值</a:t>
            </a:r>
            <a:endParaRPr lang="zh-CN" altLang="en-US"/>
          </a:p>
        </p:txBody>
      </p:sp>
      <mc:AlternateContent xmlns:mc="http://schemas.openxmlformats.org/markup-compatibility/2006" xmlns:a14="http://schemas.microsoft.com/office/drawing/2010/main">
        <mc:Choice Requires="a14">
          <p:sp>
            <p:nvSpPr>
              <p:cNvPr id="3" name="文本框 2"/>
              <p:cNvSpPr txBox="1"/>
              <p:nvPr/>
            </p:nvSpPr>
            <p:spPr>
              <a:xfrm>
                <a:off x="727075" y="695960"/>
                <a:ext cx="10730230" cy="2306955"/>
              </a:xfrm>
              <a:prstGeom prst="rect">
                <a:avLst/>
              </a:prstGeom>
              <a:noFill/>
            </p:spPr>
            <p:txBody>
              <a:bodyPr wrap="square" rtlCol="0">
                <a:spAutoFit/>
              </a:bodyPr>
              <a:lstStyle/>
              <a:p>
                <a:r>
                  <a:rPr lang="zh-CN" altLang="en-US">
                    <a:sym typeface="+mn-ea"/>
                  </a:rPr>
                  <a:t>不带插入怎么做？</a:t>
                </a:r>
              </a:p>
              <a:p>
                <a:r>
                  <a:rPr lang="zh-CN" altLang="en-US">
                    <a:sym typeface="+mn-ea"/>
                  </a:rPr>
                  <a:t>考虑值域分块，对于每一个值域块，维护其中的数在前</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𝑖</m:t>
                    </m:r>
                  </m:oMath>
                </a14:m>
                <a:r>
                  <a:rPr lang="en-US" altLang="zh-CN">
                    <a:sym typeface="+mn-ea"/>
                  </a:rPr>
                  <a:t> </a:t>
                </a:r>
                <a:r>
                  <a:rPr lang="zh-CN" altLang="en-US">
                    <a:sym typeface="+mn-ea"/>
                  </a:rPr>
                  <a:t>个块中的出现次数（也就是对序列块做前缀和）。</a:t>
                </a:r>
              </a:p>
              <a:p>
                <a:r>
                  <a:rPr lang="zh-CN" altLang="en-US">
                    <a:sym typeface="+mn-ea"/>
                  </a:rPr>
                  <a:t>那么就可以直接查询</a:t>
                </a:r>
                <a:r>
                  <a:rPr lang="en-US" altLang="zh-CN">
                    <a:sym typeface="+mn-ea"/>
                  </a:rPr>
                  <a:t> kth </a:t>
                </a:r>
                <a:r>
                  <a:rPr lang="zh-CN" altLang="en-US">
                    <a:sym typeface="+mn-ea"/>
                  </a:rPr>
                  <a:t>了，单点修改是简单的。</a:t>
                </a:r>
              </a:p>
              <a:p>
                <a:r>
                  <a:rPr lang="zh-CN" altLang="en-US">
                    <a:sym typeface="+mn-ea"/>
                  </a:rPr>
                  <a:t>现在带了插入。</a:t>
                </a:r>
              </a:p>
              <a:p>
                <a:r>
                  <a:rPr lang="zh-CN" altLang="en-US">
                    <a:sym typeface="+mn-ea"/>
                  </a:rPr>
                  <a:t>考虑将分块换成块状链表。</a:t>
                </a:r>
              </a:p>
              <a:p>
                <a:r>
                  <a:rPr lang="zh-CN" altLang="en-US">
                    <a:sym typeface="+mn-ea"/>
                  </a:rPr>
                  <a:t>插入如果要把块裂开，那么你就可以重构一遍前缀和。</a:t>
                </a:r>
                <a:endParaRPr lang="en-US" altLang="zh-CN"/>
              </a:p>
              <a:p>
                <a:r>
                  <a:rPr lang="zh-CN" altLang="en-US">
                    <a:sym typeface="+mn-ea"/>
                  </a:rPr>
                  <a:t>那么做完了。</a:t>
                </a:r>
                <a:endParaRPr lang="zh-CN" altLang="en-US"/>
              </a:p>
              <a:p>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727075" y="695960"/>
                <a:ext cx="10730230" cy="2306955"/>
              </a:xfrm>
              <a:prstGeom prst="rect">
                <a:avLst/>
              </a:prstGeom>
              <a:blipFill rotWithShape="1">
                <a:blip r:embed="rId3"/>
                <a:stretch>
                  <a:fillRect r="-698"/>
                </a:stretch>
              </a:blipFill>
            </p:spPr>
            <p:txBody>
              <a:bodyPr/>
              <a:lstStyle/>
              <a:p>
                <a:r>
                  <a:rPr lang="zh-CN" altLang="en-US">
                    <a:noFill/>
                  </a:rPr>
                  <a:t> </a:t>
                </a:r>
              </a:p>
            </p:txBody>
          </p:sp>
        </mc:Fallback>
      </mc:AlternateContent>
      <p:sp>
        <p:nvSpPr>
          <p:cNvPr id="11" name="文本框 10"/>
          <p:cNvSpPr txBox="1"/>
          <p:nvPr/>
        </p:nvSpPr>
        <p:spPr>
          <a:xfrm>
            <a:off x="495935" y="3515995"/>
            <a:ext cx="2141220" cy="368300"/>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814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05</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6805"/>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FIVE</a:t>
            </a: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en-US" altLang="zh-CN" sz="4800" spc="130" dirty="0">
                <a:solidFill>
                  <a:schemeClr val="bg2">
                    <a:lumMod val="25000"/>
                  </a:schemeClr>
                </a:solidFill>
                <a:latin typeface="思源黑体 CN Heavy" panose="020B0A00000000000000" pitchFamily="34" charset="-122"/>
                <a:ea typeface="思源黑体 CN Heavy" panose="020B0A00000000000000" pitchFamily="34" charset="-122"/>
              </a:rPr>
              <a:t>bitset</a:t>
            </a:r>
          </a:p>
        </p:txBody>
      </p:sp>
      <p:sp>
        <p:nvSpPr>
          <p:cNvPr id="7" name="文本框 6"/>
          <p:cNvSpPr txBox="1"/>
          <p:nvPr/>
        </p:nvSpPr>
        <p:spPr>
          <a:xfrm>
            <a:off x="3347720" y="5233670"/>
            <a:ext cx="5048250" cy="368300"/>
          </a:xfrm>
          <a:prstGeom prst="rect">
            <a:avLst/>
          </a:prstGeom>
          <a:noFill/>
        </p:spPr>
        <p:txBody>
          <a:bodyPr wrap="square" rtlCol="0">
            <a:spAutoFit/>
          </a:bodyPr>
          <a:lstStyle/>
          <a:p>
            <a:r>
              <a:rPr lang="zh-CN" altLang="en-US"/>
              <a:t>经常用于辅助数据结构，加速单次操作。</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589280" y="1311275"/>
            <a:ext cx="6026150" cy="1383665"/>
          </a:xfrm>
          <a:prstGeom prst="rect">
            <a:avLst/>
          </a:prstGeom>
        </p:spPr>
        <p:txBody>
          <a:bodyPr wrap="square">
            <a:spAutoFit/>
          </a:bodyPr>
          <a:lstStyle/>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在不好动态维护答案时，莫队查询答案的复杂度一直让我们头疼。</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有没有形如快速查出现次数的东西？</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有的兄弟，有的。这就是</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bitset</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所以这两个东西可以结合起来。</a:t>
            </a:r>
          </a:p>
        </p:txBody>
      </p:sp>
      <p:sp>
        <p:nvSpPr>
          <p:cNvPr id="26" name="文本框 25"/>
          <p:cNvSpPr txBox="1"/>
          <p:nvPr/>
        </p:nvSpPr>
        <p:spPr>
          <a:xfrm>
            <a:off x="563880" y="238760"/>
            <a:ext cx="4058920" cy="583565"/>
          </a:xfrm>
          <a:prstGeom prst="rect">
            <a:avLst/>
          </a:prstGeom>
          <a:noFill/>
        </p:spPr>
        <p:txBody>
          <a:bodyPr wrap="square" rtlCol="0">
            <a:spAutoFit/>
          </a:bodyPr>
          <a:lstStyle/>
          <a:p>
            <a:r>
              <a:rPr lang="en-US" altLang="zh-CN" sz="3200" dirty="0">
                <a:solidFill>
                  <a:schemeClr val="bg2">
                    <a:lumMod val="25000"/>
                  </a:schemeClr>
                </a:solidFill>
                <a:latin typeface="思源黑体 CN Medium" panose="020B0600000000000000" pitchFamily="34" charset="-122"/>
                <a:ea typeface="思源黑体 CN Medium" panose="020B0600000000000000" pitchFamily="34" charset="-122"/>
              </a:rPr>
              <a:t>bitset </a:t>
            </a:r>
            <a:r>
              <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rPr>
              <a:t>套莫队</a:t>
            </a: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兔子题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570990"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Rabbit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435610" y="1301115"/>
                <a:ext cx="12190730" cy="2877820"/>
              </a:xfrm>
              <a:prstGeom prst="rect">
                <a:avLst/>
              </a:prstGeom>
              <a:noFill/>
            </p:spPr>
            <p:txBody>
              <a:bodyPr wrap="square" rtlCol="0">
                <a:spAutoFit/>
              </a:bodyPr>
              <a:lstStyle/>
              <a:p>
                <a:pPr marL="0" indent="0">
                  <a:buNone/>
                </a:pPr>
                <a:r>
                  <a:rPr lang="zh-CN" altLang="en-US">
                    <a:sym typeface="+mn-ea"/>
                  </a:rPr>
                  <a:t>题意：</a:t>
                </a:r>
              </a:p>
              <a:p>
                <a:pPr marL="0" indent="0">
                  <a:buNone/>
                </a:pPr>
                <a:r>
                  <a:rPr lang="zh-CN" altLang="en-US"/>
                  <a:t>一个长为</a:t>
                </a:r>
                <a:r>
                  <a:rPr lang="en-US" altLang="en-US"/>
                  <a:t> </a:t>
                </a:r>
                <a14:m>
                  <m:oMath xmlns:m="http://schemas.openxmlformats.org/officeDocument/2006/math">
                    <m:r>
                      <m:rPr>
                        <m:sty m:val="p"/>
                      </m:rPr>
                      <a:rPr lang="en-US" altLang="zh-CN">
                        <a:latin typeface="Cambria Math" panose="02040503050406030204" charset="0"/>
                        <a:cs typeface="Cambria Math" panose="02040503050406030204" charset="0"/>
                      </a:rPr>
                      <m:t>n</m:t>
                    </m:r>
                  </m:oMath>
                </a14:m>
                <a:r>
                  <a:rPr lang="en-US" altLang="en-US"/>
                  <a:t> </a:t>
                </a:r>
                <a:r>
                  <a:rPr lang="zh-CN" altLang="en-US"/>
                  <a:t>的序列</a:t>
                </a:r>
                <a:r>
                  <a:rPr lang="en-US" altLang="en-US"/>
                  <a:t> </a:t>
                </a:r>
                <a14:m>
                  <m:oMath xmlns:m="http://schemas.openxmlformats.org/officeDocument/2006/math">
                    <m:r>
                      <m:rPr>
                        <m:sty m:val="p"/>
                      </m:rPr>
                      <a:rPr lang="en-US" altLang="zh-CN">
                        <a:latin typeface="Cambria Math" panose="02040503050406030204" charset="0"/>
                        <a:cs typeface="Cambria Math" panose="02040503050406030204" charset="0"/>
                      </a:rPr>
                      <m:t>a</m:t>
                    </m:r>
                  </m:oMath>
                </a14:m>
                <a:r>
                  <a:rPr lang="zh-CN" altLang="en-US"/>
                  <a:t>。</a:t>
                </a:r>
                <a:endParaRPr lang="en-US" altLang="zh-CN"/>
              </a:p>
              <a:p>
                <a:pPr marL="0" indent="0">
                  <a:buNone/>
                </a:pPr>
                <a:r>
                  <a:rPr lang="zh-CN" altLang="en-US"/>
                  <a:t>有</a:t>
                </a:r>
                <a:r>
                  <a:rPr lang="en-US" altLang="en-US"/>
                  <a:t> </a:t>
                </a:r>
                <a14:m>
                  <m:oMath xmlns:m="http://schemas.openxmlformats.org/officeDocument/2006/math">
                    <m:r>
                      <m:rPr>
                        <m:sty m:val="p"/>
                      </m:rPr>
                      <a:rPr lang="en-US" altLang="zh-CN">
                        <a:latin typeface="Cambria Math" panose="02040503050406030204" charset="0"/>
                        <a:cs typeface="Cambria Math" panose="02040503050406030204" charset="0"/>
                      </a:rPr>
                      <m:t>m</m:t>
                    </m:r>
                  </m:oMath>
                </a14:m>
                <a:r>
                  <a:rPr lang="en-US" altLang="en-US"/>
                  <a:t> </a:t>
                </a:r>
                <a:r>
                  <a:rPr lang="zh-CN" altLang="en-US"/>
                  <a:t>个询问，每次询问三个区间，把三个区间中同时出现的数一个一个删掉。</a:t>
                </a:r>
              </a:p>
              <a:p>
                <a:pPr marL="0" indent="0">
                  <a:buNone/>
                </a:pPr>
                <a:r>
                  <a:rPr lang="zh-CN" altLang="en-US"/>
                  <a:t>问最后三个区间剩下的数的个数和，询问独立。</a:t>
                </a:r>
                <a:endParaRPr lang="en-US" altLang="zh-CN"/>
              </a:p>
              <a:p>
                <a:pPr marL="0" indent="0">
                  <a:buNone/>
                </a:pPr>
                <a:r>
                  <a:rPr lang="zh-CN" altLang="en-US"/>
                  <a:t>注意这里删掉指的是一个一个删，不是把等于这个值的数直接删完。</a:t>
                </a:r>
              </a:p>
              <a:p>
                <a:pPr marL="0" indent="0">
                  <a:buNone/>
                </a:pPr>
                <a:r>
                  <a:rPr lang="zh-CN" altLang="en-US"/>
                  <a:t>比如三个区间是</a:t>
                </a:r>
                <a:r>
                  <a:rPr lang="en-US" altLang="en-US"/>
                  <a:t> </a:t>
                </a:r>
                <a:r>
                  <a:rPr lang="en-US" altLang="zh-CN"/>
                  <a:t> </a:t>
                </a:r>
                <a14:m>
                  <m:oMath xmlns:m="http://schemas.openxmlformats.org/officeDocument/2006/math">
                    <m:r>
                      <a:rPr lang="en-US" altLang="zh-CN">
                        <a:latin typeface="Cambria Math" panose="02040503050406030204" charset="0"/>
                        <a:cs typeface="Cambria Math" panose="02040503050406030204" charset="0"/>
                      </a:rPr>
                      <m:t>[1,2,2,3,3,3,3]，[1,2,2,3,3,3,3]</m:t>
                    </m:r>
                  </m:oMath>
                </a14:m>
                <a:r>
                  <a:rPr lang="en-US" altLang="en-US"/>
                  <a:t> </a:t>
                </a:r>
                <a:r>
                  <a:rPr lang="zh-CN" altLang="en-US"/>
                  <a:t>与</a:t>
                </a:r>
                <a:r>
                  <a:rPr lang="en-US" altLang="en-US"/>
                  <a:t> </a:t>
                </a:r>
                <a14:m>
                  <m:oMath xmlns:m="http://schemas.openxmlformats.org/officeDocument/2006/math">
                    <m:r>
                      <a:rPr lang="en-US" altLang="zh-CN">
                        <a:latin typeface="Cambria Math" panose="02040503050406030204" charset="0"/>
                        <a:cs typeface="Cambria Math" panose="02040503050406030204" charset="0"/>
                      </a:rPr>
                      <m:t>[1,1,2,3,3]</m:t>
                    </m:r>
                  </m:oMath>
                </a14:m>
                <a:r>
                  <a:rPr lang="zh-CN" altLang="en-US"/>
                  <a:t>，</a:t>
                </a:r>
              </a:p>
              <a:p>
                <a:pPr marL="0" indent="0">
                  <a:buNone/>
                </a:pPr>
                <a:r>
                  <a:rPr lang="zh-CN" altLang="en-US"/>
                  <a:t>那么就一起扔掉了</a:t>
                </a:r>
                <a:r>
                  <a:rPr lang="en-US" altLang="en-US"/>
                  <a:t> </a:t>
                </a:r>
                <a14:m>
                  <m:oMath xmlns:m="http://schemas.openxmlformats.org/officeDocument/2006/math">
                    <m:r>
                      <a:rPr lang="en-US" altLang="zh-CN">
                        <a:latin typeface="Cambria Math" panose="02040503050406030204" charset="0"/>
                        <a:cs typeface="Cambria Math" panose="02040503050406030204" charset="0"/>
                      </a:rPr>
                      <m:t>1</m:t>
                    </m:r>
                  </m:oMath>
                </a14:m>
                <a:r>
                  <a:rPr lang="en-US" altLang="en-US"/>
                  <a:t> </a:t>
                </a:r>
                <a:r>
                  <a:rPr lang="zh-CN" altLang="en-US"/>
                  <a:t>个</a:t>
                </a:r>
                <a:r>
                  <a:rPr lang="en-US" altLang="en-US"/>
                  <a:t> </a:t>
                </a:r>
                <a14:m>
                  <m:oMath xmlns:m="http://schemas.openxmlformats.org/officeDocument/2006/math">
                    <m:r>
                      <a:rPr lang="en-US" altLang="zh-CN">
                        <a:latin typeface="Cambria Math" panose="02040503050406030204" charset="0"/>
                        <a:cs typeface="Cambria Math" panose="02040503050406030204" charset="0"/>
                      </a:rPr>
                      <m:t>1</m:t>
                    </m:r>
                  </m:oMath>
                </a14:m>
                <a:r>
                  <a:rPr lang="zh-CN" altLang="en-US"/>
                  <a:t>，</a:t>
                </a:r>
                <a14:m>
                  <m:oMath xmlns:m="http://schemas.openxmlformats.org/officeDocument/2006/math">
                    <m:r>
                      <a:rPr lang="en-US" altLang="zh-CN">
                        <a:latin typeface="Cambria Math" panose="02040503050406030204" charset="0"/>
                        <a:cs typeface="Cambria Math" panose="02040503050406030204" charset="0"/>
                      </a:rPr>
                      <m:t>1</m:t>
                    </m:r>
                  </m:oMath>
                </a14:m>
                <a:r>
                  <a:rPr lang="en-US" altLang="en-US"/>
                  <a:t> </a:t>
                </a:r>
                <a:r>
                  <a:rPr lang="zh-CN" altLang="en-US"/>
                  <a:t>个</a:t>
                </a:r>
                <a:r>
                  <a:rPr lang="en-US" altLang="en-US"/>
                  <a:t> </a:t>
                </a:r>
                <a14:m>
                  <m:oMath xmlns:m="http://schemas.openxmlformats.org/officeDocument/2006/math">
                    <m:r>
                      <a:rPr lang="en-US" altLang="zh-CN">
                        <a:latin typeface="Cambria Math" panose="02040503050406030204" charset="0"/>
                        <a:cs typeface="Cambria Math" panose="02040503050406030204" charset="0"/>
                      </a:rPr>
                      <m:t>2</m:t>
                    </m:r>
                  </m:oMath>
                </a14:m>
                <a:r>
                  <a:rPr lang="zh-CN" altLang="en-US"/>
                  <a:t>，</a:t>
                </a:r>
                <a14:m>
                  <m:oMath xmlns:m="http://schemas.openxmlformats.org/officeDocument/2006/math">
                    <m:r>
                      <a:rPr lang="en-US" altLang="zh-CN">
                        <a:latin typeface="Cambria Math" panose="02040503050406030204" charset="0"/>
                        <a:cs typeface="Cambria Math" panose="02040503050406030204" charset="0"/>
                      </a:rPr>
                      <m:t>2</m:t>
                    </m:r>
                  </m:oMath>
                </a14:m>
                <a:r>
                  <a:rPr lang="en-US" altLang="en-US"/>
                  <a:t> </a:t>
                </a:r>
                <a:r>
                  <a:rPr lang="zh-CN" altLang="en-US"/>
                  <a:t>个</a:t>
                </a:r>
                <a:r>
                  <a:rPr lang="en-US" altLang="en-US"/>
                  <a:t> </a:t>
                </a:r>
                <a14:m>
                  <m:oMath xmlns:m="http://schemas.openxmlformats.org/officeDocument/2006/math">
                    <m:r>
                      <a:rPr lang="en-US" altLang="zh-CN">
                        <a:latin typeface="Cambria Math" panose="02040503050406030204" charset="0"/>
                        <a:cs typeface="Cambria Math" panose="02040503050406030204" charset="0"/>
                      </a:rPr>
                      <m:t>3</m:t>
                    </m:r>
                  </m:oMath>
                </a14:m>
                <a:r>
                  <a:rPr lang="zh-CN" altLang="en-US"/>
                  <a:t>。</a:t>
                </a:r>
              </a:p>
              <a:p>
                <a:pPr marL="0" indent="0">
                  <a:buNone/>
                </a:pP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𝑚</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5</m:t>
                        </m:r>
                      </m:sup>
                    </m:sSup>
                  </m:oMath>
                </a14:m>
                <a:r>
                  <a:rPr lang="zh-CN" altLang="en-US">
                    <a:latin typeface="Cambria Math" panose="02040503050406030204" charset="0"/>
                    <a:cs typeface="Cambria Math" panose="02040503050406030204" charset="0"/>
                    <a:sym typeface="+mn-ea"/>
                  </a:rPr>
                  <a:t>。时间限制</a:t>
                </a:r>
                <a:r>
                  <a:rPr lang="en-US" altLang="zh-CN">
                    <a:latin typeface="Cambria Math" panose="02040503050406030204" charset="0"/>
                    <a:cs typeface="Cambria Math" panose="02040503050406030204" charset="0"/>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3</m:t>
                    </m:r>
                  </m:oMath>
                </a14:m>
                <a:r>
                  <a:rPr lang="en-US" altLang="zh-CN"/>
                  <a:t> </a:t>
                </a:r>
                <a:r>
                  <a:rPr lang="zh-CN" altLang="en-US"/>
                  <a:t>秒。</a:t>
                </a:r>
              </a:p>
              <a:p>
                <a:pPr marL="0" indent="0">
                  <a:buNone/>
                </a:pPr>
                <a:endParaRPr lang="zh-CN" altLang="en-US"/>
              </a:p>
              <a:p>
                <a:pPr marL="0" indent="0">
                  <a:buNone/>
                </a:pPr>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435610" y="1301115"/>
                <a:ext cx="12190730" cy="2877820"/>
              </a:xfrm>
              <a:prstGeom prst="rect">
                <a:avLst/>
              </a:prstGeom>
              <a:blipFill rotWithShape="1">
                <a:blip r:embed="rId2"/>
                <a:stretch>
                  <a:fillRect/>
                </a:stretch>
              </a:blipFill>
            </p:spPr>
            <p:txBody>
              <a:bodyPr/>
              <a:lstStyle/>
              <a:p>
                <a:r>
                  <a:rPr lang="zh-CN" altLang="en-US">
                    <a:noFill/>
                  </a:rPr>
                  <a:t> </a:t>
                </a:r>
              </a:p>
            </p:txBody>
          </p:sp>
        </mc:Fallback>
      </mc:AlternateContent>
      <p:sp>
        <p:nvSpPr>
          <p:cNvPr id="28" name="文本框 27"/>
          <p:cNvSpPr txBox="1"/>
          <p:nvPr/>
        </p:nvSpPr>
        <p:spPr>
          <a:xfrm>
            <a:off x="435610" y="3583305"/>
            <a:ext cx="5444490" cy="368300"/>
          </a:xfrm>
          <a:prstGeom prst="rect">
            <a:avLst/>
          </a:prstGeom>
          <a:noFill/>
        </p:spPr>
        <p:txBody>
          <a:bodyPr wrap="square" rtlCol="0">
            <a:spAutoFit/>
          </a:bodyPr>
          <a:lstStyle/>
          <a:p>
            <a:r>
              <a:rPr lang="en-US" altLang="zh-CN"/>
              <a:t>Hint 1</a:t>
            </a:r>
            <a:r>
              <a:rPr lang="zh-CN" altLang="en-US"/>
              <a:t>：转化一下题意。</a:t>
            </a:r>
            <a:endParaRPr lang="en-US" altLang="zh-CN"/>
          </a:p>
        </p:txBody>
      </p:sp>
      <p:sp>
        <p:nvSpPr>
          <p:cNvPr id="29" name="文本框 28"/>
          <p:cNvSpPr txBox="1"/>
          <p:nvPr/>
        </p:nvSpPr>
        <p:spPr>
          <a:xfrm>
            <a:off x="435610" y="3951605"/>
            <a:ext cx="8181975" cy="368300"/>
          </a:xfrm>
          <a:prstGeom prst="rect">
            <a:avLst/>
          </a:prstGeom>
          <a:noFill/>
        </p:spPr>
        <p:txBody>
          <a:bodyPr wrap="square" rtlCol="0">
            <a:spAutoFit/>
          </a:bodyPr>
          <a:lstStyle/>
          <a:p>
            <a:r>
              <a:rPr lang="en-US" altLang="zh-CN"/>
              <a:t>Hint 2</a:t>
            </a:r>
            <a:r>
              <a:rPr lang="zh-CN" altLang="en-US"/>
              <a:t>：如何快速求三个区间的共同部分？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839437"/>
            <a:chOff x="435385" y="118126"/>
            <a:chExt cx="2321021" cy="839437"/>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15091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08660" y="99060"/>
            <a:ext cx="2373630" cy="368300"/>
          </a:xfrm>
          <a:prstGeom prst="rect">
            <a:avLst/>
          </a:prstGeom>
          <a:noFill/>
        </p:spPr>
        <p:txBody>
          <a:bodyPr wrap="square" rtlCol="0">
            <a:spAutoFit/>
          </a:bodyPr>
          <a:lstStyle/>
          <a:p>
            <a:r>
              <a:rPr lang="zh-CN" altLang="en-US">
                <a:sym typeface="+mn-ea"/>
                <a:hlinkClick r:id="rId2" action="ppaction://hlinkfile"/>
              </a:rPr>
              <a:t>[Ynoi2013] 大学</a:t>
            </a: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p:sp>
        <p:nvSpPr>
          <p:cNvPr id="10" name="文本框 9"/>
          <p:cNvSpPr txBox="1"/>
          <p:nvPr/>
        </p:nvSpPr>
        <p:spPr>
          <a:xfrm>
            <a:off x="435610" y="1292860"/>
            <a:ext cx="10373360" cy="368300"/>
          </a:xfrm>
          <a:prstGeom prst="rect">
            <a:avLst/>
          </a:prstGeom>
          <a:noFill/>
        </p:spPr>
        <p:txBody>
          <a:bodyPr wrap="square" rtlCol="0">
            <a:spAutoFit/>
          </a:bodyPr>
          <a:lstStyle/>
          <a:p>
            <a:r>
              <a:rPr lang="zh-CN" altLang="en-US">
                <a:sym typeface="+mn-ea"/>
              </a:rPr>
              <a:t>对于每个数，维护序列中所有是其倍数的位置。</a:t>
            </a:r>
            <a:endParaRPr lang="zh-CN" altLang="en-US"/>
          </a:p>
        </p:txBody>
      </p:sp>
      <p:sp>
        <p:nvSpPr>
          <p:cNvPr id="11" name="文本框 10"/>
          <p:cNvSpPr txBox="1"/>
          <p:nvPr/>
        </p:nvSpPr>
        <p:spPr>
          <a:xfrm>
            <a:off x="435610" y="993140"/>
            <a:ext cx="10373360" cy="368300"/>
          </a:xfrm>
          <a:prstGeom prst="rect">
            <a:avLst/>
          </a:prstGeom>
          <a:noFill/>
        </p:spPr>
        <p:txBody>
          <a:bodyPr wrap="square" rtlCol="0">
            <a:spAutoFit/>
          </a:bodyPr>
          <a:lstStyle/>
          <a:p>
            <a:r>
              <a:rPr lang="zh-CN" altLang="en-US">
                <a:sym typeface="+mn-ea"/>
              </a:rPr>
              <a:t>考虑如何快速找到有效操作位置。</a:t>
            </a:r>
            <a:endParaRPr lang="zh-CN" altLang="en-US"/>
          </a:p>
        </p:txBody>
      </p:sp>
      <mc:AlternateContent xmlns:mc="http://schemas.openxmlformats.org/markup-compatibility/2006" xmlns:a14="http://schemas.microsoft.com/office/drawing/2010/main">
        <mc:Choice Requires="a14">
          <p:sp>
            <p:nvSpPr>
              <p:cNvPr id="34" name="文本框 33"/>
              <p:cNvSpPr txBox="1"/>
              <p:nvPr/>
            </p:nvSpPr>
            <p:spPr>
              <a:xfrm>
                <a:off x="435610" y="1612900"/>
                <a:ext cx="10373360" cy="368300"/>
              </a:xfrm>
              <a:prstGeom prst="rect">
                <a:avLst/>
              </a:prstGeom>
              <a:noFill/>
            </p:spPr>
            <p:txBody>
              <a:bodyPr wrap="square" rtlCol="0">
                <a:spAutoFit/>
              </a:bodyPr>
              <a:lstStyle/>
              <a:p>
                <a:r>
                  <a:rPr lang="zh-CN" altLang="en-US">
                    <a:sym typeface="+mn-ea"/>
                  </a:rPr>
                  <a:t>每次操作，并查集维护删点，而且只在之后讯问中有用的</a:t>
                </a:r>
                <a14:m>
                  <m:oMath xmlns:m="http://schemas.openxmlformats.org/officeDocument/2006/math">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x</m:t>
                    </m:r>
                    <m:r>
                      <a:rPr lang="en-US" altLang="zh-CN">
                        <a:latin typeface="Cambria Math" panose="02040503050406030204" charset="0"/>
                        <a:cs typeface="Cambria Math" panose="02040503050406030204" charset="0"/>
                      </a:rPr>
                      <m:t> </m:t>
                    </m:r>
                  </m:oMath>
                </a14:m>
                <a:r>
                  <a:rPr lang="zh-CN" altLang="en-US">
                    <a:sym typeface="+mn-ea"/>
                  </a:rPr>
                  <a:t>中做删除就可以了。</a:t>
                </a:r>
                <a:endParaRPr lang="zh-CN" altLang="en-US"/>
              </a:p>
            </p:txBody>
          </p:sp>
        </mc:Choice>
        <mc:Fallback xmlns="">
          <p:sp>
            <p:nvSpPr>
              <p:cNvPr id="34" name="文本框 33"/>
              <p:cNvSpPr txBox="1">
                <a:spLocks noRot="1" noChangeAspect="1" noMove="1" noResize="1" noEditPoints="1" noAdjustHandles="1" noChangeArrowheads="1" noChangeShapeType="1" noTextEdit="1"/>
              </p:cNvSpPr>
              <p:nvPr/>
            </p:nvSpPr>
            <p:spPr>
              <a:xfrm>
                <a:off x="435610" y="1612900"/>
                <a:ext cx="10373360" cy="36830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435610" y="1961515"/>
                <a:ext cx="10373360" cy="368300"/>
              </a:xfrm>
              <a:prstGeom prst="rect">
                <a:avLst/>
              </a:prstGeom>
              <a:noFill/>
            </p:spPr>
            <p:txBody>
              <a:bodyPr wrap="square" rtlCol="0">
                <a:spAutoFit/>
              </a:bodyPr>
              <a:lstStyle/>
              <a:p>
                <a:r>
                  <a:rPr lang="zh-CN" altLang="en-US">
                    <a:sym typeface="+mn-ea"/>
                  </a:rPr>
                  <a:t>树状数组维护区间和，时间复杂度</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 </m:t>
                    </m:r>
                    <m:func>
                      <m:funcPr>
                        <m:ctrlPr>
                          <a:rPr lang="en-US" altLang="zh-CN" i="1">
                            <a:latin typeface="Cambria Math" panose="02040503050406030204" pitchFamily="18" charset="0"/>
                            <a:cs typeface="Cambria Math" panose="02040503050406030204" charset="0"/>
                          </a:rPr>
                        </m:ctrlPr>
                      </m:funcPr>
                      <m:fName>
                        <m:r>
                          <m:rPr>
                            <m:sty m:val="p"/>
                          </m:rPr>
                          <a:rPr lang="en-US" altLang="zh-CN">
                            <a:latin typeface="Cambria Math" panose="02040503050406030204" charset="0"/>
                            <a:cs typeface="Cambria Math" panose="02040503050406030204" charset="0"/>
                          </a:rPr>
                          <m:t>log</m:t>
                        </m:r>
                      </m:fName>
                      <m:e>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e>
                    </m:func>
                  </m:oMath>
                </a14:m>
                <a:endParaRPr lang="zh-CN" altLang="en-US"/>
              </a:p>
            </p:txBody>
          </p:sp>
        </mc:Choice>
        <mc:Fallback xmlns="">
          <p:sp>
            <p:nvSpPr>
              <p:cNvPr id="35" name="文本框 34"/>
              <p:cNvSpPr txBox="1">
                <a:spLocks noRot="1" noChangeAspect="1" noMove="1" noResize="1" noEditPoints="1" noAdjustHandles="1" noChangeArrowheads="1" noChangeShapeType="1" noTextEdit="1"/>
              </p:cNvSpPr>
              <p:nvPr/>
            </p:nvSpPr>
            <p:spPr>
              <a:xfrm>
                <a:off x="435610" y="1961515"/>
                <a:ext cx="10373360" cy="36830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435610" y="618490"/>
                <a:ext cx="10373360" cy="368300"/>
              </a:xfrm>
              <a:prstGeom prst="rect">
                <a:avLst/>
              </a:prstGeom>
              <a:noFill/>
            </p:spPr>
            <p:txBody>
              <a:bodyPr wrap="square" rtlCol="0">
                <a:spAutoFit/>
              </a:bodyPr>
              <a:lstStyle/>
              <a:p>
                <a:r>
                  <a:rPr lang="zh-CN" altLang="en-US">
                    <a:sym typeface="+mn-ea"/>
                  </a:rPr>
                  <a:t>注意到</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𝑥</m:t>
                    </m:r>
                  </m:oMath>
                </a14:m>
                <a:r>
                  <a:rPr lang="en-US" altLang="zh-CN">
                    <a:sym typeface="+mn-ea"/>
                  </a:rPr>
                  <a:t> </a:t>
                </a:r>
                <a:r>
                  <a:rPr lang="zh-CN" altLang="en-US">
                    <a:sym typeface="+mn-ea"/>
                  </a:rPr>
                  <a:t>等于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1</m:t>
                    </m:r>
                  </m:oMath>
                </a14:m>
                <a:r>
                  <a:rPr lang="en-US" altLang="zh-CN">
                    <a:sym typeface="+mn-ea"/>
                  </a:rPr>
                  <a:t> </a:t>
                </a:r>
                <a:r>
                  <a:rPr lang="zh-CN" altLang="en-US">
                    <a:sym typeface="+mn-ea"/>
                  </a:rPr>
                  <a:t>是没有用的，而对于别的情况的话一个数最多被有效的除</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𝑙𝑜𝑔</m:t>
                    </m:r>
                    <m:r>
                      <a:rPr lang="en-US" altLang="zh-CN" i="1">
                        <a:latin typeface="Cambria Math" panose="02040503050406030204" charset="0"/>
                        <a:cs typeface="Cambria Math" panose="02040503050406030204" charset="0"/>
                        <a:sym typeface="+mn-ea"/>
                      </a:rPr>
                      <m:t> </m:t>
                    </m:r>
                  </m:oMath>
                </a14:m>
                <a:r>
                  <a:rPr lang="zh-CN" altLang="en-US">
                    <a:sym typeface="+mn-ea"/>
                  </a:rPr>
                  <a:t>次。</a:t>
                </a:r>
                <a:endParaRPr lang="zh-CN" altLang="en-US"/>
              </a:p>
            </p:txBody>
          </p:sp>
        </mc:Choice>
        <mc:Fallback xmlns="">
          <p:sp>
            <p:nvSpPr>
              <p:cNvPr id="37" name="文本框 36"/>
              <p:cNvSpPr txBox="1">
                <a:spLocks noRot="1" noChangeAspect="1" noMove="1" noResize="1" noEditPoints="1" noAdjustHandles="1" noChangeArrowheads="1" noChangeShapeType="1" noTextEdit="1"/>
              </p:cNvSpPr>
              <p:nvPr/>
            </p:nvSpPr>
            <p:spPr>
              <a:xfrm>
                <a:off x="435610" y="618490"/>
                <a:ext cx="10373360" cy="368300"/>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34" grpId="0"/>
      <p:bldP spid="34" grpId="1"/>
      <p:bldP spid="35" grpId="0"/>
      <p:bldP spid="35" grpId="1"/>
      <p:bldP spid="37" grpId="0"/>
      <p:bldP spid="37"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4337146" cy="839437"/>
            <a:chOff x="435385" y="118126"/>
            <a:chExt cx="4337146" cy="839437"/>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4357033" y="15091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41605"/>
            <a:ext cx="3767455" cy="368300"/>
          </a:xfrm>
          <a:prstGeom prst="rect">
            <a:avLst/>
          </a:prstGeom>
          <a:noFill/>
        </p:spPr>
        <p:txBody>
          <a:bodyPr wrap="square" rtlCol="0">
            <a:spAutoFit/>
          </a:bodyPr>
          <a:lstStyle/>
          <a:p>
            <a:pPr marL="0" indent="0">
              <a:buNone/>
            </a:pPr>
            <a:r>
              <a:rPr lang="en-US" altLang="zh-CN">
                <a:sym typeface="+mn-ea"/>
                <a:hlinkClick r:id="rId2" action="ppaction://hlinkfile"/>
              </a:rPr>
              <a:t>[Ynoi Easy Round 2016] </a:t>
            </a:r>
            <a:r>
              <a:rPr lang="zh-CN" altLang="en-US">
                <a:sym typeface="+mn-ea"/>
                <a:hlinkClick r:id="rId2" action="ppaction://hlinkfile"/>
              </a:rPr>
              <a:t>掉进兔子洞</a:t>
            </a: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37" name="文本框 36"/>
              <p:cNvSpPr txBox="1"/>
              <p:nvPr/>
            </p:nvSpPr>
            <p:spPr>
              <a:xfrm>
                <a:off x="435610" y="618490"/>
                <a:ext cx="10887075" cy="1753235"/>
              </a:xfrm>
              <a:prstGeom prst="rect">
                <a:avLst/>
              </a:prstGeom>
              <a:noFill/>
            </p:spPr>
            <p:txBody>
              <a:bodyPr wrap="square" rtlCol="0">
                <a:spAutoFit/>
              </a:bodyPr>
              <a:lstStyle/>
              <a:p>
                <a:pPr marL="0" indent="0">
                  <a:buNone/>
                </a:pPr>
                <a:r>
                  <a:rPr lang="zh-CN" altLang="en-US">
                    <a:sym typeface="+mn-ea"/>
                  </a:rPr>
                  <a:t>考虑莫队。</a:t>
                </a:r>
                <a:endParaRPr lang="en-US" altLang="zh-CN"/>
              </a:p>
              <a:p>
                <a:pPr marL="0" indent="0">
                  <a:buNone/>
                </a:pPr>
                <a:r>
                  <a:rPr lang="zh-CN" altLang="en-US">
                    <a:sym typeface="+mn-ea"/>
                  </a:rPr>
                  <a:t>考虑对于每个数</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i</m:t>
                    </m:r>
                  </m:oMath>
                </a14:m>
                <a:r>
                  <a:rPr lang="zh-CN" altLang="en-US">
                    <a:sym typeface="+mn-ea"/>
                  </a:rPr>
                  <a:t>，我们将</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𝑐𝑛𝑡</m:t>
                        </m:r>
                      </m:e>
                      <m:sub>
                        <m:r>
                          <a:rPr lang="en-US" altLang="zh-CN" i="1">
                            <a:latin typeface="Cambria Math" panose="02040503050406030204" charset="0"/>
                            <a:cs typeface="Cambria Math" panose="02040503050406030204" charset="0"/>
                          </a:rPr>
                          <m:t>𝑖</m:t>
                        </m:r>
                      </m:sub>
                    </m:sSub>
                  </m:oMath>
                </a14:m>
                <a:r>
                  <a:rPr lang="en-US" altLang="zh-CN">
                    <a:sym typeface="+mn-ea"/>
                  </a:rPr>
                  <a:t> </a:t>
                </a:r>
                <a:r>
                  <a:rPr lang="zh-CN" altLang="en-US">
                    <a:sym typeface="+mn-ea"/>
                  </a:rPr>
                  <a:t>位置记为</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1</m:t>
                    </m:r>
                  </m:oMath>
                </a14:m>
                <a:r>
                  <a:rPr lang="zh-CN" altLang="en-US">
                    <a:sym typeface="+mn-ea"/>
                  </a:rPr>
                  <a:t>（其中</a:t>
                </a:r>
                <a:r>
                  <a:rPr lang="en-US" altLang="zh-CN">
                    <a:sym typeface="+mn-ea"/>
                  </a:rPr>
                  <a:t> </a:t>
                </a:r>
                <a14:m>
                  <m:oMath xmlns:m="http://schemas.openxmlformats.org/officeDocument/2006/math">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𝑐𝑛𝑡</m:t>
                        </m:r>
                      </m:e>
                      <m:sub>
                        <m:r>
                          <a:rPr lang="en-US" altLang="zh-CN" i="1">
                            <a:latin typeface="Cambria Math" panose="02040503050406030204" charset="0"/>
                            <a:cs typeface="Cambria Math" panose="02040503050406030204" charset="0"/>
                          </a:rPr>
                          <m:t>𝑖</m:t>
                        </m:r>
                      </m:sub>
                    </m:sSub>
                  </m:oMath>
                </a14:m>
                <a:r>
                  <a:rPr lang="en-US" altLang="zh-CN">
                    <a:sym typeface="+mn-ea"/>
                  </a:rPr>
                  <a:t> </a:t>
                </a:r>
                <a:r>
                  <a:rPr lang="zh-CN" altLang="en-US">
                    <a:sym typeface="+mn-ea"/>
                  </a:rPr>
                  <a:t>是在莫队区间内</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i</m:t>
                    </m:r>
                  </m:oMath>
                </a14:m>
                <a:r>
                  <a:rPr lang="en-US" altLang="zh-CN">
                    <a:sym typeface="+mn-ea"/>
                  </a:rPr>
                  <a:t> </a:t>
                </a:r>
                <a:r>
                  <a:rPr lang="zh-CN" altLang="en-US">
                    <a:sym typeface="+mn-ea"/>
                  </a:rPr>
                  <a:t>的出现次数）。</a:t>
                </a:r>
                <a:endParaRPr lang="en-US" altLang="zh-CN"/>
              </a:p>
              <a:p>
                <a:pPr marL="0" indent="0">
                  <a:buNone/>
                </a:pPr>
                <a:r>
                  <a:rPr lang="zh-CN" altLang="en-US">
                    <a:sym typeface="+mn-ea"/>
                  </a:rPr>
                  <a:t>这样为啥是对的呢？</a:t>
                </a:r>
                <a:endParaRPr lang="en-US" altLang="zh-CN"/>
              </a:p>
              <a:p>
                <a:pPr marL="0" indent="0">
                  <a:buNone/>
                </a:pPr>
                <a:r>
                  <a:rPr lang="zh-CN" altLang="en-US">
                    <a:sym typeface="+mn-ea"/>
                  </a:rPr>
                  <a:t>因为我们离散化的时候，实际上对于两个在原序列互为前驱后继的数</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&lt;</m:t>
                    </m:r>
                    <m:r>
                      <a:rPr lang="en-US" altLang="zh-CN" i="1">
                        <a:latin typeface="Cambria Math" panose="02040503050406030204" charset="0"/>
                        <a:cs typeface="Cambria Math" panose="02040503050406030204" charset="0"/>
                      </a:rPr>
                      <m:t>𝑦</m:t>
                    </m:r>
                    <m:r>
                      <a:rPr lang="en-US" altLang="zh-CN" i="1">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x</m:t>
                    </m:r>
                    <m:r>
                      <a:rPr lang="en-US" altLang="zh-CN">
                        <a:latin typeface="Cambria Math" panose="02040503050406030204" charset="0"/>
                        <a:cs typeface="Cambria Math" panose="02040503050406030204" charset="0"/>
                      </a:rPr>
                      <m:t> </m:t>
                    </m:r>
                  </m:oMath>
                </a14:m>
                <a:r>
                  <a:rPr lang="zh-CN" altLang="en-US">
                    <a:sym typeface="+mn-ea"/>
                  </a:rPr>
                  <a:t>会被赋值为</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i</m:t>
                    </m:r>
                  </m:oMath>
                </a14:m>
                <a:r>
                  <a:rPr lang="zh-CN" altLang="en-US">
                    <a:sym typeface="+mn-ea"/>
                  </a:rPr>
                  <a:t>，</a:t>
                </a:r>
                <a14:m>
                  <m:oMath xmlns:m="http://schemas.openxmlformats.org/officeDocument/2006/math">
                    <m:r>
                      <m:rPr>
                        <m:sty m:val="p"/>
                      </m:rPr>
                      <a:rPr lang="en-US" altLang="zh-CN">
                        <a:latin typeface="Cambria Math" panose="02040503050406030204" charset="0"/>
                        <a:cs typeface="Cambria Math" panose="02040503050406030204" charset="0"/>
                      </a:rPr>
                      <m:t>y</m:t>
                    </m:r>
                  </m:oMath>
                </a14:m>
                <a:r>
                  <a:rPr lang="en-US" altLang="zh-CN">
                    <a:sym typeface="+mn-ea"/>
                  </a:rPr>
                  <a:t> </a:t>
                </a:r>
                <a:r>
                  <a:rPr lang="zh-CN" altLang="en-US">
                    <a:sym typeface="+mn-ea"/>
                  </a:rPr>
                  <a:t>会被赋值为</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i</m:t>
                    </m:r>
                    <m:r>
                      <a:rPr lang="en-US" altLang="zh-CN">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𝑐𝑛𝑡</m:t>
                        </m:r>
                      </m:e>
                      <m:sub>
                        <m:r>
                          <a:rPr lang="en-US" altLang="zh-CN" i="1">
                            <a:latin typeface="Cambria Math" panose="02040503050406030204" charset="0"/>
                            <a:cs typeface="Cambria Math" panose="02040503050406030204" charset="0"/>
                          </a:rPr>
                          <m:t>𝑥</m:t>
                        </m:r>
                      </m:sub>
                    </m:sSub>
                    <m:r>
                      <a:rPr lang="en-US" altLang="zh-CN" i="1">
                        <a:latin typeface="Cambria Math" panose="02040503050406030204" charset="0"/>
                        <a:cs typeface="Cambria Math" panose="02040503050406030204" charset="0"/>
                      </a:rPr>
                      <m:t>。</m:t>
                    </m:r>
                  </m:oMath>
                </a14:m>
                <a:endParaRPr lang="en-US" altLang="zh-CN" i="1">
                  <a:latin typeface="Cambria Math" panose="02040503050406030204" charset="0"/>
                  <a:cs typeface="Cambria Math" panose="02040503050406030204" charset="0"/>
                </a:endParaRPr>
              </a:p>
              <a:p>
                <a:pPr marL="0" indent="0">
                  <a:buNone/>
                </a:pPr>
                <a:r>
                  <a:rPr lang="zh-CN" altLang="en-US">
                    <a:sym typeface="+mn-ea"/>
                  </a:rPr>
                  <a:t>那么这就给我们留下了足够的空缺存放相同的数。</a:t>
                </a:r>
                <a:endParaRPr lang="zh-CN" altLang="en-US"/>
              </a:p>
            </p:txBody>
          </p:sp>
        </mc:Choice>
        <mc:Fallback xmlns="">
          <p:sp>
            <p:nvSpPr>
              <p:cNvPr id="37" name="文本框 36"/>
              <p:cNvSpPr txBox="1">
                <a:spLocks noRot="1" noChangeAspect="1" noMove="1" noResize="1" noEditPoints="1" noAdjustHandles="1" noChangeArrowheads="1" noChangeShapeType="1" noTextEdit="1"/>
              </p:cNvSpPr>
              <p:nvPr/>
            </p:nvSpPr>
            <p:spPr>
              <a:xfrm>
                <a:off x="435610" y="618490"/>
                <a:ext cx="10887075" cy="1753235"/>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矩形 24"/>
              <p:cNvSpPr/>
              <p:nvPr/>
            </p:nvSpPr>
            <p:spPr>
              <a:xfrm>
                <a:off x="589280" y="1311275"/>
                <a:ext cx="6026150" cy="1891665"/>
              </a:xfrm>
              <a:prstGeom prst="rect">
                <a:avLst/>
              </a:prstGeom>
            </p:spPr>
            <p:txBody>
              <a:bodyPr wrap="square">
                <a:spAutoFit/>
              </a:bodyPr>
              <a:lstStyle/>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我们对于每个有效的点开</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bitset</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，存储这个点能到达的点。</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再开一个</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bitset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表示当前没访问的点。</a:t>
                </a:r>
              </a:p>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那么你每次把这两个东西与起来，那么你每次访问的点就都是没被访问的。</a:t>
                </a:r>
              </a:p>
              <a:p>
                <a:pPr algn="l">
                  <a:lnSpc>
                    <a:spcPct val="150000"/>
                  </a:lnSpc>
                  <a:spcAft>
                    <a:spcPts val="0"/>
                  </a:spcAft>
                  <a:buClrTx/>
                  <a:buSzTx/>
                  <a:buNone/>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设你只关心</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k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个点，那么时间复杂度 </a:t>
                </a:r>
                <a14:m>
                  <m:oMath xmlns:m="http://schemas.openxmlformats.org/officeDocument/2006/math">
                    <m:r>
                      <a:rPr lang="zh-CN" altLang="en-US" sz="1400"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t>𝑂</m:t>
                    </m:r>
                    <m:r>
                      <a:rPr lang="zh-CN" altLang="en-US" sz="1400"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t>(</m:t>
                    </m:r>
                    <m:f>
                      <m:fPr>
                        <m:ctrlPr>
                          <a:rPr lang="zh-CN" altLang="en-US" sz="1400" i="1"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ctrlPr>
                      </m:fPr>
                      <m:num>
                        <m:sSup>
                          <m:sSupPr>
                            <m:ctrlPr>
                              <a:rPr lang="zh-CN" altLang="en-US" sz="1400" i="1"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ctrlPr>
                          </m:sSupPr>
                          <m:e>
                            <m:r>
                              <a:rPr lang="zh-CN" altLang="en-US" sz="1400"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t>𝑘</m:t>
                            </m:r>
                          </m:e>
                          <m:sup>
                            <m:r>
                              <a:rPr lang="zh-CN" altLang="en-US" sz="1400"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t>2</m:t>
                            </m:r>
                          </m:sup>
                        </m:sSup>
                      </m:num>
                      <m:den>
                        <m:r>
                          <a:rPr lang="zh-CN" altLang="en-US" sz="1400" kern="100" dirty="0">
                            <a:solidFill>
                              <a:schemeClr val="bg2">
                                <a:lumMod val="50000"/>
                              </a:schemeClr>
                            </a:solidFill>
                            <a:latin typeface="Cambria Math" panose="02040503050406030204" pitchFamily="18" charset="0"/>
                            <a:ea typeface="微软雅黑" panose="020B0503020204020204" pitchFamily="34" charset="-122"/>
                            <a:cs typeface="Segoe UI" panose="020B0502040204020203" pitchFamily="34" charset="0"/>
                          </a:rPr>
                          <m:t>𝜔</m:t>
                        </m:r>
                      </m:den>
                    </m:f>
                  </m:oMath>
                </a14:m>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a:t>
                </a:r>
              </a:p>
              <a:p>
                <a:pPr algn="l">
                  <a:lnSpc>
                    <a:spcPct val="150000"/>
                  </a:lnSpc>
                  <a:spcAft>
                    <a:spcPts val="0"/>
                  </a:spcAft>
                  <a:buClrTx/>
                  <a:buSzTx/>
                  <a:buNone/>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在有效点数少的时候有奇效。</a:t>
                </a:r>
              </a:p>
            </p:txBody>
          </p:sp>
        </mc:Choice>
        <mc:Fallback xmlns="">
          <p:sp>
            <p:nvSpPr>
              <p:cNvPr id="25" name="矩形 24"/>
              <p:cNvSpPr>
                <a:spLocks noRot="1" noChangeAspect="1" noMove="1" noResize="1" noEditPoints="1" noAdjustHandles="1" noChangeArrowheads="1" noChangeShapeType="1" noTextEdit="1"/>
              </p:cNvSpPr>
              <p:nvPr/>
            </p:nvSpPr>
            <p:spPr>
              <a:xfrm>
                <a:off x="589280" y="1311275"/>
                <a:ext cx="6026150" cy="1891665"/>
              </a:xfrm>
              <a:prstGeom prst="rect">
                <a:avLst/>
              </a:prstGeom>
              <a:blipFill rotWithShape="1">
                <a:blip r:embed="rId2"/>
                <a:stretch>
                  <a:fillRect/>
                </a:stretch>
              </a:blipFill>
            </p:spPr>
            <p:txBody>
              <a:bodyPr/>
              <a:lstStyle/>
              <a:p>
                <a:r>
                  <a:rPr lang="zh-CN" altLang="en-US">
                    <a:noFill/>
                  </a:rPr>
                  <a:t> </a:t>
                </a:r>
              </a:p>
            </p:txBody>
          </p:sp>
        </mc:Fallback>
      </mc:AlternateContent>
      <p:sp>
        <p:nvSpPr>
          <p:cNvPr id="26" name="文本框 25"/>
          <p:cNvSpPr txBox="1"/>
          <p:nvPr/>
        </p:nvSpPr>
        <p:spPr>
          <a:xfrm>
            <a:off x="563880" y="238760"/>
            <a:ext cx="4058920" cy="583565"/>
          </a:xfrm>
          <a:prstGeom prst="rect">
            <a:avLst/>
          </a:prstGeom>
          <a:noFill/>
        </p:spPr>
        <p:txBody>
          <a:bodyPr wrap="square" rtlCol="0">
            <a:spAutoFit/>
          </a:bodyPr>
          <a:lstStyle/>
          <a:p>
            <a:r>
              <a:rPr lang="en-US" altLang="zh-CN" sz="3200" dirty="0">
                <a:solidFill>
                  <a:schemeClr val="bg2">
                    <a:lumMod val="25000"/>
                  </a:schemeClr>
                </a:solidFill>
                <a:latin typeface="思源黑体 CN Medium" panose="020B0600000000000000" pitchFamily="34" charset="-122"/>
                <a:ea typeface="思源黑体 CN Medium" panose="020B0600000000000000" pitchFamily="34" charset="-122"/>
              </a:rPr>
              <a:t>bitset </a:t>
            </a:r>
            <a:r>
              <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rPr>
              <a:t>优化</a:t>
            </a:r>
            <a:r>
              <a:rPr lang="en-US" altLang="zh-CN" sz="3200" dirty="0">
                <a:solidFill>
                  <a:schemeClr val="bg2">
                    <a:lumMod val="25000"/>
                  </a:schemeClr>
                </a:solidFill>
                <a:latin typeface="思源黑体 CN Medium" panose="020B0600000000000000" pitchFamily="34" charset="-122"/>
                <a:ea typeface="思源黑体 CN Medium" panose="020B0600000000000000" pitchFamily="34" charset="-122"/>
              </a:rPr>
              <a:t> bfs</a:t>
            </a: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弥留题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513840"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Dying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435610" y="1301115"/>
                <a:ext cx="12190730" cy="2046605"/>
              </a:xfrm>
              <a:prstGeom prst="rect">
                <a:avLst/>
              </a:prstGeom>
              <a:noFill/>
            </p:spPr>
            <p:txBody>
              <a:bodyPr wrap="square" rtlCol="0">
                <a:spAutoFit/>
              </a:bodyPr>
              <a:lstStyle/>
              <a:p>
                <a:pPr marL="0" indent="0">
                  <a:buNone/>
                </a:pPr>
                <a:r>
                  <a:rPr lang="zh-CN" altLang="en-US">
                    <a:sym typeface="+mn-ea"/>
                  </a:rPr>
                  <a:t>题意：</a:t>
                </a:r>
              </a:p>
              <a:p>
                <a:pPr marL="0" indent="0">
                  <a:buNone/>
                </a:pPr>
                <a:r>
                  <a:rPr lang="zh-CN" altLang="en-US"/>
                  <a:t>给你</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n</m:t>
                    </m:r>
                  </m:oMath>
                </a14:m>
                <a:r>
                  <a:rPr lang="en-US" altLang="zh-CN"/>
                  <a:t> </a:t>
                </a:r>
                <a:r>
                  <a:rPr lang="zh-CN" altLang="en-US"/>
                  <a:t>个结点和</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m</m:t>
                    </m:r>
                  </m:oMath>
                </a14:m>
                <a:r>
                  <a:rPr lang="en-US" altLang="zh-CN"/>
                  <a:t> </a:t>
                </a:r>
                <a:r>
                  <a:rPr lang="zh-CN" altLang="en-US"/>
                  <a:t>条有向边</a:t>
                </a:r>
                <a:r>
                  <a:rPr lang="zh-CN"/>
                  <a:t>。</a:t>
                </a:r>
                <a:r>
                  <a:rPr lang="zh-CN" altLang="en-US"/>
                  <a:t>每条边的颜色是黑色或者白色。一开始所有</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m</m:t>
                    </m:r>
                  </m:oMath>
                </a14:m>
                <a:r>
                  <a:rPr lang="en-US" altLang="zh-CN"/>
                  <a:t> </a:t>
                </a:r>
                <a:r>
                  <a:rPr lang="zh-CN" altLang="en-US"/>
                  <a:t>条边都是黑色的。</a:t>
                </a:r>
                <a:endParaRPr lang="en-US" altLang="zh-CN"/>
              </a:p>
              <a:p>
                <a:pPr marL="0" indent="0">
                  <a:buNone/>
                </a:pPr>
                <a:r>
                  <a:rPr lang="zh-CN" altLang="en-US"/>
                  <a:t>你需要进行</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q</m:t>
                    </m:r>
                  </m:oMath>
                </a14:m>
                <a:r>
                  <a:rPr lang="en-US" altLang="zh-CN"/>
                  <a:t> </a:t>
                </a:r>
                <a:r>
                  <a:rPr lang="zh-CN" altLang="en-US"/>
                  <a:t>次操作，有两种操作：</a:t>
                </a:r>
                <a:endParaRPr lang="en-US" altLang="zh-CN"/>
              </a:p>
              <a:p>
                <a:pPr marL="0" indent="0">
                  <a:buNone/>
                </a:pPr>
                <a:r>
                  <a:rPr lang="en-US" altLang="zh-CN"/>
                  <a:t>1 k</a:t>
                </a:r>
                <a:r>
                  <a:rPr lang="zh-CN" altLang="en-US"/>
                  <a:t>：将第</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k</m:t>
                    </m:r>
                  </m:oMath>
                </a14:m>
                <a:r>
                  <a:rPr lang="en-US" altLang="zh-CN"/>
                  <a:t> </a:t>
                </a:r>
                <a:r>
                  <a:rPr lang="zh-CN" altLang="en-US"/>
                  <a:t>条边的颜色进行反转。</a:t>
                </a:r>
                <a:endParaRPr lang="en-US" altLang="zh-CN"/>
              </a:p>
              <a:p>
                <a:pPr marL="0" indent="0">
                  <a:buNone/>
                </a:pPr>
                <a:r>
                  <a:rPr lang="en-US" altLang="zh-CN"/>
                  <a:t>2 u v</a:t>
                </a:r>
                <a:r>
                  <a:rPr lang="zh-CN" altLang="en-US"/>
                  <a:t>：询问是否能从</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u</m:t>
                    </m:r>
                  </m:oMath>
                </a14:m>
                <a:r>
                  <a:rPr lang="en-US" altLang="zh-CN"/>
                  <a:t> </a:t>
                </a:r>
                <a:r>
                  <a:rPr lang="zh-CN" altLang="en-US"/>
                  <a:t>只经过黑色的边走到</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v</m:t>
                    </m:r>
                  </m:oMath>
                </a14:m>
                <a:r>
                  <a:rPr lang="zh-CN" altLang="en-US"/>
                  <a:t>。</a:t>
                </a:r>
              </a:p>
              <a:p>
                <a:pPr marL="0" indent="0">
                  <a:buNone/>
                </a:pPr>
                <a14:m>
                  <m:oMath xmlns:m="http://schemas.openxmlformats.org/officeDocument/2006/math">
                    <m:r>
                      <a:rPr lang="en-US" altLang="zh-CN" i="1">
                        <a:latin typeface="Cambria Math" panose="02040503050406030204" charset="0"/>
                        <a:cs typeface="Cambria Math" panose="02040503050406030204" charset="0"/>
                        <a:sym typeface="+mn-ea"/>
                      </a:rPr>
                      <m:t>𝑛</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5×</m:t>
                    </m:r>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4</m:t>
                        </m:r>
                      </m:sup>
                    </m:sSup>
                  </m:oMath>
                </a14:m>
                <a:r>
                  <a:rPr lang="zh-CN" altLang="en-US">
                    <a:sym typeface="+mn-ea"/>
                  </a:rPr>
                  <a:t>，</a:t>
                </a:r>
                <a14:m>
                  <m:oMath xmlns:m="http://schemas.openxmlformats.org/officeDocument/2006/math">
                    <m:r>
                      <a:rPr lang="en-US" altLang="zh-CN" i="1">
                        <a:latin typeface="Cambria Math" panose="02040503050406030204" charset="0"/>
                        <a:cs typeface="Cambria Math" panose="02040503050406030204" charset="0"/>
                        <a:sym typeface="+mn-ea"/>
                      </a:rPr>
                      <m:t>𝑚</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𝑞</m:t>
                    </m:r>
                  </m:oMath>
                </a14:m>
                <a:r>
                  <a:rPr lang="en-US" altLang="zh-CN">
                    <a:sym typeface="+mn-ea"/>
                  </a:rPr>
                  <a:t> </a:t>
                </a:r>
                <a:r>
                  <a:rPr lang="zh-CN" altLang="en-US">
                    <a:sym typeface="+mn-ea"/>
                  </a:rPr>
                  <a:t>小于等于</a:t>
                </a:r>
                <a14:m>
                  <m:oMath xmlns:m="http://schemas.openxmlformats.org/officeDocument/2006/math">
                    <m:r>
                      <a:rPr lang="en-US" altLang="zh-CN" i="1">
                        <a:latin typeface="Cambria Math" panose="02040503050406030204" charset="0"/>
                        <a:cs typeface="Cambria Math" panose="02040503050406030204" charset="0"/>
                        <a:sym typeface="+mn-ea"/>
                      </a:rPr>
                      <m:t> 2×</m:t>
                    </m:r>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5</m:t>
                        </m:r>
                      </m:sup>
                    </m:sSup>
                  </m:oMath>
                </a14:m>
                <a:r>
                  <a:rPr lang="zh-CN" altLang="en-US">
                    <a:latin typeface="Cambria Math" panose="02040503050406030204" charset="0"/>
                    <a:cs typeface="Cambria Math" panose="02040503050406030204" charset="0"/>
                    <a:sym typeface="+mn-ea"/>
                  </a:rPr>
                  <a:t>。时间限制</a:t>
                </a:r>
                <a:r>
                  <a:rPr lang="en-US" altLang="zh-CN">
                    <a:latin typeface="Cambria Math" panose="02040503050406030204" charset="0"/>
                    <a:cs typeface="Cambria Math" panose="02040503050406030204" charset="0"/>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8</m:t>
                    </m:r>
                  </m:oMath>
                </a14:m>
                <a:r>
                  <a:rPr lang="en-US" altLang="zh-CN"/>
                  <a:t> </a:t>
                </a:r>
                <a:r>
                  <a:rPr lang="zh-CN" altLang="en-US"/>
                  <a:t>秒。</a:t>
                </a:r>
              </a:p>
              <a:p>
                <a:pPr marL="0" indent="0">
                  <a:buNone/>
                </a:pPr>
                <a:endParaRPr lang="zh-CN" altLang="en-US"/>
              </a:p>
            </p:txBody>
          </p:sp>
        </mc:Choice>
        <mc:Fallback xmlns="">
          <p:sp>
            <p:nvSpPr>
              <p:cNvPr id="3" name="文本框 2"/>
              <p:cNvSpPr txBox="1">
                <a:spLocks noRot="1" noChangeAspect="1" noMove="1" noResize="1" noEditPoints="1" noAdjustHandles="1" noChangeArrowheads="1" noChangeShapeType="1" noTextEdit="1"/>
              </p:cNvSpPr>
              <p:nvPr/>
            </p:nvSpPr>
            <p:spPr>
              <a:xfrm>
                <a:off x="435610" y="1301115"/>
                <a:ext cx="12190730" cy="2046605"/>
              </a:xfrm>
              <a:prstGeom prst="rect">
                <a:avLst/>
              </a:prstGeom>
              <a:blipFill rotWithShape="1">
                <a:blip r:embed="rId2"/>
                <a:stretch>
                  <a:fillRect/>
                </a:stretch>
              </a:blipFill>
            </p:spPr>
            <p:txBody>
              <a:bodyPr/>
              <a:lstStyle/>
              <a:p>
                <a:r>
                  <a:rPr lang="zh-CN" altLang="en-US">
                    <a:noFill/>
                  </a:rPr>
                  <a:t> </a:t>
                </a:r>
              </a:p>
            </p:txBody>
          </p:sp>
        </mc:Fallback>
      </mc:AlternateContent>
      <p:sp>
        <p:nvSpPr>
          <p:cNvPr id="28" name="文本框 27"/>
          <p:cNvSpPr txBox="1"/>
          <p:nvPr/>
        </p:nvSpPr>
        <p:spPr>
          <a:xfrm>
            <a:off x="435610" y="3331210"/>
            <a:ext cx="5444490" cy="368300"/>
          </a:xfrm>
          <a:prstGeom prst="rect">
            <a:avLst/>
          </a:prstGeom>
          <a:noFill/>
        </p:spPr>
        <p:txBody>
          <a:bodyPr wrap="square" rtlCol="0">
            <a:spAutoFit/>
          </a:bodyPr>
          <a:lstStyle/>
          <a:p>
            <a:r>
              <a:rPr lang="en-US" altLang="zh-CN"/>
              <a:t>Hint 1</a:t>
            </a:r>
            <a:r>
              <a:rPr lang="zh-CN" altLang="en-US"/>
              <a:t>：原问题和</a:t>
            </a:r>
            <a:r>
              <a:rPr lang="en-US" altLang="zh-CN"/>
              <a:t> DAG </a:t>
            </a:r>
            <a:r>
              <a:rPr lang="zh-CN" altLang="en-US"/>
              <a:t>可达性谁强谁弱？</a:t>
            </a:r>
          </a:p>
        </p:txBody>
      </p:sp>
      <p:sp>
        <p:nvSpPr>
          <p:cNvPr id="29" name="文本框 28"/>
          <p:cNvSpPr txBox="1"/>
          <p:nvPr/>
        </p:nvSpPr>
        <p:spPr>
          <a:xfrm>
            <a:off x="435610" y="3674745"/>
            <a:ext cx="8181975" cy="368300"/>
          </a:xfrm>
          <a:prstGeom prst="rect">
            <a:avLst/>
          </a:prstGeom>
          <a:noFill/>
        </p:spPr>
        <p:txBody>
          <a:bodyPr wrap="square" rtlCol="0">
            <a:spAutoFit/>
          </a:bodyPr>
          <a:lstStyle/>
          <a:p>
            <a:r>
              <a:rPr lang="en-US" altLang="zh-CN"/>
              <a:t>Hint 2</a:t>
            </a:r>
            <a:r>
              <a:rPr lang="zh-CN" altLang="en-US"/>
              <a:t>：如何做使得有效点数变少？</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P spid="2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3651346" cy="839437"/>
            <a:chOff x="435385" y="118126"/>
            <a:chExt cx="3651346" cy="839437"/>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3671233" y="15091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41605"/>
            <a:ext cx="3158490" cy="368300"/>
          </a:xfrm>
          <a:prstGeom prst="rect">
            <a:avLst/>
          </a:prstGeom>
          <a:noFill/>
        </p:spPr>
        <p:txBody>
          <a:bodyPr wrap="square" rtlCol="0">
            <a:spAutoFit/>
          </a:bodyPr>
          <a:lstStyle/>
          <a:p>
            <a:pPr marL="0" indent="0">
              <a:buNone/>
            </a:pPr>
            <a:r>
              <a:rPr lang="en-US" altLang="zh-CN">
                <a:sym typeface="+mn-ea"/>
                <a:hlinkClick r:id="rId2" action="ppaction://hlinkfile"/>
              </a:rPr>
              <a:t>[Ynoi2024] </a:t>
            </a:r>
            <a:r>
              <a:rPr lang="zh-CN" altLang="en-US">
                <a:sym typeface="+mn-ea"/>
                <a:hlinkClick r:id="rId2" action="ppaction://hlinkfile"/>
              </a:rPr>
              <a:t>弥留之国的爱丽丝</a:t>
            </a: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mc:AlternateContent xmlns:mc="http://schemas.openxmlformats.org/markup-compatibility/2006" xmlns:a14="http://schemas.microsoft.com/office/drawing/2010/main">
        <mc:Choice Requires="a14">
          <p:sp>
            <p:nvSpPr>
              <p:cNvPr id="37" name="文本框 36"/>
              <p:cNvSpPr txBox="1"/>
              <p:nvPr/>
            </p:nvSpPr>
            <p:spPr>
              <a:xfrm>
                <a:off x="435610" y="618490"/>
                <a:ext cx="10887075" cy="3816350"/>
              </a:xfrm>
              <a:prstGeom prst="rect">
                <a:avLst/>
              </a:prstGeom>
              <a:noFill/>
            </p:spPr>
            <p:txBody>
              <a:bodyPr wrap="square" rtlCol="0">
                <a:spAutoFit/>
              </a:bodyPr>
              <a:lstStyle/>
              <a:p>
                <a:pPr marL="0" indent="0">
                  <a:buNone/>
                </a:pPr>
                <a:r>
                  <a:rPr lang="en-US" altLang="zh-CN">
                    <a:sym typeface="+mn-ea"/>
                  </a:rPr>
                  <a:t> </a:t>
                </a:r>
                <a:r>
                  <a:rPr lang="zh-CN" altLang="en-US">
                    <a:sym typeface="+mn-ea"/>
                  </a:rPr>
                  <a:t>注意到原问题不弱于</a:t>
                </a:r>
                <a:r>
                  <a:rPr lang="en-US" altLang="zh-CN">
                    <a:sym typeface="+mn-ea"/>
                  </a:rPr>
                  <a:t> DAG </a:t>
                </a:r>
                <a:r>
                  <a:rPr lang="zh-CN" altLang="en-US">
                    <a:sym typeface="+mn-ea"/>
                  </a:rPr>
                  <a:t>可达性，考虑</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𝑏𝑖𝑡𝑠𝑒𝑡</m:t>
                    </m:r>
                  </m:oMath>
                </a14:m>
                <a:r>
                  <a:rPr lang="zh-CN" altLang="en-US">
                    <a:sym typeface="+mn-ea"/>
                  </a:rPr>
                  <a:t>。</a:t>
                </a:r>
                <a:endParaRPr lang="en-US" altLang="zh-CN"/>
              </a:p>
              <a:p>
                <a:pPr marL="0" indent="0">
                  <a:buNone/>
                </a:pPr>
                <a:r>
                  <a:rPr lang="zh-CN" altLang="en-US">
                    <a:sym typeface="+mn-ea"/>
                  </a:rPr>
                  <a:t>考虑没有修改暴力怎么做，就是</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bitset</m:t>
                    </m:r>
                  </m:oMath>
                </a14:m>
                <a:r>
                  <a:rPr lang="en-US" altLang="zh-CN">
                    <a:sym typeface="+mn-ea"/>
                  </a:rPr>
                  <a:t> </a:t>
                </a:r>
                <a:r>
                  <a:rPr lang="zh-CN" altLang="en-US">
                    <a:sym typeface="+mn-ea"/>
                  </a:rPr>
                  <a:t>处理连通性。</a:t>
                </a:r>
                <a:endParaRPr lang="en-US" altLang="zh-CN"/>
              </a:p>
              <a:p>
                <a:pPr marL="0" indent="0">
                  <a:buNone/>
                </a:pPr>
                <a:r>
                  <a:rPr lang="zh-CN" altLang="en-US">
                    <a:sym typeface="+mn-ea"/>
                  </a:rPr>
                  <a:t>那么有修改怎么做。</a:t>
                </a:r>
                <a:endParaRPr lang="en-US" altLang="zh-CN"/>
              </a:p>
              <a:p>
                <a:pPr marL="0" indent="0">
                  <a:buNone/>
                </a:pPr>
                <a:r>
                  <a:rPr lang="zh-CN" altLang="en-US">
                    <a:sym typeface="+mn-ea"/>
                  </a:rPr>
                  <a:t>考虑操作分块，设阀值为</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B</m:t>
                    </m:r>
                  </m:oMath>
                </a14:m>
                <a:r>
                  <a:rPr lang="zh-CN" altLang="en-US">
                    <a:sym typeface="+mn-ea"/>
                  </a:rPr>
                  <a:t>，把一个操作块中的所有询问点和修改边扣出来，对于没有修改的静态边缩点，</a:t>
                </a:r>
                <a14:m>
                  <m:oMath xmlns:m="http://schemas.openxmlformats.org/officeDocument/2006/math">
                    <m:r>
                      <m:rPr>
                        <m:sty m:val="p"/>
                      </m:rPr>
                      <a:rPr lang="en-US" altLang="zh-CN">
                        <a:latin typeface="Cambria Math" panose="02040503050406030204" charset="0"/>
                        <a:cs typeface="Cambria Math" panose="02040503050406030204" charset="0"/>
                      </a:rPr>
                      <m:t>bitset</m:t>
                    </m:r>
                  </m:oMath>
                </a14:m>
                <a:r>
                  <a:rPr lang="en-US" altLang="zh-CN">
                    <a:sym typeface="+mn-ea"/>
                  </a:rPr>
                  <a:t> </a:t>
                </a:r>
                <a:r>
                  <a:rPr lang="zh-CN" altLang="en-US">
                    <a:sym typeface="+mn-ea"/>
                  </a:rPr>
                  <a:t>维护每个缩出来的点与询问点之间的联通性，同时处理询问点两两之间能否通过这些边到达。</a:t>
                </a:r>
                <a:endParaRPr lang="en-US" altLang="zh-CN"/>
              </a:p>
              <a:p>
                <a:pPr marL="0" indent="0">
                  <a:buNone/>
                </a:pPr>
                <a:r>
                  <a:rPr lang="zh-CN" altLang="en-US">
                    <a:sym typeface="+mn-ea"/>
                  </a:rPr>
                  <a:t>那么发现询问还是很不好做，考虑</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bitset</m:t>
                    </m:r>
                  </m:oMath>
                </a14:m>
                <a:r>
                  <a:rPr lang="en-US" altLang="zh-CN">
                    <a:sym typeface="+mn-ea"/>
                  </a:rPr>
                  <a:t> </a:t>
                </a:r>
                <a:r>
                  <a:rPr lang="zh-CN" altLang="en-US">
                    <a:sym typeface="+mn-ea"/>
                  </a:rPr>
                  <a:t>优化</a:t>
                </a:r>
                <a:r>
                  <a:rPr lang="en-US" altLang="zh-CN">
                    <a:sym typeface="+mn-ea"/>
                  </a:rPr>
                  <a:t> bfs</a:t>
                </a:r>
                <a:r>
                  <a:rPr lang="zh-CN" altLang="en-US">
                    <a:sym typeface="+mn-ea"/>
                  </a:rPr>
                  <a:t>，考虑这个东西的优势。</a:t>
                </a:r>
              </a:p>
              <a:p>
                <a:pPr marL="0" indent="0">
                  <a:buNone/>
                </a:pPr>
                <a:r>
                  <a:rPr lang="zh-CN" altLang="en-US">
                    <a:sym typeface="+mn-ea"/>
                  </a:rPr>
                  <a:t>虽然这个东西复杂度一般是</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O</m:t>
                    </m:r>
                    <m:r>
                      <a:rPr lang="en-US" altLang="zh-CN">
                        <a:latin typeface="Cambria Math" panose="02040503050406030204" charset="0"/>
                        <a:cs typeface="Cambria Math" panose="02040503050406030204" charset="0"/>
                      </a:rPr>
                      <m:t>(</m:t>
                    </m:r>
                    <m:f>
                      <m:fPr>
                        <m:ctrlPr>
                          <a:rPr lang="en-US" altLang="zh-CN" i="1">
                            <a:latin typeface="Cambria Math" panose="02040503050406030204" pitchFamily="18" charset="0"/>
                            <a:cs typeface="Cambria Math" panose="02040503050406030204" charset="0"/>
                          </a:rPr>
                        </m:ctrlPr>
                      </m:fPr>
                      <m:num>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𝑛</m:t>
                            </m:r>
                          </m:e>
                          <m:sup>
                            <m:r>
                              <a:rPr lang="en-US" altLang="zh-CN" i="1">
                                <a:latin typeface="Cambria Math" panose="02040503050406030204" charset="0"/>
                                <a:cs typeface="Cambria Math" panose="02040503050406030204" charset="0"/>
                              </a:rPr>
                              <m:t>2</m:t>
                            </m:r>
                          </m:sup>
                        </m:sSup>
                      </m:num>
                      <m:den>
                        <m:r>
                          <a:rPr lang="en-US" altLang="zh-CN" i="1">
                            <a:latin typeface="Cambria Math" panose="02040503050406030204" charset="0"/>
                            <a:cs typeface="Cambria Math" panose="02040503050406030204" charset="0"/>
                          </a:rPr>
                          <m:t>𝜔</m:t>
                        </m:r>
                      </m:den>
                    </m:f>
                    <m:r>
                      <a:rPr lang="en-US" altLang="zh-CN" i="1">
                        <a:latin typeface="Cambria Math" panose="02040503050406030204" charset="0"/>
                        <a:cs typeface="Cambria Math" panose="02040503050406030204" charset="0"/>
                      </a:rPr>
                      <m:t>)</m:t>
                    </m:r>
                  </m:oMath>
                </a14:m>
                <a:r>
                  <a:rPr lang="en-US" altLang="zh-CN">
                    <a:sym typeface="+mn-ea"/>
                  </a:rPr>
                  <a:t> </a:t>
                </a:r>
                <a:r>
                  <a:rPr lang="zh-CN" altLang="en-US">
                    <a:sym typeface="+mn-ea"/>
                  </a:rPr>
                  <a:t>的，但是因为关键点少，它与我们预处理出来的东西十分的匹配对不对！</a:t>
                </a:r>
              </a:p>
              <a:p>
                <a:pPr marL="0" indent="0">
                  <a:buNone/>
                </a:pPr>
                <a:r>
                  <a:rPr lang="zh-CN" altLang="en-US">
                    <a:sym typeface="+mn-ea"/>
                  </a:rPr>
                  <a:t>发现关键点数量是</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O</m:t>
                    </m:r>
                    <m:r>
                      <a:rPr lang="en-US" altLang="zh-CN">
                        <a:latin typeface="Cambria Math" panose="02040503050406030204" charset="0"/>
                        <a:cs typeface="Cambria Math" panose="02040503050406030204" charset="0"/>
                      </a:rPr>
                      <m:t>(</m:t>
                    </m:r>
                    <m:r>
                      <m:rPr>
                        <m:sty m:val="p"/>
                      </m:rPr>
                      <a:rPr lang="en-US" altLang="zh-CN">
                        <a:latin typeface="Cambria Math" panose="02040503050406030204" charset="0"/>
                        <a:cs typeface="Cambria Math" panose="02040503050406030204" charset="0"/>
                      </a:rPr>
                      <m:t>B</m:t>
                    </m:r>
                    <m:r>
                      <a:rPr lang="en-US" altLang="zh-CN">
                        <a:latin typeface="Cambria Math" panose="02040503050406030204" charset="0"/>
                        <a:cs typeface="Cambria Math" panose="02040503050406030204" charset="0"/>
                      </a:rPr>
                      <m:t>)</m:t>
                    </m:r>
                  </m:oMath>
                </a14:m>
                <a:r>
                  <a:rPr lang="en-US" altLang="zh-CN">
                    <a:sym typeface="+mn-ea"/>
                  </a:rPr>
                  <a:t> </a:t>
                </a:r>
                <a:r>
                  <a:rPr lang="zh-CN" altLang="en-US">
                    <a:sym typeface="+mn-ea"/>
                  </a:rPr>
                  <a:t>的，所以这个东西单次询问的复杂度是</a:t>
                </a:r>
                <a:r>
                  <a:rPr lang="en-US" altLang="zh-CN">
                    <a:sym typeface="+mn-ea"/>
                  </a:rPr>
                  <a:t> </a:t>
                </a:r>
                <a14:m>
                  <m:oMath xmlns:m="http://schemas.openxmlformats.org/officeDocument/2006/math">
                    <m:r>
                      <m:rPr>
                        <m:sty m:val="p"/>
                      </m:rPr>
                      <a:rPr lang="en-US" altLang="zh-CN">
                        <a:latin typeface="Cambria Math" panose="02040503050406030204" charset="0"/>
                        <a:cs typeface="Cambria Math" panose="02040503050406030204" charset="0"/>
                      </a:rPr>
                      <m:t>O</m:t>
                    </m:r>
                    <m:r>
                      <a:rPr lang="en-US" altLang="zh-CN">
                        <a:latin typeface="Cambria Math" panose="02040503050406030204" charset="0"/>
                        <a:cs typeface="Cambria Math" panose="02040503050406030204" charset="0"/>
                      </a:rPr>
                      <m:t>(</m:t>
                    </m:r>
                    <m:f>
                      <m:fPr>
                        <m:ctrlPr>
                          <a:rPr lang="en-US" altLang="zh-CN" i="1">
                            <a:latin typeface="Cambria Math" panose="02040503050406030204" pitchFamily="18" charset="0"/>
                            <a:cs typeface="Cambria Math" panose="02040503050406030204" charset="0"/>
                          </a:rPr>
                        </m:ctrlPr>
                      </m:fPr>
                      <m:num>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𝐵</m:t>
                            </m:r>
                          </m:e>
                          <m:sup>
                            <m:r>
                              <a:rPr lang="en-US" altLang="zh-CN" i="1">
                                <a:latin typeface="Cambria Math" panose="02040503050406030204" charset="0"/>
                                <a:cs typeface="Cambria Math" panose="02040503050406030204" charset="0"/>
                              </a:rPr>
                              <m:t>2</m:t>
                            </m:r>
                          </m:sup>
                        </m:sSup>
                      </m:num>
                      <m:den>
                        <m:r>
                          <a:rPr lang="en-US" altLang="zh-CN" i="1">
                            <a:latin typeface="Cambria Math" panose="02040503050406030204" charset="0"/>
                            <a:cs typeface="Cambria Math" panose="02040503050406030204" charset="0"/>
                          </a:rPr>
                          <m:t>𝜔</m:t>
                        </m:r>
                      </m:den>
                    </m:f>
                    <m:r>
                      <a:rPr lang="en-US" altLang="zh-CN" i="1">
                        <a:latin typeface="Cambria Math" panose="02040503050406030204" charset="0"/>
                        <a:cs typeface="Cambria Math" panose="02040503050406030204" charset="0"/>
                      </a:rPr>
                      <m:t>)</m:t>
                    </m:r>
                  </m:oMath>
                </a14:m>
                <a:r>
                  <a:rPr lang="en-US" altLang="zh-CN">
                    <a:sym typeface="+mn-ea"/>
                  </a:rPr>
                  <a:t> </a:t>
                </a:r>
                <a:r>
                  <a:rPr lang="zh-CN" altLang="en-US">
                    <a:sym typeface="+mn-ea"/>
                  </a:rPr>
                  <a:t>的。</a:t>
                </a:r>
                <a:endParaRPr lang="en-US" altLang="zh-CN"/>
              </a:p>
              <a:p>
                <a:pPr marL="0" indent="0">
                  <a:buNone/>
                </a:pPr>
                <a:r>
                  <a:rPr lang="zh-CN" altLang="en-US">
                    <a:sym typeface="+mn-ea"/>
                  </a:rPr>
                  <a:t>那么考虑阀值怎么去取。</a:t>
                </a:r>
                <a:endParaRPr lang="en-US" altLang="zh-CN"/>
              </a:p>
              <a:p>
                <a:pPr marL="0" indent="0">
                  <a:buNone/>
                </a:pPr>
                <a:r>
                  <a:rPr lang="zh-CN" altLang="en-US">
                    <a:sym typeface="+mn-ea"/>
                  </a:rPr>
                  <a:t>发现预处理复杂度是</a:t>
                </a:r>
                <a:r>
                  <a:rPr lang="en-US" altLang="zh-CN">
                    <a:sym typeface="+mn-ea"/>
                  </a:rPr>
                  <a:t> </a:t>
                </a:r>
                <a14:m>
                  <m:oMath xmlns:m="http://schemas.openxmlformats.org/officeDocument/2006/math">
                    <m:f>
                      <m:fPr>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𝑞</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𝐵</m:t>
                        </m:r>
                      </m:num>
                      <m:den>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𝜔</m:t>
                        </m:r>
                      </m:den>
                    </m:f>
                  </m:oMath>
                </a14:m>
                <a:r>
                  <a:rPr lang="en-US" altLang="zh-CN">
                    <a:sym typeface="+mn-ea"/>
                  </a:rPr>
                  <a:t> </a:t>
                </a:r>
                <a:r>
                  <a:rPr lang="zh-CN" altLang="en-US">
                    <a:sym typeface="+mn-ea"/>
                  </a:rPr>
                  <a:t>的，那么考虑平衡，取</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m:t>
                    </m:r>
                    <m:rad>
                      <m:radPr>
                        <m:ctrlPr>
                          <a:rPr lang="en-US" altLang="zh-CN" i="1">
                            <a:latin typeface="Cambria Math" panose="02040503050406030204" pitchFamily="18" charset="0"/>
                            <a:cs typeface="Cambria Math" panose="02040503050406030204" charset="0"/>
                          </a:rPr>
                        </m:ctrlPr>
                      </m:radPr>
                      <m:deg>
                        <m:r>
                          <a:rPr lang="en-US" altLang="zh-CN" i="1">
                            <a:latin typeface="Cambria Math" panose="02040503050406030204" charset="0"/>
                            <a:cs typeface="Cambria Math" panose="02040503050406030204" charset="0"/>
                          </a:rPr>
                          <m:t>3</m:t>
                        </m:r>
                      </m:deg>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𝜔</m:t>
                        </m:r>
                      </m:e>
                    </m:rad>
                  </m:oMath>
                </a14:m>
                <a:r>
                  <a:rPr lang="zh-CN" altLang="en-US">
                    <a:sym typeface="+mn-ea"/>
                  </a:rPr>
                  <a:t>，得到总时间复杂度</a:t>
                </a:r>
                <a:r>
                  <a:rPr lang="en-US" altLang="zh-CN">
                    <a:sym typeface="+mn-ea"/>
                  </a:rPr>
                  <a:t> </a:t>
                </a:r>
                <a14:m>
                  <m:oMath xmlns:m="http://schemas.openxmlformats.org/officeDocument/2006/math">
                    <m:r>
                      <a:rPr lang="en-US" altLang="zh-CN" i="1">
                        <a:latin typeface="Cambria Math" panose="02040503050406030204" charset="0"/>
                        <a:cs typeface="Cambria Math" panose="02040503050406030204" charset="0"/>
                      </a:rPr>
                      <m:t>𝑂</m:t>
                    </m:r>
                    <m:r>
                      <a:rPr lang="en-US" altLang="zh-CN" i="1">
                        <a:latin typeface="Cambria Math" panose="02040503050406030204" charset="0"/>
                        <a:cs typeface="Cambria Math" panose="02040503050406030204" charset="0"/>
                      </a:rPr>
                      <m:t>(</m:t>
                    </m:r>
                    <m:f>
                      <m:fPr>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𝑞</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num>
                      <m:den>
                        <m:r>
                          <a:rPr lang="en-US" altLang="zh-CN" i="1">
                            <a:latin typeface="Cambria Math" panose="02040503050406030204" charset="0"/>
                            <a:cs typeface="Cambria Math" panose="02040503050406030204" charset="0"/>
                          </a:rPr>
                          <m:t>𝜔</m:t>
                        </m:r>
                      </m:den>
                    </m:f>
                    <m:r>
                      <a:rPr lang="en-US" altLang="zh-CN" i="1">
                        <a:latin typeface="Cambria Math" panose="02040503050406030204" charset="0"/>
                        <a:cs typeface="Cambria Math" panose="02040503050406030204" charset="0"/>
                      </a:rPr>
                      <m:t>+</m:t>
                    </m:r>
                    <m:f>
                      <m:fPr>
                        <m:ctrlPr>
                          <a:rPr lang="en-US" altLang="zh-CN" i="1">
                            <a:latin typeface="Cambria Math" panose="02040503050406030204" pitchFamily="18" charset="0"/>
                            <a:cs typeface="Cambria Math" panose="02040503050406030204" charset="0"/>
                          </a:rPr>
                        </m:ctrlPr>
                      </m:fPr>
                      <m:num>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𝑞</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e>
                          <m:sup>
                            <m:f>
                              <m:fPr>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2</m:t>
                                </m:r>
                              </m:num>
                              <m:den>
                                <m:r>
                                  <a:rPr lang="en-US" altLang="zh-CN" i="1">
                                    <a:latin typeface="Cambria Math" panose="02040503050406030204" charset="0"/>
                                    <a:cs typeface="Cambria Math" panose="02040503050406030204" charset="0"/>
                                  </a:rPr>
                                  <m:t>3</m:t>
                                </m:r>
                              </m:den>
                            </m:f>
                          </m:sup>
                        </m:sSup>
                      </m:num>
                      <m:den>
                        <m:r>
                          <a:rPr lang="en-US" altLang="zh-CN" i="1">
                            <a:latin typeface="Cambria Math" panose="02040503050406030204" charset="0"/>
                            <a:cs typeface="Cambria Math" panose="02040503050406030204" charset="0"/>
                          </a:rPr>
                          <m:t>𝜔</m:t>
                        </m:r>
                      </m:den>
                    </m:f>
                  </m:oMath>
                </a14:m>
                <a:r>
                  <a:rPr lang="en-US" altLang="zh-CN">
                    <a:sym typeface="+mn-ea"/>
                  </a:rPr>
                  <a:t> </a:t>
                </a:r>
                <a:r>
                  <a:rPr lang="zh-CN" altLang="en-US">
                    <a:sym typeface="+mn-ea"/>
                  </a:rPr>
                  <a:t>的，在</a:t>
                </a:r>
                <a:r>
                  <a:rPr lang="en-US" altLang="zh-CN">
                    <a:sym typeface="+mn-ea"/>
                  </a:rPr>
                  <a:t> </a:t>
                </a:r>
                <a14:m>
                  <m:oMath xmlns:m="http://schemas.openxmlformats.org/officeDocument/2006/math">
                    <m:r>
                      <a:rPr lang="en-US" altLang="zh-CN">
                        <a:latin typeface="Cambria Math" panose="02040503050406030204" charset="0"/>
                        <a:cs typeface="Cambria Math" panose="02040503050406030204" charset="0"/>
                      </a:rPr>
                      <m:t>8</m:t>
                    </m:r>
                  </m:oMath>
                </a14:m>
                <a:r>
                  <a:rPr lang="en-US" altLang="zh-CN">
                    <a:sym typeface="+mn-ea"/>
                  </a:rPr>
                  <a:t> </a:t>
                </a:r>
                <a:r>
                  <a:rPr lang="zh-CN" altLang="en-US">
                    <a:sym typeface="+mn-ea"/>
                  </a:rPr>
                  <a:t>秒的时间限制下可以通过。</a:t>
                </a:r>
                <a:endParaRPr lang="zh-CN" altLang="en-US"/>
              </a:p>
            </p:txBody>
          </p:sp>
        </mc:Choice>
        <mc:Fallback xmlns="">
          <p:sp>
            <p:nvSpPr>
              <p:cNvPr id="37" name="文本框 36"/>
              <p:cNvSpPr txBox="1">
                <a:spLocks noRot="1" noChangeAspect="1" noMove="1" noResize="1" noEditPoints="1" noAdjustHandles="1" noChangeArrowheads="1" noChangeShapeType="1" noTextEdit="1"/>
              </p:cNvSpPr>
              <p:nvPr/>
            </p:nvSpPr>
            <p:spPr>
              <a:xfrm>
                <a:off x="435610" y="618490"/>
                <a:ext cx="10887075" cy="3816350"/>
              </a:xfrm>
              <a:prstGeom prst="rect">
                <a:avLst/>
              </a:prstGeom>
              <a:blipFill rotWithShape="1">
                <a:blip r:embed="rId3"/>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8145"/>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06</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6805"/>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SIX</a:t>
            </a: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zh-CN" altLang="en-US" sz="4800" dirty="0">
                <a:solidFill>
                  <a:schemeClr val="bg2">
                    <a:lumMod val="25000"/>
                  </a:schemeClr>
                </a:solidFill>
                <a:latin typeface="思源黑体 CN Medium" panose="020B0600000000000000" pitchFamily="34" charset="-122"/>
                <a:ea typeface="思源黑体 CN Medium" panose="020B0600000000000000" pitchFamily="34" charset="-122"/>
                <a:sym typeface="+mn-ea"/>
              </a:rPr>
              <a:t>操作树</a:t>
            </a:r>
          </a:p>
        </p:txBody>
      </p:sp>
      <p:sp>
        <p:nvSpPr>
          <p:cNvPr id="7" name="文本框 6"/>
          <p:cNvSpPr txBox="1"/>
          <p:nvPr/>
        </p:nvSpPr>
        <p:spPr>
          <a:xfrm>
            <a:off x="3347720" y="5233670"/>
            <a:ext cx="5048250" cy="368300"/>
          </a:xfrm>
          <a:prstGeom prst="rect">
            <a:avLst/>
          </a:prstGeom>
          <a:noFill/>
        </p:spPr>
        <p:txBody>
          <a:bodyPr wrap="square" rtlCol="0">
            <a:spAutoFit/>
          </a:bodyPr>
          <a:lstStyle/>
          <a:p>
            <a:r>
              <a:rPr lang="zh-CN" altLang="en-US"/>
              <a:t>用于应对可离线的可持久化问题。</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589280" y="1311275"/>
            <a:ext cx="6026150" cy="1060450"/>
          </a:xfrm>
          <a:prstGeom prst="rect">
            <a:avLst/>
          </a:prstGeom>
        </p:spPr>
        <p:txBody>
          <a:bodyPr wrap="square">
            <a:spAutoFit/>
          </a:bodyPr>
          <a:lstStyle/>
          <a:p>
            <a:pPr algn="l">
              <a:lnSpc>
                <a:spcPct val="150000"/>
              </a:lnSpc>
              <a:spcAft>
                <a:spcPts val="0"/>
              </a:spcAft>
              <a:buClrTx/>
              <a:buSzTx/>
              <a:buNone/>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对于每个版本，由其所依赖的版本向其连边。</a:t>
            </a:r>
          </a:p>
          <a:p>
            <a:pPr algn="l">
              <a:lnSpc>
                <a:spcPct val="150000"/>
              </a:lnSpc>
              <a:spcAft>
                <a:spcPts val="0"/>
              </a:spcAft>
              <a:buClrTx/>
              <a:buSzTx/>
              <a:buNone/>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sym typeface="+mn-ea"/>
              </a:rPr>
              <a:t>最后遍历得到的树，进入搜索前修改，回溯时撤回修改，即可算出结果。</a:t>
            </a:r>
            <a:endPar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a:p>
            <a:pPr>
              <a:lnSpc>
                <a:spcPct val="150000"/>
              </a:lnSpc>
              <a:spcAft>
                <a:spcPts val="0"/>
              </a:spcAft>
            </a:pPr>
            <a:endPar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endParaRPr>
          </a:p>
        </p:txBody>
      </p:sp>
      <p:sp>
        <p:nvSpPr>
          <p:cNvPr id="26" name="文本框 25"/>
          <p:cNvSpPr txBox="1"/>
          <p:nvPr/>
        </p:nvSpPr>
        <p:spPr>
          <a:xfrm>
            <a:off x="563880" y="238760"/>
            <a:ext cx="4058920" cy="583565"/>
          </a:xfrm>
          <a:prstGeom prst="rect">
            <a:avLst/>
          </a:prstGeom>
          <a:noFill/>
        </p:spPr>
        <p:txBody>
          <a:bodyPr wrap="square" rtlCol="0">
            <a:spAutoFit/>
          </a:bodyPr>
          <a:lstStyle/>
          <a:p>
            <a:r>
              <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rPr>
              <a:t>操作树</a:t>
            </a:r>
            <a:r>
              <a:rPr lang="en-US" altLang="zh-CN" sz="3200" dirty="0">
                <a:solidFill>
                  <a:schemeClr val="bg2">
                    <a:lumMod val="25000"/>
                  </a:schemeClr>
                </a:solidFill>
                <a:latin typeface="思源黑体 CN Medium" panose="020B0600000000000000" pitchFamily="34" charset="-122"/>
                <a:ea typeface="思源黑体 CN Medium" panose="020B0600000000000000" pitchFamily="34" charset="-122"/>
              </a:rPr>
              <a:t>	</a:t>
            </a: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435385" y="118126"/>
            <a:ext cx="2321021" cy="906309"/>
            <a:chOff x="435385" y="118126"/>
            <a:chExt cx="2321021" cy="906309"/>
          </a:xfrm>
        </p:grpSpPr>
        <p:sp>
          <p:nvSpPr>
            <p:cNvPr id="4" name="文本框 3"/>
            <p:cNvSpPr txBox="1"/>
            <p:nvPr/>
          </p:nvSpPr>
          <p:spPr>
            <a:xfrm>
              <a:off x="708420" y="151164"/>
              <a:ext cx="1097280" cy="460375"/>
            </a:xfrm>
            <a:prstGeom prst="rect">
              <a:avLst/>
            </a:prstGeom>
            <a:noFill/>
          </p:spPr>
          <p:txBody>
            <a:bodyPr wrap="none" rtlCol="0">
              <a:spAutoFit/>
            </a:bodyPr>
            <a:lstStyle/>
            <a:p>
              <a:r>
                <a:rPr lang="zh-CN" altLang="en-US" sz="2400" b="1" dirty="0">
                  <a:latin typeface="Segoe UI" panose="020B0502040204020203" pitchFamily="34" charset="0"/>
                  <a:cs typeface="Segoe UI" panose="020B0502040204020203" pitchFamily="34" charset="0"/>
                </a:rPr>
                <a:t>战争题</a:t>
              </a:r>
            </a:p>
          </p:txBody>
        </p:sp>
        <p:sp>
          <p:nvSpPr>
            <p:cNvPr id="6" name="矩形 5"/>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12" name="矩形 11"/>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1" name="直接连接符 30"/>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4" name="矩形 33"/>
            <p:cNvSpPr/>
            <p:nvPr/>
          </p:nvSpPr>
          <p:spPr>
            <a:xfrm>
              <a:off x="708420" y="620378"/>
              <a:ext cx="1689735" cy="337185"/>
            </a:xfrm>
            <a:prstGeom prst="rect">
              <a:avLst/>
            </a:prstGeom>
          </p:spPr>
          <p:txBody>
            <a:bodyPr wrap="none">
              <a:spAutoFit/>
            </a:bodyPr>
            <a:lstStyle/>
            <a:p>
              <a:pPr algn="l"/>
              <a:r>
                <a:rPr lang="en-US" altLang="zh-CN" sz="1600" dirty="0">
                  <a:solidFill>
                    <a:schemeClr val="bg2">
                      <a:lumMod val="50000"/>
                    </a:schemeClr>
                  </a:solidFill>
                  <a:latin typeface="Segoe UI" panose="020B0502040204020203" pitchFamily="34" charset="0"/>
                  <a:cs typeface="Segoe UI" panose="020B0502040204020203" pitchFamily="34" charset="0"/>
                </a:rPr>
                <a:t>Warfare Problem</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 name="文本框 2"/>
              <p:cNvSpPr txBox="1"/>
              <p:nvPr/>
            </p:nvSpPr>
            <p:spPr>
              <a:xfrm>
                <a:off x="435610" y="1301115"/>
                <a:ext cx="12190730" cy="2046605"/>
              </a:xfrm>
              <a:prstGeom prst="rect">
                <a:avLst/>
              </a:prstGeom>
              <a:noFill/>
            </p:spPr>
            <p:txBody>
              <a:bodyPr wrap="square" rtlCol="0">
                <a:spAutoFit/>
              </a:bodyPr>
              <a:lstStyle/>
              <a:p>
                <a:pPr marL="0" indent="0">
                  <a:buNone/>
                </a:pPr>
                <a:r>
                  <a:rPr lang="zh-CN" altLang="en-US">
                    <a:sym typeface="+mn-ea"/>
                  </a:rPr>
                  <a:t>题意：</a:t>
                </a:r>
                <a:endParaRPr lang="en-US" altLang="zh-CN"/>
              </a:p>
              <a:p>
                <a:pPr marL="0" indent="0">
                  <a:buNone/>
                </a:pPr>
                <a:r>
                  <a:rPr lang="zh-CN" altLang="en-US"/>
                  <a:t>给你一个图，每个点有点权，最开始没有边。</a:t>
                </a:r>
                <a:endParaRPr lang="en-US" altLang="zh-CN"/>
              </a:p>
              <a:p>
                <a:pPr marL="0" indent="0">
                  <a:buNone/>
                </a:pPr>
                <a:r>
                  <a:rPr lang="zh-CN" altLang="en-US"/>
                  <a:t>有一些操作：</a:t>
                </a:r>
                <a:endParaRPr lang="en-US" altLang="zh-CN"/>
              </a:p>
              <a:p>
                <a:pPr marL="0" indent="0">
                  <a:buNone/>
                </a:pPr>
                <a:r>
                  <a:rPr lang="en-US" altLang="zh-CN"/>
                  <a:t>1. </a:t>
                </a:r>
                <a:r>
                  <a:rPr lang="zh-CN" altLang="en-US"/>
                  <a:t>添加一条</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x</m:t>
                    </m:r>
                  </m:oMath>
                </a14:m>
                <a:r>
                  <a:rPr lang="en-US" altLang="zh-CN"/>
                  <a:t> </a:t>
                </a:r>
                <a:r>
                  <a:rPr lang="zh-CN" altLang="en-US"/>
                  <a:t>与</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y</m:t>
                    </m:r>
                  </m:oMath>
                </a14:m>
                <a:r>
                  <a:rPr lang="en-US" altLang="zh-CN"/>
                  <a:t> </a:t>
                </a:r>
                <a:r>
                  <a:rPr lang="zh-CN" altLang="en-US"/>
                  <a:t>之间的双向边。</a:t>
                </a:r>
              </a:p>
              <a:p>
                <a:pPr marL="0" indent="0">
                  <a:buNone/>
                </a:pPr>
                <a:r>
                  <a:rPr lang="en-US" altLang="zh-CN"/>
                  <a:t>2. </a:t>
                </a:r>
                <a:r>
                  <a:rPr lang="zh-CN" altLang="en-US"/>
                  <a:t>回到第</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x</m:t>
                    </m:r>
                  </m:oMath>
                </a14:m>
                <a:r>
                  <a:rPr lang="en-US" altLang="zh-CN"/>
                  <a:t> </a:t>
                </a:r>
                <a:r>
                  <a:rPr lang="zh-CN" altLang="en-US"/>
                  <a:t>次操作后的状态（注意这里的</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x</m:t>
                    </m:r>
                  </m:oMath>
                </a14:m>
                <a:r>
                  <a:rPr lang="en-US" altLang="zh-CN"/>
                  <a:t> </a:t>
                </a:r>
                <a:r>
                  <a:rPr lang="zh-CN" altLang="en-US"/>
                  <a:t>可以是</a:t>
                </a:r>
                <a:r>
                  <a:rPr lang="en-US" altLang="zh-CN"/>
                  <a:t> </a:t>
                </a:r>
                <a14:m>
                  <m:oMath xmlns:m="http://schemas.openxmlformats.org/officeDocument/2006/math">
                    <m:r>
                      <a:rPr lang="en-US" altLang="zh-CN">
                        <a:latin typeface="Cambria Math" panose="02040503050406030204" charset="0"/>
                        <a:cs typeface="Cambria Math" panose="02040503050406030204" charset="0"/>
                      </a:rPr>
                      <m:t>0</m:t>
                    </m:r>
                  </m:oMath>
                </a14:m>
                <a:r>
                  <a:rPr lang="zh-CN" altLang="en-US"/>
                  <a:t>，即回到初始状态）。</a:t>
                </a:r>
              </a:p>
              <a:p>
                <a:pPr marL="0" indent="0">
                  <a:buNone/>
                </a:pPr>
                <a:r>
                  <a:rPr lang="en-US" altLang="zh-CN"/>
                  <a:t>3. </a:t>
                </a:r>
                <a:r>
                  <a:rPr lang="zh-CN" altLang="en-US"/>
                  <a:t>查询</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x</m:t>
                    </m:r>
                  </m:oMath>
                </a14:m>
                <a:r>
                  <a:rPr lang="en-US" altLang="zh-CN"/>
                  <a:t> </a:t>
                </a:r>
                <a:r>
                  <a:rPr lang="zh-CN" altLang="en-US"/>
                  <a:t>所在联通块能到的点中点权第</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y</m:t>
                    </m:r>
                  </m:oMath>
                </a14:m>
                <a:r>
                  <a:rPr lang="en-US" altLang="zh-CN"/>
                  <a:t> </a:t>
                </a:r>
                <a:r>
                  <a:rPr lang="zh-CN" altLang="en-US"/>
                  <a:t>小的值，如果不存在，那么输出</a:t>
                </a:r>
                <a:r>
                  <a:rPr lang="en-US" altLang="zh-CN"/>
                  <a:t> </a:t>
                </a:r>
                <a14:m>
                  <m:oMath xmlns:m="http://schemas.openxmlformats.org/officeDocument/2006/math">
                    <m:r>
                      <a:rPr lang="en-US" altLang="zh-CN">
                        <a:latin typeface="Cambria Math" panose="02040503050406030204" charset="0"/>
                        <a:cs typeface="Cambria Math" panose="02040503050406030204" charset="0"/>
                      </a:rPr>
                      <m:t>−1</m:t>
                    </m:r>
                  </m:oMath>
                </a14:m>
                <a:r>
                  <a:rPr lang="zh-CN" altLang="en-US"/>
                  <a:t>。</a:t>
                </a:r>
              </a:p>
              <a:p>
                <a:pPr marL="0" indent="0">
                  <a:buNone/>
                </a:pPr>
                <a14:m>
                  <m:oMath xmlns:m="http://schemas.openxmlformats.org/officeDocument/2006/math">
                    <m:r>
                      <a:rPr lang="en-US" altLang="zh-CN" i="1">
                        <a:latin typeface="Cambria Math" panose="02040503050406030204" charset="0"/>
                        <a:cs typeface="Cambria Math" panose="02040503050406030204" charset="0"/>
                        <a:sym typeface="+mn-ea"/>
                      </a:rPr>
                      <m:t>𝑛</m:t>
                    </m:r>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𝑚</m:t>
                    </m:r>
                  </m:oMath>
                </a14:m>
                <a:r>
                  <a:rPr lang="en-US" altLang="zh-CN">
                    <a:sym typeface="+mn-ea"/>
                  </a:rPr>
                  <a:t> </a:t>
                </a:r>
                <a:r>
                  <a:rPr lang="zh-CN" altLang="en-US">
                    <a:sym typeface="+mn-ea"/>
                  </a:rPr>
                  <a:t>小于等于</a:t>
                </a:r>
                <a:r>
                  <a:rPr lang="en-US" altLang="zh-CN">
                    <a:sym typeface="+mn-ea"/>
                  </a:rPr>
                  <a:t> </a:t>
                </a:r>
                <a14:m>
                  <m:oMath xmlns:m="http://schemas.openxmlformats.org/officeDocument/2006/math">
                    <m:sSup>
                      <m:sSupPr>
                        <m:ctrlPr>
                          <a:rPr lang="en-US" altLang="zh-CN" i="1">
                            <a:latin typeface="Cambria Math" panose="02040503050406030204" pitchFamily="18" charset="0"/>
                            <a:cs typeface="Cambria Math" panose="02040503050406030204" charset="0"/>
                            <a:sym typeface="+mn-ea"/>
                          </a:rPr>
                        </m:ctrlPr>
                      </m:sSupPr>
                      <m:e>
                        <m:r>
                          <a:rPr lang="en-US" altLang="zh-CN" i="1">
                            <a:latin typeface="Cambria Math" panose="02040503050406030204" charset="0"/>
                            <a:cs typeface="Cambria Math" panose="02040503050406030204" charset="0"/>
                            <a:sym typeface="+mn-ea"/>
                          </a:rPr>
                          <m:t>10</m:t>
                        </m:r>
                      </m:e>
                      <m:sup>
                        <m:r>
                          <a:rPr lang="en-US" altLang="zh-CN" i="1">
                            <a:latin typeface="Cambria Math" panose="02040503050406030204" charset="0"/>
                            <a:cs typeface="Cambria Math" panose="02040503050406030204" charset="0"/>
                            <a:sym typeface="+mn-ea"/>
                          </a:rPr>
                          <m:t>5</m:t>
                        </m:r>
                      </m:sup>
                    </m:sSup>
                  </m:oMath>
                </a14:m>
                <a:r>
                  <a:rPr lang="zh-CN" altLang="en-US">
                    <a:latin typeface="Cambria Math" panose="02040503050406030204" charset="0"/>
                    <a:cs typeface="Cambria Math" panose="02040503050406030204" charset="0"/>
                    <a:sym typeface="+mn-ea"/>
                  </a:rPr>
                  <a:t>，时间限制</a:t>
                </a:r>
                <a:r>
                  <a:rPr lang="en-US" altLang="zh-CN">
                    <a:latin typeface="Cambria Math" panose="02040503050406030204" charset="0"/>
                    <a:cs typeface="Cambria Math" panose="02040503050406030204" charset="0"/>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500 </m:t>
                    </m:r>
                    <m:r>
                      <a:rPr lang="en-US" altLang="zh-CN" i="1">
                        <a:latin typeface="Cambria Math" panose="02040503050406030204" charset="0"/>
                        <a:cs typeface="Cambria Math" panose="02040503050406030204" charset="0"/>
                        <a:sym typeface="+mn-ea"/>
                      </a:rPr>
                      <m:t>𝑚𝑠</m:t>
                    </m:r>
                  </m:oMath>
                </a14:m>
                <a:r>
                  <a:rPr lang="en-US" altLang="zh-CN">
                    <a:latin typeface="Cambria Math" panose="02040503050406030204" charset="0"/>
                    <a:cs typeface="Cambria Math" panose="02040503050406030204" charset="0"/>
                    <a:sym typeface="+mn-ea"/>
                  </a:rPr>
                  <a:t> </a:t>
                </a:r>
                <a:r>
                  <a:rPr lang="zh-CN" altLang="en-US">
                    <a:latin typeface="Cambria Math" panose="02040503050406030204" charset="0"/>
                    <a:cs typeface="Cambria Math" panose="02040503050406030204" charset="0"/>
                    <a:sym typeface="+mn-ea"/>
                  </a:rPr>
                  <a:t>，空间限制</a:t>
                </a:r>
                <a:r>
                  <a:rPr lang="en-US" altLang="zh-CN">
                    <a:latin typeface="Cambria Math" panose="02040503050406030204" charset="0"/>
                    <a:cs typeface="Cambria Math" panose="02040503050406030204" charset="0"/>
                    <a:sym typeface="+mn-ea"/>
                  </a:rPr>
                  <a:t> </a:t>
                </a:r>
                <a14:m>
                  <m:oMath xmlns:m="http://schemas.openxmlformats.org/officeDocument/2006/math">
                    <m:r>
                      <a:rPr lang="en-US" altLang="zh-CN" i="1">
                        <a:latin typeface="Cambria Math" panose="02040503050406030204" charset="0"/>
                        <a:cs typeface="Cambria Math" panose="02040503050406030204" charset="0"/>
                        <a:sym typeface="+mn-ea"/>
                      </a:rPr>
                      <m:t>20 </m:t>
                    </m:r>
                    <m:r>
                      <a:rPr lang="en-US" altLang="zh-CN" i="1">
                        <a:latin typeface="Cambria Math" panose="02040503050406030204" charset="0"/>
                        <a:cs typeface="Cambria Math" panose="02040503050406030204" charset="0"/>
                        <a:sym typeface="+mn-ea"/>
                      </a:rPr>
                      <m:t>𝑀𝐵</m:t>
                    </m:r>
                  </m:oMath>
                </a14:m>
                <a:r>
                  <a:rPr lang="zh-CN" altLang="en-US">
                    <a:latin typeface="Cambria Math" panose="02040503050406030204" charset="0"/>
                    <a:cs typeface="Cambria Math" panose="02040503050406030204" charset="0"/>
                    <a:sym typeface="+mn-ea"/>
                  </a:rPr>
                  <a:t>。</a:t>
                </a:r>
              </a:p>
            </p:txBody>
          </p:sp>
        </mc:Choice>
        <mc:Fallback xmlns="">
          <p:sp>
            <p:nvSpPr>
              <p:cNvPr id="3" name="文本框 2"/>
              <p:cNvSpPr txBox="1">
                <a:spLocks noRot="1" noChangeAspect="1" noMove="1" noResize="1" noEditPoints="1" noAdjustHandles="1" noChangeArrowheads="1" noChangeShapeType="1" noTextEdit="1"/>
              </p:cNvSpPr>
              <p:nvPr/>
            </p:nvSpPr>
            <p:spPr>
              <a:xfrm>
                <a:off x="435610" y="1301115"/>
                <a:ext cx="12190730" cy="204660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435610" y="3331210"/>
                <a:ext cx="5444490" cy="368300"/>
              </a:xfrm>
              <a:prstGeom prst="rect">
                <a:avLst/>
              </a:prstGeom>
              <a:noFill/>
            </p:spPr>
            <p:txBody>
              <a:bodyPr wrap="square" rtlCol="0">
                <a:spAutoFit/>
              </a:bodyPr>
              <a:lstStyle/>
              <a:p>
                <a:r>
                  <a:rPr lang="en-US" altLang="zh-CN"/>
                  <a:t>Hint 1</a:t>
                </a:r>
                <a:r>
                  <a:rPr lang="zh-CN" altLang="en-US"/>
                  <a:t>：没有</a:t>
                </a:r>
                <a:r>
                  <a:rPr lang="en-US" altLang="zh-CN"/>
                  <a:t> </a:t>
                </a:r>
                <a14:m>
                  <m:oMath xmlns:m="http://schemas.openxmlformats.org/officeDocument/2006/math">
                    <m:r>
                      <a:rPr lang="en-US" altLang="zh-CN" i="1">
                        <a:latin typeface="Cambria Math" panose="02040503050406030204" charset="0"/>
                        <a:cs typeface="Cambria Math" panose="02040503050406030204" charset="0"/>
                      </a:rPr>
                      <m:t>2</m:t>
                    </m:r>
                  </m:oMath>
                </a14:m>
                <a:r>
                  <a:rPr lang="en-US" altLang="zh-CN"/>
                  <a:t> </a:t>
                </a:r>
                <a:r>
                  <a:rPr lang="zh-CN" altLang="en-US"/>
                  <a:t>操作怎么做？</a:t>
                </a:r>
              </a:p>
            </p:txBody>
          </p:sp>
        </mc:Choice>
        <mc:Fallback xmlns="">
          <p:sp>
            <p:nvSpPr>
              <p:cNvPr id="28" name="文本框 27"/>
              <p:cNvSpPr txBox="1">
                <a:spLocks noRot="1" noChangeAspect="1" noMove="1" noResize="1" noEditPoints="1" noAdjustHandles="1" noChangeArrowheads="1" noChangeShapeType="1" noTextEdit="1"/>
              </p:cNvSpPr>
              <p:nvPr/>
            </p:nvSpPr>
            <p:spPr>
              <a:xfrm>
                <a:off x="435610" y="3331210"/>
                <a:ext cx="5444490" cy="368300"/>
              </a:xfrm>
              <a:prstGeom prst="rect">
                <a:avLst/>
              </a:prstGeom>
              <a:blipFill rotWithShape="1">
                <a:blip r:embed="rId3"/>
                <a:stretch>
                  <a:fillRect/>
                </a:stretch>
              </a:blipFill>
            </p:spPr>
            <p:txBody>
              <a:bodyPr/>
              <a:lstStyle/>
              <a:p>
                <a:r>
                  <a:rPr lang="zh-CN" altLang="en-US">
                    <a:noFill/>
                  </a:rPr>
                  <a:t> </a:t>
                </a:r>
              </a:p>
            </p:txBody>
          </p:sp>
        </mc:Fallback>
      </mc:AlternateContent>
      <p:sp>
        <p:nvSpPr>
          <p:cNvPr id="29" name="文本框 28"/>
          <p:cNvSpPr txBox="1"/>
          <p:nvPr/>
        </p:nvSpPr>
        <p:spPr>
          <a:xfrm>
            <a:off x="435610" y="3674745"/>
            <a:ext cx="8181975" cy="368300"/>
          </a:xfrm>
          <a:prstGeom prst="rect">
            <a:avLst/>
          </a:prstGeom>
          <a:noFill/>
        </p:spPr>
        <p:txBody>
          <a:bodyPr wrap="square" rtlCol="0">
            <a:spAutoFit/>
          </a:bodyPr>
          <a:lstStyle/>
          <a:p>
            <a:r>
              <a:rPr lang="en-US" altLang="zh-CN"/>
              <a:t>Hint 2</a:t>
            </a:r>
            <a:r>
              <a:rPr lang="zh-CN" altLang="en-US"/>
              <a:t>：这题没有强制在线。</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3"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3"/>
      <p:bldP spid="28" grpId="0"/>
      <p:bldP spid="2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5146771" cy="839437"/>
            <a:chOff x="435385" y="118126"/>
            <a:chExt cx="5146771" cy="839437"/>
          </a:xfrm>
        </p:grpSpPr>
        <p:sp>
          <p:nvSpPr>
            <p:cNvPr id="29" name="文本框 28"/>
            <p:cNvSpPr txBox="1"/>
            <p:nvPr/>
          </p:nvSpPr>
          <p:spPr>
            <a:xfrm>
              <a:off x="708420" y="151164"/>
              <a:ext cx="309880" cy="460375"/>
            </a:xfrm>
            <a:prstGeom prst="rect">
              <a:avLst/>
            </a:prstGeom>
            <a:noFill/>
          </p:spPr>
          <p:txBody>
            <a:bodyPr wrap="none" rtlCol="0">
              <a:spAutoFit/>
            </a:bodyPr>
            <a:lstStyle/>
            <a:p>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5166658" y="140118"/>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3" name="矩形 32"/>
            <p:cNvSpPr/>
            <p:nvPr/>
          </p:nvSpPr>
          <p:spPr>
            <a:xfrm>
              <a:off x="708420" y="620378"/>
              <a:ext cx="309880" cy="337185"/>
            </a:xfrm>
            <a:prstGeom prst="rect">
              <a:avLst/>
            </a:prstGeom>
          </p:spPr>
          <p:txBody>
            <a:bodyPr wrap="none">
              <a:spAutoFit/>
            </a:bodyPr>
            <a:lstStyle/>
            <a:p>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727075" y="141605"/>
            <a:ext cx="4753610" cy="368300"/>
          </a:xfrm>
          <a:prstGeom prst="rect">
            <a:avLst/>
          </a:prstGeom>
          <a:noFill/>
        </p:spPr>
        <p:txBody>
          <a:bodyPr wrap="square" rtlCol="0">
            <a:spAutoFit/>
          </a:bodyPr>
          <a:lstStyle/>
          <a:p>
            <a:pPr marL="0" indent="0">
              <a:buNone/>
            </a:pPr>
            <a:r>
              <a:rPr lang="en-US" altLang="zh-CN">
                <a:sym typeface="+mn-ea"/>
                <a:hlinkClick r:id="rId2" action="ppaction://hlinkfile"/>
              </a:rPr>
              <a:t>[Ynoi Easy Round 2014] </a:t>
            </a:r>
            <a:r>
              <a:rPr lang="zh-CN" altLang="en-US">
                <a:sym typeface="+mn-ea"/>
                <a:hlinkClick r:id="rId2" action="ppaction://hlinkfile"/>
              </a:rPr>
              <a:t>等这场战争结束之后</a:t>
            </a:r>
            <a:endParaRPr lang="zh-CN" altLang="en-US"/>
          </a:p>
        </p:txBody>
      </p:sp>
      <p:sp>
        <p:nvSpPr>
          <p:cNvPr id="3" name="文本框 2"/>
          <p:cNvSpPr txBox="1"/>
          <p:nvPr/>
        </p:nvSpPr>
        <p:spPr>
          <a:xfrm>
            <a:off x="727075" y="695960"/>
            <a:ext cx="5444490" cy="368300"/>
          </a:xfrm>
          <a:prstGeom prst="rect">
            <a:avLst/>
          </a:prstGeom>
          <a:noFill/>
        </p:spPr>
        <p:txBody>
          <a:bodyPr wrap="square" rtlCol="0">
            <a:spAutoFit/>
          </a:bodyPr>
          <a:lstStyle/>
          <a:p>
            <a:endParaRPr lang="zh-CN" altLang="en-US"/>
          </a:p>
        </p:txBody>
      </p:sp>
      <p:sp>
        <p:nvSpPr>
          <p:cNvPr id="37" name="文本框 36"/>
          <p:cNvSpPr txBox="1"/>
          <p:nvPr/>
        </p:nvSpPr>
        <p:spPr>
          <a:xfrm>
            <a:off x="435610" y="618490"/>
            <a:ext cx="10887075" cy="1476375"/>
          </a:xfrm>
          <a:prstGeom prst="rect">
            <a:avLst/>
          </a:prstGeom>
          <a:noFill/>
        </p:spPr>
        <p:txBody>
          <a:bodyPr wrap="square" rtlCol="0">
            <a:spAutoFit/>
          </a:bodyPr>
          <a:lstStyle/>
          <a:p>
            <a:pPr marL="0" indent="0">
              <a:buNone/>
            </a:pPr>
            <a:r>
              <a:rPr lang="zh-CN" altLang="en-US"/>
              <a:t>没可持久化怎么做？</a:t>
            </a:r>
            <a:endParaRPr lang="en-US" altLang="zh-CN"/>
          </a:p>
          <a:p>
            <a:pPr marL="0" indent="0">
              <a:buNone/>
            </a:pPr>
            <a:r>
              <a:rPr lang="zh-CN" altLang="en-US">
                <a:sym typeface="+mn-ea"/>
              </a:rPr>
              <a:t>考虑值域分块做第</a:t>
            </a:r>
            <a:r>
              <a:rPr lang="en-US" altLang="zh-CN">
                <a:sym typeface="+mn-ea"/>
              </a:rPr>
              <a:t> k </a:t>
            </a:r>
            <a:r>
              <a:rPr lang="zh-CN" altLang="en-US">
                <a:sym typeface="+mn-ea"/>
              </a:rPr>
              <a:t>小，那么连边可以并查集。</a:t>
            </a:r>
            <a:endParaRPr lang="en-US" altLang="zh-CN"/>
          </a:p>
          <a:p>
            <a:pPr marL="0" indent="0">
              <a:buNone/>
            </a:pPr>
            <a:r>
              <a:rPr lang="zh-CN" altLang="en-US">
                <a:sym typeface="+mn-ea"/>
              </a:rPr>
              <a:t>发现要可持久化，考虑操作树。</a:t>
            </a:r>
            <a:endParaRPr lang="en-US" altLang="zh-CN"/>
          </a:p>
          <a:p>
            <a:pPr marL="0" indent="0">
              <a:buNone/>
            </a:pPr>
            <a:r>
              <a:rPr lang="zh-CN" altLang="en-US">
                <a:sym typeface="+mn-ea"/>
              </a:rPr>
              <a:t>因其要支持撤销，考虑把并查集换成可撤销的。</a:t>
            </a:r>
            <a:endParaRPr lang="en-US" altLang="zh-CN"/>
          </a:p>
          <a:p>
            <a:pPr marL="0" indent="0">
              <a:buNone/>
            </a:pPr>
            <a:r>
              <a:rPr lang="zh-CN" altLang="en-US">
                <a:sym typeface="+mn-ea"/>
              </a:rPr>
              <a:t>做完了。</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238250" y="1123950"/>
            <a:ext cx="2905125" cy="4524375"/>
          </a:xfrm>
          <a:prstGeom prst="rect">
            <a:avLst/>
          </a:prstGeom>
          <a:noFill/>
          <a:ln w="317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8" name="矩形 7"/>
          <p:cNvSpPr/>
          <p:nvPr/>
        </p:nvSpPr>
        <p:spPr>
          <a:xfrm>
            <a:off x="3686175" y="1860441"/>
            <a:ext cx="914400" cy="2171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356499" y="2004725"/>
            <a:ext cx="3800475" cy="758190"/>
          </a:xfrm>
          <a:prstGeom prst="rect">
            <a:avLst/>
          </a:prstGeom>
          <a:noFill/>
        </p:spPr>
        <p:txBody>
          <a:bodyPr wrap="square" rtlCol="0">
            <a:spAutoFit/>
          </a:bodyPr>
          <a:lstStyle/>
          <a:p>
            <a:pPr>
              <a:lnSpc>
                <a:spcPts val="5200"/>
              </a:lnSpc>
            </a:pPr>
            <a:r>
              <a:rPr lang="en-US" altLang="zh-CN" sz="4400" spc="130" dirty="0">
                <a:gradFill>
                  <a:gsLst>
                    <a:gs pos="0">
                      <a:srgbClr val="498FCF"/>
                    </a:gs>
                    <a:gs pos="100000">
                      <a:srgbClr val="2B37BE"/>
                    </a:gs>
                  </a:gsLst>
                  <a:lin ang="8100000" scaled="1"/>
                </a:gradFill>
                <a:latin typeface="思源黑体 CN Heavy" panose="020B0A00000000000000" pitchFamily="34" charset="-122"/>
                <a:ea typeface="思源黑体 CN Heavy" panose="020B0A00000000000000" pitchFamily="34" charset="-122"/>
              </a:rPr>
              <a:t>2025.3.??</a:t>
            </a:r>
            <a:endParaRPr lang="zh-CN" altLang="en-US" sz="4400" spc="130" dirty="0">
              <a:gradFill>
                <a:gsLst>
                  <a:gs pos="0">
                    <a:srgbClr val="498FCF"/>
                  </a:gs>
                  <a:gs pos="100000">
                    <a:srgbClr val="2B37BE"/>
                  </a:gs>
                </a:gsLst>
                <a:lin ang="8100000" scaled="1"/>
              </a:gradFill>
              <a:latin typeface="思源黑体 CN Heavy" panose="020B0A00000000000000" pitchFamily="34" charset="-122"/>
              <a:ea typeface="思源黑体 CN Heavy" panose="020B0A00000000000000" pitchFamily="34" charset="-122"/>
            </a:endParaRPr>
          </a:p>
        </p:txBody>
      </p:sp>
      <p:sp>
        <p:nvSpPr>
          <p:cNvPr id="9" name="矩形 8"/>
          <p:cNvSpPr/>
          <p:nvPr/>
        </p:nvSpPr>
        <p:spPr>
          <a:xfrm>
            <a:off x="1356499" y="3361685"/>
            <a:ext cx="4659352" cy="507831"/>
          </a:xfrm>
          <a:prstGeom prst="rect">
            <a:avLst/>
          </a:prstGeom>
        </p:spPr>
        <p:txBody>
          <a:bodyPr wrap="none">
            <a:spAutoFit/>
          </a:bodyPr>
          <a:lstStyle/>
          <a:p>
            <a:pPr algn="ctr"/>
            <a:r>
              <a:rPr lang="en-US" altLang="zh-CN" sz="27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rPr>
              <a:t>THANK YOU FOR WAHCTING</a:t>
            </a:r>
            <a:endParaRPr lang="zh-CN" altLang="en-US" sz="2700" dirty="0">
              <a:solidFill>
                <a:schemeClr val="bg2">
                  <a:lumMod val="50000"/>
                </a:schemeClr>
              </a:solidFill>
              <a:latin typeface="Segoe UI" panose="020B0502040204020203" pitchFamily="34" charset="0"/>
              <a:ea typeface="方正姚体" panose="02010601030101010101" pitchFamily="2" charset="-122"/>
              <a:cs typeface="Segoe UI" panose="020B0502040204020203" pitchFamily="34" charset="0"/>
            </a:endParaRPr>
          </a:p>
        </p:txBody>
      </p:sp>
      <p:sp>
        <p:nvSpPr>
          <p:cNvPr id="10" name="矩形: 圆角 9"/>
          <p:cNvSpPr/>
          <p:nvPr/>
        </p:nvSpPr>
        <p:spPr>
          <a:xfrm>
            <a:off x="1507489" y="4046606"/>
            <a:ext cx="2216786" cy="507831"/>
          </a:xfrm>
          <a:prstGeom prst="roundRect">
            <a:avLst>
              <a:gd name="adj" fmla="val 50000"/>
            </a:avLst>
          </a:prstGeom>
          <a:gradFill>
            <a:gsLst>
              <a:gs pos="0">
                <a:srgbClr val="498FCF"/>
              </a:gs>
              <a:gs pos="100000">
                <a:srgbClr val="2B37BE"/>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522731" y="4133224"/>
            <a:ext cx="2301872" cy="337185"/>
          </a:xfrm>
          <a:prstGeom prst="rect">
            <a:avLst/>
          </a:prstGeom>
          <a:noFill/>
        </p:spPr>
        <p:txBody>
          <a:bodyPr wrap="square" rtlCol="0">
            <a:spAutoFit/>
          </a:bodyPr>
          <a:lstStyle/>
          <a:p>
            <a:r>
              <a:rPr lang="zh-CN" altLang="en-US" sz="1600" dirty="0">
                <a:solidFill>
                  <a:schemeClr val="bg1">
                    <a:lumMod val="95000"/>
                  </a:schemeClr>
                </a:solidFill>
                <a:latin typeface="思源黑体 CN Medium" panose="020B0600000000000000" pitchFamily="34" charset="-122"/>
                <a:ea typeface="思源黑体 CN Medium" panose="020B0600000000000000" pitchFamily="34" charset="-122"/>
              </a:rPr>
              <a:t>汇报人：</a:t>
            </a:r>
            <a:r>
              <a:rPr lang="zh-CN" altLang="en-US" sz="1600" dirty="0" err="1">
                <a:solidFill>
                  <a:schemeClr val="bg1">
                    <a:lumMod val="95000"/>
                  </a:schemeClr>
                </a:solidFill>
                <a:latin typeface="Segoe UI" panose="020B0502040204020203" pitchFamily="34" charset="0"/>
                <a:ea typeface="思源黑体 CN Medium" panose="020B0600000000000000" pitchFamily="34" charset="-122"/>
                <a:cs typeface="Segoe UI" panose="020B0502040204020203" pitchFamily="34" charset="0"/>
              </a:rPr>
              <a:t>徐一洛</a:t>
            </a:r>
          </a:p>
        </p:txBody>
      </p:sp>
      <p:sp>
        <p:nvSpPr>
          <p:cNvPr id="12" name="矩形 11"/>
          <p:cNvSpPr/>
          <p:nvPr/>
        </p:nvSpPr>
        <p:spPr>
          <a:xfrm rot="17894215">
            <a:off x="7073906" y="215310"/>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rot="17894215">
            <a:off x="8331846" y="3075831"/>
            <a:ext cx="6864338" cy="6864338"/>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1535431" y="4768720"/>
            <a:ext cx="5842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35431" y="4895720"/>
            <a:ext cx="292100" cy="0"/>
          </a:xfrm>
          <a:prstGeom prst="line">
            <a:avLst/>
          </a:prstGeom>
          <a:ln w="254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356499" y="2706331"/>
            <a:ext cx="3800475" cy="759182"/>
          </a:xfrm>
          <a:prstGeom prst="rect">
            <a:avLst/>
          </a:prstGeom>
          <a:noFill/>
        </p:spPr>
        <p:txBody>
          <a:bodyPr wrap="square" rtlCol="0">
            <a:spAutoFit/>
          </a:bodyPr>
          <a:lstStyle/>
          <a:p>
            <a:pPr>
              <a:lnSpc>
                <a:spcPts val="5200"/>
              </a:lnSpc>
            </a:pPr>
            <a:r>
              <a:rPr lang="zh-CN" altLang="en-US" sz="4400" spc="130" dirty="0">
                <a:solidFill>
                  <a:schemeClr val="bg2">
                    <a:lumMod val="25000"/>
                  </a:schemeClr>
                </a:solidFill>
                <a:latin typeface="思源黑体 CN Heavy" panose="020B0A00000000000000" pitchFamily="34" charset="-122"/>
                <a:ea typeface="思源黑体 CN Heavy" panose="020B0A00000000000000" pitchFamily="34" charset="-122"/>
              </a:rPr>
              <a:t>感谢您的观看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435385" y="118126"/>
            <a:ext cx="2321021" cy="906309"/>
            <a:chOff x="435385" y="118126"/>
            <a:chExt cx="2321021" cy="906309"/>
          </a:xfrm>
        </p:grpSpPr>
        <p:sp>
          <p:nvSpPr>
            <p:cNvPr id="29" name="文本框 28"/>
            <p:cNvSpPr txBox="1"/>
            <p:nvPr/>
          </p:nvSpPr>
          <p:spPr>
            <a:xfrm>
              <a:off x="708420" y="151164"/>
              <a:ext cx="792480" cy="460375"/>
            </a:xfrm>
            <a:prstGeom prst="rect">
              <a:avLst/>
            </a:prstGeom>
            <a:noFill/>
          </p:spPr>
          <p:txBody>
            <a:bodyPr wrap="none" rtlCol="0">
              <a:spAutoFit/>
            </a:bodyPr>
            <a:lstStyle/>
            <a:p>
              <a:pPr algn="l"/>
              <a:r>
                <a:rPr lang="zh-CN" altLang="en-US" sz="2400">
                  <a:sym typeface="+mn-ea"/>
                </a:rPr>
                <a:t>习题</a:t>
              </a:r>
              <a:endParaRPr lang="zh-CN" altLang="en-US" sz="2400" b="1" dirty="0">
                <a:latin typeface="Segoe UI" panose="020B0502040204020203" pitchFamily="34" charset="0"/>
                <a:cs typeface="Segoe UI" panose="020B0502040204020203" pitchFamily="34" charset="0"/>
              </a:endParaRPr>
            </a:p>
          </p:txBody>
        </p:sp>
        <p:sp>
          <p:nvSpPr>
            <p:cNvPr id="30" name="矩形 29"/>
            <p:cNvSpPr/>
            <p:nvPr/>
          </p:nvSpPr>
          <p:spPr>
            <a:xfrm>
              <a:off x="2340908" y="655103"/>
              <a:ext cx="415498" cy="369332"/>
            </a:xfrm>
            <a:prstGeom prst="rect">
              <a:avLst/>
            </a:prstGeom>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sp>
          <p:nvSpPr>
            <p:cNvPr id="31" name="矩形 30"/>
            <p:cNvSpPr/>
            <p:nvPr/>
          </p:nvSpPr>
          <p:spPr>
            <a:xfrm>
              <a:off x="435385" y="118126"/>
              <a:ext cx="415498" cy="369332"/>
            </a:xfrm>
            <a:prstGeom prst="rect">
              <a:avLst/>
            </a:prstGeom>
            <a:noFill/>
          </p:spPr>
          <p:txBody>
            <a:bodyPr wrap="none">
              <a:spAutoFit/>
            </a:bodyPr>
            <a:lstStyle/>
            <a:p>
              <a:r>
                <a:rPr lang="zh-CN" altLang="en-US" b="1" dirty="0">
                  <a:gradFill>
                    <a:gsLst>
                      <a:gs pos="0">
                        <a:srgbClr val="434DD5"/>
                      </a:gs>
                      <a:gs pos="100000">
                        <a:srgbClr val="488BCE"/>
                      </a:gs>
                    </a:gsLst>
                    <a:lin ang="5400000" scaled="1"/>
                  </a:gradFill>
                  <a:latin typeface="Segoe UI" panose="020B0502040204020203" pitchFamily="34" charset="0"/>
                  <a:cs typeface="Segoe UI" panose="020B0502040204020203" pitchFamily="34" charset="0"/>
                </a:rPr>
                <a:t>「</a:t>
              </a:r>
              <a:endParaRPr lang="zh-CN" altLang="en-US" dirty="0">
                <a:gradFill>
                  <a:gsLst>
                    <a:gs pos="0">
                      <a:srgbClr val="434DD5"/>
                    </a:gs>
                    <a:gs pos="100000">
                      <a:srgbClr val="488BCE"/>
                    </a:gs>
                  </a:gsLst>
                  <a:lin ang="5400000" scaled="1"/>
                </a:gradFill>
              </a:endParaRPr>
            </a:p>
          </p:txBody>
        </p:sp>
        <p:cxnSp>
          <p:nvCxnSpPr>
            <p:cNvPr id="32" name="直接连接符 31"/>
            <p:cNvCxnSpPr/>
            <p:nvPr/>
          </p:nvCxnSpPr>
          <p:spPr>
            <a:xfrm>
              <a:off x="821805" y="612829"/>
              <a:ext cx="1551007"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708420" y="620378"/>
              <a:ext cx="975995" cy="337185"/>
            </a:xfrm>
            <a:prstGeom prst="rect">
              <a:avLst/>
            </a:prstGeom>
          </p:spPr>
          <p:txBody>
            <a:bodyPr wrap="none">
              <a:spAutoFit/>
            </a:bodyPr>
            <a:lstStyle/>
            <a:p>
              <a:r>
                <a:rPr lang="en-US" altLang="zh-CN" sz="1600" dirty="0">
                  <a:solidFill>
                    <a:schemeClr val="bg2">
                      <a:lumMod val="50000"/>
                    </a:schemeClr>
                  </a:solidFill>
                  <a:latin typeface="Segoe UI" panose="020B0502040204020203" pitchFamily="34" charset="0"/>
                  <a:cs typeface="Segoe UI" panose="020B0502040204020203" pitchFamily="34" charset="0"/>
                </a:rPr>
                <a:t>exercises</a:t>
              </a:r>
              <a:endParaRPr lang="zh-CN" altLang="en-US" sz="1600" dirty="0">
                <a:solidFill>
                  <a:schemeClr val="bg2">
                    <a:lumMod val="50000"/>
                  </a:schemeClr>
                </a:solidFill>
                <a:latin typeface="Segoe UI" panose="020B0502040204020203" pitchFamily="34" charset="0"/>
                <a:cs typeface="Segoe UI" panose="020B0502040204020203" pitchFamily="34" charset="0"/>
              </a:endParaRPr>
            </a:p>
          </p:txBody>
        </p:sp>
      </p:grpSp>
      <p:sp>
        <p:nvSpPr>
          <p:cNvPr id="2" name="文本框 1"/>
          <p:cNvSpPr txBox="1"/>
          <p:nvPr/>
        </p:nvSpPr>
        <p:spPr>
          <a:xfrm>
            <a:off x="635635" y="1089660"/>
            <a:ext cx="4596130" cy="368300"/>
          </a:xfrm>
          <a:prstGeom prst="rect">
            <a:avLst/>
          </a:prstGeom>
          <a:noFill/>
        </p:spPr>
        <p:txBody>
          <a:bodyPr wrap="square" rtlCol="0">
            <a:spAutoFit/>
          </a:bodyPr>
          <a:lstStyle/>
          <a:p>
            <a:r>
              <a:rPr lang="zh-CN" altLang="en-US">
                <a:sym typeface="+mn-ea"/>
              </a:rPr>
              <a:t>上帝造题的七分钟</a:t>
            </a:r>
            <a:r>
              <a:rPr lang="en-US" altLang="zh-CN">
                <a:sym typeface="+mn-ea"/>
              </a:rPr>
              <a:t> 2 / </a:t>
            </a:r>
            <a:r>
              <a:rPr lang="zh-CN" altLang="en-US">
                <a:sym typeface="+mn-ea"/>
              </a:rPr>
              <a:t>花神游历各国</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19442724">
            <a:off x="2100002" y="705713"/>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19442724">
            <a:off x="2083334" y="1394491"/>
            <a:ext cx="7712976" cy="7712976"/>
          </a:xfrm>
          <a:prstGeom prst="rect">
            <a:avLst/>
          </a:prstGeom>
          <a:noFill/>
          <a:ln w="2540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2266950" y="2116502"/>
            <a:ext cx="3261685" cy="2939266"/>
          </a:xfrm>
          <a:prstGeom prst="rect">
            <a:avLst/>
          </a:prstGeom>
          <a:noFill/>
        </p:spPr>
        <p:txBody>
          <a:bodyPr wrap="square" rtlCol="0">
            <a:spAutoFit/>
          </a:bodyPr>
          <a:lstStyle>
            <a:defPPr>
              <a:defRPr lang="zh-CN"/>
            </a:defPPr>
            <a:lvl1pPr algn="ctr">
              <a:defRPr sz="3200" b="1">
                <a:gradFill>
                  <a:gsLst>
                    <a:gs pos="0">
                      <a:srgbClr val="498FCF"/>
                    </a:gs>
                    <a:gs pos="100000">
                      <a:srgbClr val="2B37BE"/>
                    </a:gs>
                  </a:gsLst>
                  <a:lin ang="8100000" scaled="1"/>
                </a:gradFill>
                <a:latin typeface="Segoe UI" panose="020B0502040204020203" pitchFamily="34" charset="0"/>
                <a:cs typeface="Segoe UI" panose="020B0502040204020203" pitchFamily="34" charset="0"/>
              </a:defRPr>
            </a:lvl1pPr>
          </a:lstStyle>
          <a:p>
            <a:r>
              <a:rPr lang="en-US" altLang="zh-CN" sz="18500" b="0" dirty="0"/>
              <a:t>02</a:t>
            </a:r>
            <a:endParaRPr lang="zh-CN" altLang="en-US" sz="18500" b="0" dirty="0"/>
          </a:p>
        </p:txBody>
      </p:sp>
      <p:sp>
        <p:nvSpPr>
          <p:cNvPr id="5" name="Rectangle 14" descr="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
          <p:cNvSpPr/>
          <p:nvPr/>
        </p:nvSpPr>
        <p:spPr>
          <a:xfrm>
            <a:off x="5040674" y="2585861"/>
            <a:ext cx="5190260" cy="1107996"/>
          </a:xfrm>
          <a:prstGeom prst="rect">
            <a:avLst/>
          </a:prstGeom>
        </p:spPr>
        <p:txBody>
          <a:bodyPr wrap="square">
            <a:spAutoFit/>
          </a:bodyPr>
          <a:lstStyle/>
          <a:p>
            <a:r>
              <a:rPr lang="en-US" sz="6600" dirty="0">
                <a:solidFill>
                  <a:schemeClr val="bg2">
                    <a:lumMod val="25000"/>
                  </a:schemeClr>
                </a:solidFill>
                <a:latin typeface="Segoe UI" panose="020B0502040204020203" pitchFamily="34" charset="0"/>
                <a:cs typeface="Segoe UI" panose="020B0502040204020203" pitchFamily="34" charset="0"/>
              </a:rPr>
              <a:t>PART TWO</a:t>
            </a:r>
          </a:p>
        </p:txBody>
      </p:sp>
      <p:sp>
        <p:nvSpPr>
          <p:cNvPr id="6" name="文本框 5"/>
          <p:cNvSpPr txBox="1"/>
          <p:nvPr/>
        </p:nvSpPr>
        <p:spPr>
          <a:xfrm>
            <a:off x="5040674" y="3748411"/>
            <a:ext cx="6580910" cy="829945"/>
          </a:xfrm>
          <a:prstGeom prst="rect">
            <a:avLst/>
          </a:prstGeom>
          <a:noFill/>
        </p:spPr>
        <p:txBody>
          <a:bodyPr wrap="square" rtlCol="0">
            <a:spAutoFit/>
          </a:bodyPr>
          <a:lstStyle/>
          <a:p>
            <a:r>
              <a:rPr lang="zh-CN" altLang="en-US" sz="4800">
                <a:sym typeface="+mn-ea"/>
              </a:rPr>
              <a:t>线段树</a:t>
            </a:r>
            <a:endParaRPr lang="zh-CN" altLang="en-US" sz="4800" spc="130" dirty="0">
              <a:solidFill>
                <a:schemeClr val="bg2">
                  <a:lumMod val="25000"/>
                </a:schemeClr>
              </a:solidFill>
              <a:latin typeface="思源黑体 CN Heavy" panose="020B0A00000000000000" pitchFamily="34" charset="-122"/>
              <a:ea typeface="思源黑体 CN Heavy" panose="020B0A00000000000000"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5" name="矩形 24"/>
              <p:cNvSpPr/>
              <p:nvPr/>
            </p:nvSpPr>
            <p:spPr>
              <a:xfrm>
                <a:off x="589432" y="1311203"/>
                <a:ext cx="4445000" cy="3646170"/>
              </a:xfrm>
              <a:prstGeom prst="rect">
                <a:avLst/>
              </a:prstGeom>
            </p:spPr>
            <p:txBody>
              <a:bodyPr wrap="square">
                <a:spAutoFit/>
              </a:bodyPr>
              <a:lstStyle/>
              <a:p>
                <a:pPr>
                  <a:lnSpc>
                    <a:spcPct val="150000"/>
                  </a:lnSpc>
                  <a:spcAft>
                    <a:spcPts val="0"/>
                  </a:spcAft>
                </a:pP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实际上线段树维护的信息和懒标记都要满足一些条件，具体的，设线段树维护了一个信息半群</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𝐷</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 </a:t>
                </a:r>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，一个标记半群</a:t>
                </a:r>
                <a: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𝑀</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，一个二元运算符</a:t>
                </a:r>
                <a:r>
                  <a:rPr lang="en-US" altLang="zh-CN"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zh-CN" altLang="en-US" sz="1400"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a:t>，那么需要满足：</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𝐷</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是交换半群，</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𝐷</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𝑀</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𝐷</m:t>
                    </m:r>
                  </m:oMath>
                </a14:m>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运算符对于半群</a:t>
                </a:r>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14:m>
                  <m:oMath xmlns:m="http://schemas.openxmlformats.org/officeDocument/2006/math">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𝐷</m:t>
                    </m:r>
                    <m:r>
                      <a:rPr lang="en-US" altLang="zh-CN" sz="1400" i="1" kern="100" dirty="0">
                        <a:solidFill>
                          <a:schemeClr val="bg2">
                            <a:lumMod val="50000"/>
                          </a:schemeClr>
                        </a:solidFill>
                        <a:latin typeface="Cambria Math" panose="02040503050406030204" charset="0"/>
                        <a:ea typeface="微软雅黑" panose="020B0503020204020204" pitchFamily="34" charset="-122"/>
                        <a:cs typeface="Cambria Math" panose="02040503050406030204" charset="0"/>
                      </a:rPr>
                      <m:t>,+)</m:t>
                    </m:r>
                  </m:oMath>
                </a14:m>
                <a:r>
                  <a:rPr lang="en-US"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 </a:t>
                </a:r>
                <a:r>
                  <a:rPr lang="zh-CN" altLang="en-US"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具有分配率。</a:t>
                </a:r>
              </a:p>
              <a:p>
                <a:pPr>
                  <a:lnSpc>
                    <a:spcPct val="150000"/>
                  </a:lnSpc>
                  <a:spcAft>
                    <a:spcPts val="0"/>
                  </a:spcAft>
                </a:pPr>
                <a:r>
                  <a:rPr lang="zh-CN"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那么实际上，从上述内容可以看出，线段树是可以维护半群信息的，然而一些写法让其只能维护幺半群信息。这种写法就是先开一个初值为幺元的变量，在查询时与两边查询结果进行运算。</a:t>
                </a:r>
              </a:p>
              <a:p>
                <a:pPr>
                  <a:lnSpc>
                    <a:spcPct val="150000"/>
                  </a:lnSpc>
                  <a:spcAft>
                    <a:spcPts val="0"/>
                  </a:spcAft>
                </a:pPr>
                <a:r>
                  <a:rPr lang="zh-CN" altLang="zh-CN" sz="1400" kern="100" dirty="0">
                    <a:solidFill>
                      <a:schemeClr val="bg2">
                        <a:lumMod val="50000"/>
                      </a:schemeClr>
                    </a:solidFill>
                    <a:latin typeface="Segoe UI" panose="020B0502040204020203" pitchFamily="34" charset="0"/>
                    <a:ea typeface="微软雅黑" panose="020B0503020204020204" pitchFamily="34" charset="-122"/>
                    <a:cs typeface="Segoe UI" panose="020B0502040204020203" pitchFamily="34" charset="0"/>
                  </a:rPr>
                  <a:t>但是如果你在查询时左右都要递归时直接合并信息就可以维护半群信息了。</a:t>
                </a:r>
              </a:p>
            </p:txBody>
          </p:sp>
        </mc:Choice>
        <mc:Fallback xmlns="">
          <p:sp>
            <p:nvSpPr>
              <p:cNvPr id="25" name="矩形 24"/>
              <p:cNvSpPr>
                <a:spLocks noRot="1" noChangeAspect="1" noMove="1" noResize="1" noEditPoints="1" noAdjustHandles="1" noChangeArrowheads="1" noChangeShapeType="1" noTextEdit="1"/>
              </p:cNvSpPr>
              <p:nvPr/>
            </p:nvSpPr>
            <p:spPr>
              <a:xfrm>
                <a:off x="589432" y="1311203"/>
                <a:ext cx="4445000" cy="3646170"/>
              </a:xfrm>
              <a:prstGeom prst="rect">
                <a:avLst/>
              </a:prstGeom>
              <a:blipFill rotWithShape="1">
                <a:blip r:embed="rId2"/>
                <a:stretch>
                  <a:fillRect l="-3" t="-15" r="3" b="15"/>
                </a:stretch>
              </a:blipFill>
            </p:spPr>
            <p:txBody>
              <a:bodyPr/>
              <a:lstStyle/>
              <a:p>
                <a:r>
                  <a:rPr lang="zh-CN" altLang="en-US">
                    <a:noFill/>
                  </a:rPr>
                  <a:t> </a:t>
                </a:r>
              </a:p>
            </p:txBody>
          </p:sp>
        </mc:Fallback>
      </mc:AlternateContent>
      <p:sp>
        <p:nvSpPr>
          <p:cNvPr id="26" name="文本框 25"/>
          <p:cNvSpPr txBox="1"/>
          <p:nvPr/>
        </p:nvSpPr>
        <p:spPr>
          <a:xfrm>
            <a:off x="564032" y="238748"/>
            <a:ext cx="2296538" cy="583565"/>
          </a:xfrm>
          <a:prstGeom prst="rect">
            <a:avLst/>
          </a:prstGeom>
          <a:noFill/>
        </p:spPr>
        <p:txBody>
          <a:bodyPr wrap="square" rtlCol="0">
            <a:spAutoFit/>
          </a:bodyPr>
          <a:lstStyle/>
          <a:p>
            <a:r>
              <a:rPr lang="zh-CN" altLang="en-US" sz="3200" dirty="0">
                <a:solidFill>
                  <a:schemeClr val="bg2">
                    <a:lumMod val="25000"/>
                  </a:schemeClr>
                </a:solidFill>
                <a:latin typeface="思源黑体 CN Medium" panose="020B0600000000000000" pitchFamily="34" charset="-122"/>
                <a:ea typeface="思源黑体 CN Medium" panose="020B0600000000000000" pitchFamily="34" charset="-122"/>
              </a:rPr>
              <a:t>普通线段树</a:t>
            </a:r>
          </a:p>
        </p:txBody>
      </p:sp>
      <p:cxnSp>
        <p:nvCxnSpPr>
          <p:cNvPr id="27" name="直接连接符 26"/>
          <p:cNvCxnSpPr/>
          <p:nvPr/>
        </p:nvCxnSpPr>
        <p:spPr>
          <a:xfrm>
            <a:off x="687706" y="1025307"/>
            <a:ext cx="877569" cy="0"/>
          </a:xfrm>
          <a:prstGeom prst="line">
            <a:avLst/>
          </a:prstGeom>
          <a:ln w="508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rot="17894215">
            <a:off x="-929763" y="5218305"/>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rot="17894215">
            <a:off x="-1001635" y="5830802"/>
            <a:ext cx="3321321" cy="3321321"/>
          </a:xfrm>
          <a:prstGeom prst="rect">
            <a:avLst/>
          </a:prstGeom>
          <a:noFill/>
          <a:ln w="25400">
            <a:solidFill>
              <a:schemeClr val="bg2">
                <a:lumMod val="25000"/>
                <a:alpha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337.82622047244087,&quot;left&quot;:480,&quot;top&quot;:90.19362204724409,&quot;width&quot;:312.2725984251968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5350</Words>
  <Application>Microsoft Office PowerPoint</Application>
  <PresentationFormat>宽屏</PresentationFormat>
  <Paragraphs>503</Paragraphs>
  <Slides>68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68</vt:i4>
      </vt:variant>
    </vt:vector>
  </HeadingPairs>
  <TitlesOfParts>
    <vt:vector size="77" baseType="lpstr">
      <vt:lpstr>等线</vt:lpstr>
      <vt:lpstr>等线 Light</vt:lpstr>
      <vt:lpstr>思源黑体 CN Heavy</vt:lpstr>
      <vt:lpstr>思源黑体 CN Medium</vt:lpstr>
      <vt:lpstr>Arial</vt:lpstr>
      <vt:lpstr>Cambria Math</vt:lpstr>
      <vt:lpstr>Segoe UI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一洛 徐</cp:lastModifiedBy>
  <cp:revision>158</cp:revision>
  <dcterms:created xsi:type="dcterms:W3CDTF">2019-11-18T12:56:00Z</dcterms:created>
  <dcterms:modified xsi:type="dcterms:W3CDTF">2025-04-02T13:30:36Z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9373AB6E57464D3F861154A6641E8AEB_11</vt:lpwstr>
  </property>
  <property fmtid="{D5CDD505-2E9C-101B-9397-08002B2CF9AE}" pid="3" name="KSOProductBuildVer">
    <vt:lpwstr>2052-12.1.0.19770</vt:lpwstr>
  </property>
</Properties>
</file>