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bd960ed2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bd960ed2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bd960ed2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bd960ed2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bd960ed2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bd960ed2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bd960ed2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bd960ed2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bd960ed2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bd960ed2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bd960ed2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bd960ed2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bd960ed2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bd960ed2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bd960ed2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bd960ed2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bd960ed2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bd960ed2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bd960ed2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bd960ed2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bd960ed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bd960ed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bd960ed2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bd960ed2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bd960ed2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bd960ed2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bd960ed2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bd960ed2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bd960ed2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bd960ed2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bd960ed2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bd960ed2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bd960ed2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bd960ed2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bd960ed2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bd960ed2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bd960ed2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bd960ed2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bd960ed2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bd960ed2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bd960ed2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bd960ed2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bd960ed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bd960ed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2d0e9a9cca9eb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2d0e9a9cca9eb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bd960ed2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bd960ed2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bd960ed2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bd960ed2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bd960ed2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bd960ed2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bd960ed2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bd960ed2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bd960ed2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bd960ed2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bd960ed2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bd960ed2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9450" y="1318650"/>
            <a:ext cx="76887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162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3731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272800" y="1318650"/>
            <a:ext cx="35811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000"/>
              </a:spcBef>
              <a:spcAft>
                <a:spcPts val="10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386650" y="1352625"/>
            <a:ext cx="44946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Kaleidoscope Cipher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McKinley, Jess Roginski, Zach Schellinger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Assign the keys to the bigrams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73175" y="1471050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A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 B C D E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G H I K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M N O P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 R S T U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 W X Y Z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Create the Grids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73175" y="3300400"/>
            <a:ext cx="939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_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 C D </a:t>
            </a:r>
            <a:endParaRPr b="1"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E</a:t>
            </a:r>
            <a:endParaRPr b="1"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682850" y="3300800"/>
            <a:ext cx="939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A B C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1"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</a:t>
            </a:r>
            <a:endParaRPr b="1"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Z U</a:t>
            </a:r>
            <a:endParaRPr b="1"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3"/>
          <p:cNvSpPr/>
          <p:nvPr/>
        </p:nvSpPr>
        <p:spPr>
          <a:xfrm rot="5400000">
            <a:off x="775050" y="3570050"/>
            <a:ext cx="378600" cy="46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3" name="Google Shape;153;p23"/>
          <p:cNvSpPr/>
          <p:nvPr/>
        </p:nvSpPr>
        <p:spPr>
          <a:xfrm rot="10800000">
            <a:off x="1963350" y="4136100"/>
            <a:ext cx="378600" cy="697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892525" y="3300800"/>
            <a:ext cx="939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_ A B C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K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 X Y Z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U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3"/>
          <p:cNvSpPr/>
          <p:nvPr/>
        </p:nvSpPr>
        <p:spPr>
          <a:xfrm rot="-5400000">
            <a:off x="3173025" y="4358225"/>
            <a:ext cx="378600" cy="46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102200" y="3300800"/>
            <a:ext cx="939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_ A B C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 F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K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 X Y Z U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4382700" y="3917025"/>
            <a:ext cx="378600" cy="697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5311875" y="3300800"/>
            <a:ext cx="939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_ A B C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 G H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    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K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       P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 X Y Z U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3"/>
          <p:cNvSpPr/>
          <p:nvPr/>
        </p:nvSpPr>
        <p:spPr>
          <a:xfrm rot="5400000">
            <a:off x="5542350" y="4017650"/>
            <a:ext cx="378600" cy="29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521550" y="3300800"/>
            <a:ext cx="939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_ A B C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F G H 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    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K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  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 O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P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 X Y Z U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3"/>
          <p:cNvSpPr/>
          <p:nvPr/>
        </p:nvSpPr>
        <p:spPr>
          <a:xfrm rot="10800000">
            <a:off x="6815700" y="4164800"/>
            <a:ext cx="264900" cy="29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731225" y="3289850"/>
            <a:ext cx="939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A B C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F G H 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 M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I K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T O P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 X Y Z U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731225" y="1471050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B</a:t>
            </a:r>
            <a:r>
              <a:rPr b="1" lang="en" sz="1500" u="sng"/>
              <a:t>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 A B C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F G H E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 R M I K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 S T O P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 X Y Z U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800100" y="3021800"/>
            <a:ext cx="221400" cy="29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 rot="10800000">
            <a:off x="8090325" y="3021800"/>
            <a:ext cx="221400" cy="29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2468100" y="1530300"/>
            <a:ext cx="4207800" cy="14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Like vigenere, this cipher has different alphabets based on the key. But rather than applying a caesar cipher for each letter, the grid is shifted in a spiral, with 16 different spirals possible. This adds an extra layer of security, as the user needs to know what spiral is being used.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Encrypt like Playfair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5589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17400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I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 I O T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Z Y X R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 F G W M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K L Q V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D C B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29211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R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X W V Q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 A B C L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 U Z D F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P K E G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 T O I H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41022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E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 R M N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 V Q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O T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H G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U P K 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52833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64644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L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G H I O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K P U Z T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Q L Y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 V W X R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 B A N M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6455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Y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 D E K P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 I O T U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 A B S Z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N M R Y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Q V W X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b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b="1" sz="11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Encrypt like Playfair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5589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V Q 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G F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7400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I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 I O T S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Z Y X R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P F G W M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K L Q V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D C B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29211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R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X W V Q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 A B C L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M U Z D F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P K E G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 T O I H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1022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E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 R M N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 V Q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O T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H G D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U P K E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52833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F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64644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L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G H I O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K P U Z T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Q L Y S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 V W X R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B A N M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76455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Y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D E K P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 I O T U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G A B S Z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N M R Y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Q V W X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b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endParaRPr b="1" sz="11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Encrypt like Playfair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5589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F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17400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I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 I O T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Z Y 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R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F G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K L Q V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D C B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29211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R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X W V Q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 A B C L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M U Z D F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P K E G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 T O I H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1022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E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 R M N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 V Q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O T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H G D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U P K E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52833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F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64644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L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G H I O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K P U Z T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Q L Y S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 V W X R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B A N M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76455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Y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D E K P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 I O T U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G A B S Z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N M R Y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Q V W X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b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="1" sz="11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Encrypt like Playfair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5589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F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17400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I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 I O T S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Z Y X R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P F G W M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K L Q V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D C B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29211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R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X W V Q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 A B C L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 U Z D F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O 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H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41022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E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 R M N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 V Q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O T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H G D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U P K E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52833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F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64644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L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G H I O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K P U Z T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Q L Y S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 V W X R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B A N M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76455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Y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D E K P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 I O T U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G A B S Z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N M R Y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Q V W X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ZS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Encrypt like Playfair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5589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7400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I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 I O T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Z Y X R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 F G W M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K L Q V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D C B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29211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R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X W V Q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 A B C L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 U Z D F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P K E G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 T O I H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41022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E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 R M N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 V Q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O T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H G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U P K 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52833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64644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L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G H I O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K P U Z T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Q L Y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 V W X R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 B A N M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76455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Y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 D E K P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 I O T U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 A B S Z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N M R Y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Q V W X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272800" y="1318650"/>
            <a:ext cx="35811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ALPHABET:</a:t>
            </a:r>
            <a:br>
              <a:rPr lang="en" sz="1500"/>
            </a:br>
            <a:r>
              <a:rPr b="0" lang="en" sz="1500"/>
              <a:t>ABCDEFGHIKLMNOPQRSTUVWXYZ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SPIRAL:</a:t>
            </a:r>
            <a:br>
              <a:rPr lang="en" sz="1500"/>
            </a:br>
            <a:r>
              <a:rPr b="0" lang="en" sz="1500"/>
              <a:t>inward, clockwise, top-left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KEY:</a:t>
            </a:r>
            <a:br>
              <a:rPr lang="en" sz="1500"/>
            </a:br>
            <a:r>
              <a:rPr b="0" lang="en" sz="1500"/>
              <a:t>firefly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990"/>
              <a:buNone/>
            </a:pPr>
            <a:r>
              <a:t/>
            </a:r>
            <a:endParaRPr sz="1500"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4386650" y="1352625"/>
            <a:ext cx="44946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PLAINTEXT:</a:t>
            </a:r>
            <a:br>
              <a:rPr b="1" lang="en" sz="1500"/>
            </a:br>
            <a:r>
              <a:rPr lang="en" sz="1500"/>
              <a:t>Happiness can be found even in the darkest of times, when one only remembers to turn off the light.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 u="sng"/>
              <a:t>CIPHERTEXT:</a:t>
            </a:r>
            <a:br>
              <a:rPr lang="en" sz="1500"/>
            </a:br>
            <a:r>
              <a:rPr lang="en" sz="1500"/>
              <a:t>CWWUETAKTWEMNQMOGLRKEIBUSBMZFLINVRAHOICFLSPMAUDMBRCHANISPAMQCQWRRYHXSMHZOCSZQYHAZS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272800" y="1318650"/>
            <a:ext cx="35811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ALPHABET:</a:t>
            </a:r>
            <a:br>
              <a:rPr lang="en" sz="1500"/>
            </a:br>
            <a:r>
              <a:rPr b="0" lang="en" sz="1500"/>
              <a:t>ABCDEFGHIKLMNOPQRSTUVWXYZ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SPIRAL:</a:t>
            </a:r>
            <a:br>
              <a:rPr lang="en" sz="1500"/>
            </a:br>
            <a:r>
              <a:rPr b="0" lang="en" sz="1500"/>
              <a:t>inward, clockwise, top-left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KEY:</a:t>
            </a:r>
            <a:br>
              <a:rPr lang="en" sz="1500"/>
            </a:br>
            <a:r>
              <a:rPr b="0" lang="en" sz="1500"/>
              <a:t>firefly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990"/>
              <a:buNone/>
            </a:pPr>
            <a:r>
              <a:t/>
            </a:r>
            <a:endParaRPr sz="1500"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4386650" y="1352625"/>
            <a:ext cx="44946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 u="sng"/>
              <a:t>CIPHERTEXT:</a:t>
            </a:r>
            <a:br>
              <a:rPr lang="en" sz="1500"/>
            </a:br>
            <a:r>
              <a:rPr lang="en" sz="1500"/>
              <a:t>CWWUETAKTWEMNQMOGLRKEIBUSBMZFLINVRAHOICFLSPMAUDMBRCHANISPAMQCQWRRYHXSMHZOCSZQYHAZS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18650"/>
            <a:ext cx="76887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kaleidoscope</a:t>
            </a:r>
            <a:r>
              <a:rPr lang="en"/>
              <a:t> cipher has the encryption/decryption algorithm of playfair and multiple alphabets based on a keyword like vigenere. However, rather than the alphabets being subjected to a caesar cipher, the alphabets are rotated in a spiral.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Additionally, the key undergoes a progressive columnar transposition as it is repeated to fit the ciphertext.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ZS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Separate into Bigrams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ZS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Assign the keys to the bigrams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ZS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4"/>
          <p:cNvSpPr txBox="1"/>
          <p:nvPr>
            <p:ph type="title"/>
          </p:nvPr>
        </p:nvSpPr>
        <p:spPr>
          <a:xfrm>
            <a:off x="729450" y="556650"/>
            <a:ext cx="785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3 &amp; 4: Create the  Grids and Decrypt like Playfair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5589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17400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I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 I O T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Z Y X R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 F G W M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K L Q V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D C B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29211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R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X W V Q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 A B C L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 U Z D F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P K E G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 T O I H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41022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E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 R M N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 V Q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O T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H G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U P K 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52833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64644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L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G H I O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K P U Z T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Q L Y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 V W X R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 B A N M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76455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Y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 D E K P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 I O T U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 A B S Z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N M R Y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Q V W X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ZS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b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1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35"/>
          <p:cNvSpPr txBox="1"/>
          <p:nvPr>
            <p:ph type="title"/>
          </p:nvPr>
        </p:nvSpPr>
        <p:spPr>
          <a:xfrm>
            <a:off x="729450" y="556650"/>
            <a:ext cx="785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3 &amp; 4: Create the  Grids and Decrypt like Playfair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5589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V Q 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G F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17400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I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 I O T S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Z Y X R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P F G W M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K L Q V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D C B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29211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R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X W V Q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 A B C L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M U Z D F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P K E G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 T O I H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41022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E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 R M N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 V Q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O T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H G D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U P K E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52833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F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64644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L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G H I O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K P U Z T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Q L Y S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 V W X R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B A N M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76455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Y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D E K P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 I O T U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G A B S Z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N M R Y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Q V W X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ZS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b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1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6"/>
          <p:cNvSpPr txBox="1"/>
          <p:nvPr>
            <p:ph type="title"/>
          </p:nvPr>
        </p:nvSpPr>
        <p:spPr>
          <a:xfrm>
            <a:off x="729450" y="556650"/>
            <a:ext cx="785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3 &amp; 4: Create the  Grids and Decrypt like Playfair</a:t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5589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F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17400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I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 I O T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Z Y 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R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F G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K L Q V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D C B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29211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R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X W V Q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 A B C L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M U Z D F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P K E G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 T O I H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41022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E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 R M N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 V Q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O T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H G D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U P K E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52833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F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64644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L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G H I O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K P U Z T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Q L Y S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 V W X R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B A N M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76455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Y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D E K P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 I O T U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G A B S Z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N M R Y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Q V W X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ZS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b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729450" y="556650"/>
            <a:ext cx="785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3 &amp; 4: Create the  Grids and Decrypt like Playfair</a:t>
            </a:r>
            <a:endParaRPr/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5589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F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17400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I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 I O T S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Z Y X R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P F G W M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K L Q V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D C B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29211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R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X W V Q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 A B C L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 U Z D F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b="1" lang="en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O 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H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41022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E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 R M N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 V Q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O T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H G D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U P K E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52833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F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64644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L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G H I O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K P U Z T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Q L Y S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 V W X R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B A N M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76455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B7B7B7"/>
                </a:solidFill>
              </a:rPr>
              <a:t>Y GRID</a:t>
            </a:r>
            <a:r>
              <a:rPr b="1" lang="en" sz="1500">
                <a:solidFill>
                  <a:srgbClr val="B7B7B7"/>
                </a:solidFill>
              </a:rPr>
              <a:t>:</a:t>
            </a:r>
            <a:endParaRPr b="1" sz="15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 D E K P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 I O T U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G A B S Z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N M R Y 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Q V W X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ZS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b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endParaRPr b="1" sz="11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729450" y="556650"/>
            <a:ext cx="785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3 &amp; 4: Create the  Grids and Decrypt like Playfair</a:t>
            </a:r>
            <a:endParaRPr/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5589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17400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I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 I O T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Z Y X R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 F G W M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K L Q V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D C B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29211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R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X W V Q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 A B C L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 U Z D F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P K E G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 T O I H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41022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E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 R M N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 V Q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O T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H G D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U P K 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52833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 S R M N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 W V Q A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I O L B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 H G F C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 P K E 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64644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L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G H I O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K P U Z T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Q L Y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 V W X R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 B A N M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7645500" y="3156975"/>
            <a:ext cx="939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Y GRID</a:t>
            </a:r>
            <a:r>
              <a:rPr b="1" lang="en" sz="1500"/>
              <a:t>:</a:t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 D E K P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 I O T U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 A B S Z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N M R Y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Q V W X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272800" y="1318650"/>
            <a:ext cx="35811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ALPHABET:</a:t>
            </a:r>
            <a:br>
              <a:rPr lang="en" sz="1500"/>
            </a:br>
            <a:r>
              <a:rPr b="0" lang="en" sz="1500"/>
              <a:t>ABCDEFGHIKLMNOPQRSTUVWXYZ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SPIRAL:</a:t>
            </a:r>
            <a:br>
              <a:rPr lang="en" sz="1500"/>
            </a:br>
            <a:r>
              <a:rPr b="0" lang="en" sz="1500"/>
              <a:t>inward, clockwise, top-left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KEY:</a:t>
            </a:r>
            <a:br>
              <a:rPr lang="en" sz="1500"/>
            </a:br>
            <a:r>
              <a:rPr b="0" lang="en" sz="1500"/>
              <a:t>firefly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990"/>
              <a:buNone/>
            </a:pPr>
            <a:r>
              <a:t/>
            </a:r>
            <a:endParaRPr sz="1500"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4386650" y="1352625"/>
            <a:ext cx="44946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CIPHERTEXT:</a:t>
            </a:r>
            <a:br>
              <a:rPr lang="en" sz="1500"/>
            </a:br>
            <a:r>
              <a:rPr lang="en" sz="1500"/>
              <a:t>CWWUETAKTWEMNQMOGLRKEIBUSBMZFLINVRAHOICFLSPMAUDMBRCHANISPAMQCQWRRYHXSMHZOCSZQYHAZS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 u="sng"/>
              <a:t>PLAINTEXT:</a:t>
            </a:r>
            <a:br>
              <a:rPr b="1" lang="en" sz="1500"/>
            </a:br>
            <a:r>
              <a:rPr lang="en" sz="1500"/>
              <a:t>Happiness can be found even in the darkest of times, when one only remembers to turn off the light.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Cryptanalysis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729450" y="1318650"/>
            <a:ext cx="76887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Let’s assume that the kind of spiral is given.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First, we would create all of the grids for that spiral. By decrypting the text completely with each grid like a normal playfair cipher, we can look for common 3-4 letter words, and be able to infer 5-6 letter words rather than just 2 letter words. These </a:t>
            </a:r>
            <a:r>
              <a:rPr lang="en"/>
              <a:t>duplicate</a:t>
            </a:r>
            <a:r>
              <a:rPr lang="en"/>
              <a:t> key letters can be the result of the columnar transposition and can be used to find the length of the key in addition to a letter of the key.</a:t>
            </a:r>
            <a:endParaRPr/>
          </a:p>
        </p:txBody>
      </p:sp>
      <p:sp>
        <p:nvSpPr>
          <p:cNvPr id="342" name="Google Shape;342;p4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Key</a:t>
            </a:r>
            <a:endParaRPr/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239250" y="3324425"/>
            <a:ext cx="866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Example: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TW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CQ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QY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ZS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b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HT</a:t>
            </a:r>
            <a:endParaRPr b="1" sz="11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Example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72800" y="1318650"/>
            <a:ext cx="35811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ALPHABET:</a:t>
            </a:r>
            <a:br>
              <a:rPr lang="en" sz="1500"/>
            </a:br>
            <a:r>
              <a:rPr b="0" lang="en" sz="1500"/>
              <a:t>ABCDEFGHIKLMNOPQRSTUVWXYZ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SPIRAL:</a:t>
            </a:r>
            <a:br>
              <a:rPr lang="en" sz="1500"/>
            </a:br>
            <a:r>
              <a:rPr b="0" lang="en" sz="1500"/>
              <a:t>inward, clockwise, top-left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1500" u="sng"/>
              <a:t>KEY:</a:t>
            </a:r>
            <a:br>
              <a:rPr lang="en" sz="1500"/>
            </a:br>
            <a:r>
              <a:rPr b="0" lang="en" sz="1500"/>
              <a:t>firefly</a:t>
            </a:r>
            <a:endParaRPr b="0"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990"/>
              <a:buNone/>
            </a:pPr>
            <a:r>
              <a:t/>
            </a:r>
            <a:endParaRPr sz="15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386650" y="1352625"/>
            <a:ext cx="44946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 u="sng"/>
              <a:t>PLAINTEXT:</a:t>
            </a:r>
            <a:br>
              <a:rPr b="1" lang="en" sz="1500"/>
            </a:br>
            <a:r>
              <a:rPr lang="en" sz="1500"/>
              <a:t>Happiness can be found even in the darkest of times, when one only remembers to turn off the light.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Pad Duplicates and Separate into Bigrams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Assign the keys to the bigrams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Assign the keys to the bigrams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flipH="1">
            <a:off x="1621625" y="2135975"/>
            <a:ext cx="1478700" cy="3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43250" y="2126250"/>
            <a:ext cx="32565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For each repetition of the key, the key undergoes a columnar transposition with either the first or last letter moved to the back or the front.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The direction of the transposition is dependant on if the spiral is counterclockwise or clockwise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Assign the keys to the bigrams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>
            <a:off x="3069425" y="2135975"/>
            <a:ext cx="1478700" cy="3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0" y="2126250"/>
            <a:ext cx="32565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2"/>
                </a:solidFill>
              </a:rPr>
              <a:t>The starting order of the key will always be based off of the last one</a:t>
            </a:r>
            <a:endParaRPr b="1" sz="11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39250" y="1318650"/>
            <a:ext cx="86655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HAPPINESSCANBEFOUNDEVENINTHEDARKESTOFTIMESWHENONEONLYREMEMBERSTOTURNOFFTHELIGHT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SX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RK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WH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TU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XF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en" sz="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Assign the keys to the bigrams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