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62" r:id="rId6"/>
    <p:sldId id="267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6954EA-DF97-4E97-B93F-67B0EEA0A2BB}" v="921" dt="2023-02-28T15:22:28.195"/>
    <p1510:client id="{8D086354-4AEE-4B90-9624-BAFF197CE225}" v="492" dt="2023-02-28T04:01:06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3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4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19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7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3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8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7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8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9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3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JStahl1086/tn_scholarship_analysis/blob/main/scholarships.ipynb" TargetMode="External"/><Relationship Id="rId2" Type="http://schemas.openxmlformats.org/officeDocument/2006/relationships/hyperlink" Target="https://github.com/CJStahl1086/tn_scholarship_analysis/blob/main/memo.doc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rris.uchicago.edu/files/how_to_write_a_policy_memo_that_matters_0.pdf" TargetMode="External"/><Relationship Id="rId4" Type="http://schemas.openxmlformats.org/officeDocument/2006/relationships/hyperlink" Target="https://www.sureimpact.com/post/impact-assessment-gui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9053428" cy="3115075"/>
          </a:xfrm>
        </p:spPr>
        <p:txBody>
          <a:bodyPr>
            <a:normAutofit/>
          </a:bodyPr>
          <a:lstStyle/>
          <a:p>
            <a:pPr algn="l"/>
            <a:r>
              <a:rPr lang="en-US" sz="6100" dirty="0">
                <a:solidFill>
                  <a:schemeClr val="accent1"/>
                </a:solidFill>
                <a:cs typeface="Calibri Light"/>
              </a:rPr>
              <a:t>Tennessee Education Lottery Scholarship (TELS) Bill’s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 vert="horz" lIns="91440" tIns="0" rIns="91440" bIns="45720" rtlCol="0"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Chase Stahl</a:t>
            </a:r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7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A5026B-25F6-3706-EB62-8FFBAFF6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459066"/>
            <a:ext cx="4082017" cy="4594244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chemeClr val="accent1"/>
                </a:solidFill>
                <a:cs typeface="Calibri Light"/>
              </a:rPr>
              <a:t>Sources</a:t>
            </a:r>
          </a:p>
        </p:txBody>
      </p:sp>
      <p:sp>
        <p:nvSpPr>
          <p:cNvPr id="35" name="Isosceles Triangle 6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3D6E-D15B-086C-A021-B8ACAB776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664" y="1784081"/>
            <a:ext cx="6950777" cy="4594474"/>
          </a:xfrm>
        </p:spPr>
        <p:txBody>
          <a:bodyPr anchor="t">
            <a:normAutofit/>
          </a:bodyPr>
          <a:lstStyle/>
          <a:p>
            <a:r>
              <a:rPr lang="en-US" dirty="0"/>
              <a:t>Full Distribution Tables of each variable: </a:t>
            </a:r>
            <a:r>
              <a:rPr lang="en-US" dirty="0">
                <a:hlinkClick r:id="rId2"/>
              </a:rPr>
              <a:t>(link)</a:t>
            </a:r>
            <a:endParaRPr lang="en-US" dirty="0"/>
          </a:p>
          <a:p>
            <a:r>
              <a:rPr lang="en-US" dirty="0"/>
              <a:t>Source Code: </a:t>
            </a:r>
            <a:r>
              <a:rPr lang="en-US" dirty="0">
                <a:hlinkClick r:id="rId3"/>
              </a:rPr>
              <a:t>(link)</a:t>
            </a:r>
            <a:endParaRPr lang="en-US"/>
          </a:p>
          <a:p>
            <a:r>
              <a:rPr lang="en-US" dirty="0">
                <a:ea typeface="+mn-lt"/>
                <a:cs typeface="+mn-lt"/>
                <a:hlinkClick r:id="rId4"/>
              </a:rPr>
              <a:t>https://www.sureimpact.com/post/impact-assessment-guide</a:t>
            </a:r>
          </a:p>
          <a:p>
            <a:r>
              <a:rPr lang="en-US" dirty="0">
                <a:ea typeface="+mn-lt"/>
                <a:cs typeface="+mn-lt"/>
                <a:hlinkClick r:id="rId5"/>
              </a:rPr>
              <a:t>https://harris.uchicago.edu/files/how_to_write_a_policy_memo_that_matters_0.pdf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endParaRPr lang="en-US"/>
          </a:p>
          <a:p>
            <a:pPr lvl="1"/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1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7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A5026B-25F6-3706-EB62-8FFBAFF6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477651"/>
            <a:ext cx="3756774" cy="4575659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chemeClr val="accent1"/>
                </a:solidFill>
                <a:cs typeface="Calibri Light"/>
              </a:rPr>
              <a:t>Overview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6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3D6E-D15B-086C-A021-B8ACAB776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764" y="1477651"/>
            <a:ext cx="6160555" cy="4575660"/>
          </a:xfrm>
        </p:spPr>
        <p:txBody>
          <a:bodyPr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Scholarship Requirements</a:t>
            </a:r>
            <a:endParaRPr lang="en-US" dirty="0"/>
          </a:p>
          <a:p>
            <a:r>
              <a:rPr lang="en-US" dirty="0"/>
              <a:t>Key Statistics</a:t>
            </a:r>
          </a:p>
          <a:p>
            <a:r>
              <a:rPr lang="en-US" dirty="0"/>
              <a:t>Cost Analysis</a:t>
            </a:r>
          </a:p>
          <a:p>
            <a:r>
              <a:rPr lang="en-US" dirty="0"/>
              <a:t>Impact Assessment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Sources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2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7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A5026B-25F6-3706-EB62-8FFBAFF6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338" y="743529"/>
            <a:ext cx="4082017" cy="4594244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chemeClr val="accent1"/>
                </a:solidFill>
                <a:cs typeface="Calibri Light"/>
              </a:rPr>
              <a:t>Scholarship</a:t>
            </a:r>
            <a:br>
              <a:rPr lang="en-US" sz="5400" dirty="0">
                <a:solidFill>
                  <a:schemeClr val="accent1"/>
                </a:solidFill>
                <a:cs typeface="Calibri Light"/>
              </a:rPr>
            </a:br>
            <a:r>
              <a:rPr lang="en-US" sz="5400" dirty="0">
                <a:solidFill>
                  <a:schemeClr val="accent1"/>
                </a:solidFill>
                <a:cs typeface="Calibri Light"/>
              </a:rPr>
              <a:t>Requirements</a:t>
            </a:r>
            <a:br>
              <a:rPr lang="en-US" sz="5400" dirty="0">
                <a:solidFill>
                  <a:schemeClr val="accent1"/>
                </a:solidFill>
                <a:cs typeface="Calibri Light"/>
              </a:rPr>
            </a:br>
            <a:endParaRPr lang="en-US" sz="540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35" name="Isosceles Triangle 6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3D6E-D15B-086C-A021-B8ACAB776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764" y="1477651"/>
            <a:ext cx="6160555" cy="4575660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EBEF2F-12FE-42DB-F712-0C52D88652DC}"/>
              </a:ext>
            </a:extLst>
          </p:cNvPr>
          <p:cNvSpPr txBox="1">
            <a:spLocks/>
          </p:cNvSpPr>
          <p:nvPr/>
        </p:nvSpPr>
        <p:spPr>
          <a:xfrm>
            <a:off x="5373579" y="1221173"/>
            <a:ext cx="6160555" cy="1732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High School GPA score is 3.0 or greater</a:t>
            </a:r>
            <a:endParaRPr lang="en-US" dirty="0"/>
          </a:p>
          <a:p>
            <a:r>
              <a:rPr lang="en-US" dirty="0"/>
              <a:t>ACT score is a minimum of 21</a:t>
            </a:r>
          </a:p>
          <a:p>
            <a:pPr lvl="1"/>
            <a:r>
              <a:rPr lang="en-US" dirty="0"/>
              <a:t>Bill proposes an increase of a 23 or 24</a:t>
            </a:r>
          </a:p>
          <a:p>
            <a:pPr marL="0" indent="0">
              <a:buNone/>
            </a:pPr>
            <a:endParaRPr lang="en-US" dirty="0"/>
          </a:p>
          <a:p>
            <a:endParaRPr lang="en-US"/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CAB5DFD-FBDD-F1E3-E80E-DCD59A516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4" y="3212265"/>
            <a:ext cx="3300760" cy="3453592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8C4D0D42-A419-878C-377A-E7131E4AD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181" y="3212264"/>
            <a:ext cx="3347224" cy="351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4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7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A5026B-25F6-3706-EB62-8FFBAFF6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477651"/>
            <a:ext cx="3756774" cy="4575659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chemeClr val="accent1"/>
                </a:solidFill>
                <a:cs typeface="Calibri Light"/>
              </a:rPr>
              <a:t>Key Statistics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5" name="Isosceles Triangle 6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3D6E-D15B-086C-A021-B8ACAB776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542" y="1882170"/>
            <a:ext cx="6160555" cy="4575660"/>
          </a:xfrm>
        </p:spPr>
        <p:txBody>
          <a:bodyPr anchor="t">
            <a:normAutofit/>
          </a:bodyPr>
          <a:lstStyle/>
          <a:p>
            <a:r>
              <a:rPr lang="en-US" dirty="0"/>
              <a:t>Assumption – data set provided contained full list of scholarship applicants</a:t>
            </a:r>
          </a:p>
          <a:p>
            <a:pPr lvl="1"/>
            <a:r>
              <a:rPr lang="en-US" dirty="0"/>
              <a:t>49,605 applicants</a:t>
            </a:r>
          </a:p>
          <a:p>
            <a:r>
              <a:rPr lang="en-US" dirty="0"/>
              <a:t>Average GPA is 3.48</a:t>
            </a:r>
          </a:p>
          <a:p>
            <a:r>
              <a:rPr lang="en-US" dirty="0"/>
              <a:t>Average ACT score is 22.91</a:t>
            </a:r>
          </a:p>
          <a:p>
            <a:r>
              <a:rPr lang="en-US" dirty="0"/>
              <a:t>Current ACT requirement (21) has a 99.16% eligibility rate (335 ineligible)</a:t>
            </a:r>
          </a:p>
          <a:p>
            <a:pPr lvl="1"/>
            <a:r>
              <a:rPr lang="en-US" dirty="0"/>
              <a:t>112 No GPA &amp; 316 No ACT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4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7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A5026B-25F6-3706-EB62-8FFBAFF6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459066"/>
            <a:ext cx="4082017" cy="4594244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chemeClr val="accent1"/>
                </a:solidFill>
                <a:cs typeface="Calibri Light"/>
              </a:rPr>
              <a:t>Cost Analysis</a:t>
            </a:r>
          </a:p>
        </p:txBody>
      </p:sp>
      <p:sp>
        <p:nvSpPr>
          <p:cNvPr id="35" name="Isosceles Triangle 6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3D6E-D15B-086C-A021-B8ACAB776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764" y="1788095"/>
            <a:ext cx="6160555" cy="4575660"/>
          </a:xfrm>
        </p:spPr>
        <p:txBody>
          <a:bodyPr anchor="t">
            <a:normAutofit/>
          </a:bodyPr>
          <a:lstStyle/>
          <a:p>
            <a:r>
              <a:rPr lang="en-US" dirty="0"/>
              <a:t>Increasing the ACT scores: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Saves money for the TELS program</a:t>
            </a:r>
          </a:p>
          <a:p>
            <a:pPr lvl="1"/>
            <a:r>
              <a:rPr lang="en-US" dirty="0"/>
              <a:t>Reduces student eligibility for TELS scholarships</a:t>
            </a:r>
          </a:p>
          <a:p>
            <a:endParaRPr lang="en-US" dirty="0"/>
          </a:p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FC1C80-3EAB-47C9-EA8B-E6E748BA8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356094"/>
              </p:ext>
            </p:extLst>
          </p:nvPr>
        </p:nvGraphicFramePr>
        <p:xfrm>
          <a:off x="1119481" y="3969926"/>
          <a:ext cx="9871507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766">
                  <a:extLst>
                    <a:ext uri="{9D8B030D-6E8A-4147-A177-3AD203B41FA5}">
                      <a16:colId xmlns:a16="http://schemas.microsoft.com/office/drawing/2014/main" val="1601267048"/>
                    </a:ext>
                  </a:extLst>
                </a:gridCol>
                <a:gridCol w="1644756">
                  <a:extLst>
                    <a:ext uri="{9D8B030D-6E8A-4147-A177-3AD203B41FA5}">
                      <a16:colId xmlns:a16="http://schemas.microsoft.com/office/drawing/2014/main" val="3572394881"/>
                    </a:ext>
                  </a:extLst>
                </a:gridCol>
                <a:gridCol w="1341931">
                  <a:extLst>
                    <a:ext uri="{9D8B030D-6E8A-4147-A177-3AD203B41FA5}">
                      <a16:colId xmlns:a16="http://schemas.microsoft.com/office/drawing/2014/main" val="2503136479"/>
                    </a:ext>
                  </a:extLst>
                </a:gridCol>
                <a:gridCol w="1340942">
                  <a:extLst>
                    <a:ext uri="{9D8B030D-6E8A-4147-A177-3AD203B41FA5}">
                      <a16:colId xmlns:a16="http://schemas.microsoft.com/office/drawing/2014/main" val="3350217752"/>
                    </a:ext>
                  </a:extLst>
                </a:gridCol>
                <a:gridCol w="1950551">
                  <a:extLst>
                    <a:ext uri="{9D8B030D-6E8A-4147-A177-3AD203B41FA5}">
                      <a16:colId xmlns:a16="http://schemas.microsoft.com/office/drawing/2014/main" val="939523010"/>
                    </a:ext>
                  </a:extLst>
                </a:gridCol>
                <a:gridCol w="1949561">
                  <a:extLst>
                    <a:ext uri="{9D8B030D-6E8A-4147-A177-3AD203B41FA5}">
                      <a16:colId xmlns:a16="http://schemas.microsoft.com/office/drawing/2014/main" val="18236094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TOTAL COST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SAVINGS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SAVINGS %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ELIGIBLE STUDENTS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ELIGIBILITY %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CHANGE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434338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21 ACT Score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$186,499,250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n/a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n/a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49,187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(99.16%)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542464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23 ACT Score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$176,425,250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$10,074,000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5.40%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46,467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-5.53%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592770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24 ACT Score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$173,735,250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$12,764,000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6.84%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45,740</a:t>
                      </a: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-7.01%</a:t>
                      </a: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93275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45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7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A5026B-25F6-3706-EB62-8FFBAFF6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09" y="1016918"/>
            <a:ext cx="8486748" cy="4594244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chemeClr val="accent1"/>
                </a:solidFill>
                <a:cs typeface="Calibri Light"/>
              </a:rPr>
              <a:t>Cost Analysis Visualization</a:t>
            </a:r>
            <a:br>
              <a:rPr lang="en-US" sz="5400" dirty="0">
                <a:solidFill>
                  <a:schemeClr val="accent1"/>
                </a:solidFill>
                <a:cs typeface="Calibri Light"/>
              </a:rPr>
            </a:br>
            <a:endParaRPr lang="en-US" sz="5400" dirty="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35" name="Isosceles Triangle 6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45B2F69-303B-E934-2006-E00CD3F60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77" y="2499054"/>
            <a:ext cx="7070606" cy="345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2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7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A5026B-25F6-3706-EB62-8FFBAFF6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372" y="1242696"/>
            <a:ext cx="4082017" cy="4594244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chemeClr val="accent1"/>
                </a:solidFill>
                <a:cs typeface="Calibri Light"/>
              </a:rPr>
              <a:t>Impact Assessment</a:t>
            </a:r>
          </a:p>
        </p:txBody>
      </p:sp>
      <p:sp>
        <p:nvSpPr>
          <p:cNvPr id="35" name="Isosceles Triangle 6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3D6E-D15B-086C-A021-B8ACAB776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8728" y="1515280"/>
            <a:ext cx="6489814" cy="4575660"/>
          </a:xfrm>
        </p:spPr>
        <p:txBody>
          <a:bodyPr anchor="t">
            <a:normAutofit/>
          </a:bodyPr>
          <a:lstStyle/>
          <a:p>
            <a:r>
              <a:rPr lang="en-US" dirty="0"/>
              <a:t>Impact methodology:</a:t>
            </a:r>
          </a:p>
          <a:p>
            <a:pPr lvl="1"/>
            <a:r>
              <a:rPr lang="en-US" dirty="0"/>
              <a:t>Difference in distribution percentages between ACT scores of 24 and 21 per variable (</a:t>
            </a:r>
            <a:r>
              <a:rPr lang="en-US" b="1" i="1" u="sng" dirty="0"/>
              <a:t>Change %</a:t>
            </a:r>
            <a:r>
              <a:rPr lang="en-US" dirty="0"/>
              <a:t> = 24 ACT – 21 ACT)</a:t>
            </a:r>
          </a:p>
          <a:p>
            <a:pPr lvl="1"/>
            <a:r>
              <a:rPr lang="en-US" dirty="0"/>
              <a:t>Measures and maximizes the amount of change </a:t>
            </a:r>
          </a:p>
          <a:p>
            <a:r>
              <a:rPr lang="en-US" dirty="0"/>
              <a:t>Gender had greatest change</a:t>
            </a:r>
          </a:p>
          <a:p>
            <a:r>
              <a:rPr lang="en-US" dirty="0"/>
              <a:t>Education System, Scholarship Type, Pell-Eligibility, Race, Enrollment Status, Family Income, and Parent Education had less than a 1% change</a:t>
            </a:r>
          </a:p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FD29A0-5808-D2B2-FE89-3F218D141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70676"/>
              </p:ext>
            </p:extLst>
          </p:nvPr>
        </p:nvGraphicFramePr>
        <p:xfrm>
          <a:off x="2944401" y="5209445"/>
          <a:ext cx="61150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966">
                  <a:extLst>
                    <a:ext uri="{9D8B030D-6E8A-4147-A177-3AD203B41FA5}">
                      <a16:colId xmlns:a16="http://schemas.microsoft.com/office/drawing/2014/main" val="3353853685"/>
                    </a:ext>
                  </a:extLst>
                </a:gridCol>
                <a:gridCol w="1142644">
                  <a:extLst>
                    <a:ext uri="{9D8B030D-6E8A-4147-A177-3AD203B41FA5}">
                      <a16:colId xmlns:a16="http://schemas.microsoft.com/office/drawing/2014/main" val="4294005304"/>
                    </a:ext>
                  </a:extLst>
                </a:gridCol>
                <a:gridCol w="909672">
                  <a:extLst>
                    <a:ext uri="{9D8B030D-6E8A-4147-A177-3AD203B41FA5}">
                      <a16:colId xmlns:a16="http://schemas.microsoft.com/office/drawing/2014/main" val="1086690594"/>
                    </a:ext>
                  </a:extLst>
                </a:gridCol>
                <a:gridCol w="1206124">
                  <a:extLst>
                    <a:ext uri="{9D8B030D-6E8A-4147-A177-3AD203B41FA5}">
                      <a16:colId xmlns:a16="http://schemas.microsoft.com/office/drawing/2014/main" val="1975407835"/>
                    </a:ext>
                  </a:extLst>
                </a:gridCol>
                <a:gridCol w="1142644">
                  <a:extLst>
                    <a:ext uri="{9D8B030D-6E8A-4147-A177-3AD203B41FA5}">
                      <a16:colId xmlns:a16="http://schemas.microsoft.com/office/drawing/2014/main" val="3667107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Gender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21 ACT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23 ACT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24 ACT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Change 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5431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Female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56.58%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57.65%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58.03%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1.45%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7179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Male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43.42%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42.35%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41.97%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-1.45%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89904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00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7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A5026B-25F6-3706-EB62-8FFBAFF6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224" y="1129807"/>
            <a:ext cx="9811128" cy="4594244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chemeClr val="accent1"/>
                </a:solidFill>
                <a:cs typeface="Calibri Light"/>
              </a:rPr>
              <a:t>Impact Assessment Visualization</a:t>
            </a:r>
          </a:p>
        </p:txBody>
      </p:sp>
      <p:sp>
        <p:nvSpPr>
          <p:cNvPr id="35" name="Isosceles Triangle 6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4A605A6-4FF4-7A5C-0F26-3F10BF581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549" y="2615714"/>
            <a:ext cx="6129867" cy="32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54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5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7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A5026B-25F6-3706-EB62-8FFBAFF6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1459066"/>
            <a:ext cx="4082017" cy="4594244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chemeClr val="accent1"/>
                </a:solidFill>
                <a:cs typeface="Calibri Light"/>
              </a:rPr>
              <a:t>Summary</a:t>
            </a:r>
          </a:p>
        </p:txBody>
      </p:sp>
      <p:sp>
        <p:nvSpPr>
          <p:cNvPr id="35" name="Isosceles Triangle 6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7553" y="1375241"/>
            <a:ext cx="17568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3D6E-D15B-086C-A021-B8ACAB776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764" y="1477651"/>
            <a:ext cx="6160555" cy="4575660"/>
          </a:xfrm>
        </p:spPr>
        <p:txBody>
          <a:bodyPr anchor="t">
            <a:normAutofit/>
          </a:bodyPr>
          <a:lstStyle/>
          <a:p>
            <a:r>
              <a:rPr lang="en-US" dirty="0"/>
              <a:t>Increasing the TELS program ACT score requirements saves at least $10 million</a:t>
            </a:r>
          </a:p>
          <a:p>
            <a:r>
              <a:rPr lang="en-US" dirty="0"/>
              <a:t>Eligibility remains above 92%</a:t>
            </a:r>
          </a:p>
          <a:p>
            <a:r>
              <a:rPr lang="en-US" dirty="0"/>
              <a:t>Greatest impact: Gender</a:t>
            </a:r>
          </a:p>
          <a:p>
            <a:pPr lvl="1"/>
            <a:r>
              <a:rPr lang="en-US" dirty="0"/>
              <a:t>Gender gap widens by 1.45% to 58/42, (F:M)</a:t>
            </a:r>
          </a:p>
          <a:p>
            <a:r>
              <a:rPr lang="en-US" dirty="0"/>
              <a:t>All other variables assessed remained consistent</a:t>
            </a:r>
          </a:p>
          <a:p>
            <a:r>
              <a:rPr lang="en-US" u="sng" dirty="0"/>
              <a:t>Future Consideration:</a:t>
            </a:r>
            <a:r>
              <a:rPr lang="en-US" dirty="0"/>
              <a:t> Impact assessment of GPA increases 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6510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</TotalTime>
  <Words>375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Tennessee Education Lottery Scholarship (TELS) Bill’s Assessment</vt:lpstr>
      <vt:lpstr>Overview</vt:lpstr>
      <vt:lpstr>Scholarship Requirements </vt:lpstr>
      <vt:lpstr>Key Statistics</vt:lpstr>
      <vt:lpstr>Cost Analysis</vt:lpstr>
      <vt:lpstr>Cost Analysis Visualization </vt:lpstr>
      <vt:lpstr>Impact Assessment</vt:lpstr>
      <vt:lpstr>Impact Assessment Visualization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Chase Stahl</cp:lastModifiedBy>
  <cp:revision>413</cp:revision>
  <dcterms:created xsi:type="dcterms:W3CDTF">2023-02-28T03:31:57Z</dcterms:created>
  <dcterms:modified xsi:type="dcterms:W3CDTF">2023-03-01T23:23:40Z</dcterms:modified>
</cp:coreProperties>
</file>