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69" r:id="rId5"/>
    <p:sldId id="275" r:id="rId6"/>
    <p:sldId id="270" r:id="rId7"/>
    <p:sldId id="276" r:id="rId8"/>
    <p:sldId id="271" r:id="rId9"/>
    <p:sldId id="277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4CE221E-83ED-4F6C-BA5F-3F9E6FDB6953}" type="datetimeFigureOut">
              <a:rPr lang="en-US" altLang="zh-CN"/>
              <a:t>7/30/2017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A4CBEF8-5CDE-472B-839B-B8BB0C881006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97853E5F-CE67-483C-A264-F17AC70E9CA2}" type="datetimeFigureOut">
              <a:t>2017/7/30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BB98AFB-CB0D-4DFE-87B9-B4B0D0DE73C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zh-C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zh-CN" sz="5400" b="1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zh-CN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zh-CN" sz="3600" b="1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t>2017/7/30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zh-CN" sz="3600" b="1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3E0FA9E5-6744-4841-888F-9E7CC0C2B7EC}" type="datetimeFigureOut">
              <a:rPr lang="en-US" altLang="zh-CN" smtClean="0"/>
              <a:pPr/>
              <a:t>7/30/2017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AAEAE4A8-A6E5-453E-B946-FB774B73F48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3600" b="1" kern="1200">
          <a:solidFill>
            <a:schemeClr val="accent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20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8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6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zh-CN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fangjia.fa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8485582" cy="2514601"/>
          </a:xfrm>
        </p:spPr>
        <p:txBody>
          <a:bodyPr/>
          <a:lstStyle/>
          <a:p>
            <a:r>
              <a:rPr lang="zh-CN" altLang="en-US" dirty="0"/>
              <a:t>中国各省会平均房价分布图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陈江涛</a:t>
            </a:r>
            <a:endParaRPr lang="en-US" altLang="zh-CN" dirty="0"/>
          </a:p>
          <a:p>
            <a:r>
              <a:rPr lang="en-US" altLang="zh-CN" dirty="0"/>
              <a:t>516030910157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744216"/>
          </a:xfrm>
        </p:spPr>
        <p:txBody>
          <a:bodyPr/>
          <a:lstStyle/>
          <a:p>
            <a:r>
              <a:rPr lang="zh-CN" altLang="en-US" dirty="0"/>
              <a:t>全国各省会</a:t>
            </a:r>
            <a:r>
              <a:rPr lang="en-US" altLang="zh-CN" dirty="0"/>
              <a:t>7</a:t>
            </a:r>
            <a:r>
              <a:rPr lang="zh-CN" altLang="en-US" dirty="0"/>
              <a:t>月平均房价均来自</a:t>
            </a:r>
            <a:r>
              <a:rPr lang="en-US" altLang="zh-CN" dirty="0"/>
              <a:t>《</a:t>
            </a:r>
            <a:r>
              <a:rPr lang="zh-CN" altLang="en-US" dirty="0">
                <a:hlinkClick r:id="rId2"/>
              </a:rPr>
              <a:t>房天下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Ctrl+</a:t>
            </a:r>
            <a:r>
              <a:rPr lang="zh-CN" altLang="en-US" dirty="0"/>
              <a:t>左键可访问）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其中台湾台北市平均房价来源百度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处理数据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将各地的房价数据与地图结合起来</a:t>
            </a:r>
            <a:endParaRPr lang="en-US" altLang="zh-CN" dirty="0"/>
          </a:p>
          <a:p>
            <a:pPr marL="342900" indent="-34290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用渐变的颜色来表示房价高低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188640"/>
            <a:ext cx="8686800" cy="902568"/>
          </a:xfrm>
        </p:spPr>
        <p:txBody>
          <a:bodyPr/>
          <a:lstStyle/>
          <a:p>
            <a:r>
              <a:rPr lang="zh-CN" altLang="en-US" dirty="0"/>
              <a:t>数据可视化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340768"/>
            <a:ext cx="8686800" cy="410445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zh-CN" altLang="en-US" dirty="0"/>
              <a:t>该程序主要三个部分：主要代码（</a:t>
            </a:r>
            <a:r>
              <a:rPr lang="en-US" altLang="zh-CN" dirty="0"/>
              <a:t>china house . html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                               地图数据（</a:t>
            </a:r>
            <a:r>
              <a:rPr lang="en-US" altLang="zh-CN" dirty="0"/>
              <a:t>china . </a:t>
            </a:r>
            <a:r>
              <a:rPr lang="en-US" altLang="zh-CN" dirty="0" err="1"/>
              <a:t>topojson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                                     </a:t>
            </a:r>
            <a:r>
              <a:rPr lang="zh-CN" altLang="en-US" dirty="0"/>
              <a:t>数据文件（</a:t>
            </a:r>
            <a:r>
              <a:rPr lang="en-US" altLang="zh-CN" dirty="0"/>
              <a:t>house price . </a:t>
            </a:r>
            <a:r>
              <a:rPr lang="en-US" altLang="zh-CN" dirty="0" err="1"/>
              <a:t>json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其中地图数据来源网络</a:t>
            </a:r>
            <a:endParaRPr lang="en-US" altLang="zh-CN" dirty="0"/>
          </a:p>
          <a:p>
            <a:pPr marL="342900" indent="-342900">
              <a:buFontTx/>
              <a:buChar char="-"/>
            </a:pPr>
            <a:endParaRPr lang="en-US" altLang="zh-CN" dirty="0"/>
          </a:p>
          <a:p>
            <a:pPr marL="342900" indent="-342900">
              <a:buFontTx/>
              <a:buChar char="-"/>
            </a:pPr>
            <a:r>
              <a:rPr lang="zh-CN" altLang="en-US" dirty="0"/>
              <a:t>数据文件为自己制作</a:t>
            </a:r>
            <a:endParaRPr lang="en-US" altLang="zh-CN" dirty="0"/>
          </a:p>
          <a:p>
            <a:pPr marL="342900" indent="-342900">
              <a:buFontTx/>
              <a:buChar char="-"/>
            </a:pPr>
            <a:endParaRPr lang="en-US" altLang="zh-CN" dirty="0"/>
          </a:p>
          <a:p>
            <a:pPr marL="342900" indent="-342900">
              <a:buFontTx/>
              <a:buChar char="-"/>
            </a:pP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542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数据可视化</a:t>
            </a:r>
            <a:endParaRPr 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C7A0CF-F0A7-4308-8D81-3F14F4520F06}"/>
              </a:ext>
            </a:extLst>
          </p:cNvPr>
          <p:cNvSpPr txBox="1"/>
          <p:nvPr/>
        </p:nvSpPr>
        <p:spPr>
          <a:xfrm>
            <a:off x="1197868" y="1988840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程序运行展示：</a:t>
            </a:r>
          </a:p>
        </p:txBody>
      </p:sp>
      <p:pic>
        <p:nvPicPr>
          <p:cNvPr id="9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id="{FB729E1D-08DE-47B8-938A-766B6B24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51" y="1814281"/>
            <a:ext cx="6897961" cy="47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16020"/>
            <a:ext cx="8686800" cy="1023392"/>
          </a:xfrm>
        </p:spPr>
        <p:txBody>
          <a:bodyPr/>
          <a:lstStyle/>
          <a:p>
            <a:r>
              <a:rPr lang="zh-CN" altLang="en-US" dirty="0"/>
              <a:t>数据可视化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1039412"/>
            <a:ext cx="8686800" cy="1371600"/>
          </a:xfrm>
        </p:spPr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zh-CN" altLang="en-US" b="1" dirty="0"/>
              <a:t>交互式</a:t>
            </a:r>
            <a:r>
              <a:rPr lang="zh-CN" altLang="en-US" dirty="0"/>
              <a:t>：在基本功能实现的情况下，我添加了一个鼠标交互式操作，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当鼠标放在地图上某个省时，会显示省名称以及当地房价数具 </a:t>
            </a:r>
            <a:endParaRPr lang="en-US" altLang="zh-CN" dirty="0"/>
          </a:p>
          <a:p>
            <a:r>
              <a:rPr lang="zh-CN" altLang="en-US" dirty="0"/>
              <a:t>    体数字</a:t>
            </a:r>
            <a:endParaRPr lang="zh-CN" dirty="0"/>
          </a:p>
        </p:txBody>
      </p:sp>
      <p:pic>
        <p:nvPicPr>
          <p:cNvPr id="5" name="图片 4" descr="图片包含 文字, 地图&#10;&#10;已生成极高可信度的说明">
            <a:extLst>
              <a:ext uri="{FF2B5EF4-FFF2-40B4-BE49-F238E27FC236}">
                <a16:creationId xmlns:a16="http://schemas.microsoft.com/office/drawing/2014/main" id="{257A3CC0-41D8-4A09-B3F0-0986ADA1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06" y="2062803"/>
            <a:ext cx="7806218" cy="47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1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8686801" cy="1066800"/>
          </a:xfrm>
        </p:spPr>
        <p:txBody>
          <a:bodyPr/>
          <a:lstStyle/>
          <a:p>
            <a:r>
              <a:rPr lang="zh-CN" altLang="en-US" dirty="0"/>
              <a:t>价值分析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167CBC-A81E-4145-89C1-69E9BB20DC6E}"/>
              </a:ext>
            </a:extLst>
          </p:cNvPr>
          <p:cNvSpPr txBox="1"/>
          <p:nvPr/>
        </p:nvSpPr>
        <p:spPr>
          <a:xfrm>
            <a:off x="1125860" y="1556792"/>
            <a:ext cx="9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一个地方的房价可以说是当地经济的晴雨表，在很大程度上与其经济发展直接挂钩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透过房价看各地经济是一个不错的选择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b="1" dirty="0"/>
              <a:t>东高西低</a:t>
            </a:r>
            <a:r>
              <a:rPr lang="zh-CN" altLang="en-US" dirty="0"/>
              <a:t>：从分布图很容易看出，东部沿海地区平均房价明显高于西部内陆城市，说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                         </a:t>
            </a:r>
            <a:r>
              <a:rPr lang="zh-CN" altLang="en-US" dirty="0"/>
              <a:t>明地理位置对于一个省的发展起着重要作用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b="1" dirty="0"/>
              <a:t>两极化严重</a:t>
            </a:r>
            <a:r>
              <a:rPr lang="zh-CN" altLang="en-US" dirty="0"/>
              <a:t>：东西房价差异巨大，其中最高的背景房价高达</a:t>
            </a:r>
            <a:r>
              <a:rPr lang="en-US" altLang="zh-CN" dirty="0"/>
              <a:t>60691/m²</a:t>
            </a:r>
            <a:r>
              <a:rPr lang="zh-CN" altLang="en-US" dirty="0"/>
              <a:t>，而最低的青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                             </a:t>
            </a:r>
            <a:r>
              <a:rPr lang="zh-CN" altLang="en-US" dirty="0"/>
              <a:t>海却只有</a:t>
            </a:r>
            <a:r>
              <a:rPr lang="en-US" altLang="zh-CN" dirty="0"/>
              <a:t>6023/m²</a:t>
            </a:r>
            <a:r>
              <a:rPr lang="zh-CN" altLang="en-US" dirty="0"/>
              <a:t>，这从侧面也体现了，我国地区发展不均衡、贫富差                    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</a:t>
            </a:r>
            <a:r>
              <a:rPr lang="zh-CN" altLang="en-US" dirty="0"/>
              <a:t>距拉大等问题。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8686801" cy="1066800"/>
          </a:xfrm>
        </p:spPr>
        <p:txBody>
          <a:bodyPr/>
          <a:lstStyle/>
          <a:p>
            <a:r>
              <a:rPr lang="zh-CN" altLang="en-US" dirty="0"/>
              <a:t>价值分析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167CBC-A81E-4145-89C1-69E9BB20DC6E}"/>
              </a:ext>
            </a:extLst>
          </p:cNvPr>
          <p:cNvSpPr txBox="1"/>
          <p:nvPr/>
        </p:nvSpPr>
        <p:spPr>
          <a:xfrm>
            <a:off x="1125860" y="1556792"/>
            <a:ext cx="9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b="1" dirty="0"/>
              <a:t>房地产泡沫</a:t>
            </a:r>
            <a:r>
              <a:rPr lang="zh-CN" altLang="en-US" dirty="0"/>
              <a:t>：分布图上东部某些发达城市颜色红到发黑，其房价已经高的有些离谱，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                        </a:t>
            </a:r>
            <a:r>
              <a:rPr lang="zh-CN" altLang="en-US" dirty="0"/>
              <a:t>这就引人思考，中国的房地产是否存在泡沫呢？随着每年大量货币的超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</a:t>
            </a:r>
            <a:r>
              <a:rPr lang="zh-CN" altLang="en-US" dirty="0"/>
              <a:t>发，房价不断攀升，最终中国的房地产是否会像日本和美国一样出现房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</a:t>
            </a:r>
            <a:r>
              <a:rPr lang="zh-CN" altLang="en-US" dirty="0"/>
              <a:t>价崩盘而导致经济萎靡？这些都值得让人深思。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b="1" dirty="0"/>
              <a:t>台湾</a:t>
            </a:r>
            <a:r>
              <a:rPr lang="zh-CN" altLang="en-US" dirty="0"/>
              <a:t>：近几年大陆发展迅速，尤其在科技、制造业、金融等方面遥遥领先于台湾，但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不可否认的是台湾的经济实力还是比较雄厚，台北市房价更是与北上广深相当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9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C333A82D-968E-4988-9C66-B380AC757792}"/>
              </a:ext>
            </a:extLst>
          </p:cNvPr>
          <p:cNvSpPr txBox="1">
            <a:spLocks/>
          </p:cNvSpPr>
          <p:nvPr/>
        </p:nvSpPr>
        <p:spPr>
          <a:xfrm>
            <a:off x="4366220" y="2780928"/>
            <a:ext cx="4896544" cy="17281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zh-CN" sz="3600" b="1" kern="12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7200" dirty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企业对比演示文稿（宽屏）</Template>
  <TotalTime>0</TotalTime>
  <Words>401</Words>
  <Application>Microsoft Office PowerPoint</Application>
  <PresentationFormat>自定义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</vt:lpstr>
      <vt:lpstr>Microsoft YaHei</vt:lpstr>
      <vt:lpstr>Arial</vt:lpstr>
      <vt:lpstr>Franklin Gothic Medium</vt:lpstr>
      <vt:lpstr>Business Contrast 16x9</vt:lpstr>
      <vt:lpstr>中国各省会平均房价分布图</vt:lpstr>
      <vt:lpstr>数据来源</vt:lpstr>
      <vt:lpstr>处理数据</vt:lpstr>
      <vt:lpstr>数据可视化</vt:lpstr>
      <vt:lpstr>数据可视化</vt:lpstr>
      <vt:lpstr>数据可视化</vt:lpstr>
      <vt:lpstr>价值分析</vt:lpstr>
      <vt:lpstr>价值分析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2017-07-30T05:21:10Z</dcterms:created>
  <dcterms:modified xsi:type="dcterms:W3CDTF">2017-07-30T10:34:10Z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