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8" r:id="rId10"/>
    <p:sldId id="340" r:id="rId11"/>
    <p:sldId id="349" r:id="rId12"/>
    <p:sldId id="345" r:id="rId13"/>
    <p:sldId id="350" r:id="rId14"/>
    <p:sldId id="346" r:id="rId15"/>
    <p:sldId id="347" r:id="rId16"/>
    <p:sldId id="35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C8A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E6656-54D9-46ED-9530-B9F1CC1E5BF2}" v="4" dt="2025-05-14T12:21:03.31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87021" autoAdjust="0"/>
  </p:normalViewPr>
  <p:slideViewPr>
    <p:cSldViewPr snapToGrid="0">
      <p:cViewPr>
        <p:scale>
          <a:sx n="80" d="100"/>
          <a:sy n="80" d="100"/>
        </p:scale>
        <p:origin x="339" y="26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J Lane" userId="8aab4980ff7c0ac2" providerId="LiveId" clId="{057E6656-54D9-46ED-9530-B9F1CC1E5BF2}"/>
    <pc:docChg chg="custSel addSld modSld">
      <pc:chgData name="CJ Lane" userId="8aab4980ff7c0ac2" providerId="LiveId" clId="{057E6656-54D9-46ED-9530-B9F1CC1E5BF2}" dt="2025-05-14T12:23:50.224" v="1852" actId="1076"/>
      <pc:docMkLst>
        <pc:docMk/>
      </pc:docMkLst>
      <pc:sldChg chg="modSp mod">
        <pc:chgData name="CJ Lane" userId="8aab4980ff7c0ac2" providerId="LiveId" clId="{057E6656-54D9-46ED-9530-B9F1CC1E5BF2}" dt="2025-05-14T12:23:34.649" v="1851" actId="14100"/>
        <pc:sldMkLst>
          <pc:docMk/>
          <pc:sldMk cId="582749365" sldId="336"/>
        </pc:sldMkLst>
        <pc:spChg chg="mod">
          <ac:chgData name="CJ Lane" userId="8aab4980ff7c0ac2" providerId="LiveId" clId="{057E6656-54D9-46ED-9530-B9F1CC1E5BF2}" dt="2025-05-14T12:23:18.706" v="1840" actId="14100"/>
          <ac:spMkLst>
            <pc:docMk/>
            <pc:sldMk cId="582749365" sldId="336"/>
            <ac:spMk id="2" creationId="{08F0870A-EBCD-13FC-D1A2-49C555C48170}"/>
          </ac:spMkLst>
        </pc:spChg>
        <pc:spChg chg="mod">
          <ac:chgData name="CJ Lane" userId="8aab4980ff7c0ac2" providerId="LiveId" clId="{057E6656-54D9-46ED-9530-B9F1CC1E5BF2}" dt="2025-05-14T12:23:34.649" v="1851" actId="14100"/>
          <ac:spMkLst>
            <pc:docMk/>
            <pc:sldMk cId="582749365" sldId="336"/>
            <ac:spMk id="7" creationId="{70B4EC43-20C2-1DA5-646B-B8D26CF7D003}"/>
          </ac:spMkLst>
        </pc:spChg>
      </pc:sldChg>
      <pc:sldChg chg="addSp delSp modSp mod">
        <pc:chgData name="CJ Lane" userId="8aab4980ff7c0ac2" providerId="LiveId" clId="{057E6656-54D9-46ED-9530-B9F1CC1E5BF2}" dt="2025-05-14T12:21:12.493" v="1627" actId="1076"/>
        <pc:sldMkLst>
          <pc:docMk/>
          <pc:sldMk cId="4043390973" sldId="340"/>
        </pc:sldMkLst>
        <pc:spChg chg="add del mod">
          <ac:chgData name="CJ Lane" userId="8aab4980ff7c0ac2" providerId="LiveId" clId="{057E6656-54D9-46ED-9530-B9F1CC1E5BF2}" dt="2025-05-14T12:21:01.902" v="1624" actId="478"/>
          <ac:spMkLst>
            <pc:docMk/>
            <pc:sldMk cId="4043390973" sldId="340"/>
            <ac:spMk id="12" creationId="{BE42BE9F-7EF0-CF25-76A4-4C29147A70B2}"/>
          </ac:spMkLst>
        </pc:spChg>
        <pc:spChg chg="add mod">
          <ac:chgData name="CJ Lane" userId="8aab4980ff7c0ac2" providerId="LiveId" clId="{057E6656-54D9-46ED-9530-B9F1CC1E5BF2}" dt="2025-05-14T12:21:12.493" v="1627" actId="1076"/>
          <ac:spMkLst>
            <pc:docMk/>
            <pc:sldMk cId="4043390973" sldId="340"/>
            <ac:spMk id="13" creationId="{DCDDB78E-433B-32B2-1266-F27E51A1A918}"/>
          </ac:spMkLst>
        </pc:spChg>
        <pc:picChg chg="mod">
          <ac:chgData name="CJ Lane" userId="8aab4980ff7c0ac2" providerId="LiveId" clId="{057E6656-54D9-46ED-9530-B9F1CC1E5BF2}" dt="2025-05-14T12:21:07.633" v="1626" actId="1076"/>
          <ac:picMkLst>
            <pc:docMk/>
            <pc:sldMk cId="4043390973" sldId="340"/>
            <ac:picMk id="11" creationId="{2B51700A-EAF0-2A11-8E34-C115FA8D7B36}"/>
          </ac:picMkLst>
        </pc:picChg>
      </pc:sldChg>
      <pc:sldChg chg="addSp delSp modSp mod modClrScheme chgLayout">
        <pc:chgData name="CJ Lane" userId="8aab4980ff7c0ac2" providerId="LiveId" clId="{057E6656-54D9-46ED-9530-B9F1CC1E5BF2}" dt="2025-05-14T12:14:56.849" v="1421" actId="20577"/>
        <pc:sldMkLst>
          <pc:docMk/>
          <pc:sldMk cId="2981044871" sldId="346"/>
        </pc:sldMkLst>
        <pc:spChg chg="mod ord">
          <ac:chgData name="CJ Lane" userId="8aab4980ff7c0ac2" providerId="LiveId" clId="{057E6656-54D9-46ED-9530-B9F1CC1E5BF2}" dt="2025-05-14T12:09:19.858" v="730" actId="20577"/>
          <ac:spMkLst>
            <pc:docMk/>
            <pc:sldMk cId="2981044871" sldId="346"/>
            <ac:spMk id="2" creationId="{31A9C5DD-6B55-DF45-4C6B-6B767B71B1F8}"/>
          </ac:spMkLst>
        </pc:spChg>
        <pc:spChg chg="mod ord">
          <ac:chgData name="CJ Lane" userId="8aab4980ff7c0ac2" providerId="LiveId" clId="{057E6656-54D9-46ED-9530-B9F1CC1E5BF2}" dt="2025-05-14T12:08:46.912" v="645" actId="700"/>
          <ac:spMkLst>
            <pc:docMk/>
            <pc:sldMk cId="2981044871" sldId="346"/>
            <ac:spMk id="3" creationId="{C849FABB-E5A7-5275-61DB-17B427E9CEDB}"/>
          </ac:spMkLst>
        </pc:spChg>
        <pc:spChg chg="add mod ord">
          <ac:chgData name="CJ Lane" userId="8aab4980ff7c0ac2" providerId="LiveId" clId="{057E6656-54D9-46ED-9530-B9F1CC1E5BF2}" dt="2025-05-14T12:14:56.849" v="1421" actId="20577"/>
          <ac:spMkLst>
            <pc:docMk/>
            <pc:sldMk cId="2981044871" sldId="346"/>
            <ac:spMk id="4" creationId="{1C4BB650-4A23-63F3-DF9F-AAE9ED6AE173}"/>
          </ac:spMkLst>
        </pc:spChg>
        <pc:graphicFrameChg chg="del mod ord">
          <ac:chgData name="CJ Lane" userId="8aab4980ff7c0ac2" providerId="LiveId" clId="{057E6656-54D9-46ED-9530-B9F1CC1E5BF2}" dt="2025-05-14T12:08:54.501" v="646" actId="478"/>
          <ac:graphicFrameMkLst>
            <pc:docMk/>
            <pc:sldMk cId="2981044871" sldId="346"/>
            <ac:graphicFrameMk id="5" creationId="{C2599C7C-299A-2029-2887-5047F4D4A16F}"/>
          </ac:graphicFrameMkLst>
        </pc:graphicFrameChg>
      </pc:sldChg>
      <pc:sldChg chg="modSp mod">
        <pc:chgData name="CJ Lane" userId="8aab4980ff7c0ac2" providerId="LiveId" clId="{057E6656-54D9-46ED-9530-B9F1CC1E5BF2}" dt="2025-05-14T12:15:14.964" v="1461" actId="20577"/>
        <pc:sldMkLst>
          <pc:docMk/>
          <pc:sldMk cId="3493061142" sldId="347"/>
        </pc:sldMkLst>
        <pc:spChg chg="mod">
          <ac:chgData name="CJ Lane" userId="8aab4980ff7c0ac2" providerId="LiveId" clId="{057E6656-54D9-46ED-9530-B9F1CC1E5BF2}" dt="2025-05-14T12:15:14.964" v="1461" actId="20577"/>
          <ac:spMkLst>
            <pc:docMk/>
            <pc:sldMk cId="3493061142" sldId="347"/>
            <ac:spMk id="3" creationId="{1EC6DB3D-3AE2-9478-3245-FE2F98B96EC7}"/>
          </ac:spMkLst>
        </pc:spChg>
      </pc:sldChg>
      <pc:sldChg chg="modSp mod">
        <pc:chgData name="CJ Lane" userId="8aab4980ff7c0ac2" providerId="LiveId" clId="{057E6656-54D9-46ED-9530-B9F1CC1E5BF2}" dt="2025-05-14T12:08:05.089" v="644" actId="13926"/>
        <pc:sldMkLst>
          <pc:docMk/>
          <pc:sldMk cId="1671620717" sldId="350"/>
        </pc:sldMkLst>
        <pc:spChg chg="mod">
          <ac:chgData name="CJ Lane" userId="8aab4980ff7c0ac2" providerId="LiveId" clId="{057E6656-54D9-46ED-9530-B9F1CC1E5BF2}" dt="2025-05-14T12:08:05.089" v="644" actId="13926"/>
          <ac:spMkLst>
            <pc:docMk/>
            <pc:sldMk cId="1671620717" sldId="350"/>
            <ac:spMk id="5" creationId="{E248CD7C-9D44-5961-BBBA-777C7ADE8B9D}"/>
          </ac:spMkLst>
        </pc:spChg>
      </pc:sldChg>
      <pc:sldChg chg="modSp new mod">
        <pc:chgData name="CJ Lane" userId="8aab4980ff7c0ac2" providerId="LiveId" clId="{057E6656-54D9-46ED-9530-B9F1CC1E5BF2}" dt="2025-05-14T12:23:50.224" v="1852" actId="1076"/>
        <pc:sldMkLst>
          <pc:docMk/>
          <pc:sldMk cId="1811396340" sldId="351"/>
        </pc:sldMkLst>
        <pc:spChg chg="mod">
          <ac:chgData name="CJ Lane" userId="8aab4980ff7c0ac2" providerId="LiveId" clId="{057E6656-54D9-46ED-9530-B9F1CC1E5BF2}" dt="2025-05-14T12:15:35.759" v="1473" actId="14100"/>
          <ac:spMkLst>
            <pc:docMk/>
            <pc:sldMk cId="1811396340" sldId="351"/>
            <ac:spMk id="2" creationId="{9A70DD4C-8440-353C-04DF-A6450B13B0F6}"/>
          </ac:spMkLst>
        </pc:spChg>
        <pc:spChg chg="mod">
          <ac:chgData name="CJ Lane" userId="8aab4980ff7c0ac2" providerId="LiveId" clId="{057E6656-54D9-46ED-9530-B9F1CC1E5BF2}" dt="2025-05-14T12:23:50.224" v="1852" actId="1076"/>
          <ac:spMkLst>
            <pc:docMk/>
            <pc:sldMk cId="1811396340" sldId="351"/>
            <ac:spMk id="3" creationId="{E31FB18C-6F7B-1E1C-570F-DB393CF072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anyname.com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FinalProject-SalesAnalysis/ZomatoNewLocationSalesAnalysis?:language=en-US&amp;publish=yes&amp;:sid=&amp;:redirect=auth&amp;:display_count=n&amp;:origin=viz_share_link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1B641-AD7E-F298-05CB-F445D1F3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4153-CC6D-A8A0-076C-10ABBBE2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Sales/Order Insights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48CD7C-9D44-5961-BBBA-777C7ADE8B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497730" cy="3687763"/>
          </a:xfrm>
        </p:spPr>
        <p:txBody>
          <a:bodyPr>
            <a:normAutofit/>
          </a:bodyPr>
          <a:lstStyle/>
          <a:p>
            <a:r>
              <a:rPr lang="en-US" dirty="0"/>
              <a:t>As you can see in both orders by month and sales qty &amp; sales amt, there is clear seasonality.</a:t>
            </a:r>
          </a:p>
          <a:p>
            <a:r>
              <a:rPr lang="en-US" dirty="0"/>
              <a:t>There is a palpable dip in the summer months with peak lows in September.</a:t>
            </a:r>
          </a:p>
          <a:p>
            <a:r>
              <a:rPr lang="en-US" dirty="0"/>
              <a:t>Huge spike to peak conditions October to November leading to a slow decrease through May. </a:t>
            </a:r>
          </a:p>
          <a:p>
            <a:r>
              <a:rPr lang="en-US" dirty="0"/>
              <a:t>Summer is low Season, Fall and Winter being High season</a:t>
            </a:r>
          </a:p>
          <a:p>
            <a:r>
              <a:rPr lang="en-US" dirty="0"/>
              <a:t>Callout: if opening in September for a launch into October we will see  almost 8 months of optimal sales</a:t>
            </a:r>
          </a:p>
          <a:p>
            <a:r>
              <a:rPr lang="en-US" dirty="0">
                <a:highlight>
                  <a:srgbClr val="008000"/>
                </a:highlight>
              </a:rPr>
              <a:t>Recommendation: </a:t>
            </a:r>
            <a:r>
              <a:rPr lang="en-US" dirty="0"/>
              <a:t>when opening new location, need to consider a Go Live date somewhere in October to take advantage of seasonality.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2883A-DE2C-14D7-92B9-954F76E0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2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Takeaways &amp; last Comments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BB650-4A23-63F3-DF9F-AAE9ED6AE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9085193" cy="4083125"/>
          </a:xfrm>
        </p:spPr>
        <p:txBody>
          <a:bodyPr/>
          <a:lstStyle/>
          <a:p>
            <a:r>
              <a:rPr lang="en-US" dirty="0"/>
              <a:t>Further analysis may be needed, but we uncovered a great deal of information regarding sales analysis, where to open new location, and what potential sales look like. </a:t>
            </a:r>
          </a:p>
          <a:p>
            <a:r>
              <a:rPr lang="en-US" dirty="0"/>
              <a:t>Potential city for new location: Tirupati</a:t>
            </a:r>
          </a:p>
          <a:p>
            <a:r>
              <a:rPr lang="en-US" dirty="0"/>
              <a:t>Potential Cuisines: North Indian Cuisine or Chinese Cuisine</a:t>
            </a:r>
          </a:p>
          <a:p>
            <a:r>
              <a:rPr lang="en-US" dirty="0"/>
              <a:t>Peak Months: October and November</a:t>
            </a:r>
          </a:p>
          <a:p>
            <a:r>
              <a:rPr lang="en-US" dirty="0"/>
              <a:t>Peak Seasons: Fall and Winter Months</a:t>
            </a:r>
          </a:p>
          <a:p>
            <a:r>
              <a:rPr lang="en-US" dirty="0"/>
              <a:t>Low Season: Summer</a:t>
            </a:r>
          </a:p>
          <a:p>
            <a:r>
              <a:rPr lang="en-US" dirty="0"/>
              <a:t>Lastly, all information looks very promising and to see full data set please see appendix and tableau workbook.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Carl Lane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clane@companyemail.com</a:t>
            </a:r>
          </a:p>
          <a:p>
            <a:r>
              <a:rPr lang="en-US" dirty="0">
                <a:hlinkClick r:id="rId2"/>
              </a:rPr>
              <a:t>www.companyname.com</a:t>
            </a:r>
            <a:endParaRPr lang="en-US" dirty="0"/>
          </a:p>
          <a:p>
            <a:r>
              <a:rPr lang="en-US" dirty="0"/>
              <a:t>I Look forward to further analysis!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DD4C-8440-353C-04DF-A6450B13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815784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B18C-6F7B-1E1C-570F-DB393CF07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2056" y="2613507"/>
            <a:ext cx="5794248" cy="2346960"/>
          </a:xfrm>
        </p:spPr>
        <p:txBody>
          <a:bodyPr/>
          <a:lstStyle/>
          <a:p>
            <a:r>
              <a:rPr lang="en-US" dirty="0"/>
              <a:t>Tableau Public Workbook - </a:t>
            </a:r>
            <a:r>
              <a:rPr lang="en-US" dirty="0">
                <a:hlinkClick r:id="rId2"/>
              </a:rPr>
              <a:t>https://public.tableau.com/views/FinalProject-SalesAnalysis/ZomatoNewLocationSalesAnalysis?:language=en-US&amp;publish=yes&amp;:sid=&amp;:redirect=auth&amp;:display_count=n&amp;:origin=viz_share_link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680517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219200"/>
            <a:ext cx="8324089" cy="5027422"/>
          </a:xfrm>
        </p:spPr>
        <p:txBody>
          <a:bodyPr>
            <a:normAutofit/>
          </a:bodyPr>
          <a:lstStyle/>
          <a:p>
            <a:r>
              <a:rPr lang="en-US" dirty="0"/>
              <a:t>Hypothesis and Initial thoughts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City by Sales Amount</a:t>
            </a:r>
          </a:p>
          <a:p>
            <a:r>
              <a:rPr lang="en-US" dirty="0"/>
              <a:t>City by Sales Amount pt. 2</a:t>
            </a:r>
          </a:p>
          <a:p>
            <a:r>
              <a:rPr lang="en-US" dirty="0"/>
              <a:t>Cuisine Insights</a:t>
            </a:r>
          </a:p>
          <a:p>
            <a:r>
              <a:rPr lang="en-US" dirty="0"/>
              <a:t>Cuisine Insights pt. 2</a:t>
            </a:r>
          </a:p>
          <a:p>
            <a:r>
              <a:rPr lang="en-US" dirty="0"/>
              <a:t>Sales and Order Seasonality</a:t>
            </a:r>
          </a:p>
          <a:p>
            <a:r>
              <a:rPr lang="en-US" dirty="0"/>
              <a:t>Sales/Order Insights</a:t>
            </a:r>
          </a:p>
          <a:p>
            <a:r>
              <a:rPr lang="en-US" dirty="0"/>
              <a:t>Final Takeaways and Last Comments</a:t>
            </a:r>
          </a:p>
          <a:p>
            <a:r>
              <a:rPr lang="en-US" dirty="0"/>
              <a:t>Thank You</a:t>
            </a:r>
          </a:p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Initial 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06D3-CFB9-E656-C892-41BC808A4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Benton Sans Book"/>
              </a:rPr>
              <a:t>What we Believe at First Glance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Benton Sans Book"/>
              </a:rPr>
              <a:t>See higher trends in Italian and American Cuisine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Benton Sans Book"/>
              </a:rPr>
              <a:t>Maybe see Pizza being highest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Benton Sans Book"/>
              </a:rPr>
              <a:t>Seasonality to sales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Benton Sans Book"/>
              </a:rPr>
              <a:t>Amount of sales by geography will be close in total number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Benton Sans Book"/>
              </a:rPr>
              <a:t>What </a:t>
            </a:r>
            <a:r>
              <a:rPr lang="en-US" sz="1800" dirty="0">
                <a:solidFill>
                  <a:srgbClr val="000000"/>
                </a:solidFill>
                <a:latin typeface="Benton Sans Book"/>
              </a:rPr>
              <a:t>analysis will show.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Benton Sans Book"/>
              </a:rPr>
              <a:t>Sales data analysis to support where next location should be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Benton Sans Book"/>
              </a:rPr>
              <a:t>A clear picture of open date window and cuisine to focus on. </a:t>
            </a:r>
            <a:endParaRPr lang="en-US" sz="1800" dirty="0">
              <a:solidFill>
                <a:srgbClr val="000000"/>
              </a:solidFill>
              <a:effectLst/>
              <a:latin typeface="Benton Sans Book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Benton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E5A0E-DD54-939D-CB6E-B8EA5671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94" y="1386840"/>
            <a:ext cx="7918824" cy="50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2052440"/>
          </a:xfrm>
        </p:spPr>
        <p:txBody>
          <a:bodyPr/>
          <a:lstStyle/>
          <a:p>
            <a:r>
              <a:rPr lang="en-US" dirty="0"/>
              <a:t>City by Sales amount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229224"/>
            <a:ext cx="5864225" cy="421793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Table shows total sales amount by city.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Sales amount is sales $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Anything above 30mil is significant.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Top 3 cities are seeing significant sales totals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468C8A"/>
                </a:highlight>
              </a:rPr>
              <a:t>Callout:</a:t>
            </a:r>
            <a:r>
              <a:rPr lang="en-US" sz="2000" dirty="0"/>
              <a:t> Tirupati has a significantly higher total sales amount then next closest 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40DA8A-267E-73DA-B3EF-221E3F8E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4" y="295252"/>
            <a:ext cx="3020275" cy="62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372B3-253A-B844-54FD-716EBFD6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6B67-D193-296F-8B17-2BD9FF0F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2052440"/>
          </a:xfrm>
        </p:spPr>
        <p:txBody>
          <a:bodyPr/>
          <a:lstStyle/>
          <a:p>
            <a:r>
              <a:rPr lang="en-US" dirty="0"/>
              <a:t>City by Sales amount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9BE8-2124-AC1D-AF4E-04AE04BF8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229224"/>
            <a:ext cx="5864225" cy="42179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Table shows number underneath as sales qty by city.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Sales qty is #of orders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can see the correlation between sales quantity and sales amount (i.e. how many sales does it take to earn that amount of sales dollars)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468C8A"/>
                </a:highlight>
              </a:rPr>
              <a:t>Callout:</a:t>
            </a:r>
            <a:r>
              <a:rPr lang="en-US" sz="2000" dirty="0"/>
              <a:t> for </a:t>
            </a:r>
            <a:r>
              <a:rPr lang="en-US" sz="2000" dirty="0" err="1"/>
              <a:t>Tirupti</a:t>
            </a:r>
            <a:r>
              <a:rPr lang="en-US" sz="2000" dirty="0"/>
              <a:t>, total of 24,159 total sales with total sales dollars of 74mil. Less total sales more total money.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468C8A"/>
                </a:highlight>
              </a:rPr>
              <a:t>Callout: </a:t>
            </a:r>
            <a:r>
              <a:rPr lang="en-US" sz="2000" dirty="0"/>
              <a:t>Electronic City, which is 23mil less in total sales dollars had 638k total number of sales. A lot of orders for similar but less capital gain.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468C8A"/>
                </a:highlight>
              </a:rPr>
              <a:t>Recommendation: </a:t>
            </a:r>
            <a:r>
              <a:rPr lang="en-US" sz="2000" dirty="0"/>
              <a:t>Future location should be located in Tirupati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D6C49B-EBCD-E992-A2FA-2785807F45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267017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27C7E-4B77-EF99-AE55-A19306D0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6" y="323827"/>
            <a:ext cx="2933056" cy="62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9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03BD43-3990-7559-D6CF-EF779634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4" y="1382059"/>
            <a:ext cx="5127811" cy="4093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51700A-EAF0-2A11-8E34-C115FA8D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746" y="294571"/>
            <a:ext cx="3228999" cy="609604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DDB78E-433B-32B2-1266-F27E51A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70" y="294571"/>
            <a:ext cx="5641897" cy="729428"/>
          </a:xfrm>
        </p:spPr>
        <p:txBody>
          <a:bodyPr/>
          <a:lstStyle/>
          <a:p>
            <a:r>
              <a:rPr lang="en-US" dirty="0"/>
              <a:t>Cuisine insights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C146-F7FC-56BC-6020-62EA6D51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FE83-A65E-95B6-D5E7-D6074288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1"/>
            <a:ext cx="5641897" cy="729428"/>
          </a:xfrm>
        </p:spPr>
        <p:txBody>
          <a:bodyPr/>
          <a:lstStyle/>
          <a:p>
            <a:r>
              <a:rPr lang="en-US" dirty="0"/>
              <a:t>Cuisine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17BF-C12F-9929-7095-38ADCB688A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1667435"/>
            <a:ext cx="5580586" cy="459854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Previous slide shows to bar charts for cuisine broken down by sales mount and sales quantity.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Huge difference between top two cuisines and the field.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Chinese and North Indian cuisine are top for both sales amount and sales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Recommendations: </a:t>
            </a:r>
            <a:r>
              <a:rPr lang="en-US" sz="2400" dirty="0"/>
              <a:t>Future restaurant cuisine should be one of these. </a:t>
            </a:r>
          </a:p>
        </p:txBody>
      </p:sp>
    </p:spTree>
    <p:extLst>
      <p:ext uri="{BB962C8B-B14F-4D97-AF65-F5344CB8AC3E}">
        <p14:creationId xmlns:p14="http://schemas.microsoft.com/office/powerpoint/2010/main" val="9552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Sales and Order Seasonality</a:t>
            </a:r>
            <a:endParaRPr lang="en-ZA" dirty="0"/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F6E25E9F-278E-622E-AB59-69DF6D44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92"/>
          <a:stretch>
            <a:fillRect/>
          </a:stretch>
        </p:blipFill>
        <p:spPr>
          <a:xfrm>
            <a:off x="395212" y="1865103"/>
            <a:ext cx="4887594" cy="36877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47D408-088B-C22A-3AC9-5651ADB9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51" y="1865103"/>
            <a:ext cx="5701137" cy="363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{A208ED08-1AA3-42BA-8B8B-C1306E47283A}tf16411248_win32</Template>
  <TotalTime>832</TotalTime>
  <Words>605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 Light</vt:lpstr>
      <vt:lpstr>Benton Sans Book</vt:lpstr>
      <vt:lpstr>Calibri</vt:lpstr>
      <vt:lpstr>Posterama</vt:lpstr>
      <vt:lpstr>Custom</vt:lpstr>
      <vt:lpstr>Basic presentation</vt:lpstr>
      <vt:lpstr>Agenda </vt:lpstr>
      <vt:lpstr>Hypothesis &amp; Initial Thoughts</vt:lpstr>
      <vt:lpstr>Overview of Data</vt:lpstr>
      <vt:lpstr>City by Sales amount </vt:lpstr>
      <vt:lpstr>City by Sales amount </vt:lpstr>
      <vt:lpstr>Cuisine insights</vt:lpstr>
      <vt:lpstr>Cuisine insights</vt:lpstr>
      <vt:lpstr>Sales and Order Seasonality</vt:lpstr>
      <vt:lpstr>Sales/Order Insights</vt:lpstr>
      <vt:lpstr>Final Takeaways &amp; last Comments </vt:lpstr>
      <vt:lpstr>Thank you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Lane</dc:creator>
  <cp:lastModifiedBy>CJ Lane</cp:lastModifiedBy>
  <cp:revision>1</cp:revision>
  <dcterms:created xsi:type="dcterms:W3CDTF">2025-05-13T22:31:08Z</dcterms:created>
  <dcterms:modified xsi:type="dcterms:W3CDTF">2025-05-14T12:23:56Z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