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4"/>
  </p:notesMasterIdLst>
  <p:handoutMasterIdLst>
    <p:handoutMasterId r:id="rId15"/>
  </p:handoutMasterIdLst>
  <p:sldIdLst>
    <p:sldId id="397" r:id="rId6"/>
    <p:sldId id="458" r:id="rId7"/>
    <p:sldId id="461" r:id="rId8"/>
    <p:sldId id="462" r:id="rId9"/>
    <p:sldId id="467" r:id="rId10"/>
    <p:sldId id="465" r:id="rId11"/>
    <p:sldId id="464" r:id="rId12"/>
    <p:sldId id="46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770"/>
    <a:srgbClr val="739600"/>
    <a:srgbClr val="D45D00"/>
    <a:srgbClr val="00549F"/>
    <a:srgbClr val="D19000"/>
    <a:srgbClr val="B1B3B3"/>
    <a:srgbClr val="A22B38"/>
    <a:srgbClr val="3B0083"/>
    <a:srgbClr val="9BCC00"/>
    <a:srgbClr val="83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00" autoAdjust="0"/>
    <p:restoredTop sz="81818" autoAdjust="0"/>
  </p:normalViewPr>
  <p:slideViewPr>
    <p:cSldViewPr snapToGrid="0">
      <p:cViewPr>
        <p:scale>
          <a:sx n="170" d="100"/>
          <a:sy n="170" d="100"/>
        </p:scale>
        <p:origin x="-224" y="-136"/>
      </p:cViewPr>
      <p:guideLst>
        <p:guide orient="horz" pos="1514"/>
        <p:guide orient="horz" pos="2566"/>
        <p:guide orient="horz" pos="719"/>
        <p:guide orient="horz" pos="335"/>
        <p:guide pos="288"/>
        <p:guide pos="5472"/>
        <p:guide pos="3631"/>
        <p:guide pos="3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20" Type="http://schemas.openxmlformats.org/officeDocument/2006/relationships/tableStyles" Target="tableStyle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AFD30D-FBAB-4798-B766-B8D80362361E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5C1B63-A4BD-4125-B24C-73F11A63CCEF}">
      <dgm:prSet phldrT="[Text]"/>
      <dgm:spPr/>
      <dgm:t>
        <a:bodyPr/>
        <a:lstStyle/>
        <a:p>
          <a:r>
            <a:rPr lang="en-US" dirty="0" smtClean="0"/>
            <a:t>.</a:t>
          </a:r>
          <a:endParaRPr lang="en-US" dirty="0"/>
        </a:p>
      </dgm:t>
    </dgm:pt>
    <dgm:pt modelId="{F1CAB63C-E235-44B1-A265-15260E2F454C}" type="sibTrans" cxnId="{285422DB-D69D-4541-AF08-5F1E2C2BFFE7}">
      <dgm:prSet/>
      <dgm:spPr/>
      <dgm:t>
        <a:bodyPr/>
        <a:lstStyle/>
        <a:p>
          <a:endParaRPr lang="en-US"/>
        </a:p>
      </dgm:t>
    </dgm:pt>
    <dgm:pt modelId="{19782A81-2290-4AD0-B856-93495D806E3A}" type="parTrans" cxnId="{285422DB-D69D-4541-AF08-5F1E2C2BFFE7}">
      <dgm:prSet/>
      <dgm:spPr/>
      <dgm:t>
        <a:bodyPr/>
        <a:lstStyle/>
        <a:p>
          <a:endParaRPr lang="en-US"/>
        </a:p>
      </dgm:t>
    </dgm:pt>
    <dgm:pt modelId="{A67EC058-70B9-4702-9208-2B6710137411}" type="pres">
      <dgm:prSet presAssocID="{80AFD30D-FBAB-4798-B766-B8D80362361E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215159-2887-4CA2-9D5F-DCB5F279138B}" type="pres">
      <dgm:prSet presAssocID="{80AFD30D-FBAB-4798-B766-B8D80362361E}" presName="ellipse" presStyleLbl="trBgShp" presStyleIdx="0" presStyleCnt="1" custAng="16200000" custScaleX="143747" custScaleY="98514" custLinFactY="19978" custLinFactNeighborX="-42791" custLinFactNeighborY="100000"/>
      <dgm:spPr>
        <a:solidFill>
          <a:srgbClr val="53605A"/>
        </a:solidFill>
      </dgm:spPr>
      <dgm:t>
        <a:bodyPr/>
        <a:lstStyle/>
        <a:p>
          <a:endParaRPr lang="en-US"/>
        </a:p>
      </dgm:t>
    </dgm:pt>
    <dgm:pt modelId="{EE353804-ABE0-4CD0-8201-5CC3CFC736A1}" type="pres">
      <dgm:prSet presAssocID="{80AFD30D-FBAB-4798-B766-B8D80362361E}" presName="arrow1" presStyleLbl="fgShp" presStyleIdx="0" presStyleCnt="1" custFlipVert="0" custScaleY="31250" custLinFactY="164375" custLinFactNeighborX="50000" custLinFactNeighborY="200000"/>
      <dgm:spPr>
        <a:noFill/>
        <a:ln>
          <a:noFill/>
        </a:ln>
      </dgm:spPr>
    </dgm:pt>
    <dgm:pt modelId="{3C674375-6A6B-49E6-8163-6733D520AE35}" type="pres">
      <dgm:prSet presAssocID="{80AFD30D-FBAB-4798-B766-B8D80362361E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A5E71B-9E37-4D05-968F-8497E78EE6E5}" type="pres">
      <dgm:prSet presAssocID="{80AFD30D-FBAB-4798-B766-B8D80362361E}" presName="funnel" presStyleLbl="trAlignAcc1" presStyleIdx="0" presStyleCnt="1" custAng="16200000" custScaleX="142857" custScaleY="114048" custLinFactNeighborX="-19857" custLinFactNeighborY="22455"/>
      <dgm:spPr>
        <a:solidFill>
          <a:srgbClr val="53605A"/>
        </a:solidFill>
        <a:ln>
          <a:noFill/>
        </a:ln>
      </dgm:spPr>
      <dgm:t>
        <a:bodyPr/>
        <a:lstStyle/>
        <a:p>
          <a:endParaRPr lang="en-US"/>
        </a:p>
      </dgm:t>
    </dgm:pt>
  </dgm:ptLst>
  <dgm:cxnLst>
    <dgm:cxn modelId="{285422DB-D69D-4541-AF08-5F1E2C2BFFE7}" srcId="{80AFD30D-FBAB-4798-B766-B8D80362361E}" destId="{6E5C1B63-A4BD-4125-B24C-73F11A63CCEF}" srcOrd="0" destOrd="0" parTransId="{19782A81-2290-4AD0-B856-93495D806E3A}" sibTransId="{F1CAB63C-E235-44B1-A265-15260E2F454C}"/>
    <dgm:cxn modelId="{27E0FA94-7D82-2641-817D-4F3EF0CBE224}" type="presOf" srcId="{80AFD30D-FBAB-4798-B766-B8D80362361E}" destId="{A67EC058-70B9-4702-9208-2B6710137411}" srcOrd="0" destOrd="0" presId="urn:microsoft.com/office/officeart/2005/8/layout/funnel1"/>
    <dgm:cxn modelId="{168653A0-E9DB-1E4E-8D29-AA65F45F9A26}" type="presOf" srcId="{6E5C1B63-A4BD-4125-B24C-73F11A63CCEF}" destId="{3C674375-6A6B-49E6-8163-6733D520AE35}" srcOrd="0" destOrd="0" presId="urn:microsoft.com/office/officeart/2005/8/layout/funnel1"/>
    <dgm:cxn modelId="{3B3811A3-EA35-594F-B79F-6A2541F705DE}" type="presParOf" srcId="{A67EC058-70B9-4702-9208-2B6710137411}" destId="{E9215159-2887-4CA2-9D5F-DCB5F279138B}" srcOrd="0" destOrd="0" presId="urn:microsoft.com/office/officeart/2005/8/layout/funnel1"/>
    <dgm:cxn modelId="{BFA2FBD4-6616-F241-92B8-76FD947B6959}" type="presParOf" srcId="{A67EC058-70B9-4702-9208-2B6710137411}" destId="{EE353804-ABE0-4CD0-8201-5CC3CFC736A1}" srcOrd="1" destOrd="0" presId="urn:microsoft.com/office/officeart/2005/8/layout/funnel1"/>
    <dgm:cxn modelId="{7687896F-5924-A848-A233-C5898D5AA89F}" type="presParOf" srcId="{A67EC058-70B9-4702-9208-2B6710137411}" destId="{3C674375-6A6B-49E6-8163-6733D520AE35}" srcOrd="2" destOrd="0" presId="urn:microsoft.com/office/officeart/2005/8/layout/funnel1"/>
    <dgm:cxn modelId="{D322595C-1D86-6041-A1ED-BF75EE958913}" type="presParOf" srcId="{A67EC058-70B9-4702-9208-2B6710137411}" destId="{D1A5E71B-9E37-4D05-968F-8497E78EE6E5}" srcOrd="3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15159-2887-4CA2-9D5F-DCB5F279138B}">
      <dsp:nvSpPr>
        <dsp:cNvPr id="0" name=""/>
        <dsp:cNvSpPr/>
      </dsp:nvSpPr>
      <dsp:spPr>
        <a:xfrm rot="16200000">
          <a:off x="-439983" y="1382418"/>
          <a:ext cx="1695605" cy="403563"/>
        </a:xfrm>
        <a:prstGeom prst="ellipse">
          <a:avLst/>
        </a:prstGeom>
        <a:solidFill>
          <a:srgbClr val="53605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353804-ABE0-4CD0-8201-5CC3CFC736A1}">
      <dsp:nvSpPr>
        <dsp:cNvPr id="0" name=""/>
        <dsp:cNvSpPr/>
      </dsp:nvSpPr>
      <dsp:spPr>
        <a:xfrm>
          <a:off x="914400" y="2474367"/>
          <a:ext cx="228600" cy="45720"/>
        </a:xfrm>
        <a:prstGeom prst="downArrow">
          <a:avLst/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74375-6A6B-49E6-8163-6733D520AE35}">
      <dsp:nvSpPr>
        <dsp:cNvPr id="0" name=""/>
        <dsp:cNvSpPr/>
      </dsp:nvSpPr>
      <dsp:spPr>
        <a:xfrm>
          <a:off x="365759" y="2008023"/>
          <a:ext cx="1097280" cy="27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.</a:t>
          </a:r>
          <a:endParaRPr lang="en-US" sz="900" kern="1200" dirty="0"/>
        </a:p>
      </dsp:txBody>
      <dsp:txXfrm>
        <a:off x="365759" y="2008023"/>
        <a:ext cx="1097280" cy="274320"/>
      </dsp:txXfrm>
    </dsp:sp>
    <dsp:sp modelId="{D1A5E71B-9E37-4D05-968F-8497E78EE6E5}">
      <dsp:nvSpPr>
        <dsp:cNvPr id="0" name=""/>
        <dsp:cNvSpPr/>
      </dsp:nvSpPr>
      <dsp:spPr>
        <a:xfrm rot="16200000">
          <a:off x="-254200" y="995624"/>
          <a:ext cx="1828798" cy="1167997"/>
        </a:xfrm>
        <a:prstGeom prst="funnel">
          <a:avLst/>
        </a:prstGeom>
        <a:solidFill>
          <a:srgbClr val="53605A"/>
        </a:solidFill>
        <a:ln w="12700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6/14/17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ditch</a:t>
            </a:r>
            <a:r>
              <a:rPr lang="en-US" baseline="0" dirty="0" smtClean="0"/>
              <a:t> the the </a:t>
            </a:r>
            <a:r>
              <a:rPr lang="en-US" baseline="0" dirty="0" err="1" smtClean="0"/>
              <a:t>powerpoint</a:t>
            </a:r>
            <a:r>
              <a:rPr lang="en-US" baseline="0" dirty="0" smtClean="0"/>
              <a:t>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2290" eaLnBrk="0" hangingPunct="0"/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© 2016 </a:t>
            </a:r>
            <a:r>
              <a:rPr lang="en-US" sz="5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Optum</a:t>
            </a:r>
            <a:r>
              <a:rPr lang="en-US" sz="5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Arial" panose="020B0604020202020204" pitchFamily="34" charset="0"/>
              </a:rPr>
              <a:t>, Inc. All rights reserved.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433BDF4-B53C-41D6-BFF9-167E1F86C0E2}" type="datetime8">
              <a:rPr lang="en-US" smtClean="0"/>
              <a:t>6/14/17 17:02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2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Show metrics on outstanding surveys (Employees and Managers)</a:t>
            </a:r>
          </a:p>
          <a:p>
            <a:pPr lvl="1"/>
            <a:r>
              <a:rPr lang="en-US" dirty="0" smtClean="0"/>
              <a:t>Dashboard Displaying:</a:t>
            </a:r>
          </a:p>
          <a:p>
            <a:pPr lvl="2"/>
            <a:r>
              <a:rPr lang="en-US" dirty="0" smtClean="0"/>
              <a:t>Most &amp; Least Common Skills</a:t>
            </a:r>
          </a:p>
          <a:p>
            <a:pPr lvl="2"/>
            <a:r>
              <a:rPr lang="en-US" dirty="0" smtClean="0"/>
              <a:t>Most &amp; Least Interesting Technologies</a:t>
            </a:r>
          </a:p>
          <a:p>
            <a:pPr lvl="2"/>
            <a:r>
              <a:rPr lang="en-US" dirty="0" smtClean="0"/>
              <a:t>Continuously Improving Teams &amp; </a:t>
            </a:r>
            <a:r>
              <a:rPr lang="en-US" dirty="0" err="1" smtClean="0"/>
              <a:t>TDPers</a:t>
            </a:r>
            <a:endParaRPr lang="en-US" dirty="0" smtClean="0"/>
          </a:p>
          <a:p>
            <a:pPr lvl="1"/>
            <a:r>
              <a:rPr lang="en-US" dirty="0" smtClean="0"/>
              <a:t>Reporting capabilities</a:t>
            </a:r>
          </a:p>
          <a:p>
            <a:r>
              <a:rPr lang="en-US" dirty="0" smtClean="0"/>
              <a:t>Forecasting demand and skillsets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" y="223982"/>
            <a:ext cx="1187135" cy="356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2" y="4617797"/>
            <a:ext cx="7772400" cy="2615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4835417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TDP_logo_lockup_rgb_72_cg8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22891" r="10426" b="22891"/>
          <a:stretch/>
        </p:blipFill>
        <p:spPr>
          <a:xfrm>
            <a:off x="6642100" y="190500"/>
            <a:ext cx="212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845848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860063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62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559676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2623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399" y="1811971"/>
            <a:ext cx="7772400" cy="9174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2861648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" y="223982"/>
            <a:ext cx="1187135" cy="356616"/>
          </a:xfrm>
          <a:prstGeom prst="rect">
            <a:avLst/>
          </a:prstGeom>
        </p:spPr>
      </p:pic>
      <p:pic>
        <p:nvPicPr>
          <p:cNvPr id="7" name="Picture 6" descr="TDP_logo_lockup_rgb_72_cg11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5" t="19277" r="9005" b="19277"/>
          <a:stretch/>
        </p:blipFill>
        <p:spPr>
          <a:xfrm>
            <a:off x="6604000" y="152400"/>
            <a:ext cx="2197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V="1">
            <a:off x="464428" y="4517349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464428" y="808737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" y="223982"/>
            <a:ext cx="1187135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12" y="4916555"/>
            <a:ext cx="4900689" cy="22694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464428" y="4517349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V="1">
            <a:off x="464428" y="808737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8" y="223982"/>
            <a:ext cx="1187135" cy="3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822960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58200" y="4825084"/>
            <a:ext cx="386530" cy="185420"/>
          </a:xfrm>
          <a:prstGeom prst="rect">
            <a:avLst/>
          </a:prstGeom>
        </p:spPr>
        <p:txBody>
          <a:bodyPr/>
          <a:lstStyle/>
          <a:p>
            <a:pPr algn="r"/>
            <a:fld id="{F18F5FCC-583C-47C6-9953-2F6AD74D46AE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2296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9527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jpg"/><Relationship Id="rId1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44413"/>
            <a:ext cx="8229600" cy="2866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4881115"/>
            <a:ext cx="457200" cy="1571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 flipV="1">
            <a:off x="464428" y="4513554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464428" y="810309"/>
            <a:ext cx="8217515" cy="7108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880100" cy="3262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31655"/>
            <a:ext cx="1187135" cy="356616"/>
          </a:xfrm>
          <a:prstGeom prst="rect">
            <a:avLst/>
          </a:prstGeom>
        </p:spPr>
      </p:pic>
      <p:pic>
        <p:nvPicPr>
          <p:cNvPr id="10" name="Picture 9" descr="TDP_logo_lockup_rgb_72_cg8.jpg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t="22891" r="10426" b="22891"/>
          <a:stretch/>
        </p:blipFill>
        <p:spPr>
          <a:xfrm>
            <a:off x="6642100" y="190500"/>
            <a:ext cx="2120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61" r:id="rId3"/>
    <p:sldLayoutId id="2147483662" r:id="rId4"/>
    <p:sldLayoutId id="2147483657" r:id="rId5"/>
    <p:sldLayoutId id="2147483659" r:id="rId6"/>
    <p:sldLayoutId id="2147483663" r:id="rId7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5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7250" indent="-17145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700" indent="-114300" algn="l" defTabSz="914400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utterstock_358384739_double_exposur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81" r="1119"/>
          <a:stretch/>
        </p:blipFill>
        <p:spPr>
          <a:xfrm flipH="1">
            <a:off x="3982064" y="1779706"/>
            <a:ext cx="5170129" cy="273698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V="1">
            <a:off x="464428" y="4514645"/>
            <a:ext cx="8679572" cy="6017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0399" y="1418851"/>
            <a:ext cx="7772400" cy="917489"/>
          </a:xfrm>
        </p:spPr>
        <p:txBody>
          <a:bodyPr/>
          <a:lstStyle/>
          <a:p>
            <a:r>
              <a:rPr lang="en-US" sz="3200" dirty="0" smtClean="0">
                <a:solidFill>
                  <a:schemeClr val="accent1"/>
                </a:solidFill>
                <a:ea typeface="Geneva" charset="-128"/>
              </a:rPr>
              <a:t>Modern Technology Proving Grounds: </a:t>
            </a:r>
            <a:br>
              <a:rPr lang="en-US" sz="3200" dirty="0" smtClean="0">
                <a:solidFill>
                  <a:schemeClr val="accent1"/>
                </a:solidFill>
                <a:ea typeface="Geneva" charset="-128"/>
              </a:rPr>
            </a:br>
            <a:r>
              <a:rPr lang="en-US" sz="3200" dirty="0" smtClean="0">
                <a:solidFill>
                  <a:schemeClr val="accent1"/>
                </a:solidFill>
                <a:ea typeface="Geneva" charset="-128"/>
              </a:rPr>
              <a:t>Nexus Staffing Model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835100" y="2534308"/>
            <a:ext cx="3383921" cy="409575"/>
          </a:xfrm>
        </p:spPr>
        <p:txBody>
          <a:bodyPr/>
          <a:lstStyle/>
          <a:p>
            <a:r>
              <a:rPr lang="en-US" dirty="0" smtClean="0"/>
              <a:t>April 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6303" y="3255954"/>
            <a:ext cx="2469309" cy="78335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Joseph Thomas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Michael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Uus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8254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/>
          <p:cNvSpPr/>
          <p:nvPr/>
        </p:nvSpPr>
        <p:spPr>
          <a:xfrm>
            <a:off x="3962400" y="1479550"/>
            <a:ext cx="2286000" cy="2057400"/>
          </a:xfrm>
          <a:prstGeom prst="rect">
            <a:avLst/>
          </a:prstGeom>
          <a:solidFill>
            <a:srgbClr val="D0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6400800" y="1479550"/>
            <a:ext cx="2286000" cy="2057400"/>
          </a:xfrm>
          <a:prstGeom prst="rect">
            <a:avLst/>
          </a:prstGeom>
          <a:solidFill>
            <a:srgbClr val="D0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b="1" dirty="0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257800" y="2165350"/>
            <a:ext cx="685800" cy="457200"/>
          </a:xfrm>
          <a:prstGeom prst="line">
            <a:avLst/>
          </a:prstGeom>
          <a:ln w="228600" cap="rnd">
            <a:solidFill>
              <a:srgbClr val="53605A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943600" y="2165350"/>
            <a:ext cx="2514600" cy="0"/>
          </a:xfrm>
          <a:prstGeom prst="line">
            <a:avLst/>
          </a:prstGeom>
          <a:ln w="228600" cap="rnd">
            <a:solidFill>
              <a:srgbClr val="53605A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936129" y="2093259"/>
            <a:ext cx="2057400" cy="1569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900" dirty="0" smtClean="0">
                <a:solidFill>
                  <a:schemeClr val="bg1"/>
                </a:solidFill>
              </a:rPr>
              <a:t>Proof of Concept Implementation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/>
          <p:cNvCxnSpPr/>
          <p:nvPr/>
        </p:nvCxnSpPr>
        <p:spPr>
          <a:xfrm>
            <a:off x="5257800" y="2651125"/>
            <a:ext cx="762000" cy="0"/>
          </a:xfrm>
          <a:prstGeom prst="line">
            <a:avLst/>
          </a:prstGeom>
          <a:ln w="228600" cap="rnd">
            <a:solidFill>
              <a:srgbClr val="53605A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5255708" y="2698750"/>
            <a:ext cx="687893" cy="438150"/>
          </a:xfrm>
          <a:prstGeom prst="line">
            <a:avLst/>
          </a:prstGeom>
          <a:ln w="228600" cap="rnd">
            <a:solidFill>
              <a:srgbClr val="53605A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5943600" y="2651125"/>
            <a:ext cx="2514600" cy="0"/>
          </a:xfrm>
          <a:prstGeom prst="line">
            <a:avLst/>
          </a:prstGeom>
          <a:ln w="228600" cap="rnd">
            <a:solidFill>
              <a:srgbClr val="53605A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951070" y="2565848"/>
            <a:ext cx="2057400" cy="1569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900" dirty="0" smtClean="0">
                <a:solidFill>
                  <a:srgbClr val="FFFFFF"/>
                </a:solidFill>
              </a:rPr>
              <a:t>Performance Improvement Metric</a:t>
            </a:r>
            <a:endParaRPr lang="en-US" sz="900" dirty="0">
              <a:solidFill>
                <a:srgbClr val="FFFFFF"/>
              </a:solidFill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943600" y="3136900"/>
            <a:ext cx="2514600" cy="0"/>
          </a:xfrm>
          <a:prstGeom prst="line">
            <a:avLst/>
          </a:prstGeom>
          <a:ln w="228600" cap="rnd">
            <a:solidFill>
              <a:srgbClr val="53605A"/>
            </a:solidFill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5943600" y="3065455"/>
            <a:ext cx="2057400" cy="1569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900" dirty="0" err="1" smtClean="0">
                <a:solidFill>
                  <a:srgbClr val="FFFFFF"/>
                </a:solidFill>
              </a:rPr>
              <a:t>Blockchain</a:t>
            </a:r>
            <a:r>
              <a:rPr lang="en-US" sz="900" dirty="0" smtClean="0">
                <a:solidFill>
                  <a:srgbClr val="FFFFFF"/>
                </a:solidFill>
              </a:rPr>
              <a:t> Established as Viable Tech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388" y="228601"/>
            <a:ext cx="8225413" cy="465269"/>
          </a:xfrm>
        </p:spPr>
        <p:txBody>
          <a:bodyPr>
            <a:normAutofit/>
          </a:bodyPr>
          <a:lstStyle/>
          <a:p>
            <a:r>
              <a:rPr lang="en-US" sz="1800" dirty="0"/>
              <a:t>Shark Tank Skills Matrix Staffing Workflow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016805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Smart Contracts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7200" y="1536700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The </a:t>
            </a:r>
            <a:r>
              <a:rPr lang="en-US" sz="800" b="1" dirty="0" err="1" smtClean="0">
                <a:solidFill>
                  <a:schemeClr val="bg1"/>
                </a:solidFill>
              </a:rPr>
              <a:t>Ethereum</a:t>
            </a:r>
            <a:r>
              <a:rPr lang="en-US" sz="800" b="1" dirty="0" smtClean="0">
                <a:solidFill>
                  <a:schemeClr val="bg1"/>
                </a:solidFill>
              </a:rPr>
              <a:t> Platform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457200" y="3457119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Internal </a:t>
            </a:r>
            <a:r>
              <a:rPr lang="en-US" sz="800" b="1" dirty="0" err="1" smtClean="0">
                <a:solidFill>
                  <a:schemeClr val="bg1"/>
                </a:solidFill>
              </a:rPr>
              <a:t>Blockchain</a:t>
            </a:r>
            <a:r>
              <a:rPr lang="en-US" sz="800" b="1" dirty="0">
                <a:solidFill>
                  <a:schemeClr val="bg1"/>
                </a:solidFill>
              </a:rPr>
              <a:t/>
            </a:r>
            <a:br>
              <a:rPr lang="en-US" sz="800" b="1" dirty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Presentations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06880" y="2730919"/>
            <a:ext cx="1325880" cy="418338"/>
          </a:xfrm>
          <a:prstGeom prst="hexagon">
            <a:avLst/>
          </a:prstGeom>
          <a:solidFill>
            <a:srgbClr val="EAAA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HSA Verification System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706880" y="3213729"/>
            <a:ext cx="1325880" cy="418338"/>
          </a:xfrm>
          <a:prstGeom prst="hexagon">
            <a:avLst/>
          </a:prstGeom>
          <a:solidFill>
            <a:srgbClr val="EAAA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HSA Availability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06880" y="1765300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Impact in Healthcare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706880" y="2248110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Theoretical Whitepapers</a:t>
            </a:r>
            <a:endParaRPr 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71800" y="2006832"/>
            <a:ext cx="1325880" cy="418338"/>
          </a:xfrm>
          <a:prstGeom prst="hexagon">
            <a:avLst/>
          </a:prstGeom>
          <a:solidFill>
            <a:srgbClr val="EAAA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err="1" smtClean="0">
                <a:solidFill>
                  <a:schemeClr val="bg1"/>
                </a:solidFill>
              </a:rPr>
              <a:t>Optum</a:t>
            </a:r>
            <a:r>
              <a:rPr lang="en-US" sz="800" b="1" dirty="0" smtClean="0">
                <a:solidFill>
                  <a:schemeClr val="bg1"/>
                </a:solidFill>
              </a:rPr>
              <a:t> Bank Customer</a:t>
            </a:r>
            <a:br>
              <a:rPr lang="en-US" sz="800" b="1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Support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57200" y="2977015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Peer-to-Peer Networking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971800" y="2489962"/>
            <a:ext cx="1325880" cy="418338"/>
          </a:xfrm>
          <a:prstGeom prst="hexagon">
            <a:avLst/>
          </a:prstGeom>
          <a:solidFill>
            <a:srgbClr val="EAAA00"/>
          </a:solidFill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IRS and Provider</a:t>
            </a:r>
          </a:p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Checklists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57200" y="2496910"/>
            <a:ext cx="1325880" cy="418338"/>
          </a:xfrm>
          <a:prstGeom prst="hexagon">
            <a:avLst/>
          </a:prstGeom>
          <a:solidFill>
            <a:srgbClr val="D45D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Private </a:t>
            </a:r>
            <a:r>
              <a:rPr lang="en-US" sz="800" b="1" dirty="0" err="1" smtClean="0">
                <a:solidFill>
                  <a:schemeClr val="bg1"/>
                </a:solidFill>
              </a:rPr>
              <a:t>Blockchain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971800" y="2977015"/>
            <a:ext cx="1325880" cy="418338"/>
          </a:xfrm>
          <a:prstGeom prst="hexagon">
            <a:avLst/>
          </a:prstGeom>
          <a:solidFill>
            <a:srgbClr val="EAAA00"/>
          </a:solidFill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800" b="1" dirty="0" smtClean="0">
                <a:solidFill>
                  <a:schemeClr val="bg1"/>
                </a:solidFill>
              </a:rPr>
              <a:t>Current Transaction</a:t>
            </a:r>
            <a:br>
              <a:rPr lang="en-US" sz="800" b="1" dirty="0" smtClean="0">
                <a:solidFill>
                  <a:schemeClr val="bg1"/>
                </a:solidFill>
              </a:rPr>
            </a:br>
            <a:r>
              <a:rPr lang="en-US" sz="800" b="1" dirty="0" smtClean="0">
                <a:solidFill>
                  <a:schemeClr val="bg1"/>
                </a:solidFill>
              </a:rPr>
              <a:t>Systems</a:t>
            </a:r>
            <a:endParaRPr lang="en-US" sz="800" dirty="0" smtClean="0">
              <a:solidFill>
                <a:schemeClr val="bg1"/>
              </a:solidFill>
            </a:endParaRPr>
          </a:p>
        </p:txBody>
      </p:sp>
      <p:sp>
        <p:nvSpPr>
          <p:cNvPr id="135" name="Moon 134"/>
          <p:cNvSpPr/>
          <p:nvPr/>
        </p:nvSpPr>
        <p:spPr>
          <a:xfrm flipH="1">
            <a:off x="4572000" y="2063369"/>
            <a:ext cx="304800" cy="1244981"/>
          </a:xfrm>
          <a:prstGeom prst="moon">
            <a:avLst>
              <a:gd name="adj" fmla="val 51353"/>
            </a:avLst>
          </a:prstGeom>
          <a:solidFill>
            <a:srgbClr val="D0D0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13439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 smtClean="0"/>
          </a:p>
        </p:txBody>
      </p:sp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1928116165"/>
              </p:ext>
            </p:extLst>
          </p:nvPr>
        </p:nvGraphicFramePr>
        <p:xfrm>
          <a:off x="4229735" y="1013460"/>
          <a:ext cx="1828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0" name="Straight Connector 49"/>
          <p:cNvCxnSpPr/>
          <p:nvPr/>
        </p:nvCxnSpPr>
        <p:spPr>
          <a:xfrm>
            <a:off x="5391152" y="1479550"/>
            <a:ext cx="6348" cy="2686050"/>
          </a:xfrm>
          <a:prstGeom prst="line">
            <a:avLst/>
          </a:prstGeom>
          <a:ln w="25400">
            <a:solidFill>
              <a:srgbClr val="D45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297681" y="1479550"/>
            <a:ext cx="2987" cy="2632710"/>
          </a:xfrm>
          <a:prstGeom prst="line">
            <a:avLst/>
          </a:prstGeom>
          <a:ln w="25400">
            <a:solidFill>
              <a:srgbClr val="D45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341308" y="1365249"/>
            <a:ext cx="1017011" cy="114300"/>
            <a:chOff x="3581400" y="2209800"/>
            <a:chExt cx="762000" cy="152400"/>
          </a:xfrm>
        </p:grpSpPr>
        <p:sp>
          <p:nvSpPr>
            <p:cNvPr id="53" name="Right Brace 52"/>
            <p:cNvSpPr/>
            <p:nvPr/>
          </p:nvSpPr>
          <p:spPr>
            <a:xfrm rot="16200000">
              <a:off x="3924300" y="1943100"/>
              <a:ext cx="76200" cy="762000"/>
            </a:xfrm>
            <a:prstGeom prst="rightBrace">
              <a:avLst>
                <a:gd name="adj1" fmla="val 0"/>
                <a:gd name="adj2" fmla="val 50000"/>
              </a:avLst>
            </a:prstGeom>
            <a:ln w="25400">
              <a:solidFill>
                <a:srgbClr val="D1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>
              <a:stCxn id="53" idx="1"/>
            </p:cNvCxnSpPr>
            <p:nvPr/>
          </p:nvCxnSpPr>
          <p:spPr>
            <a:xfrm flipV="1">
              <a:off x="3962400" y="2209800"/>
              <a:ext cx="0" cy="76200"/>
            </a:xfrm>
            <a:prstGeom prst="line">
              <a:avLst/>
            </a:prstGeom>
            <a:ln w="25400">
              <a:solidFill>
                <a:srgbClr val="D190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4318895" y="1048690"/>
            <a:ext cx="1066800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D45D00"/>
                </a:solidFill>
              </a:rPr>
              <a:t>???</a:t>
            </a:r>
            <a:endParaRPr lang="en-US" sz="1100" b="1" dirty="0" smtClean="0">
              <a:solidFill>
                <a:srgbClr val="D45D00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461387" y="1365250"/>
            <a:ext cx="3768348" cy="114300"/>
            <a:chOff x="3581400" y="2209800"/>
            <a:chExt cx="762000" cy="152400"/>
          </a:xfrm>
        </p:grpSpPr>
        <p:sp>
          <p:nvSpPr>
            <p:cNvPr id="60" name="Right Brace 59"/>
            <p:cNvSpPr/>
            <p:nvPr/>
          </p:nvSpPr>
          <p:spPr>
            <a:xfrm rot="16200000">
              <a:off x="3924300" y="1943100"/>
              <a:ext cx="76200" cy="762000"/>
            </a:xfrm>
            <a:prstGeom prst="rightBrace">
              <a:avLst>
                <a:gd name="adj1" fmla="val 0"/>
                <a:gd name="adj2" fmla="val 50000"/>
              </a:avLst>
            </a:prstGeom>
            <a:ln w="25400">
              <a:solidFill>
                <a:srgbClr val="D1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0" idx="1"/>
            </p:cNvCxnSpPr>
            <p:nvPr/>
          </p:nvCxnSpPr>
          <p:spPr>
            <a:xfrm flipV="1">
              <a:off x="3962400" y="2209800"/>
              <a:ext cx="0" cy="76200"/>
            </a:xfrm>
            <a:prstGeom prst="line">
              <a:avLst/>
            </a:prstGeom>
            <a:ln w="25400">
              <a:solidFill>
                <a:srgbClr val="D190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5550030" y="1365249"/>
            <a:ext cx="3136771" cy="114301"/>
            <a:chOff x="3581400" y="2209800"/>
            <a:chExt cx="762000" cy="152400"/>
          </a:xfrm>
        </p:grpSpPr>
        <p:sp>
          <p:nvSpPr>
            <p:cNvPr id="63" name="Right Brace 62"/>
            <p:cNvSpPr/>
            <p:nvPr/>
          </p:nvSpPr>
          <p:spPr>
            <a:xfrm rot="16200000">
              <a:off x="3924300" y="1943100"/>
              <a:ext cx="76200" cy="762000"/>
            </a:xfrm>
            <a:prstGeom prst="rightBrace">
              <a:avLst>
                <a:gd name="adj1" fmla="val 0"/>
                <a:gd name="adj2" fmla="val 50000"/>
              </a:avLst>
            </a:prstGeom>
            <a:ln w="25400">
              <a:solidFill>
                <a:srgbClr val="D19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>
              <a:stCxn id="63" idx="1"/>
            </p:cNvCxnSpPr>
            <p:nvPr/>
          </p:nvCxnSpPr>
          <p:spPr>
            <a:xfrm flipV="1">
              <a:off x="3962400" y="2209800"/>
              <a:ext cx="0" cy="76200"/>
            </a:xfrm>
            <a:prstGeom prst="line">
              <a:avLst/>
            </a:prstGeom>
            <a:ln w="25400">
              <a:solidFill>
                <a:srgbClr val="D19000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6585015" y="1042714"/>
            <a:ext cx="1066800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D45D00"/>
                </a:solidFill>
              </a:rPr>
              <a:t>Deliverables</a:t>
            </a:r>
            <a:endParaRPr lang="en-US" sz="1100" b="1" dirty="0" smtClean="0">
              <a:solidFill>
                <a:srgbClr val="D45D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812161" y="876119"/>
            <a:ext cx="1066800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D45D00"/>
                </a:solidFill>
              </a:rPr>
              <a:t>Research Topics</a:t>
            </a:r>
            <a:endParaRPr lang="en-US" sz="1100" b="1" dirty="0" smtClean="0">
              <a:solidFill>
                <a:srgbClr val="D45D00"/>
              </a:solidFill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5575429" y="1479550"/>
            <a:ext cx="0" cy="2632711"/>
          </a:xfrm>
          <a:prstGeom prst="line">
            <a:avLst/>
          </a:prstGeom>
          <a:ln w="25400">
            <a:solidFill>
              <a:srgbClr val="D45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686800" y="1479550"/>
            <a:ext cx="0" cy="2632710"/>
          </a:xfrm>
          <a:prstGeom prst="line">
            <a:avLst/>
          </a:prstGeom>
          <a:ln w="25400">
            <a:solidFill>
              <a:srgbClr val="D45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57201" y="1536700"/>
            <a:ext cx="4187" cy="2575560"/>
          </a:xfrm>
          <a:prstGeom prst="line">
            <a:avLst/>
          </a:prstGeom>
          <a:ln w="25400">
            <a:solidFill>
              <a:srgbClr val="D45D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481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18"/>
          <p:cNvSpPr txBox="1"/>
          <p:nvPr/>
        </p:nvSpPr>
        <p:spPr>
          <a:xfrm>
            <a:off x="453540" y="161286"/>
            <a:ext cx="8356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 smtClean="0">
                <a:latin typeface="Arial" pitchFamily="34" charset="0"/>
                <a:ea typeface="+mj-ea"/>
                <a:cs typeface="Arial" pitchFamily="34" charset="0"/>
              </a:rPr>
              <a:t>Nexus Future State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09665" y="2780994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008788" y="1809444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723665" y="2780994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2717336" y="1809444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857070" y="3238181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3857069" y="1270124"/>
            <a:ext cx="1113356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37611" h="1083670">
                <a:moveTo>
                  <a:pt x="363030" y="143467"/>
                </a:moveTo>
                <a:lnTo>
                  <a:pt x="163845" y="541836"/>
                </a:lnTo>
                <a:lnTo>
                  <a:pt x="363030" y="940205"/>
                </a:lnTo>
                <a:lnTo>
                  <a:pt x="874580" y="940205"/>
                </a:lnTo>
                <a:lnTo>
                  <a:pt x="1073764" y="541836"/>
                </a:lnTo>
                <a:lnTo>
                  <a:pt x="874580" y="143467"/>
                </a:lnTo>
                <a:close/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close/>
              </a:path>
            </a:pathLst>
          </a:custGeom>
          <a:solidFill>
            <a:srgbClr val="757A7B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986685" y="2780994"/>
            <a:ext cx="869639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36303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12" fmla="*/ 270918 w 1237611"/>
              <a:gd name="connsiteY12" fmla="*/ 0 h 1083670"/>
              <a:gd name="connsiteX0" fmla="*/ 1073764 w 1237611"/>
              <a:gd name="connsiteY0" fmla="*/ 541836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1073764 w 1237611"/>
              <a:gd name="connsiteY0" fmla="*/ 541836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1073764 w 1237611"/>
              <a:gd name="connsiteY0" fmla="*/ 541836 h 1083670"/>
              <a:gd name="connsiteX1" fmla="*/ 363030 w 1237611"/>
              <a:gd name="connsiteY1" fmla="*/ 940205 h 1083670"/>
              <a:gd name="connsiteX2" fmla="*/ 1073764 w 1237611"/>
              <a:gd name="connsiteY2" fmla="*/ 541836 h 1083670"/>
              <a:gd name="connsiteX3" fmla="*/ 270918 w 1237611"/>
              <a:gd name="connsiteY3" fmla="*/ 0 h 1083670"/>
              <a:gd name="connsiteX4" fmla="*/ 966694 w 1237611"/>
              <a:gd name="connsiteY4" fmla="*/ 0 h 1083670"/>
              <a:gd name="connsiteX5" fmla="*/ 1237611 w 1237611"/>
              <a:gd name="connsiteY5" fmla="*/ 541835 h 1083670"/>
              <a:gd name="connsiteX6" fmla="*/ 966694 w 1237611"/>
              <a:gd name="connsiteY6" fmla="*/ 1083670 h 1083670"/>
              <a:gd name="connsiteX7" fmla="*/ 270918 w 1237611"/>
              <a:gd name="connsiteY7" fmla="*/ 1083670 h 1083670"/>
              <a:gd name="connsiteX8" fmla="*/ 0 w 1237611"/>
              <a:gd name="connsiteY8" fmla="*/ 541835 h 1083670"/>
              <a:gd name="connsiteX9" fmla="*/ 270918 w 1237611"/>
              <a:gd name="connsiteY9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6" fmla="*/ 270918 w 1237611"/>
              <a:gd name="connsiteY6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270918 w 1237611"/>
              <a:gd name="connsiteY3" fmla="*/ 1083670 h 1083670"/>
              <a:gd name="connsiteX4" fmla="*/ 0 w 1237611"/>
              <a:gd name="connsiteY4" fmla="*/ 541835 h 1083670"/>
              <a:gd name="connsiteX5" fmla="*/ 270918 w 1237611"/>
              <a:gd name="connsiteY5" fmla="*/ 0 h 1083670"/>
              <a:gd name="connsiteX0" fmla="*/ 270918 w 966694"/>
              <a:gd name="connsiteY0" fmla="*/ 0 h 1083670"/>
              <a:gd name="connsiteX1" fmla="*/ 966694 w 966694"/>
              <a:gd name="connsiteY1" fmla="*/ 0 h 1083670"/>
              <a:gd name="connsiteX2" fmla="*/ 270918 w 966694"/>
              <a:gd name="connsiteY2" fmla="*/ 1083670 h 1083670"/>
              <a:gd name="connsiteX3" fmla="*/ 0 w 966694"/>
              <a:gd name="connsiteY3" fmla="*/ 541835 h 1083670"/>
              <a:gd name="connsiteX4" fmla="*/ 270918 w 966694"/>
              <a:gd name="connsiteY4" fmla="*/ 0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694" h="1083670">
                <a:moveTo>
                  <a:pt x="270918" y="0"/>
                </a:moveTo>
                <a:lnTo>
                  <a:pt x="966694" y="0"/>
                </a:lnTo>
                <a:lnTo>
                  <a:pt x="270918" y="1083670"/>
                </a:lnTo>
                <a:lnTo>
                  <a:pt x="0" y="541835"/>
                </a:lnTo>
                <a:lnTo>
                  <a:pt x="270918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5005966" y="1809444"/>
            <a:ext cx="869639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0" fmla="*/ 87458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12" fmla="*/ 270918 w 1237611"/>
              <a:gd name="connsiteY12" fmla="*/ 0 h 1083670"/>
              <a:gd name="connsiteX0" fmla="*/ 1073764 w 1237611"/>
              <a:gd name="connsiteY0" fmla="*/ 541836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874580 w 1237611"/>
              <a:gd name="connsiteY0" fmla="*/ 940205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363030 w 1237611"/>
              <a:gd name="connsiteY0" fmla="*/ 940205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270918 w 1237611"/>
              <a:gd name="connsiteY3" fmla="*/ 0 h 1083670"/>
              <a:gd name="connsiteX4" fmla="*/ 966694 w 1237611"/>
              <a:gd name="connsiteY4" fmla="*/ 0 h 1083670"/>
              <a:gd name="connsiteX5" fmla="*/ 1237611 w 1237611"/>
              <a:gd name="connsiteY5" fmla="*/ 541835 h 1083670"/>
              <a:gd name="connsiteX6" fmla="*/ 966694 w 1237611"/>
              <a:gd name="connsiteY6" fmla="*/ 1083670 h 1083670"/>
              <a:gd name="connsiteX7" fmla="*/ 270918 w 1237611"/>
              <a:gd name="connsiteY7" fmla="*/ 1083670 h 1083670"/>
              <a:gd name="connsiteX8" fmla="*/ 0 w 1237611"/>
              <a:gd name="connsiteY8" fmla="*/ 541835 h 1083670"/>
              <a:gd name="connsiteX9" fmla="*/ 270918 w 1237611"/>
              <a:gd name="connsiteY9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6" fmla="*/ 270918 w 1237611"/>
              <a:gd name="connsiteY6" fmla="*/ 0 h 1083670"/>
              <a:gd name="connsiteX0" fmla="*/ 270918 w 1237611"/>
              <a:gd name="connsiteY0" fmla="*/ 0 h 1083670"/>
              <a:gd name="connsiteX1" fmla="*/ 1237611 w 1237611"/>
              <a:gd name="connsiteY1" fmla="*/ 541835 h 1083670"/>
              <a:gd name="connsiteX2" fmla="*/ 966694 w 1237611"/>
              <a:gd name="connsiteY2" fmla="*/ 1083670 h 1083670"/>
              <a:gd name="connsiteX3" fmla="*/ 270918 w 1237611"/>
              <a:gd name="connsiteY3" fmla="*/ 1083670 h 1083670"/>
              <a:gd name="connsiteX4" fmla="*/ 0 w 1237611"/>
              <a:gd name="connsiteY4" fmla="*/ 541835 h 1083670"/>
              <a:gd name="connsiteX5" fmla="*/ 270918 w 1237611"/>
              <a:gd name="connsiteY5" fmla="*/ 0 h 1083670"/>
              <a:gd name="connsiteX0" fmla="*/ 270918 w 966694"/>
              <a:gd name="connsiteY0" fmla="*/ 0 h 1083670"/>
              <a:gd name="connsiteX1" fmla="*/ 966694 w 966694"/>
              <a:gd name="connsiteY1" fmla="*/ 1083670 h 1083670"/>
              <a:gd name="connsiteX2" fmla="*/ 270918 w 966694"/>
              <a:gd name="connsiteY2" fmla="*/ 1083670 h 1083670"/>
              <a:gd name="connsiteX3" fmla="*/ 0 w 966694"/>
              <a:gd name="connsiteY3" fmla="*/ 541835 h 1083670"/>
              <a:gd name="connsiteX4" fmla="*/ 270918 w 966694"/>
              <a:gd name="connsiteY4" fmla="*/ 0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694" h="1083670">
                <a:moveTo>
                  <a:pt x="270918" y="0"/>
                </a:moveTo>
                <a:lnTo>
                  <a:pt x="966694" y="1083670"/>
                </a:lnTo>
                <a:lnTo>
                  <a:pt x="270918" y="1083670"/>
                </a:lnTo>
                <a:lnTo>
                  <a:pt x="0" y="541835"/>
                </a:lnTo>
                <a:lnTo>
                  <a:pt x="270918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962089" y="2780994"/>
            <a:ext cx="869639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0" fmla="*/ 363030 w 1237611"/>
              <a:gd name="connsiteY0" fmla="*/ 143467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874580 w 1237611"/>
              <a:gd name="connsiteY4" fmla="*/ 143467 h 1083670"/>
              <a:gd name="connsiteX5" fmla="*/ 36303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12" fmla="*/ 270918 w 1237611"/>
              <a:gd name="connsiteY12" fmla="*/ 0 h 1083670"/>
              <a:gd name="connsiteX0" fmla="*/ 874580 w 1237611"/>
              <a:gd name="connsiteY0" fmla="*/ 143467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874580 w 1237611"/>
              <a:gd name="connsiteY4" fmla="*/ 143467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1073764 w 1237611"/>
              <a:gd name="connsiteY0" fmla="*/ 541836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1073764 w 1237611"/>
              <a:gd name="connsiteY0" fmla="*/ 541836 h 1083670"/>
              <a:gd name="connsiteX1" fmla="*/ 986198 w 1237611"/>
              <a:gd name="connsiteY1" fmla="*/ 51125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874580 w 1237611"/>
              <a:gd name="connsiteY0" fmla="*/ 940205 h 1083670"/>
              <a:gd name="connsiteX1" fmla="*/ 986198 w 1237611"/>
              <a:gd name="connsiteY1" fmla="*/ 51125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874580 w 1237611"/>
              <a:gd name="connsiteY0" fmla="*/ 940205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270918 w 1237611"/>
              <a:gd name="connsiteY3" fmla="*/ 0 h 1083670"/>
              <a:gd name="connsiteX4" fmla="*/ 966694 w 1237611"/>
              <a:gd name="connsiteY4" fmla="*/ 0 h 1083670"/>
              <a:gd name="connsiteX5" fmla="*/ 1237611 w 1237611"/>
              <a:gd name="connsiteY5" fmla="*/ 541835 h 1083670"/>
              <a:gd name="connsiteX6" fmla="*/ 966694 w 1237611"/>
              <a:gd name="connsiteY6" fmla="*/ 1083670 h 1083670"/>
              <a:gd name="connsiteX7" fmla="*/ 270918 w 1237611"/>
              <a:gd name="connsiteY7" fmla="*/ 1083670 h 1083670"/>
              <a:gd name="connsiteX8" fmla="*/ 0 w 1237611"/>
              <a:gd name="connsiteY8" fmla="*/ 541835 h 1083670"/>
              <a:gd name="connsiteX9" fmla="*/ 270918 w 1237611"/>
              <a:gd name="connsiteY9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6" fmla="*/ 270918 w 1237611"/>
              <a:gd name="connsiteY6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0 w 1237611"/>
              <a:gd name="connsiteY4" fmla="*/ 541835 h 1083670"/>
              <a:gd name="connsiteX5" fmla="*/ 270918 w 1237611"/>
              <a:gd name="connsiteY5" fmla="*/ 0 h 1083670"/>
              <a:gd name="connsiteX0" fmla="*/ 0 w 966693"/>
              <a:gd name="connsiteY0" fmla="*/ 0 h 1083670"/>
              <a:gd name="connsiteX1" fmla="*/ 695776 w 966693"/>
              <a:gd name="connsiteY1" fmla="*/ 0 h 1083670"/>
              <a:gd name="connsiteX2" fmla="*/ 966693 w 966693"/>
              <a:gd name="connsiteY2" fmla="*/ 541835 h 1083670"/>
              <a:gd name="connsiteX3" fmla="*/ 695776 w 966693"/>
              <a:gd name="connsiteY3" fmla="*/ 1083670 h 1083670"/>
              <a:gd name="connsiteX4" fmla="*/ 0 w 966693"/>
              <a:gd name="connsiteY4" fmla="*/ 0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693" h="1083670">
                <a:moveTo>
                  <a:pt x="0" y="0"/>
                </a:moveTo>
                <a:lnTo>
                  <a:pt x="695776" y="0"/>
                </a:lnTo>
                <a:lnTo>
                  <a:pt x="966693" y="541835"/>
                </a:lnTo>
                <a:lnTo>
                  <a:pt x="695776" y="10836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67380" y="1809444"/>
            <a:ext cx="869639" cy="958495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0" fmla="*/ 363030 w 1237611"/>
              <a:gd name="connsiteY0" fmla="*/ 143467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874580 w 1237611"/>
              <a:gd name="connsiteY4" fmla="*/ 143467 h 1083670"/>
              <a:gd name="connsiteX5" fmla="*/ 36303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12" fmla="*/ 270918 w 1237611"/>
              <a:gd name="connsiteY12" fmla="*/ 0 h 1083670"/>
              <a:gd name="connsiteX0" fmla="*/ 874580 w 1237611"/>
              <a:gd name="connsiteY0" fmla="*/ 143467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874580 w 1237611"/>
              <a:gd name="connsiteY4" fmla="*/ 143467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1073764 w 1237611"/>
              <a:gd name="connsiteY0" fmla="*/ 541836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874580 w 1237611"/>
              <a:gd name="connsiteY0" fmla="*/ 940205 h 1083670"/>
              <a:gd name="connsiteX1" fmla="*/ 363030 w 1237611"/>
              <a:gd name="connsiteY1" fmla="*/ 940205 h 1083670"/>
              <a:gd name="connsiteX2" fmla="*/ 874580 w 1237611"/>
              <a:gd name="connsiteY2" fmla="*/ 940205 h 1083670"/>
              <a:gd name="connsiteX3" fmla="*/ 270918 w 1237611"/>
              <a:gd name="connsiteY3" fmla="*/ 0 h 1083670"/>
              <a:gd name="connsiteX4" fmla="*/ 966694 w 1237611"/>
              <a:gd name="connsiteY4" fmla="*/ 0 h 1083670"/>
              <a:gd name="connsiteX5" fmla="*/ 1237611 w 1237611"/>
              <a:gd name="connsiteY5" fmla="*/ 541835 h 1083670"/>
              <a:gd name="connsiteX6" fmla="*/ 966694 w 1237611"/>
              <a:gd name="connsiteY6" fmla="*/ 1083670 h 1083670"/>
              <a:gd name="connsiteX7" fmla="*/ 270918 w 1237611"/>
              <a:gd name="connsiteY7" fmla="*/ 1083670 h 1083670"/>
              <a:gd name="connsiteX8" fmla="*/ 0 w 1237611"/>
              <a:gd name="connsiteY8" fmla="*/ 541835 h 1083670"/>
              <a:gd name="connsiteX9" fmla="*/ 270918 w 1237611"/>
              <a:gd name="connsiteY9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6" fmla="*/ 270918 w 1237611"/>
              <a:gd name="connsiteY6" fmla="*/ 0 h 1083670"/>
              <a:gd name="connsiteX0" fmla="*/ 0 w 1237611"/>
              <a:gd name="connsiteY0" fmla="*/ 541835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0" fmla="*/ 0 w 966693"/>
              <a:gd name="connsiteY0" fmla="*/ 1083670 h 1083670"/>
              <a:gd name="connsiteX1" fmla="*/ 695776 w 966693"/>
              <a:gd name="connsiteY1" fmla="*/ 0 h 1083670"/>
              <a:gd name="connsiteX2" fmla="*/ 966693 w 966693"/>
              <a:gd name="connsiteY2" fmla="*/ 541835 h 1083670"/>
              <a:gd name="connsiteX3" fmla="*/ 695776 w 966693"/>
              <a:gd name="connsiteY3" fmla="*/ 1083670 h 1083670"/>
              <a:gd name="connsiteX4" fmla="*/ 0 w 966693"/>
              <a:gd name="connsiteY4" fmla="*/ 1083670 h 108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693" h="1083670">
                <a:moveTo>
                  <a:pt x="0" y="1083670"/>
                </a:moveTo>
                <a:lnTo>
                  <a:pt x="695776" y="0"/>
                </a:lnTo>
                <a:lnTo>
                  <a:pt x="966693" y="541835"/>
                </a:lnTo>
                <a:lnTo>
                  <a:pt x="695776" y="1083670"/>
                </a:lnTo>
                <a:lnTo>
                  <a:pt x="0" y="108367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Hexagon 69"/>
          <p:cNvSpPr/>
          <p:nvPr/>
        </p:nvSpPr>
        <p:spPr>
          <a:xfrm>
            <a:off x="3865788" y="1774343"/>
            <a:ext cx="1113356" cy="479246"/>
          </a:xfrm>
          <a:custGeom>
            <a:avLst/>
            <a:gdLst>
              <a:gd name="connsiteX0" fmla="*/ 0 w 1485583"/>
              <a:gd name="connsiteY0" fmla="*/ 650398 h 1300796"/>
              <a:gd name="connsiteX1" fmla="*/ 325199 w 1485583"/>
              <a:gd name="connsiteY1" fmla="*/ 0 h 1300796"/>
              <a:gd name="connsiteX2" fmla="*/ 1160384 w 1485583"/>
              <a:gd name="connsiteY2" fmla="*/ 0 h 1300796"/>
              <a:gd name="connsiteX3" fmla="*/ 1485583 w 1485583"/>
              <a:gd name="connsiteY3" fmla="*/ 650398 h 1300796"/>
              <a:gd name="connsiteX4" fmla="*/ 1160384 w 1485583"/>
              <a:gd name="connsiteY4" fmla="*/ 1300796 h 1300796"/>
              <a:gd name="connsiteX5" fmla="*/ 325199 w 1485583"/>
              <a:gd name="connsiteY5" fmla="*/ 1300796 h 1300796"/>
              <a:gd name="connsiteX6" fmla="*/ 0 w 1485583"/>
              <a:gd name="connsiteY6" fmla="*/ 650398 h 1300796"/>
              <a:gd name="connsiteX0" fmla="*/ 0 w 1485583"/>
              <a:gd name="connsiteY0" fmla="*/ 650398 h 1300796"/>
              <a:gd name="connsiteX1" fmla="*/ 1160384 w 1485583"/>
              <a:gd name="connsiteY1" fmla="*/ 0 h 1300796"/>
              <a:gd name="connsiteX2" fmla="*/ 1485583 w 1485583"/>
              <a:gd name="connsiteY2" fmla="*/ 650398 h 1300796"/>
              <a:gd name="connsiteX3" fmla="*/ 1160384 w 1485583"/>
              <a:gd name="connsiteY3" fmla="*/ 1300796 h 1300796"/>
              <a:gd name="connsiteX4" fmla="*/ 325199 w 1485583"/>
              <a:gd name="connsiteY4" fmla="*/ 1300796 h 1300796"/>
              <a:gd name="connsiteX5" fmla="*/ 0 w 1485583"/>
              <a:gd name="connsiteY5" fmla="*/ 650398 h 1300796"/>
              <a:gd name="connsiteX0" fmla="*/ 0 w 1485583"/>
              <a:gd name="connsiteY0" fmla="*/ 0 h 650398"/>
              <a:gd name="connsiteX1" fmla="*/ 1485583 w 1485583"/>
              <a:gd name="connsiteY1" fmla="*/ 0 h 650398"/>
              <a:gd name="connsiteX2" fmla="*/ 1160384 w 1485583"/>
              <a:gd name="connsiteY2" fmla="*/ 650398 h 650398"/>
              <a:gd name="connsiteX3" fmla="*/ 325199 w 1485583"/>
              <a:gd name="connsiteY3" fmla="*/ 650398 h 650398"/>
              <a:gd name="connsiteX4" fmla="*/ 0 w 1485583"/>
              <a:gd name="connsiteY4" fmla="*/ 0 h 650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5583" h="650398">
                <a:moveTo>
                  <a:pt x="0" y="0"/>
                </a:moveTo>
                <a:lnTo>
                  <a:pt x="1485583" y="0"/>
                </a:lnTo>
                <a:lnTo>
                  <a:pt x="1160384" y="650398"/>
                </a:lnTo>
                <a:lnTo>
                  <a:pt x="325199" y="65039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3856586" y="3256907"/>
            <a:ext cx="1113356" cy="479246"/>
          </a:xfrm>
          <a:custGeom>
            <a:avLst/>
            <a:gdLst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363030 w 1237611"/>
              <a:gd name="connsiteY2" fmla="*/ 940205 h 1083670"/>
              <a:gd name="connsiteX3" fmla="*/ 874580 w 1237611"/>
              <a:gd name="connsiteY3" fmla="*/ 940205 h 1083670"/>
              <a:gd name="connsiteX4" fmla="*/ 1073764 w 1237611"/>
              <a:gd name="connsiteY4" fmla="*/ 541836 h 1083670"/>
              <a:gd name="connsiteX5" fmla="*/ 87458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874580 w 1237611"/>
              <a:gd name="connsiteY2" fmla="*/ 940205 h 1083670"/>
              <a:gd name="connsiteX3" fmla="*/ 1073764 w 1237611"/>
              <a:gd name="connsiteY3" fmla="*/ 541836 h 1083670"/>
              <a:gd name="connsiteX4" fmla="*/ 874580 w 1237611"/>
              <a:gd name="connsiteY4" fmla="*/ 143467 h 1083670"/>
              <a:gd name="connsiteX5" fmla="*/ 363030 w 1237611"/>
              <a:gd name="connsiteY5" fmla="*/ 143467 h 1083670"/>
              <a:gd name="connsiteX6" fmla="*/ 270918 w 1237611"/>
              <a:gd name="connsiteY6" fmla="*/ 0 h 1083670"/>
              <a:gd name="connsiteX7" fmla="*/ 966694 w 1237611"/>
              <a:gd name="connsiteY7" fmla="*/ 0 h 1083670"/>
              <a:gd name="connsiteX8" fmla="*/ 1237611 w 1237611"/>
              <a:gd name="connsiteY8" fmla="*/ 541835 h 1083670"/>
              <a:gd name="connsiteX9" fmla="*/ 966694 w 1237611"/>
              <a:gd name="connsiteY9" fmla="*/ 1083670 h 1083670"/>
              <a:gd name="connsiteX10" fmla="*/ 270918 w 1237611"/>
              <a:gd name="connsiteY10" fmla="*/ 1083670 h 1083670"/>
              <a:gd name="connsiteX11" fmla="*/ 0 w 1237611"/>
              <a:gd name="connsiteY11" fmla="*/ 541835 h 1083670"/>
              <a:gd name="connsiteX12" fmla="*/ 270918 w 1237611"/>
              <a:gd name="connsiteY12" fmla="*/ 0 h 1083670"/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1073764 w 1237611"/>
              <a:gd name="connsiteY2" fmla="*/ 541836 h 1083670"/>
              <a:gd name="connsiteX3" fmla="*/ 874580 w 1237611"/>
              <a:gd name="connsiteY3" fmla="*/ 143467 h 1083670"/>
              <a:gd name="connsiteX4" fmla="*/ 363030 w 1237611"/>
              <a:gd name="connsiteY4" fmla="*/ 143467 h 1083670"/>
              <a:gd name="connsiteX5" fmla="*/ 270918 w 1237611"/>
              <a:gd name="connsiteY5" fmla="*/ 0 h 1083670"/>
              <a:gd name="connsiteX6" fmla="*/ 966694 w 1237611"/>
              <a:gd name="connsiteY6" fmla="*/ 0 h 1083670"/>
              <a:gd name="connsiteX7" fmla="*/ 1237611 w 1237611"/>
              <a:gd name="connsiteY7" fmla="*/ 541835 h 1083670"/>
              <a:gd name="connsiteX8" fmla="*/ 966694 w 1237611"/>
              <a:gd name="connsiteY8" fmla="*/ 1083670 h 1083670"/>
              <a:gd name="connsiteX9" fmla="*/ 270918 w 1237611"/>
              <a:gd name="connsiteY9" fmla="*/ 1083670 h 1083670"/>
              <a:gd name="connsiteX10" fmla="*/ 0 w 1237611"/>
              <a:gd name="connsiteY10" fmla="*/ 541835 h 1083670"/>
              <a:gd name="connsiteX11" fmla="*/ 270918 w 1237611"/>
              <a:gd name="connsiteY11" fmla="*/ 0 h 1083670"/>
              <a:gd name="connsiteX0" fmla="*/ 363030 w 1237611"/>
              <a:gd name="connsiteY0" fmla="*/ 143467 h 1083670"/>
              <a:gd name="connsiteX1" fmla="*/ 163845 w 1237611"/>
              <a:gd name="connsiteY1" fmla="*/ 541836 h 1083670"/>
              <a:gd name="connsiteX2" fmla="*/ 874580 w 1237611"/>
              <a:gd name="connsiteY2" fmla="*/ 143467 h 1083670"/>
              <a:gd name="connsiteX3" fmla="*/ 363030 w 1237611"/>
              <a:gd name="connsiteY3" fmla="*/ 143467 h 1083670"/>
              <a:gd name="connsiteX4" fmla="*/ 270918 w 1237611"/>
              <a:gd name="connsiteY4" fmla="*/ 0 h 1083670"/>
              <a:gd name="connsiteX5" fmla="*/ 966694 w 1237611"/>
              <a:gd name="connsiteY5" fmla="*/ 0 h 1083670"/>
              <a:gd name="connsiteX6" fmla="*/ 1237611 w 1237611"/>
              <a:gd name="connsiteY6" fmla="*/ 541835 h 1083670"/>
              <a:gd name="connsiteX7" fmla="*/ 966694 w 1237611"/>
              <a:gd name="connsiteY7" fmla="*/ 1083670 h 1083670"/>
              <a:gd name="connsiteX8" fmla="*/ 270918 w 1237611"/>
              <a:gd name="connsiteY8" fmla="*/ 1083670 h 1083670"/>
              <a:gd name="connsiteX9" fmla="*/ 0 w 1237611"/>
              <a:gd name="connsiteY9" fmla="*/ 541835 h 1083670"/>
              <a:gd name="connsiteX10" fmla="*/ 270918 w 1237611"/>
              <a:gd name="connsiteY10" fmla="*/ 0 h 1083670"/>
              <a:gd name="connsiteX0" fmla="*/ 363030 w 1237611"/>
              <a:gd name="connsiteY0" fmla="*/ 143467 h 1083670"/>
              <a:gd name="connsiteX1" fmla="*/ 874580 w 1237611"/>
              <a:gd name="connsiteY1" fmla="*/ 143467 h 1083670"/>
              <a:gd name="connsiteX2" fmla="*/ 363030 w 1237611"/>
              <a:gd name="connsiteY2" fmla="*/ 143467 h 1083670"/>
              <a:gd name="connsiteX3" fmla="*/ 270918 w 1237611"/>
              <a:gd name="connsiteY3" fmla="*/ 0 h 1083670"/>
              <a:gd name="connsiteX4" fmla="*/ 966694 w 1237611"/>
              <a:gd name="connsiteY4" fmla="*/ 0 h 1083670"/>
              <a:gd name="connsiteX5" fmla="*/ 1237611 w 1237611"/>
              <a:gd name="connsiteY5" fmla="*/ 541835 h 1083670"/>
              <a:gd name="connsiteX6" fmla="*/ 966694 w 1237611"/>
              <a:gd name="connsiteY6" fmla="*/ 1083670 h 1083670"/>
              <a:gd name="connsiteX7" fmla="*/ 270918 w 1237611"/>
              <a:gd name="connsiteY7" fmla="*/ 1083670 h 1083670"/>
              <a:gd name="connsiteX8" fmla="*/ 0 w 1237611"/>
              <a:gd name="connsiteY8" fmla="*/ 541835 h 1083670"/>
              <a:gd name="connsiteX9" fmla="*/ 270918 w 1237611"/>
              <a:gd name="connsiteY9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966694 w 1237611"/>
              <a:gd name="connsiteY3" fmla="*/ 1083670 h 1083670"/>
              <a:gd name="connsiteX4" fmla="*/ 270918 w 1237611"/>
              <a:gd name="connsiteY4" fmla="*/ 1083670 h 1083670"/>
              <a:gd name="connsiteX5" fmla="*/ 0 w 1237611"/>
              <a:gd name="connsiteY5" fmla="*/ 541835 h 1083670"/>
              <a:gd name="connsiteX6" fmla="*/ 270918 w 1237611"/>
              <a:gd name="connsiteY6" fmla="*/ 0 h 1083670"/>
              <a:gd name="connsiteX0" fmla="*/ 270918 w 1237611"/>
              <a:gd name="connsiteY0" fmla="*/ 0 h 1083670"/>
              <a:gd name="connsiteX1" fmla="*/ 966694 w 1237611"/>
              <a:gd name="connsiteY1" fmla="*/ 0 h 1083670"/>
              <a:gd name="connsiteX2" fmla="*/ 1237611 w 1237611"/>
              <a:gd name="connsiteY2" fmla="*/ 541835 h 1083670"/>
              <a:gd name="connsiteX3" fmla="*/ 270918 w 1237611"/>
              <a:gd name="connsiteY3" fmla="*/ 1083670 h 1083670"/>
              <a:gd name="connsiteX4" fmla="*/ 0 w 1237611"/>
              <a:gd name="connsiteY4" fmla="*/ 541835 h 1083670"/>
              <a:gd name="connsiteX5" fmla="*/ 270918 w 1237611"/>
              <a:gd name="connsiteY5" fmla="*/ 0 h 1083670"/>
              <a:gd name="connsiteX0" fmla="*/ 270918 w 1237611"/>
              <a:gd name="connsiteY0" fmla="*/ 0 h 541835"/>
              <a:gd name="connsiteX1" fmla="*/ 966694 w 1237611"/>
              <a:gd name="connsiteY1" fmla="*/ 0 h 541835"/>
              <a:gd name="connsiteX2" fmla="*/ 1237611 w 1237611"/>
              <a:gd name="connsiteY2" fmla="*/ 541835 h 541835"/>
              <a:gd name="connsiteX3" fmla="*/ 0 w 1237611"/>
              <a:gd name="connsiteY3" fmla="*/ 541835 h 541835"/>
              <a:gd name="connsiteX4" fmla="*/ 270918 w 1237611"/>
              <a:gd name="connsiteY4" fmla="*/ 0 h 54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7611" h="541835">
                <a:moveTo>
                  <a:pt x="270918" y="0"/>
                </a:moveTo>
                <a:lnTo>
                  <a:pt x="966694" y="0"/>
                </a:lnTo>
                <a:lnTo>
                  <a:pt x="1237611" y="541835"/>
                </a:lnTo>
                <a:lnTo>
                  <a:pt x="0" y="541835"/>
                </a:lnTo>
                <a:lnTo>
                  <a:pt x="270918" y="0"/>
                </a:lnTo>
                <a:close/>
              </a:path>
            </a:pathLst>
          </a:custGeom>
          <a:solidFill>
            <a:srgbClr val="FFFFF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>
              <a:solidFill>
                <a:prstClr val="whit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7" name="Picture 16" descr="tim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646" y="1538889"/>
            <a:ext cx="558867" cy="47989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339" y="3496866"/>
            <a:ext cx="558867" cy="47989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445" y="3029601"/>
            <a:ext cx="558867" cy="47989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194" y="2058050"/>
            <a:ext cx="558867" cy="4798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8344" y="2126109"/>
            <a:ext cx="1851041" cy="33349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algn="r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SKILLS MATRIX</a:t>
            </a:r>
            <a:endParaRPr lang="en-US" sz="1050" b="1" kern="0" spc="60" dirty="0">
              <a:solidFill>
                <a:srgbClr val="F77C03"/>
              </a:solidFill>
              <a:latin typeface="Arial"/>
              <a:cs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8422" y="3252171"/>
            <a:ext cx="1740176" cy="24571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algn="r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INTERESTS</a:t>
            </a:r>
            <a:endParaRPr lang="en-US" sz="1050" b="1" kern="0" spc="60" dirty="0">
              <a:solidFill>
                <a:srgbClr val="F77C03"/>
              </a:solidFill>
              <a:latin typeface="Arial"/>
              <a:cs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07477" y="2186596"/>
            <a:ext cx="2645812" cy="18228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PREVIOUS WORK EXPERIENCE</a:t>
            </a:r>
            <a:endParaRPr lang="en-US" sz="1050" b="1" kern="0" spc="60" dirty="0">
              <a:solidFill>
                <a:srgbClr val="F77C03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7471" y="3252629"/>
            <a:ext cx="2089046" cy="2754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PERFORMANCE REVIEWS</a:t>
            </a:r>
          </a:p>
          <a:p>
            <a:pPr marL="45720" indent="-182880" fontAlgn="ctr">
              <a:lnSpc>
                <a:spcPts val="1200"/>
              </a:lnSpc>
              <a:spcBef>
                <a:spcPts val="600"/>
              </a:spcBef>
            </a:pPr>
            <a:endParaRPr lang="en-US" sz="1100" dirty="0">
              <a:solidFill>
                <a:srgbClr val="494949"/>
              </a:solidFill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99515" y="995628"/>
            <a:ext cx="3448563" cy="25433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algn="ctr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PLACEMENT</a:t>
            </a:r>
            <a:endParaRPr lang="en-US" sz="1050" b="1" kern="0" spc="60" dirty="0">
              <a:solidFill>
                <a:srgbClr val="F77C03"/>
              </a:solidFill>
              <a:latin typeface="Arial"/>
              <a:cs typeface="Arial"/>
            </a:endParaRPr>
          </a:p>
          <a:p>
            <a:pPr marL="45720" indent="-182880" algn="ctr" fontAlgn="ctr">
              <a:lnSpc>
                <a:spcPts val="1200"/>
              </a:lnSpc>
              <a:spcBef>
                <a:spcPts val="600"/>
              </a:spcBef>
            </a:pPr>
            <a:endParaRPr lang="en-US" sz="1100" dirty="0">
              <a:solidFill>
                <a:srgbClr val="494949"/>
              </a:solidFill>
              <a:latin typeface="Arial"/>
              <a:cs typeface="Arial"/>
            </a:endParaRP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3834766" y="2469260"/>
            <a:ext cx="1183792" cy="59858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00" dirty="0" smtClean="0">
                <a:solidFill>
                  <a:srgbClr val="595959"/>
                </a:solidFill>
                <a:latin typeface="Arial"/>
                <a:ea typeface="MS PGothic" panose="020B0600070205080204" pitchFamily="34" charset="-128"/>
                <a:cs typeface="Arial"/>
              </a:rPr>
              <a:t>Future of Nexus</a:t>
            </a:r>
            <a:endParaRPr lang="en-US" sz="1300" dirty="0">
              <a:solidFill>
                <a:srgbClr val="595959"/>
              </a:solidFill>
              <a:latin typeface="Arial"/>
              <a:ea typeface="MS PGothic" panose="020B0600070205080204" pitchFamily="34" charset="-128"/>
              <a:cs typeface="Arial"/>
            </a:endParaRPr>
          </a:p>
        </p:txBody>
      </p:sp>
      <p:pic>
        <p:nvPicPr>
          <p:cNvPr id="30" name="Picture 29" descr="Finances-Grey-RGB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02" y="3039679"/>
            <a:ext cx="558867" cy="479898"/>
          </a:xfrm>
          <a:prstGeom prst="rect">
            <a:avLst/>
          </a:prstGeom>
        </p:spPr>
      </p:pic>
      <p:pic>
        <p:nvPicPr>
          <p:cNvPr id="31" name="Picture 30" descr="Results-Grey-RGB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725" y="2078209"/>
            <a:ext cx="558867" cy="4798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75084" y="5044668"/>
            <a:ext cx="168756" cy="386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354808" y="4251773"/>
            <a:ext cx="2089046" cy="27549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45720" indent="-182880" algn="ctr" fontAlgn="ctr">
              <a:lnSpc>
                <a:spcPts val="1200"/>
              </a:lnSpc>
              <a:spcBef>
                <a:spcPts val="600"/>
              </a:spcBef>
            </a:pPr>
            <a:r>
              <a:rPr lang="en-US" sz="1050" b="1" kern="0" spc="60" dirty="0" smtClean="0">
                <a:solidFill>
                  <a:srgbClr val="F77C03"/>
                </a:solidFill>
                <a:latin typeface="Arial"/>
                <a:cs typeface="Arial"/>
              </a:rPr>
              <a:t>INTERNATIONAL NETWORK</a:t>
            </a:r>
          </a:p>
          <a:p>
            <a:pPr marL="45720" indent="-182880" fontAlgn="ctr">
              <a:lnSpc>
                <a:spcPts val="1200"/>
              </a:lnSpc>
              <a:spcBef>
                <a:spcPts val="600"/>
              </a:spcBef>
            </a:pPr>
            <a:endParaRPr lang="en-US" sz="1100" dirty="0">
              <a:solidFill>
                <a:srgbClr val="494949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271545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Geneva" charset="-128"/>
              </a:rPr>
              <a:t>Implementation Plan</a:t>
            </a:r>
            <a:endParaRPr lang="en-US" dirty="0">
              <a:solidFill>
                <a:srgbClr val="D45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65914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1 Implementation Plan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103120" y="1135856"/>
            <a:ext cx="6583680" cy="714613"/>
          </a:xfrm>
          <a:prstGeom prst="rect">
            <a:avLst/>
          </a:prstGeom>
          <a:gradFill>
            <a:gsLst>
              <a:gs pos="0">
                <a:srgbClr val="CDCFD1"/>
              </a:gs>
              <a:gs pos="100000">
                <a:srgbClr val="FFFFFF"/>
              </a:gs>
            </a:gsLst>
            <a:lin ang="0" scaled="1"/>
          </a:gradFill>
          <a:ln w="12700">
            <a:noFill/>
          </a:ln>
        </p:spPr>
        <p:txBody>
          <a:bodyPr vert="horz" lIns="91440" tIns="91440" rIns="91440" bIns="91440" rtlCol="0" anchor="ctr" anchorCtr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/>
              <a:t>Deliver POC in 4 Weeks</a:t>
            </a:r>
          </a:p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/>
              <a:t>2 Week Sprints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141810"/>
            <a:ext cx="1600200" cy="714613"/>
          </a:xfrm>
          <a:prstGeom prst="rect">
            <a:avLst/>
          </a:prstGeom>
          <a:solidFill>
            <a:srgbClr val="D45D0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Timeline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58420"/>
            <a:ext cx="1600200" cy="714613"/>
          </a:xfrm>
          <a:prstGeom prst="rect">
            <a:avLst/>
          </a:prstGeom>
          <a:solidFill>
            <a:srgbClr val="D1900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Sprint 1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774712"/>
            <a:ext cx="1600200" cy="714613"/>
          </a:xfrm>
          <a:prstGeom prst="rect">
            <a:avLst/>
          </a:prstGeom>
          <a:solidFill>
            <a:srgbClr val="00877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Sprint 2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03120" y="1958420"/>
            <a:ext cx="6583680" cy="714613"/>
          </a:xfrm>
          <a:prstGeom prst="rect">
            <a:avLst/>
          </a:prstGeom>
          <a:gradFill>
            <a:gsLst>
              <a:gs pos="0">
                <a:srgbClr val="CDCFD1"/>
              </a:gs>
              <a:gs pos="100000">
                <a:srgbClr val="FFFFFF"/>
              </a:gs>
            </a:gsLst>
            <a:lin ang="0" scaled="1"/>
          </a:gradFill>
          <a:ln w="12700">
            <a:noFill/>
          </a:ln>
        </p:spPr>
        <p:txBody>
          <a:bodyPr vert="horz" lIns="91440" tIns="91440" rIns="91440" bIns="91440" rtlCol="0" anchor="ctr" anchorCtr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 smtClean="0"/>
              <a:t>Continue to Optimize Algorithm</a:t>
            </a:r>
            <a:endParaRPr lang="en-US" sz="1200" dirty="0"/>
          </a:p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 smtClean="0"/>
              <a:t>Parse Skill Data by Clustering Common Skills </a:t>
            </a:r>
          </a:p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 smtClean="0"/>
              <a:t>Define Skill Requirements for Shark Tank Projects</a:t>
            </a:r>
            <a:endParaRPr lang="en-US" sz="1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03120" y="2774712"/>
            <a:ext cx="4063436" cy="714613"/>
          </a:xfrm>
          <a:prstGeom prst="rect">
            <a:avLst/>
          </a:prstGeom>
          <a:gradFill>
            <a:gsLst>
              <a:gs pos="0">
                <a:srgbClr val="CDCFD1"/>
              </a:gs>
              <a:gs pos="100000">
                <a:srgbClr val="FFFFFF"/>
              </a:gs>
            </a:gsLst>
            <a:lin ang="0" scaled="1"/>
          </a:gradFill>
          <a:ln w="12700">
            <a:noFill/>
          </a:ln>
        </p:spPr>
        <p:txBody>
          <a:bodyPr vert="horz" lIns="91440" tIns="91440" rIns="91440" bIns="91440" rtlCol="0" anchor="ctr" anchorCtr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 smtClean="0"/>
              <a:t>Build Shark Tank Lead Portal to make changes and finalize placements</a:t>
            </a:r>
            <a:endParaRPr lang="en-US" sz="1200" dirty="0"/>
          </a:p>
          <a:p>
            <a:pPr marL="114300" indent="-114300">
              <a:spcBef>
                <a:spcPts val="300"/>
              </a:spcBef>
              <a:spcAft>
                <a:spcPts val="0"/>
              </a:spcAft>
              <a:buClrTx/>
            </a:pPr>
            <a:r>
              <a:rPr lang="en-US" sz="1200" dirty="0" smtClean="0"/>
              <a:t>Static Analytics on placement results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56578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2 Implementation Plan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73200" y="1754584"/>
            <a:ext cx="1828800" cy="2290526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More granular evaluation of </a:t>
            </a:r>
            <a:r>
              <a:rPr lang="en-US" sz="1200" dirty="0" smtClean="0"/>
              <a:t>skillset</a:t>
            </a:r>
          </a:p>
          <a:p>
            <a:pPr marL="285750" lvl="2">
              <a:spcBef>
                <a:spcPts val="600"/>
              </a:spcBef>
            </a:pPr>
            <a:r>
              <a:rPr lang="en-US" sz="1000" dirty="0" smtClean="0"/>
              <a:t>Ex. Creating Data Structures in Java</a:t>
            </a:r>
            <a:endParaRPr lang="en-US" sz="1000" dirty="0"/>
          </a:p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Input project &amp; technology interests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3200" y="1040210"/>
            <a:ext cx="1828800" cy="685800"/>
          </a:xfrm>
          <a:prstGeom prst="rect">
            <a:avLst/>
          </a:prstGeom>
          <a:solidFill>
            <a:srgbClr val="D45D0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TDPer</a:t>
            </a:r>
            <a:r>
              <a:rPr lang="en-US" sz="1400" dirty="0">
                <a:solidFill>
                  <a:schemeClr val="bg1"/>
                </a:solidFill>
              </a:rPr>
              <a:t> Portal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0400" y="1040210"/>
            <a:ext cx="1828800" cy="685800"/>
          </a:xfrm>
          <a:prstGeom prst="rect">
            <a:avLst/>
          </a:prstGeom>
          <a:solidFill>
            <a:srgbClr val="D1900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Shark </a:t>
            </a:r>
            <a:r>
              <a:rPr lang="en-US" sz="1400" dirty="0" smtClean="0">
                <a:solidFill>
                  <a:srgbClr val="FFFFFF"/>
                </a:solidFill>
              </a:rPr>
              <a:t>Tank</a:t>
            </a: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Lead </a:t>
            </a:r>
            <a:r>
              <a:rPr lang="en-US" sz="1400" dirty="0">
                <a:solidFill>
                  <a:srgbClr val="FFFFFF"/>
                </a:solidFill>
              </a:rPr>
              <a:t>Portal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606800" y="1754584"/>
            <a:ext cx="1828800" cy="2290526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Evaluate </a:t>
            </a:r>
            <a:r>
              <a:rPr lang="en-US" sz="1200" dirty="0" err="1"/>
              <a:t>TDPers</a:t>
            </a:r>
            <a:r>
              <a:rPr lang="en-US" sz="1200" dirty="0"/>
              <a:t> by technical skills, soft skills, and overall performance</a:t>
            </a:r>
          </a:p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Heat Map of team skillset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5740400" y="1754584"/>
            <a:ext cx="1828800" cy="2290526"/>
          </a:xfrm>
          <a:prstGeom prst="rect">
            <a:avLst/>
          </a:prstGeom>
          <a:ln w="12700">
            <a:noFill/>
          </a:ln>
        </p:spPr>
        <p:txBody>
          <a:bodyPr vert="horz" lIns="91440" tIns="91440" rIns="91440" bIns="91440" rtlCol="0">
            <a:no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57250" indent="-17145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28700" indent="-114300" algn="l" defTabSz="914400" rtl="0" eaLnBrk="1" latinLnBrk="0" hangingPunct="1">
              <a:lnSpc>
                <a:spcPct val="95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Show metrics on outstanding surveys (Employees and Managers)</a:t>
            </a:r>
          </a:p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Dashboards</a:t>
            </a:r>
          </a:p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Reporting capabilities</a:t>
            </a:r>
          </a:p>
          <a:p>
            <a:pPr marL="114300" lvl="1" indent="-1143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1200" dirty="0"/>
              <a:t>Forecasting demand and skillsets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06800" y="1040211"/>
            <a:ext cx="1828800" cy="685799"/>
          </a:xfrm>
          <a:prstGeom prst="rect">
            <a:avLst/>
          </a:prstGeom>
          <a:solidFill>
            <a:srgbClr val="739600"/>
          </a:solidFill>
        </p:spPr>
        <p:txBody>
          <a:bodyPr wrap="none" anchor="ctr" anchorCtr="0">
            <a:no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Shark Tank Project </a:t>
            </a:r>
            <a:endParaRPr lang="en-US" sz="1400" dirty="0" smtClean="0">
              <a:solidFill>
                <a:srgbClr val="FFFFFF"/>
              </a:solidFill>
            </a:endParaRPr>
          </a:p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Manager </a:t>
            </a:r>
            <a:r>
              <a:rPr lang="en-US" sz="1400" dirty="0">
                <a:solidFill>
                  <a:srgbClr val="FFFFFF"/>
                </a:solidFill>
              </a:rPr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3408045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Geneva" charset="-128"/>
              </a:rPr>
              <a:t>Questions?</a:t>
            </a:r>
            <a:endParaRPr lang="en-US" dirty="0">
              <a:solidFill>
                <a:srgbClr val="D45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82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a typeface="Geneva" charset="-128"/>
              </a:rPr>
              <a:t>Appendix</a:t>
            </a:r>
            <a:endParaRPr lang="en-US" dirty="0">
              <a:solidFill>
                <a:srgbClr val="D45D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825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OptumDocument" ma:contentTypeID="0x010100EB533B08D0A54DDD87325BF4099A2A3D001C2860BAC6962342A59F5BD22CE03C74" ma:contentTypeVersion="29" ma:contentTypeDescription="Content type for documents in Inside Optum" ma:contentTypeScope="" ma:versionID="e7649dbd1ebaf3b058ec2e9abb23a1ca">
  <xsd:schema xmlns:xsd="http://www.w3.org/2001/XMLSchema" xmlns:xs="http://www.w3.org/2001/XMLSchema" xmlns:p="http://schemas.microsoft.com/office/2006/metadata/properties" xmlns:ns1="http://schemas.microsoft.com/sharepoint/v3" xmlns:ns2="5a350a23-5c40-4617-8fd0-67f9f1880c08" targetNamespace="http://schemas.microsoft.com/office/2006/metadata/properties" ma:root="true" ma:fieldsID="958b0136c910f1d4b886ef5bc03ee0c9" ns1:_="" ns2:_="">
    <xsd:import namespace="http://schemas.microsoft.com/sharepoint/v3"/>
    <xsd:import namespace="5a350a23-5c40-4617-8fd0-67f9f1880c08"/>
    <xsd:element name="properties">
      <xsd:complexType>
        <xsd:sequence>
          <xsd:element name="documentManagement">
            <xsd:complexType>
              <xsd:all>
                <xsd:element ref="ns2:f73324085d9f4a14b816af10cdb6975d" minOccurs="0"/>
                <xsd:element ref="ns2:TaxCatchAll" minOccurs="0"/>
                <xsd:element ref="ns2:TaxCatchAllLabel" minOccurs="0"/>
                <xsd:element ref="ns1:PublishingContact" minOccurs="0"/>
                <xsd:element ref="ns1:CSMeta2010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Contact" ma:index="12" nillable="true" ma:displayName="Contact" ma:description="Contact is a site column created by the Publishing feature. It is used on the Page Content Type as the person or group who is the contact person for the page." ma:list="UserInfo" ma:internalName="PublishingContac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SMeta2010Field" ma:index="13" nillable="true" ma:displayName="Classification Status" ma:internalName="CSMeta2010Field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50a23-5c40-4617-8fd0-67f9f1880c08" elementFormDefault="qualified">
    <xsd:import namespace="http://schemas.microsoft.com/office/2006/documentManagement/types"/>
    <xsd:import namespace="http://schemas.microsoft.com/office/infopath/2007/PartnerControls"/>
    <xsd:element name="f73324085d9f4a14b816af10cdb6975d" ma:index="8" nillable="true" ma:taxonomy="true" ma:internalName="f73324085d9f4a14b816af10cdb6975d" ma:taxonomyFieldName="Subject_x0020_Matter" ma:displayName="Subject Matter" ma:readOnly="false" ma:default="" ma:fieldId="{f7332408-5d9f-4a14-b816-af10cdb6975d}" ma:taxonomyMulti="true" ma:sspId="09901bd3-da34-454f-8308-eaee4212aa11" ma:termSetId="c621e1fa-b91c-4f93-8906-5436da87ec9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4a1aa00-5f4f-4c79-9d0f-e16b920ee2d1}" ma:internalName="TaxCatchAll" ma:showField="CatchAllData" ma:web="5a350a23-5c40-4617-8fd0-67f9f1880c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4a1aa00-5f4f-4c79-9d0f-e16b920ee2d1}" ma:internalName="TaxCatchAllLabel" ma:readOnly="true" ma:showField="CatchAllDataLabel" ma:web="5a350a23-5c40-4617-8fd0-67f9f1880c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ItemUpdatedEventHandlerForConceptSearch</Name>
    <Synchronization>Asynchronous</Synchronization>
    <Type>10002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ItemUpdatingEventHandlerForConceptSearch</Name>
    <Synchronization>Synchronous</Synchronization>
    <Type>2</Type>
    <SequenceNumber>10001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ItemCheckedInEventHandlerForConceptSearch</Name>
    <Synchronization>Asynchronous</Synchronization>
    <Type>10004</Type>
    <SequenceNumber>10002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ItemUncheckedOutEventHandlerForConceptSearch</Name>
    <Synchronization>Asynchronous</Synchronization>
    <Type>10006</Type>
    <SequenceNumber>10003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ItemAddedEventHandlerForConceptSearch</Name>
    <Synchronization>Asynchronous</Synchronization>
    <Type>10001</Type>
    <SequenceNumber>10004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ItemFileMovedEventHandlerForConceptSearch</Name>
    <Synchronization>Asynchronous</Synchronization>
    <Type>10009</Type>
    <SequenceNumber>10005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  <Receiver>
    <Name>ItemDeletedEventHandlerForConceptSearch</Name>
    <Synchronization>Asynchronous</Synchronization>
    <Type>10003</Type>
    <SequenceNumber>10006</SequenceNumber>
    <Url/>
    <Assembly>conceptSearching.Sharepoint.ContentTypes2010, Version=1.0.0.0, Culture=neutral, PublicKeyToken=858f8f13980e4745</Assembly>
    <Class>conceptSearching.Sharepoint.ContentTypes2010.CSHandleEvent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SMeta2010Field xmlns="http://schemas.microsoft.com/sharepoint/v3">c44d1589-96af-4727-a24e-4405625f7629;2015-11-12 00:18:19;AUTOCLASSIFIED;Subject Matter:2015-11-12 00:18:19|False||AUTOCLASSIFIED|2015-11-12 00:18:19|UNDEFINED;False</CSMeta2010Field>
    <f73324085d9f4a14b816af10cdb6975d xmlns="5a350a23-5c40-4617-8fd0-67f9f1880c08">
      <Terms xmlns="http://schemas.microsoft.com/office/infopath/2007/PartnerControls"/>
    </f73324085d9f4a14b816af10cdb6975d>
    <TaxCatchAll xmlns="5a350a23-5c40-4617-8fd0-67f9f1880c08"/>
    <PublishingContact xmlns="http://schemas.microsoft.com/sharepoint/v3">
      <UserInfo>
        <DisplayName/>
        <AccountId xsi:nil="true"/>
        <AccountType/>
      </UserInfo>
    </PublishingContact>
  </documentManagement>
</p:properties>
</file>

<file path=customXml/itemProps1.xml><?xml version="1.0" encoding="utf-8"?>
<ds:datastoreItem xmlns:ds="http://schemas.openxmlformats.org/officeDocument/2006/customXml" ds:itemID="{761DC0A3-C184-4E58-B848-7B2D26308A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8C7D19-2D6A-4D25-81FB-041057B0FD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350a23-5c40-4617-8fd0-67f9f1880c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82289-4D50-4780-B666-D344B7B5005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D0E8861-4426-4D32-B0A3-0188B85BE481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sharepoint/v3"/>
    <ds:schemaRef ds:uri="5a350a23-5c40-4617-8fd0-67f9f1880c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19689</TotalTime>
  <Words>265</Words>
  <Application>Microsoft Macintosh PowerPoint</Application>
  <PresentationFormat>On-screen Show (16:9)</PresentationFormat>
  <Paragraphs>77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Optum</vt:lpstr>
      <vt:lpstr>Modern Technology Proving Grounds:  Nexus Staffing Model</vt:lpstr>
      <vt:lpstr>Shark Tank Skills Matrix Staffing Workflow</vt:lpstr>
      <vt:lpstr>PowerPoint Presentation</vt:lpstr>
      <vt:lpstr>Implementation Plan</vt:lpstr>
      <vt:lpstr>Phase 1 Implementation Plan</vt:lpstr>
      <vt:lpstr>Phase 2 Implementation Plan</vt:lpstr>
      <vt:lpstr>Questions?</vt:lpstr>
      <vt:lpstr>Appendix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Fink, Jessica L</dc:creator>
  <cp:lastModifiedBy>Underhill, Chad J</cp:lastModifiedBy>
  <cp:revision>348</cp:revision>
  <cp:lastPrinted>2017-04-25T12:48:46Z</cp:lastPrinted>
  <dcterms:created xsi:type="dcterms:W3CDTF">2013-11-07T21:12:08Z</dcterms:created>
  <dcterms:modified xsi:type="dcterms:W3CDTF">2017-06-14T21:20:41Z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0x010100EB533B08D0A54DDD87325BF4099A2A3D001C2860BAC6962342A59F5BD22CE03C74</vt:lpwstr>
  </property>
  <property fmtid="{D5CDD505-2E9C-101B-9397-08002B2CF9AE}" pid="3" name="Subject Matter">
    <vt:lpwstr/>
  </property>
</Properties>
</file>