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2" r:id="rId4"/>
  </p:sldMasterIdLst>
  <p:notesMasterIdLst>
    <p:notesMasterId r:id="rId30"/>
  </p:notesMasterIdLst>
  <p:handoutMasterIdLst>
    <p:handoutMasterId r:id="rId31"/>
  </p:handoutMasterIdLst>
  <p:sldIdLst>
    <p:sldId id="1427" r:id="rId5"/>
    <p:sldId id="1429" r:id="rId6"/>
    <p:sldId id="1457" r:id="rId7"/>
    <p:sldId id="1489" r:id="rId8"/>
    <p:sldId id="1511" r:id="rId9"/>
    <p:sldId id="1514" r:id="rId10"/>
    <p:sldId id="1432" r:id="rId11"/>
    <p:sldId id="1510" r:id="rId12"/>
    <p:sldId id="1428" r:id="rId13"/>
    <p:sldId id="1508" r:id="rId14"/>
    <p:sldId id="1421" r:id="rId15"/>
    <p:sldId id="1512" r:id="rId16"/>
    <p:sldId id="1430" r:id="rId17"/>
    <p:sldId id="1513" r:id="rId18"/>
    <p:sldId id="1497" r:id="rId19"/>
    <p:sldId id="1500" r:id="rId20"/>
    <p:sldId id="1499" r:id="rId21"/>
    <p:sldId id="1507" r:id="rId22"/>
    <p:sldId id="1505" r:id="rId23"/>
    <p:sldId id="1504" r:id="rId24"/>
    <p:sldId id="1492" r:id="rId25"/>
    <p:sldId id="1493" r:id="rId26"/>
    <p:sldId id="1506" r:id="rId27"/>
    <p:sldId id="1494" r:id="rId28"/>
    <p:sldId id="1496" r:id="rId29"/>
  </p:sldIdLst>
  <p:sldSz cx="9326563" cy="6994525"/>
  <p:notesSz cx="6858000" cy="9144000"/>
  <p:defaultTextStyle>
    <a:defPPr>
      <a:defRPr lang="en-US"/>
    </a:defPPr>
    <a:lvl1pPr algn="l" defTabSz="9318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5138" indent="-7938" algn="l" defTabSz="9318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31863" indent="-17463" algn="l" defTabSz="9318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98588" indent="-26988" algn="l" defTabSz="9318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65313" indent="-36513" algn="l" defTabSz="93186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14"/>
    <a:srgbClr val="FFFFFF"/>
    <a:srgbClr val="55565A"/>
    <a:srgbClr val="A32A2E"/>
    <a:srgbClr val="422C76"/>
    <a:srgbClr val="42266D"/>
    <a:srgbClr val="00549F"/>
    <a:srgbClr val="07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6" autoAdjust="0"/>
  </p:normalViewPr>
  <p:slideViewPr>
    <p:cSldViewPr>
      <p:cViewPr>
        <p:scale>
          <a:sx n="125" d="100"/>
          <a:sy n="125" d="100"/>
        </p:scale>
        <p:origin x="-1888" y="-104"/>
      </p:cViewPr>
      <p:guideLst>
        <p:guide orient="horz" pos="2203"/>
        <p:guide pos="29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0EDFE-CB70-C24F-A6E5-3F599C223EE4}" type="doc">
      <dgm:prSet loTypeId="urn:microsoft.com/office/officeart/2005/8/layout/chevron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C18259-B08B-2947-88DB-F084B2A8AD64}">
      <dgm:prSet phldrT="[Text]"/>
      <dgm:spPr/>
      <dgm:t>
        <a:bodyPr/>
        <a:lstStyle/>
        <a:p>
          <a:r>
            <a:rPr lang="en-US" dirty="0" smtClean="0"/>
            <a:t>HSA transactions</a:t>
          </a:r>
          <a:endParaRPr lang="en-US" dirty="0"/>
        </a:p>
      </dgm:t>
    </dgm:pt>
    <dgm:pt modelId="{1D393D2F-5B52-9740-A18D-41A233A98F11}" type="parTrans" cxnId="{4565948B-1D13-884A-9CF0-40E3200A93AE}">
      <dgm:prSet/>
      <dgm:spPr/>
      <dgm:t>
        <a:bodyPr/>
        <a:lstStyle/>
        <a:p>
          <a:endParaRPr lang="en-US"/>
        </a:p>
      </dgm:t>
    </dgm:pt>
    <dgm:pt modelId="{9779E06C-02C7-6A46-B383-7C6CF03F1E87}" type="sibTrans" cxnId="{4565948B-1D13-884A-9CF0-40E3200A93AE}">
      <dgm:prSet/>
      <dgm:spPr/>
      <dgm:t>
        <a:bodyPr/>
        <a:lstStyle/>
        <a:p>
          <a:endParaRPr lang="en-US"/>
        </a:p>
      </dgm:t>
    </dgm:pt>
    <dgm:pt modelId="{E2EA1AFD-5185-C549-97CE-F7FE480435A6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Use </a:t>
          </a:r>
          <a:r>
            <a:rPr lang="en-US" dirty="0" err="1" smtClean="0"/>
            <a:t>blockchain</a:t>
          </a:r>
          <a:r>
            <a:rPr lang="en-US" dirty="0" smtClean="0"/>
            <a:t> to automate HSA transaction approval</a:t>
          </a:r>
          <a:endParaRPr lang="en-US" dirty="0"/>
        </a:p>
      </dgm:t>
    </dgm:pt>
    <dgm:pt modelId="{26D7E5F4-59A2-8D4F-BC35-7F2F66D51313}" type="parTrans" cxnId="{9FC6BABF-CB81-7D4A-98D8-26EBBF5B90FD}">
      <dgm:prSet/>
      <dgm:spPr/>
      <dgm:t>
        <a:bodyPr/>
        <a:lstStyle/>
        <a:p>
          <a:endParaRPr lang="en-US"/>
        </a:p>
      </dgm:t>
    </dgm:pt>
    <dgm:pt modelId="{FB7BFBB5-7CE7-4E41-8B37-733B2AF37260}" type="sibTrans" cxnId="{9FC6BABF-CB81-7D4A-98D8-26EBBF5B90FD}">
      <dgm:prSet/>
      <dgm:spPr/>
      <dgm:t>
        <a:bodyPr/>
        <a:lstStyle/>
        <a:p>
          <a:endParaRPr lang="en-US"/>
        </a:p>
      </dgm:t>
    </dgm:pt>
    <dgm:pt modelId="{987CBB81-8020-F743-86CB-AB5B8F727B7C}">
      <dgm:prSet phldrT="[Text]"/>
      <dgm:spPr/>
      <dgm:t>
        <a:bodyPr/>
        <a:lstStyle/>
        <a:p>
          <a:r>
            <a:rPr lang="en-US" dirty="0" smtClean="0"/>
            <a:t>Internal Company Transactions</a:t>
          </a:r>
          <a:endParaRPr lang="en-US" dirty="0"/>
        </a:p>
      </dgm:t>
    </dgm:pt>
    <dgm:pt modelId="{2986037C-B45B-6F4E-B70C-AB271AE13E8D}" type="parTrans" cxnId="{0A9135B1-6756-CA45-AAAD-7D4EC6E0F742}">
      <dgm:prSet/>
      <dgm:spPr/>
      <dgm:t>
        <a:bodyPr/>
        <a:lstStyle/>
        <a:p>
          <a:endParaRPr lang="en-US"/>
        </a:p>
      </dgm:t>
    </dgm:pt>
    <dgm:pt modelId="{374300FA-21D0-DE48-873B-F8DAEFF2FECB}" type="sibTrans" cxnId="{0A9135B1-6756-CA45-AAAD-7D4EC6E0F742}">
      <dgm:prSet/>
      <dgm:spPr/>
      <dgm:t>
        <a:bodyPr/>
        <a:lstStyle/>
        <a:p>
          <a:endParaRPr lang="en-US"/>
        </a:p>
      </dgm:t>
    </dgm:pt>
    <dgm:pt modelId="{D091774E-FF0B-6543-AC13-197B92AD0848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System to send and receive transactions</a:t>
          </a:r>
          <a:endParaRPr lang="en-US" dirty="0"/>
        </a:p>
      </dgm:t>
    </dgm:pt>
    <dgm:pt modelId="{2EB753C2-3025-904F-B973-7BEEBA4425C8}" type="parTrans" cxnId="{3EDE47DC-AE8F-284D-99CB-D4EC4F6EBA38}">
      <dgm:prSet/>
      <dgm:spPr/>
      <dgm:t>
        <a:bodyPr/>
        <a:lstStyle/>
        <a:p>
          <a:endParaRPr lang="en-US"/>
        </a:p>
      </dgm:t>
    </dgm:pt>
    <dgm:pt modelId="{F02AFBC1-91ED-AF45-B673-E88B2472E5AB}" type="sibTrans" cxnId="{3EDE47DC-AE8F-284D-99CB-D4EC4F6EBA38}">
      <dgm:prSet/>
      <dgm:spPr/>
      <dgm:t>
        <a:bodyPr/>
        <a:lstStyle/>
        <a:p>
          <a:endParaRPr lang="en-US"/>
        </a:p>
      </dgm:t>
    </dgm:pt>
    <dgm:pt modelId="{36E54F92-014B-6D4A-A6FA-C2F407EB5E17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Replace sub-ledgers and PeopleSoft</a:t>
          </a:r>
          <a:endParaRPr lang="en-US" dirty="0"/>
        </a:p>
      </dgm:t>
    </dgm:pt>
    <dgm:pt modelId="{5B89F019-8E28-BB42-B4C9-92D3C36E6647}" type="parTrans" cxnId="{09A5292B-0789-8D4F-94F2-BBF91B563170}">
      <dgm:prSet/>
      <dgm:spPr/>
      <dgm:t>
        <a:bodyPr/>
        <a:lstStyle/>
        <a:p>
          <a:endParaRPr lang="en-US"/>
        </a:p>
      </dgm:t>
    </dgm:pt>
    <dgm:pt modelId="{B31542FA-F8FA-3147-9523-84EB6117C213}" type="sibTrans" cxnId="{09A5292B-0789-8D4F-94F2-BBF91B563170}">
      <dgm:prSet/>
      <dgm:spPr/>
      <dgm:t>
        <a:bodyPr/>
        <a:lstStyle/>
        <a:p>
          <a:endParaRPr lang="en-US"/>
        </a:p>
      </dgm:t>
    </dgm:pt>
    <dgm:pt modelId="{A41AC04D-280A-2441-842A-9A4DD9CAC6A8}">
      <dgm:prSet phldrT="[Text]"/>
      <dgm:spPr/>
      <dgm:t>
        <a:bodyPr/>
        <a:lstStyle/>
        <a:p>
          <a:r>
            <a:rPr lang="en-US" dirty="0" smtClean="0"/>
            <a:t>Transaction Reconciliation</a:t>
          </a:r>
          <a:endParaRPr lang="en-US" dirty="0"/>
        </a:p>
      </dgm:t>
    </dgm:pt>
    <dgm:pt modelId="{C08580ED-F2BD-074A-A9AE-605F3A5CFB86}" type="parTrans" cxnId="{6F02ACF8-858E-A74D-9905-0AF85C3335A0}">
      <dgm:prSet/>
      <dgm:spPr/>
      <dgm:t>
        <a:bodyPr/>
        <a:lstStyle/>
        <a:p>
          <a:endParaRPr lang="en-US"/>
        </a:p>
      </dgm:t>
    </dgm:pt>
    <dgm:pt modelId="{8121E7F6-DFF9-4546-B001-5F1CA34BC9BE}" type="sibTrans" cxnId="{6F02ACF8-858E-A74D-9905-0AF85C3335A0}">
      <dgm:prSet/>
      <dgm:spPr/>
      <dgm:t>
        <a:bodyPr/>
        <a:lstStyle/>
        <a:p>
          <a:endParaRPr lang="en-US"/>
        </a:p>
      </dgm:t>
    </dgm:pt>
    <dgm:pt modelId="{3957DA6E-B50F-B244-92D1-BAE65C6B567D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Automate current manual reconciliation</a:t>
          </a:r>
          <a:endParaRPr lang="en-US" dirty="0"/>
        </a:p>
      </dgm:t>
    </dgm:pt>
    <dgm:pt modelId="{006CE3AD-33E1-F945-ABD1-94FC491E9972}" type="parTrans" cxnId="{87D073E9-57E0-374E-9189-E3A9C6C83FA4}">
      <dgm:prSet/>
      <dgm:spPr/>
      <dgm:t>
        <a:bodyPr/>
        <a:lstStyle/>
        <a:p>
          <a:endParaRPr lang="en-US"/>
        </a:p>
      </dgm:t>
    </dgm:pt>
    <dgm:pt modelId="{4B982DB1-0D5B-F841-8D21-F2FA82A6155D}" type="sibTrans" cxnId="{87D073E9-57E0-374E-9189-E3A9C6C83FA4}">
      <dgm:prSet/>
      <dgm:spPr/>
      <dgm:t>
        <a:bodyPr/>
        <a:lstStyle/>
        <a:p>
          <a:endParaRPr lang="en-US"/>
        </a:p>
      </dgm:t>
    </dgm:pt>
    <dgm:pt modelId="{279C8F69-BE61-314E-82EA-48539E0369D7}">
      <dgm:prSet phldrT="[Text]"/>
      <dgm:spPr>
        <a:ln>
          <a:solidFill>
            <a:schemeClr val="accent3"/>
          </a:solidFill>
        </a:ln>
      </dgm:spPr>
      <dgm:t>
        <a:bodyPr/>
        <a:lstStyle/>
        <a:p>
          <a:r>
            <a:rPr lang="en-US" dirty="0" smtClean="0"/>
            <a:t>Store transaction details from current sub-ledgers</a:t>
          </a:r>
          <a:endParaRPr lang="en-US" dirty="0"/>
        </a:p>
      </dgm:t>
    </dgm:pt>
    <dgm:pt modelId="{CD0FE161-F1F0-F941-A1E9-E5E034C2720F}" type="parTrans" cxnId="{37F36E25-9A68-8842-97F4-13C889106852}">
      <dgm:prSet/>
      <dgm:spPr/>
      <dgm:t>
        <a:bodyPr/>
        <a:lstStyle/>
        <a:p>
          <a:endParaRPr lang="en-US"/>
        </a:p>
      </dgm:t>
    </dgm:pt>
    <dgm:pt modelId="{94F397A4-C827-9743-9CF5-5D792824258A}" type="sibTrans" cxnId="{37F36E25-9A68-8842-97F4-13C889106852}">
      <dgm:prSet/>
      <dgm:spPr/>
      <dgm:t>
        <a:bodyPr/>
        <a:lstStyle/>
        <a:p>
          <a:endParaRPr lang="en-US"/>
        </a:p>
      </dgm:t>
    </dgm:pt>
    <dgm:pt modelId="{A8A567B2-9AE6-AF41-87B4-7BC2F01AC31E}" type="pres">
      <dgm:prSet presAssocID="{4540EDFE-CB70-C24F-A6E5-3F599C223EE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237947-81AD-7748-93DB-8149D11292E1}" type="pres">
      <dgm:prSet presAssocID="{56C18259-B08B-2947-88DB-F084B2A8AD64}" presName="composite" presStyleCnt="0"/>
      <dgm:spPr/>
    </dgm:pt>
    <dgm:pt modelId="{3D5A8AE4-47A0-1245-8325-DD272AC7E107}" type="pres">
      <dgm:prSet presAssocID="{56C18259-B08B-2947-88DB-F084B2A8AD6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5E91D-6F70-5E4B-ADF6-967579F5B41F}" type="pres">
      <dgm:prSet presAssocID="{56C18259-B08B-2947-88DB-F084B2A8AD6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A43AA-1D74-BD40-B597-2DDFBFD4CAAB}" type="pres">
      <dgm:prSet presAssocID="{9779E06C-02C7-6A46-B383-7C6CF03F1E87}" presName="sp" presStyleCnt="0"/>
      <dgm:spPr/>
    </dgm:pt>
    <dgm:pt modelId="{452840F1-6E1C-4F4F-B1FF-7E04871659AD}" type="pres">
      <dgm:prSet presAssocID="{987CBB81-8020-F743-86CB-AB5B8F727B7C}" presName="composite" presStyleCnt="0"/>
      <dgm:spPr/>
    </dgm:pt>
    <dgm:pt modelId="{38562DEA-7C07-2249-8F3F-55E221CBDD30}" type="pres">
      <dgm:prSet presAssocID="{987CBB81-8020-F743-86CB-AB5B8F727B7C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4CF10-55B6-9E42-8019-FD58A7368FBA}" type="pres">
      <dgm:prSet presAssocID="{987CBB81-8020-F743-86CB-AB5B8F727B7C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CB5EEA-D07B-F640-85D6-AA65E4022D90}" type="pres">
      <dgm:prSet presAssocID="{374300FA-21D0-DE48-873B-F8DAEFF2FECB}" presName="sp" presStyleCnt="0"/>
      <dgm:spPr/>
    </dgm:pt>
    <dgm:pt modelId="{CAC4FD93-4B52-034B-9EF5-D70E098115EB}" type="pres">
      <dgm:prSet presAssocID="{A41AC04D-280A-2441-842A-9A4DD9CAC6A8}" presName="composite" presStyleCnt="0"/>
      <dgm:spPr/>
    </dgm:pt>
    <dgm:pt modelId="{D11AB916-D006-BA4A-B404-A620D21E66EB}" type="pres">
      <dgm:prSet presAssocID="{A41AC04D-280A-2441-842A-9A4DD9CAC6A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31F6B-337D-3C49-BDC1-AC1BE2743DEB}" type="pres">
      <dgm:prSet presAssocID="{A41AC04D-280A-2441-842A-9A4DD9CAC6A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D5F4B6-52B6-8E41-96FF-C7DA48F558AB}" type="presOf" srcId="{36E54F92-014B-6D4A-A6FA-C2F407EB5E17}" destId="{93A4CF10-55B6-9E42-8019-FD58A7368FBA}" srcOrd="0" destOrd="1" presId="urn:microsoft.com/office/officeart/2005/8/layout/chevron2"/>
    <dgm:cxn modelId="{09A5292B-0789-8D4F-94F2-BBF91B563170}" srcId="{987CBB81-8020-F743-86CB-AB5B8F727B7C}" destId="{36E54F92-014B-6D4A-A6FA-C2F407EB5E17}" srcOrd="1" destOrd="0" parTransId="{5B89F019-8E28-BB42-B4C9-92D3C36E6647}" sibTransId="{B31542FA-F8FA-3147-9523-84EB6117C213}"/>
    <dgm:cxn modelId="{0A9135B1-6756-CA45-AAAD-7D4EC6E0F742}" srcId="{4540EDFE-CB70-C24F-A6E5-3F599C223EE4}" destId="{987CBB81-8020-F743-86CB-AB5B8F727B7C}" srcOrd="1" destOrd="0" parTransId="{2986037C-B45B-6F4E-B70C-AB271AE13E8D}" sibTransId="{374300FA-21D0-DE48-873B-F8DAEFF2FECB}"/>
    <dgm:cxn modelId="{9349D81A-781A-C44A-823C-418ACB8A6479}" type="presOf" srcId="{A41AC04D-280A-2441-842A-9A4DD9CAC6A8}" destId="{D11AB916-D006-BA4A-B404-A620D21E66EB}" srcOrd="0" destOrd="0" presId="urn:microsoft.com/office/officeart/2005/8/layout/chevron2"/>
    <dgm:cxn modelId="{2EE9742D-C34A-B44E-BDCD-A1B9948AB872}" type="presOf" srcId="{56C18259-B08B-2947-88DB-F084B2A8AD64}" destId="{3D5A8AE4-47A0-1245-8325-DD272AC7E107}" srcOrd="0" destOrd="0" presId="urn:microsoft.com/office/officeart/2005/8/layout/chevron2"/>
    <dgm:cxn modelId="{3EDE47DC-AE8F-284D-99CB-D4EC4F6EBA38}" srcId="{987CBB81-8020-F743-86CB-AB5B8F727B7C}" destId="{D091774E-FF0B-6543-AC13-197B92AD0848}" srcOrd="0" destOrd="0" parTransId="{2EB753C2-3025-904F-B973-7BEEBA4425C8}" sibTransId="{F02AFBC1-91ED-AF45-B673-E88B2472E5AB}"/>
    <dgm:cxn modelId="{9C48028D-4DAF-F049-AC8D-53931D70F889}" type="presOf" srcId="{279C8F69-BE61-314E-82EA-48539E0369D7}" destId="{39F31F6B-337D-3C49-BDC1-AC1BE2743DEB}" srcOrd="0" destOrd="1" presId="urn:microsoft.com/office/officeart/2005/8/layout/chevron2"/>
    <dgm:cxn modelId="{9FC6BABF-CB81-7D4A-98D8-26EBBF5B90FD}" srcId="{56C18259-B08B-2947-88DB-F084B2A8AD64}" destId="{E2EA1AFD-5185-C549-97CE-F7FE480435A6}" srcOrd="0" destOrd="0" parTransId="{26D7E5F4-59A2-8D4F-BC35-7F2F66D51313}" sibTransId="{FB7BFBB5-7CE7-4E41-8B37-733B2AF37260}"/>
    <dgm:cxn modelId="{141D9FB8-121A-4D49-A2D2-8151EE4B0886}" type="presOf" srcId="{E2EA1AFD-5185-C549-97CE-F7FE480435A6}" destId="{EC75E91D-6F70-5E4B-ADF6-967579F5B41F}" srcOrd="0" destOrd="0" presId="urn:microsoft.com/office/officeart/2005/8/layout/chevron2"/>
    <dgm:cxn modelId="{6F02ACF8-858E-A74D-9905-0AF85C3335A0}" srcId="{4540EDFE-CB70-C24F-A6E5-3F599C223EE4}" destId="{A41AC04D-280A-2441-842A-9A4DD9CAC6A8}" srcOrd="2" destOrd="0" parTransId="{C08580ED-F2BD-074A-A9AE-605F3A5CFB86}" sibTransId="{8121E7F6-DFF9-4546-B001-5F1CA34BC9BE}"/>
    <dgm:cxn modelId="{02987562-9B96-A748-979B-7914AE95892F}" type="presOf" srcId="{987CBB81-8020-F743-86CB-AB5B8F727B7C}" destId="{38562DEA-7C07-2249-8F3F-55E221CBDD30}" srcOrd="0" destOrd="0" presId="urn:microsoft.com/office/officeart/2005/8/layout/chevron2"/>
    <dgm:cxn modelId="{4565948B-1D13-884A-9CF0-40E3200A93AE}" srcId="{4540EDFE-CB70-C24F-A6E5-3F599C223EE4}" destId="{56C18259-B08B-2947-88DB-F084B2A8AD64}" srcOrd="0" destOrd="0" parTransId="{1D393D2F-5B52-9740-A18D-41A233A98F11}" sibTransId="{9779E06C-02C7-6A46-B383-7C6CF03F1E87}"/>
    <dgm:cxn modelId="{D23BDD59-A576-E84E-BC23-97E0B9273F66}" type="presOf" srcId="{4540EDFE-CB70-C24F-A6E5-3F599C223EE4}" destId="{A8A567B2-9AE6-AF41-87B4-7BC2F01AC31E}" srcOrd="0" destOrd="0" presId="urn:microsoft.com/office/officeart/2005/8/layout/chevron2"/>
    <dgm:cxn modelId="{87D073E9-57E0-374E-9189-E3A9C6C83FA4}" srcId="{A41AC04D-280A-2441-842A-9A4DD9CAC6A8}" destId="{3957DA6E-B50F-B244-92D1-BAE65C6B567D}" srcOrd="0" destOrd="0" parTransId="{006CE3AD-33E1-F945-ABD1-94FC491E9972}" sibTransId="{4B982DB1-0D5B-F841-8D21-F2FA82A6155D}"/>
    <dgm:cxn modelId="{53F601C5-2526-6B49-9A8B-61D001BEFB5B}" type="presOf" srcId="{3957DA6E-B50F-B244-92D1-BAE65C6B567D}" destId="{39F31F6B-337D-3C49-BDC1-AC1BE2743DEB}" srcOrd="0" destOrd="0" presId="urn:microsoft.com/office/officeart/2005/8/layout/chevron2"/>
    <dgm:cxn modelId="{37F36E25-9A68-8842-97F4-13C889106852}" srcId="{A41AC04D-280A-2441-842A-9A4DD9CAC6A8}" destId="{279C8F69-BE61-314E-82EA-48539E0369D7}" srcOrd="1" destOrd="0" parTransId="{CD0FE161-F1F0-F941-A1E9-E5E034C2720F}" sibTransId="{94F397A4-C827-9743-9CF5-5D792824258A}"/>
    <dgm:cxn modelId="{2B85E608-D966-6545-89CF-3E822CD61EEA}" type="presOf" srcId="{D091774E-FF0B-6543-AC13-197B92AD0848}" destId="{93A4CF10-55B6-9E42-8019-FD58A7368FBA}" srcOrd="0" destOrd="0" presId="urn:microsoft.com/office/officeart/2005/8/layout/chevron2"/>
    <dgm:cxn modelId="{581AC6C7-FB3D-0245-8F0F-CFC105AFA4CA}" type="presParOf" srcId="{A8A567B2-9AE6-AF41-87B4-7BC2F01AC31E}" destId="{CC237947-81AD-7748-93DB-8149D11292E1}" srcOrd="0" destOrd="0" presId="urn:microsoft.com/office/officeart/2005/8/layout/chevron2"/>
    <dgm:cxn modelId="{CB73C8F6-F259-D440-AF16-034859169DE0}" type="presParOf" srcId="{CC237947-81AD-7748-93DB-8149D11292E1}" destId="{3D5A8AE4-47A0-1245-8325-DD272AC7E107}" srcOrd="0" destOrd="0" presId="urn:microsoft.com/office/officeart/2005/8/layout/chevron2"/>
    <dgm:cxn modelId="{F5B4E87F-8590-524C-981D-42D2347BF9FF}" type="presParOf" srcId="{CC237947-81AD-7748-93DB-8149D11292E1}" destId="{EC75E91D-6F70-5E4B-ADF6-967579F5B41F}" srcOrd="1" destOrd="0" presId="urn:microsoft.com/office/officeart/2005/8/layout/chevron2"/>
    <dgm:cxn modelId="{9FE66FB7-A4F7-544E-A20B-31BEF9DD56C4}" type="presParOf" srcId="{A8A567B2-9AE6-AF41-87B4-7BC2F01AC31E}" destId="{B52A43AA-1D74-BD40-B597-2DDFBFD4CAAB}" srcOrd="1" destOrd="0" presId="urn:microsoft.com/office/officeart/2005/8/layout/chevron2"/>
    <dgm:cxn modelId="{1E1A7326-FA0D-4F44-A4DC-AC8EF8A8C800}" type="presParOf" srcId="{A8A567B2-9AE6-AF41-87B4-7BC2F01AC31E}" destId="{452840F1-6E1C-4F4F-B1FF-7E04871659AD}" srcOrd="2" destOrd="0" presId="urn:microsoft.com/office/officeart/2005/8/layout/chevron2"/>
    <dgm:cxn modelId="{0B1D4F98-3C02-4D43-8259-55141596F397}" type="presParOf" srcId="{452840F1-6E1C-4F4F-B1FF-7E04871659AD}" destId="{38562DEA-7C07-2249-8F3F-55E221CBDD30}" srcOrd="0" destOrd="0" presId="urn:microsoft.com/office/officeart/2005/8/layout/chevron2"/>
    <dgm:cxn modelId="{51EEEAAC-A257-3B4C-9E24-D220DB0D1A52}" type="presParOf" srcId="{452840F1-6E1C-4F4F-B1FF-7E04871659AD}" destId="{93A4CF10-55B6-9E42-8019-FD58A7368FBA}" srcOrd="1" destOrd="0" presId="urn:microsoft.com/office/officeart/2005/8/layout/chevron2"/>
    <dgm:cxn modelId="{E2C8B3E8-5821-954B-8D85-F859B6A91FD1}" type="presParOf" srcId="{A8A567B2-9AE6-AF41-87B4-7BC2F01AC31E}" destId="{82CB5EEA-D07B-F640-85D6-AA65E4022D90}" srcOrd="3" destOrd="0" presId="urn:microsoft.com/office/officeart/2005/8/layout/chevron2"/>
    <dgm:cxn modelId="{93CFFA25-314E-4442-9921-DDA7F855B356}" type="presParOf" srcId="{A8A567B2-9AE6-AF41-87B4-7BC2F01AC31E}" destId="{CAC4FD93-4B52-034B-9EF5-D70E098115EB}" srcOrd="4" destOrd="0" presId="urn:microsoft.com/office/officeart/2005/8/layout/chevron2"/>
    <dgm:cxn modelId="{30A77F3C-0963-C242-99BD-0B4F4410E40C}" type="presParOf" srcId="{CAC4FD93-4B52-034B-9EF5-D70E098115EB}" destId="{D11AB916-D006-BA4A-B404-A620D21E66EB}" srcOrd="0" destOrd="0" presId="urn:microsoft.com/office/officeart/2005/8/layout/chevron2"/>
    <dgm:cxn modelId="{8A1D5A94-C350-3044-91DE-2AA358B7B161}" type="presParOf" srcId="{CAC4FD93-4B52-034B-9EF5-D70E098115EB}" destId="{39F31F6B-337D-3C49-BDC1-AC1BE2743DE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A8AE4-47A0-1245-8325-DD272AC7E107}">
      <dsp:nvSpPr>
        <dsp:cNvPr id="0" name=""/>
        <dsp:cNvSpPr/>
      </dsp:nvSpPr>
      <dsp:spPr>
        <a:xfrm rot="5400000">
          <a:off x="-269090" y="269741"/>
          <a:ext cx="1793937" cy="12557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HSA transactions</a:t>
          </a:r>
          <a:endParaRPr lang="en-US" sz="1200" kern="1200" dirty="0"/>
        </a:p>
      </dsp:txBody>
      <dsp:txXfrm rot="-5400000">
        <a:off x="1" y="628528"/>
        <a:ext cx="1255756" cy="538181"/>
      </dsp:txXfrm>
    </dsp:sp>
    <dsp:sp modelId="{EC75E91D-6F70-5E4B-ADF6-967579F5B41F}">
      <dsp:nvSpPr>
        <dsp:cNvPr id="0" name=""/>
        <dsp:cNvSpPr/>
      </dsp:nvSpPr>
      <dsp:spPr>
        <a:xfrm rot="5400000">
          <a:off x="4251042" y="-2994635"/>
          <a:ext cx="1166059" cy="7156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Use </a:t>
          </a:r>
          <a:r>
            <a:rPr lang="en-US" sz="2400" kern="1200" dirty="0" err="1" smtClean="0"/>
            <a:t>blockchain</a:t>
          </a:r>
          <a:r>
            <a:rPr lang="en-US" sz="2400" kern="1200" dirty="0" smtClean="0"/>
            <a:t> to automate HSA transaction approval</a:t>
          </a:r>
          <a:endParaRPr lang="en-US" sz="2400" kern="1200" dirty="0"/>
        </a:p>
      </dsp:txBody>
      <dsp:txXfrm rot="-5400000">
        <a:off x="1255756" y="57573"/>
        <a:ext cx="7099709" cy="1052215"/>
      </dsp:txXfrm>
    </dsp:sp>
    <dsp:sp modelId="{38562DEA-7C07-2249-8F3F-55E221CBDD30}">
      <dsp:nvSpPr>
        <dsp:cNvPr id="0" name=""/>
        <dsp:cNvSpPr/>
      </dsp:nvSpPr>
      <dsp:spPr>
        <a:xfrm rot="5400000">
          <a:off x="-269090" y="1871430"/>
          <a:ext cx="1793937" cy="12557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Internal Company Transactions</a:t>
          </a:r>
          <a:endParaRPr lang="en-US" sz="1200" kern="1200" dirty="0"/>
        </a:p>
      </dsp:txBody>
      <dsp:txXfrm rot="-5400000">
        <a:off x="1" y="2230217"/>
        <a:ext cx="1255756" cy="538181"/>
      </dsp:txXfrm>
    </dsp:sp>
    <dsp:sp modelId="{93A4CF10-55B6-9E42-8019-FD58A7368FBA}">
      <dsp:nvSpPr>
        <dsp:cNvPr id="0" name=""/>
        <dsp:cNvSpPr/>
      </dsp:nvSpPr>
      <dsp:spPr>
        <a:xfrm rot="5400000">
          <a:off x="4251042" y="-1392946"/>
          <a:ext cx="1166059" cy="7156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System to send and receive transactions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Replace sub-ledgers and PeopleSoft</a:t>
          </a:r>
          <a:endParaRPr lang="en-US" sz="2400" kern="1200" dirty="0"/>
        </a:p>
      </dsp:txBody>
      <dsp:txXfrm rot="-5400000">
        <a:off x="1255756" y="1659262"/>
        <a:ext cx="7099709" cy="1052215"/>
      </dsp:txXfrm>
    </dsp:sp>
    <dsp:sp modelId="{D11AB916-D006-BA4A-B404-A620D21E66EB}">
      <dsp:nvSpPr>
        <dsp:cNvPr id="0" name=""/>
        <dsp:cNvSpPr/>
      </dsp:nvSpPr>
      <dsp:spPr>
        <a:xfrm rot="5400000">
          <a:off x="-269090" y="3473119"/>
          <a:ext cx="1793937" cy="125575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Transaction Reconciliation</a:t>
          </a:r>
          <a:endParaRPr lang="en-US" sz="1200" kern="1200" dirty="0"/>
        </a:p>
      </dsp:txBody>
      <dsp:txXfrm rot="-5400000">
        <a:off x="1" y="3831906"/>
        <a:ext cx="1255756" cy="538181"/>
      </dsp:txXfrm>
    </dsp:sp>
    <dsp:sp modelId="{39F31F6B-337D-3C49-BDC1-AC1BE2743DEB}">
      <dsp:nvSpPr>
        <dsp:cNvPr id="0" name=""/>
        <dsp:cNvSpPr/>
      </dsp:nvSpPr>
      <dsp:spPr>
        <a:xfrm rot="5400000">
          <a:off x="4251042" y="208742"/>
          <a:ext cx="1166059" cy="71566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Automate current manual reconciliation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Store transaction details from current sub-ledgers</a:t>
          </a:r>
          <a:endParaRPr lang="en-US" sz="2400" kern="1200" dirty="0"/>
        </a:p>
      </dsp:txBody>
      <dsp:txXfrm rot="-5400000">
        <a:off x="1255756" y="3260950"/>
        <a:ext cx="7099709" cy="1052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113"/>
            <a:ext cx="2971800" cy="4572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32742" fontAlgn="auto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32742" fontAlgn="auto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6E449B3-0EC8-4445-A361-EF2AC2C81AD0}" type="datetime8">
              <a:rPr lang="en-US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4375" cy="331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398463" algn="l" defTabSz="914099" eaLnBrk="0" fontAlgn="auto" hangingPunct="0">
              <a:spcBef>
                <a:spcPts val="0"/>
              </a:spcBef>
              <a:spcAft>
                <a:spcPts val="0"/>
              </a:spcAft>
              <a:defRPr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/>
              <a:t>© 2016 </a:t>
            </a:r>
            <a:r>
              <a:rPr lang="en-US" err="1"/>
              <a:t>Optum</a:t>
            </a:r>
            <a:r>
              <a:rPr lang="en-US"/>
              <a:t>, Inc. All rights reserved.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263" y="8685213"/>
            <a:ext cx="10731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32742" fontAlgn="auto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AB901FC-D27D-EE43-9C31-B643D583F4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8330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32742" fontAlgn="auto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13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 defTabSz="932290" eaLnBrk="0" fontAlgn="auto" hangingPunct="0">
              <a:spcBef>
                <a:spcPts val="0"/>
              </a:spcBef>
              <a:spcAft>
                <a:spcPts val="0"/>
              </a:spcAft>
              <a:defRPr sz="5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/>
              <a:t>© 2016 </a:t>
            </a:r>
            <a:r>
              <a:rPr lang="en-US" err="1"/>
              <a:t>Optum</a:t>
            </a:r>
            <a:r>
              <a:rPr lang="en-US"/>
              <a:t>, Inc. All rights reserved.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32742" fontAlgn="auto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FB42B9F-F90D-D44B-87C8-3753C9CE186D}" type="datetime8">
              <a:rPr lang="en-US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8675" y="8685213"/>
            <a:ext cx="9477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32742" fontAlgn="auto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7383FDA-71B3-F740-8AC9-3FA98B3DE2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6645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defRPr sz="900" kern="1200">
        <a:solidFill>
          <a:schemeClr val="tx1"/>
        </a:solidFill>
        <a:latin typeface="Segoe UI Light" pitchFamily="34" charset="0"/>
        <a:ea typeface="ＭＳ Ｐゴシック" charset="0"/>
        <a:cs typeface="ＭＳ Ｐゴシック" charset="0"/>
      </a:defRPr>
    </a:lvl1pPr>
    <a:lvl2pPr marL="215900" indent="-107950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charset="0"/>
      <a:buChar char="•"/>
      <a:defRPr sz="900" kern="1200">
        <a:solidFill>
          <a:schemeClr val="tx1"/>
        </a:solidFill>
        <a:latin typeface="Segoe UI Light" pitchFamily="34" charset="0"/>
        <a:ea typeface="ＭＳ Ｐゴシック" charset="0"/>
        <a:cs typeface="+mn-cs"/>
      </a:defRPr>
    </a:lvl2pPr>
    <a:lvl3pPr marL="333375" indent="-115888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charset="0"/>
      <a:buChar char="•"/>
      <a:defRPr sz="900" kern="1200">
        <a:solidFill>
          <a:schemeClr val="tx1"/>
        </a:solidFill>
        <a:latin typeface="Segoe UI Light" pitchFamily="34" charset="0"/>
        <a:ea typeface="ＭＳ Ｐゴシック" charset="0"/>
        <a:cs typeface="+mn-cs"/>
      </a:defRPr>
    </a:lvl3pPr>
    <a:lvl4pPr marL="492125" indent="-149225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charset="0"/>
      <a:buChar char="•"/>
      <a:defRPr sz="900" kern="1200">
        <a:solidFill>
          <a:schemeClr val="tx1"/>
        </a:solidFill>
        <a:latin typeface="Segoe UI Light" pitchFamily="34" charset="0"/>
        <a:ea typeface="ＭＳ Ｐゴシック" charset="0"/>
        <a:cs typeface="+mn-cs"/>
      </a:defRPr>
    </a:lvl4pPr>
    <a:lvl5pPr marL="627063" indent="-115888" algn="l" defTabSz="931863" rtl="0" eaLnBrk="0" fontAlgn="base" hangingPunct="0">
      <a:lnSpc>
        <a:spcPct val="90000"/>
      </a:lnSpc>
      <a:spcBef>
        <a:spcPct val="30000"/>
      </a:spcBef>
      <a:spcAft>
        <a:spcPts val="338"/>
      </a:spcAft>
      <a:buFont typeface="Arial" charset="0"/>
      <a:buChar char="•"/>
      <a:defRPr sz="900" kern="1200">
        <a:solidFill>
          <a:schemeClr val="tx1"/>
        </a:solidFill>
        <a:latin typeface="Segoe UI Light" pitchFamily="34" charset="0"/>
        <a:ea typeface="ＭＳ Ｐゴシック" charset="0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Segoe UI Light" charset="0"/>
              </a:rPr>
              <a:t>chad</a:t>
            </a:r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3A27204-980B-004D-9030-61D166306BD4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9832A-78E6-5646-AA15-65B3BDD2CD7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Segoe UI Light" charset="0"/>
              </a:rPr>
              <a:t>nikita</a:t>
            </a:r>
            <a:endParaRPr lang="en-US" dirty="0" smtClean="0">
              <a:latin typeface="Segoe UI Light" charset="0"/>
            </a:endParaRPr>
          </a:p>
          <a:p>
            <a:r>
              <a:rPr lang="en-US" dirty="0" smtClean="0">
                <a:latin typeface="Segoe UI Light" charset="0"/>
              </a:rPr>
              <a:t>Also talk about how this</a:t>
            </a:r>
            <a:r>
              <a:rPr lang="en-US" baseline="0" dirty="0" smtClean="0">
                <a:latin typeface="Segoe UI Light" charset="0"/>
              </a:rPr>
              <a:t> is </a:t>
            </a:r>
            <a:r>
              <a:rPr lang="en-US" baseline="0" dirty="0" err="1" smtClean="0">
                <a:latin typeface="Segoe UI Light" charset="0"/>
              </a:rPr>
              <a:t>wht</a:t>
            </a:r>
            <a:r>
              <a:rPr lang="en-US" baseline="0" dirty="0" smtClean="0">
                <a:latin typeface="Segoe UI Light" charset="0"/>
              </a:rPr>
              <a:t> we will be working on in the last week of the internship</a:t>
            </a:r>
            <a:endParaRPr lang="en-US" dirty="0" smtClean="0">
              <a:latin typeface="Segoe UI Light" charset="0"/>
            </a:endParaRPr>
          </a:p>
          <a:p>
            <a:r>
              <a:rPr lang="en-US" dirty="0" smtClean="0">
                <a:latin typeface="Segoe UI Light" charset="0"/>
              </a:rPr>
              <a:t>Transition</a:t>
            </a:r>
            <a:r>
              <a:rPr lang="en-US" baseline="0" dirty="0" smtClean="0">
                <a:latin typeface="Segoe UI Light" charset="0"/>
              </a:rPr>
              <a:t> document is a 30 page document with additional </a:t>
            </a:r>
            <a:r>
              <a:rPr lang="en-US" baseline="0" dirty="0" err="1" smtClean="0">
                <a:latin typeface="Segoe UI Light" charset="0"/>
              </a:rPr>
              <a:t>resourcs</a:t>
            </a:r>
            <a:r>
              <a:rPr lang="en-US" baseline="0" dirty="0" smtClean="0">
                <a:latin typeface="Segoe UI Light" charset="0"/>
              </a:rPr>
              <a:t> detailing the work we have done thus far and how we’d like it to proceed further</a:t>
            </a:r>
          </a:p>
          <a:p>
            <a:r>
              <a:rPr lang="en-US" baseline="0" dirty="0" err="1" smtClean="0">
                <a:latin typeface="Segoe UI Light" charset="0"/>
              </a:rPr>
              <a:t>Blockchain</a:t>
            </a:r>
            <a:r>
              <a:rPr lang="en-US" baseline="0" dirty="0" smtClean="0">
                <a:latin typeface="Segoe UI Light" charset="0"/>
              </a:rPr>
              <a:t> starter pack is a 50 page document detailing </a:t>
            </a:r>
            <a:r>
              <a:rPr lang="en-US" baseline="0" dirty="0" err="1" smtClean="0">
                <a:latin typeface="Segoe UI Light" charset="0"/>
              </a:rPr>
              <a:t>evrything</a:t>
            </a:r>
            <a:r>
              <a:rPr lang="en-US" baseline="0" dirty="0" smtClean="0">
                <a:latin typeface="Segoe UI Light" charset="0"/>
              </a:rPr>
              <a:t> we have learned about </a:t>
            </a:r>
            <a:r>
              <a:rPr lang="en-US" baseline="0" dirty="0" err="1" smtClean="0">
                <a:latin typeface="Segoe UI Light" charset="0"/>
              </a:rPr>
              <a:t>blockchain</a:t>
            </a:r>
            <a:r>
              <a:rPr lang="en-US" baseline="0" dirty="0" smtClean="0">
                <a:latin typeface="Segoe UI Light" charset="0"/>
              </a:rPr>
              <a:t> and its platforms</a:t>
            </a:r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3A27204-980B-004D-9030-61D166306BD4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EFD53F-C8CF-F941-B0BD-5065E13D36F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1C0BD63-4B17-9A44-B178-475A33BBE1A0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53E271-B30B-B641-A07A-9739FE23857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1C0BD63-4B17-9A44-B178-475A33BBE1A0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53E271-B30B-B641-A07A-9739FE23857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Segoe UI Light" charset="0"/>
              </a:rPr>
              <a:t>Morgan </a:t>
            </a:r>
          </a:p>
          <a:p>
            <a:pPr eaLnBrk="1" hangingPunct="1"/>
            <a:r>
              <a:rPr lang="en-US" dirty="0" smtClean="0">
                <a:latin typeface="Segoe UI Light" charset="0"/>
              </a:rPr>
              <a:t>On this slide we should go over the</a:t>
            </a:r>
            <a:r>
              <a:rPr lang="en-US" baseline="0" dirty="0" smtClean="0">
                <a:latin typeface="Segoe UI Light" charset="0"/>
              </a:rPr>
              <a:t> progress we have made, and then should emphasize that the main work we were able to get accomplished was in the past 2 weeks</a:t>
            </a:r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A4ACD8-3B42-924A-841B-D24609D0068D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77031C-BB20-BB43-90F5-75BF769E25C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Segoe UI Light" charset="0"/>
              </a:rPr>
              <a:t>Nikita</a:t>
            </a:r>
          </a:p>
          <a:p>
            <a:r>
              <a:rPr lang="en-US" dirty="0" err="1" smtClean="0">
                <a:latin typeface="Segoe UI Light" charset="0"/>
              </a:rPr>
              <a:t>Blockchain</a:t>
            </a:r>
            <a:r>
              <a:rPr lang="en-US" dirty="0" smtClean="0">
                <a:latin typeface="Segoe UI Light" charset="0"/>
              </a:rPr>
              <a:t> </a:t>
            </a:r>
            <a:r>
              <a:rPr lang="mr-IN" dirty="0" smtClean="0">
                <a:latin typeface="Segoe UI Light" charset="0"/>
              </a:rPr>
              <a:t>–</a:t>
            </a:r>
            <a:r>
              <a:rPr lang="en-US" dirty="0" smtClean="0">
                <a:latin typeface="Segoe UI Light" charset="0"/>
              </a:rPr>
              <a:t> nothing about </a:t>
            </a:r>
            <a:r>
              <a:rPr lang="en-US" dirty="0" err="1" smtClean="0">
                <a:latin typeface="Segoe UI Light" charset="0"/>
              </a:rPr>
              <a:t>blockchain</a:t>
            </a:r>
            <a:r>
              <a:rPr lang="en-US" dirty="0" smtClean="0">
                <a:latin typeface="Segoe UI Light" charset="0"/>
              </a:rPr>
              <a:t>, we</a:t>
            </a:r>
            <a:r>
              <a:rPr lang="en-US" baseline="0" dirty="0" smtClean="0">
                <a:latin typeface="Segoe UI Light" charset="0"/>
              </a:rPr>
              <a:t> worked with existing </a:t>
            </a:r>
            <a:r>
              <a:rPr lang="en-US" baseline="0" dirty="0" err="1" smtClean="0">
                <a:latin typeface="Segoe UI Light" charset="0"/>
              </a:rPr>
              <a:t>blockchain</a:t>
            </a:r>
            <a:r>
              <a:rPr lang="en-US" baseline="0" dirty="0" smtClean="0">
                <a:latin typeface="Segoe UI Light" charset="0"/>
              </a:rPr>
              <a:t> platforms and were also able to create our own </a:t>
            </a:r>
            <a:r>
              <a:rPr lang="en-US" baseline="0" dirty="0" err="1" smtClean="0">
                <a:latin typeface="Segoe UI Light" charset="0"/>
              </a:rPr>
              <a:t>blockchain</a:t>
            </a:r>
            <a:r>
              <a:rPr lang="en-US" baseline="0" dirty="0" smtClean="0">
                <a:latin typeface="Segoe UI Light" charset="0"/>
              </a:rPr>
              <a:t> platform; business case and also pursue a product that has real </a:t>
            </a:r>
            <a:r>
              <a:rPr lang="en-US" baseline="0" smtClean="0">
                <a:latin typeface="Segoe UI Light" charset="0"/>
              </a:rPr>
              <a:t>business value</a:t>
            </a:r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3A27204-980B-004D-9030-61D166306BD4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EFD53F-C8CF-F941-B0BD-5065E13D36F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Segoe UI Light" charset="0"/>
              </a:rPr>
              <a:t>corey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56631B7-C2CA-324D-BE46-5A7A7177619C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4354AF-7FFE-3A49-AF88-56C9A853ACB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latin typeface="Segoe UI Light" charset="0"/>
              </a:rPr>
              <a:t>nick</a:t>
            </a:r>
            <a:endParaRPr lang="en-US" dirty="0">
              <a:latin typeface="Segoe UI Light" charset="0"/>
            </a:endParaRPr>
          </a:p>
          <a:p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83F1BF1-BB7E-9547-A772-F4629EDB9BD3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EC3244-441A-B946-BCED-CB5EFAE5841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Segoe UI Light" charset="0"/>
              </a:rPr>
              <a:t>josh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A4ACD8-3B42-924A-841B-D24609D0068D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6D2E7-2FA2-834C-A5DD-4A381830F4D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Segoe UI Light" charset="0"/>
              </a:rPr>
              <a:t>nikita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3A27204-980B-004D-9030-61D166306BD4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E1CA6-2E70-8940-AFF3-DF8D766680CB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Segoe UI Light" charset="0"/>
              </a:rPr>
              <a:t>sarbari</a:t>
            </a:r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1C0BD63-4B17-9A44-B178-475A33BBE1A0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40C674C-CFFC-284C-AE36-32FA39A847C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Segoe UI Light" charset="0"/>
              </a:rPr>
              <a:t>sarbari</a:t>
            </a:r>
            <a:endParaRPr lang="en-US" dirty="0" smtClean="0">
              <a:latin typeface="Segoe UI Light" charset="0"/>
            </a:endParaRPr>
          </a:p>
          <a:p>
            <a:r>
              <a:rPr lang="en-US" dirty="0" smtClean="0">
                <a:latin typeface="Segoe UI Light" charset="0"/>
              </a:rPr>
              <a:t>Talk about how this</a:t>
            </a:r>
            <a:r>
              <a:rPr lang="en-US" baseline="0" dirty="0" smtClean="0">
                <a:latin typeface="Segoe UI Light" charset="0"/>
              </a:rPr>
              <a:t> process has 300,000+ transactions per day, is manually reconciled, and stores no transaction details</a:t>
            </a:r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1C0BD63-4B17-9A44-B178-475A33BBE1A0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42DE3A-D598-5C40-BE26-FD16A4E767D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Segoe UI Light" charset="0"/>
              </a:rPr>
              <a:t>sarbari</a:t>
            </a:r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1C0BD63-4B17-9A44-B178-475A33BBE1A0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6EEDD-FAB0-D64B-8CE6-6E791F58E53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Segoe UI Light" charset="0"/>
              </a:rPr>
              <a:t>josh</a:t>
            </a:r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1C0BD63-4B17-9A44-B178-475A33BBE1A0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A4503-DCFC-C243-8FAD-2C17B9BC955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Segoe UI Light" charset="0"/>
              </a:rPr>
              <a:t>josh</a:t>
            </a:r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3A27204-980B-004D-9030-61D166306BD4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2158A1-B2E4-9848-9599-F669EA77A5A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Segoe UI Light" charset="0"/>
              </a:rPr>
              <a:t>corey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56631B7-C2CA-324D-BE46-5A7A7177619C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4354AF-7FFE-3A49-AF88-56C9A853ACB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err="1" smtClean="0">
                <a:latin typeface="Segoe UI Light" charset="0"/>
              </a:rPr>
              <a:t>corey</a:t>
            </a:r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56631B7-C2CA-324D-BE46-5A7A7177619C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15196-9793-C941-AB99-942BE90D102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Segoe UI Light" charset="0"/>
              </a:rPr>
              <a:t>Nick</a:t>
            </a:r>
          </a:p>
          <a:p>
            <a:r>
              <a:rPr lang="en-US" dirty="0" smtClean="0">
                <a:latin typeface="Segoe UI Light" charset="0"/>
              </a:rPr>
              <a:t>Talk abut the breakdown</a:t>
            </a:r>
            <a:r>
              <a:rPr lang="en-US" baseline="0" dirty="0" smtClean="0">
                <a:latin typeface="Segoe UI Light" charset="0"/>
              </a:rPr>
              <a:t> of the current system as well as </a:t>
            </a:r>
            <a:r>
              <a:rPr lang="en-US" baseline="0" dirty="0" err="1" smtClean="0">
                <a:latin typeface="Segoe UI Light" charset="0"/>
              </a:rPr>
              <a:t>novachain</a:t>
            </a:r>
            <a:r>
              <a:rPr lang="en-US" baseline="0" dirty="0" smtClean="0">
                <a:latin typeface="Segoe UI Light" charset="0"/>
              </a:rPr>
              <a:t> solution</a:t>
            </a:r>
            <a:endParaRPr lang="en-US" dirty="0">
              <a:latin typeface="Segoe UI Light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 Optum, Inc. All rights reserved. 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1C0BD63-4B17-9A44-B178-475A33BBE1A0}" type="datetime8">
              <a:rPr lang="en-US" smtClean="0"/>
              <a:pPr>
                <a:defRPr/>
              </a:pPr>
              <a:t>8/17/17 13:12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2EB06-2B59-7649-BCB9-4DBBFA5CE34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5" r="5150"/>
          <a:stretch>
            <a:fillRect/>
          </a:stretch>
        </p:blipFill>
        <p:spPr bwMode="auto">
          <a:xfrm>
            <a:off x="0" y="0"/>
            <a:ext cx="9326563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0" y="-318"/>
            <a:ext cx="8504238" cy="699484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637" rIns="0" bIns="46637" anchor="ctr"/>
          <a:lstStyle/>
          <a:p>
            <a:pPr algn="ctr" defTabSz="932472"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74638" y="2125677"/>
            <a:ext cx="5486400" cy="1828800"/>
          </a:xfrm>
          <a:noFill/>
        </p:spPr>
        <p:txBody>
          <a:bodyPr anchorCtr="0"/>
          <a:lstStyle>
            <a:lvl1pPr>
              <a:defRPr sz="4800" spc="-75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74638" y="3954457"/>
            <a:ext cx="54864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40235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 -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8777288" cy="1969770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204F0-EE81-604C-8DA5-F4409BDB5A7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23389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52802-C57C-694C-B76B-6E44176DAA4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9674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-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C9C32-5F88-EA45-8F07-6B4653BE716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420028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/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241BE-7C9E-E14E-9C49-31C020FD49A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18511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 -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8777288" cy="2037481"/>
          </a:xfrm>
        </p:spPr>
        <p:txBody>
          <a:bodyPr/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6062-4037-EC4D-AD02-49A6739BCCA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8601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B12A-BFE1-6147-AB15-23EAF464E9F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8475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8777288" cy="2037481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A5BDC-99C8-CB4E-B717-AA73DF326AB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80631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DAB33-0CE5-D843-98F9-51211028E83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60235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 -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7225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2125663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82549-EE95-B748-BA0F-3F8505543E4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8027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0A5F1-89AC-5F42-9014-FCDD9C9DC95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96977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Lif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5" r="2208"/>
          <a:stretch>
            <a:fillRect/>
          </a:stretch>
        </p:blipFill>
        <p:spPr bwMode="auto">
          <a:xfrm>
            <a:off x="0" y="0"/>
            <a:ext cx="9326563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0" y="-318"/>
            <a:ext cx="8504238" cy="699484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637" rIns="0" bIns="46637" anchor="ctr"/>
          <a:lstStyle/>
          <a:p>
            <a:pPr algn="ctr" defTabSz="932472"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74638" y="2125677"/>
            <a:ext cx="5486400" cy="1828800"/>
          </a:xfrm>
          <a:noFill/>
        </p:spPr>
        <p:txBody>
          <a:bodyPr anchorCtr="0"/>
          <a:lstStyle>
            <a:lvl1pPr>
              <a:defRPr sz="4800" spc="-75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74638" y="3954457"/>
            <a:ext cx="54864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334554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-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281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3439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2123439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BDB5B-54E2-AA4B-ABA6-48EDE54B7FD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34976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209" y="1211287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8F520-AB40-8D48-91BA-DFCB698A359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264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 -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186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209" y="2113914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2113914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BE17F-070A-EC48-885A-0BCF68A57EA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2601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22F0E-4119-3A4F-B346-6ED62637473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6355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- Lar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2132964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2132964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E5A9-2093-854D-96BA-CD65621B001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734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3131A-0265-244A-84B1-152DEA7B012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1664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65207-FB32-594E-A7CE-B05C26F9508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4247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 - Large title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8777288" cy="1969770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2184-DFB3-2846-8A4A-98C95F00710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54010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CC5CB-E368-424D-AFBA-F9EE76FE6F7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5350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le &amp; Non-bulleted text - Large Title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8777288" cy="1969770"/>
          </a:xfrm>
        </p:spPr>
        <p:txBody>
          <a:bodyPr lIns="164592" rIns="164592"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36EC-E003-1945-88E1-8565319CD303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429161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li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0" r="2943"/>
          <a:stretch>
            <a:fillRect/>
          </a:stretch>
        </p:blipFill>
        <p:spPr bwMode="auto">
          <a:xfrm>
            <a:off x="0" y="0"/>
            <a:ext cx="9326563" cy="699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 bwMode="auto">
          <a:xfrm>
            <a:off x="0" y="-318"/>
            <a:ext cx="8504238" cy="6994843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1000">
                <a:srgbClr val="FFFFFF">
                  <a:alpha val="75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6637" rIns="0" bIns="46637" anchor="ctr"/>
          <a:lstStyle/>
          <a:p>
            <a:pPr algn="ctr" defTabSz="932472">
              <a:defRPr/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74638" y="2125677"/>
            <a:ext cx="5486400" cy="1828800"/>
          </a:xfrm>
          <a:noFill/>
        </p:spPr>
        <p:txBody>
          <a:bodyPr anchorCtr="0"/>
          <a:lstStyle>
            <a:lvl1pPr>
              <a:defRPr sz="4800" spc="-75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74638" y="3954457"/>
            <a:ext cx="54864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41752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/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C550B-7064-3447-85FA-58A45F332BF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697724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 - Large Title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8777288" cy="2037481"/>
          </a:xfrm>
        </p:spPr>
        <p:txBody>
          <a:bodyPr/>
          <a:lstStyle>
            <a:lvl1pPr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643A3-AB16-DC4C-9C71-10450D4B789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8670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2037481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27763-9671-F14B-9ADE-387AD116DAF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0130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 Title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5663"/>
            <a:ext cx="8777288" cy="2037481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397CF-C53D-0442-9504-611B3746CDB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96037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49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6F091-BF2F-D948-A7BC-82399BD31B8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19148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 - Large Title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7225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2125663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DC149-C15F-CB4F-B085-80B84BE0C2D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73140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1287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79B5F-7D37-0D4C-A691-E14C8A7982B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69522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 - Large Title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281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123439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2123439"/>
            <a:ext cx="4206240" cy="2357568"/>
          </a:xfrm>
        </p:spPr>
        <p:txBody>
          <a:bodyPr/>
          <a:lstStyle>
            <a:lvl1pPr marL="0" indent="0">
              <a:spcBef>
                <a:spcPts val="918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173808" indent="0">
              <a:buNone/>
              <a:tabLst/>
              <a:defRPr sz="2000"/>
            </a:lvl3pPr>
            <a:lvl4pPr marL="345235" indent="0">
              <a:buNone/>
              <a:defRPr/>
            </a:lvl4pPr>
            <a:lvl5pPr marL="514281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3B8B7-B36D-164D-8E70-DE21FA7AD93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009670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209" y="1211287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AE847-6342-8C49-887D-764060A9968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97693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 - Large Title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186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209" y="2113914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2113914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3003A-3ABE-5249-AB15-59D695D4E1C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1631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Customiz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326564" cy="6995160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274638" y="2125677"/>
            <a:ext cx="5486400" cy="1828800"/>
          </a:xfrm>
          <a:noFill/>
        </p:spPr>
        <p:txBody>
          <a:bodyPr anchorCtr="0"/>
          <a:lstStyle>
            <a:lvl1pPr>
              <a:defRPr sz="4800" spc="-75" baseline="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 bwMode="auto">
          <a:xfrm>
            <a:off x="274638" y="3954457"/>
            <a:ext cx="5486400" cy="182880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gradFill>
                  <a:gsLst>
                    <a:gs pos="59292">
                      <a:srgbClr val="55565A"/>
                    </a:gs>
                    <a:gs pos="25926">
                      <a:srgbClr val="55565A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04A75-CB2A-144F-B8D7-5B683BEF621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668812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1211287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1211287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AF35F-6782-6E4E-A2A8-A1C6C6392C7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363662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- Large Title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5277"/>
            <a:ext cx="8777287" cy="18303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514" y="2132964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846113" y="2132964"/>
            <a:ext cx="4206240" cy="2357568"/>
          </a:xfrm>
        </p:spPr>
        <p:txBody>
          <a:bodyPr/>
          <a:lstStyle>
            <a:lvl1pPr marL="215475" indent="-215475">
              <a:spcBef>
                <a:spcPts val="918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398321" indent="-174873">
              <a:defRPr sz="2000"/>
            </a:lvl2pPr>
            <a:lvl3pPr marL="524619" indent="-126297">
              <a:tabLst/>
              <a:defRPr sz="2000"/>
            </a:lvl3pPr>
            <a:lvl4pPr marL="660630" indent="-136012">
              <a:defRPr/>
            </a:lvl4pPr>
            <a:lvl5pPr marL="786928" indent="-12629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620AF-D72A-F945-8DA9-5BF7113190C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365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C933C-3D8C-AF4C-A0B8-01F3A8EE6C0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01630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761038" y="0"/>
            <a:ext cx="3565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9" y="3954466"/>
            <a:ext cx="5486399" cy="1829593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88365"/>
            <a:ext cx="5486400" cy="2751698"/>
          </a:xfrm>
          <a:noFill/>
        </p:spPr>
        <p:txBody>
          <a:bodyPr anchor="b" anchorCtr="0"/>
          <a:lstStyle>
            <a:lvl1pPr>
              <a:defRPr sz="6000" spc="-75" baseline="0">
                <a:gradFill>
                  <a:gsLst>
                    <a:gs pos="84071">
                      <a:schemeClr val="tx2"/>
                    </a:gs>
                    <a:gs pos="40708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pPr>
              <a:defRPr/>
            </a:pPr>
            <a:fld id="{167A2F72-764E-3A47-8672-19F1CF81ACF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258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761038" y="0"/>
            <a:ext cx="3565525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7" y="288365"/>
            <a:ext cx="5486401" cy="2751698"/>
          </a:xfrm>
          <a:noFill/>
        </p:spPr>
        <p:txBody>
          <a:bodyPr anchor="b" anchorCtr="0"/>
          <a:lstStyle>
            <a:lvl1pPr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6195">
                      <a:schemeClr val="accent2"/>
                    </a:gs>
                    <a:gs pos="18584">
                      <a:schemeClr val="accent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gradFill>
                  <a:gsLst>
                    <a:gs pos="88496">
                      <a:srgbClr val="FFFFFF"/>
                    </a:gs>
                    <a:gs pos="62000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pPr>
              <a:defRPr/>
            </a:pPr>
            <a:fld id="{9098BA49-614F-6C4C-8D09-62BEAD30BE5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525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989431"/>
            <a:ext cx="8777288" cy="1015663"/>
          </a:xfrm>
          <a:noFill/>
        </p:spPr>
        <p:txBody>
          <a:bodyPr anchorCtr="0">
            <a:spAutoFit/>
          </a:bodyPr>
          <a:lstStyle>
            <a:lvl1pPr>
              <a:defRPr sz="6000" spc="-75" baseline="0">
                <a:gradFill>
                  <a:gsLst>
                    <a:gs pos="92035">
                      <a:schemeClr val="tx2"/>
                    </a:gs>
                    <a:gs pos="44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8BBEA-4DB6-B943-977A-651F22E91E6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277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326563" cy="35020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024400"/>
            <a:ext cx="8777288" cy="1015663"/>
          </a:xfrm>
          <a:noFill/>
        </p:spPr>
        <p:txBody>
          <a:bodyPr anchor="b" anchorCtr="0">
            <a:spAutoFit/>
          </a:bodyPr>
          <a:lstStyle>
            <a:lvl1pPr>
              <a:defRPr sz="6000" spc="-75" baseline="0">
                <a:gradFill>
                  <a:gsLst>
                    <a:gs pos="95575">
                      <a:srgbClr val="FFFFFF"/>
                    </a:gs>
                    <a:gs pos="5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93BAE-9937-224C-BB23-E1CD8C6EC29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2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 bwMode="auto">
          <a:xfrm>
            <a:off x="5761038" y="0"/>
            <a:ext cx="3565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8" y="2024400"/>
            <a:ext cx="5486400" cy="1015663"/>
          </a:xfrm>
          <a:noFill/>
        </p:spPr>
        <p:txBody>
          <a:bodyPr anchor="b" anchorCtr="0">
            <a:spAutoFit/>
          </a:bodyPr>
          <a:lstStyle>
            <a:lvl1pPr algn="l" defTabSz="699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84071">
                      <a:schemeClr val="tx2"/>
                    </a:gs>
                    <a:gs pos="40708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gradFill>
                  <a:gsLst>
                    <a:gs pos="1770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pPr>
              <a:defRPr/>
            </a:pPr>
            <a:fld id="{BCB46430-5201-9344-A6B9-FD65C58C89E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2566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 bwMode="auto">
          <a:xfrm>
            <a:off x="5761038" y="0"/>
            <a:ext cx="3565525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638" y="2024400"/>
            <a:ext cx="5486400" cy="1015663"/>
          </a:xfrm>
          <a:noFill/>
        </p:spPr>
        <p:txBody>
          <a:bodyPr anchor="b" anchorCtr="0">
            <a:spAutoFit/>
          </a:bodyPr>
          <a:lstStyle>
            <a:lvl1pPr algn="l" defTabSz="699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cap="none" spc="-75" baseline="0" dirty="0">
                <a:ln w="3175">
                  <a:noFill/>
                </a:ln>
                <a:gradFill>
                  <a:gsLst>
                    <a:gs pos="6195">
                      <a:schemeClr val="accent2"/>
                    </a:gs>
                    <a:gs pos="18584">
                      <a:schemeClr val="accent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gradFill>
                  <a:gsLst>
                    <a:gs pos="442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pPr>
              <a:defRPr/>
            </a:pPr>
            <a:fld id="{8D4E0944-C282-C145-817E-791FE4BC9C8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4167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 bwMode="auto">
          <a:xfrm>
            <a:off x="5761038" y="0"/>
            <a:ext cx="3565525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74638" y="2024400"/>
            <a:ext cx="5486400" cy="1015663"/>
          </a:xfrm>
          <a:noFill/>
        </p:spPr>
        <p:txBody>
          <a:bodyPr anchor="b" anchorCtr="0">
            <a:spAutoFit/>
          </a:bodyPr>
          <a:lstStyle>
            <a:lvl1pPr>
              <a:defRPr sz="6000" spc="-75" baseline="0">
                <a:gradFill>
                  <a:gsLst>
                    <a:gs pos="17699">
                      <a:schemeClr val="accent3"/>
                    </a:gs>
                    <a:gs pos="40000">
                      <a:schemeClr val="accent3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pPr>
              <a:defRPr/>
            </a:pPr>
            <a:fld id="{5E3ECE06-4416-F047-8D3D-E1C8F78D7307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6013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761038" y="0"/>
            <a:ext cx="3565525" cy="699452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57"/>
            <a:ext cx="5394472" cy="1830388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8" y="1211263"/>
            <a:ext cx="5394472" cy="2743200"/>
          </a:xfrm>
          <a:noFill/>
        </p:spPr>
        <p:txBody>
          <a:bodyPr anchor="b" anchorCtr="0"/>
          <a:lstStyle>
            <a:lvl1pPr>
              <a:defRPr sz="4800" spc="-75" baseline="0">
                <a:gradFill>
                  <a:gsLst>
                    <a:gs pos="72566">
                      <a:schemeClr val="tx2"/>
                    </a:gs>
                    <a:gs pos="35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32742" rtl="0" eaLnBrk="1" latinLnBrk="0" hangingPunct="1">
              <a:defRPr lang="en-US" sz="1200" kern="120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38362F7-A685-5845-A83D-09346675823F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811900"/>
      </p:ext>
    </p:extLst>
  </p:cSld>
  <p:clrMapOvr>
    <a:masterClrMapping/>
  </p:clrMapOvr>
  <p:transition xmlns:p14="http://schemas.microsoft.com/office/powerpoint/2010/main" spd="slow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66530-9955-BF49-B367-806CDD080E94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706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451600"/>
            <a:ext cx="8858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158FC-1D95-944D-BAFF-3A4D51CF905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5866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1212850"/>
            <a:ext cx="9326563" cy="5781675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4976" tIns="34976" rIns="34976" bIns="34976" anchor="ctr"/>
          <a:lstStyle/>
          <a:p>
            <a:pPr algn="ctr" defTabSz="699261">
              <a:defRPr/>
            </a:pPr>
            <a:endParaRPr lang="en-US" sz="13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60"/>
            <a:ext cx="8777287" cy="2037481"/>
          </a:xfrm>
        </p:spPr>
        <p:txBody>
          <a:bodyPr/>
          <a:lstStyle>
            <a:lvl1pPr marL="0" indent="0">
              <a:buNone/>
              <a:defRPr sz="32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84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1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37D08-5A69-FD49-BE05-FBD909196EDC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785548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88702" y="6321406"/>
            <a:ext cx="8777288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182880" tIns="146304" rIns="182880" bIns="146304">
            <a:spAutoFit/>
          </a:bodyPr>
          <a:lstStyle/>
          <a:p>
            <a:pPr defTabSz="93229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rPr>
              <a:t>© 2016 </a:t>
            </a:r>
            <a:r>
              <a:rPr lang="en-US" sz="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rPr>
              <a:t>Optum</a:t>
            </a:r>
            <a:r>
              <a:rPr lang="en-US" sz="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itchFamily="34" charset="0"/>
              </a:rPr>
              <a:t>, Inc. All rights reserved. </a:t>
            </a:r>
          </a:p>
        </p:txBody>
      </p:sp>
      <p:pic>
        <p:nvPicPr>
          <p:cNvPr id="3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771650"/>
            <a:ext cx="4268788" cy="13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71008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274637" y="1212850"/>
            <a:ext cx="8777288" cy="2443746"/>
          </a:xfrm>
          <a:prstGeom prst="rect">
            <a:avLst/>
          </a:prstGeom>
        </p:spPr>
        <p:txBody>
          <a:bodyPr/>
          <a:lstStyle>
            <a:lvl1pPr marL="217856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428568" indent="-210713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646424" indent="-217856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817851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989278" indent="-17142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363076"/>
            <a:ext cx="9326564" cy="631450"/>
          </a:xfrm>
          <a:prstGeom prst="rect">
            <a:avLst/>
          </a:prstGeom>
          <a:solidFill>
            <a:srgbClr val="FFFF99"/>
          </a:solidFill>
        </p:spPr>
        <p:txBody>
          <a:bodyPr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20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4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66725" y="1450975"/>
            <a:ext cx="856773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2415" y="651359"/>
            <a:ext cx="8572512" cy="692497"/>
          </a:xfrm>
        </p:spPr>
        <p:txBody>
          <a:bodyPr anchor="b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20BE624-9816-8D47-B21B-1734B047F29B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3338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492" y="2172837"/>
            <a:ext cx="7927579" cy="1499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985" y="3963564"/>
            <a:ext cx="6528594" cy="11910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725" y="6483350"/>
            <a:ext cx="2176463" cy="371475"/>
          </a:xfrm>
          <a:prstGeom prst="rect">
            <a:avLst/>
          </a:prstGeom>
        </p:spPr>
        <p:txBody>
          <a:bodyPr lIns="93260" tIns="46630" rIns="93260" bIns="46630"/>
          <a:lstStyle>
            <a:lvl1pPr>
              <a:defRPr/>
            </a:lvl1pPr>
          </a:lstStyle>
          <a:p>
            <a:pPr>
              <a:defRPr/>
            </a:pPr>
            <a:fld id="{5C0134F9-2D1E-F443-9CD4-5D2A7FB6D4AF}" type="datetimeFigureOut">
              <a:rPr lang="en-US"/>
              <a:pPr>
                <a:defRPr/>
              </a:pPr>
              <a:t>8/17/17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6113" y="6483350"/>
            <a:ext cx="2954337" cy="371475"/>
          </a:xfrm>
          <a:prstGeom prst="rect">
            <a:avLst/>
          </a:prstGeom>
        </p:spPr>
        <p:txBody>
          <a:bodyPr lIns="93260" tIns="46630" rIns="93260" bIns="4663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E66338-B398-1B41-B837-FAE5F36D362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602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761038" y="0"/>
            <a:ext cx="3565525" cy="6994525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57"/>
            <a:ext cx="5394472" cy="1830388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8" y="1211263"/>
            <a:ext cx="5394472" cy="2743200"/>
          </a:xfrm>
          <a:noFill/>
        </p:spPr>
        <p:txBody>
          <a:bodyPr anchor="b" anchorCtr="0"/>
          <a:lstStyle>
            <a:lvl1pPr>
              <a:defRPr sz="4800" spc="-75" baseline="0">
                <a:gradFill>
                  <a:gsLst>
                    <a:gs pos="89381">
                      <a:schemeClr val="accent2"/>
                    </a:gs>
                    <a:gs pos="72566">
                      <a:schemeClr val="accent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32742" rtl="0" eaLnBrk="1" latinLnBrk="0" hangingPunct="1">
              <a:defRPr lang="en-US" sz="1200" kern="120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53B90D-459F-9B47-A3DD-27EC380DF9D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319646"/>
      </p:ext>
    </p:extLst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761038" y="0"/>
            <a:ext cx="3565525" cy="6994525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57"/>
            <a:ext cx="5394472" cy="1830388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8" y="1211263"/>
            <a:ext cx="5394472" cy="2743200"/>
          </a:xfrm>
          <a:noFill/>
        </p:spPr>
        <p:txBody>
          <a:bodyPr anchor="b" anchorCtr="0"/>
          <a:lstStyle>
            <a:lvl1pPr>
              <a:defRPr sz="4800" spc="-75" baseline="0">
                <a:gradFill>
                  <a:gsLst>
                    <a:gs pos="21239">
                      <a:schemeClr val="accent3"/>
                    </a:gs>
                    <a:gs pos="58000">
                      <a:schemeClr val="accent3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marL="0" algn="r" defTabSz="932742" rtl="0" eaLnBrk="1" latinLnBrk="0" hangingPunct="1">
              <a:defRPr lang="en-US" sz="1200" kern="1200"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2C41B2-2239-BB41-87AB-C7AE54E6F5A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527315"/>
      </p:ext>
    </p:extLst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ccent 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5761038" y="0"/>
            <a:ext cx="3565525" cy="6994525"/>
          </a:xfrm>
          <a:prstGeom prst="rect">
            <a:avLst/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6022975"/>
            <a:ext cx="16478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638" y="3954457"/>
            <a:ext cx="5394472" cy="1830388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4638" y="1211263"/>
            <a:ext cx="5394472" cy="2743200"/>
          </a:xfrm>
          <a:noFill/>
        </p:spPr>
        <p:txBody>
          <a:bodyPr anchor="b" anchorCtr="0"/>
          <a:lstStyle>
            <a:lvl1pPr>
              <a:defRPr sz="4800" spc="-75" baseline="0">
                <a:gradFill>
                  <a:gsLst>
                    <a:gs pos="3540">
                      <a:schemeClr val="accent4"/>
                    </a:gs>
                    <a:gs pos="21239">
                      <a:schemeClr val="accent4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gradFill>
                  <a:gsLst>
                    <a:gs pos="885">
                      <a:srgbClr val="FFFFFF"/>
                    </a:gs>
                    <a:gs pos="15929">
                      <a:srgbClr val="FFFFFF"/>
                    </a:gs>
                  </a:gsLst>
                  <a:lin ang="5400000" scaled="1"/>
                </a:gradFill>
              </a:defRPr>
            </a:lvl1pPr>
          </a:lstStyle>
          <a:p>
            <a:pPr>
              <a:defRPr/>
            </a:pPr>
            <a:fld id="{A0B3F3E0-E96E-5642-A0CE-A42C3C836DB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477752"/>
      </p:ext>
    </p:extLst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8777288" cy="1969770"/>
          </a:xfrm>
        </p:spPr>
        <p:txBody>
          <a:bodyPr lIns="164592" rIns="164592"/>
          <a:lstStyle>
            <a:lvl1pPr marL="0" indent="0">
              <a:buNone/>
              <a:defRPr sz="36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171427" indent="0">
              <a:buNone/>
              <a:defRPr/>
            </a:lvl3pPr>
            <a:lvl4pPr marL="342854" indent="0">
              <a:buNone/>
              <a:defRPr/>
            </a:lvl4pPr>
            <a:lvl5pPr marL="51428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FF875-0965-5A49-9905-92AAB1797E3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844789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theme" Target="../theme/theme1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8" y="295275"/>
            <a:ext cx="8777287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38" y="1212850"/>
            <a:ext cx="8777287" cy="20367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589838" y="6483350"/>
            <a:ext cx="1462087" cy="371475"/>
          </a:xfrm>
          <a:prstGeom prst="rect">
            <a:avLst/>
          </a:prstGeom>
        </p:spPr>
        <p:txBody>
          <a:bodyPr vert="horz" lIns="182880" tIns="45720" rIns="182880" bIns="45720" rtlCol="0" anchor="ctr"/>
          <a:lstStyle>
            <a:lvl1pPr marL="0" algn="r" defTabSz="932742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200" kern="1200">
                <a:gradFill>
                  <a:gsLst>
                    <a:gs pos="15929">
                      <a:schemeClr val="tx1"/>
                    </a:gs>
                    <a:gs pos="44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D53757C-2B0C-FC4B-83B1-65529A869600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74" r:id="rId1"/>
    <p:sldLayoutId id="2147488075" r:id="rId2"/>
    <p:sldLayoutId id="2147488076" r:id="rId3"/>
    <p:sldLayoutId id="2147488077" r:id="rId4"/>
    <p:sldLayoutId id="2147488078" r:id="rId5"/>
    <p:sldLayoutId id="2147488079" r:id="rId6"/>
    <p:sldLayoutId id="2147488080" r:id="rId7"/>
    <p:sldLayoutId id="2147488081" r:id="rId8"/>
    <p:sldLayoutId id="2147488056" r:id="rId9"/>
    <p:sldLayoutId id="2147488057" r:id="rId10"/>
    <p:sldLayoutId id="2147488058" r:id="rId11"/>
    <p:sldLayoutId id="2147488059" r:id="rId12"/>
    <p:sldLayoutId id="2147488060" r:id="rId13"/>
    <p:sldLayoutId id="2147488061" r:id="rId14"/>
    <p:sldLayoutId id="2147488062" r:id="rId15"/>
    <p:sldLayoutId id="2147488063" r:id="rId16"/>
    <p:sldLayoutId id="2147488064" r:id="rId17"/>
    <p:sldLayoutId id="2147488065" r:id="rId18"/>
    <p:sldLayoutId id="2147488066" r:id="rId19"/>
    <p:sldLayoutId id="2147488067" r:id="rId20"/>
    <p:sldLayoutId id="2147488068" r:id="rId21"/>
    <p:sldLayoutId id="2147488069" r:id="rId22"/>
    <p:sldLayoutId id="2147488070" r:id="rId23"/>
    <p:sldLayoutId id="2147488071" r:id="rId24"/>
    <p:sldLayoutId id="2147488072" r:id="rId25"/>
    <p:sldLayoutId id="2147488082" r:id="rId26"/>
    <p:sldLayoutId id="2147488083" r:id="rId27"/>
    <p:sldLayoutId id="2147488084" r:id="rId28"/>
    <p:sldLayoutId id="2147488085" r:id="rId29"/>
    <p:sldLayoutId id="2147488086" r:id="rId30"/>
    <p:sldLayoutId id="2147488087" r:id="rId31"/>
    <p:sldLayoutId id="2147488088" r:id="rId32"/>
    <p:sldLayoutId id="2147488089" r:id="rId33"/>
    <p:sldLayoutId id="2147488090" r:id="rId34"/>
    <p:sldLayoutId id="2147488091" r:id="rId35"/>
    <p:sldLayoutId id="2147488092" r:id="rId36"/>
    <p:sldLayoutId id="2147488093" r:id="rId37"/>
    <p:sldLayoutId id="2147488094" r:id="rId38"/>
    <p:sldLayoutId id="2147488095" r:id="rId39"/>
    <p:sldLayoutId id="2147488096" r:id="rId40"/>
    <p:sldLayoutId id="2147488097" r:id="rId41"/>
    <p:sldLayoutId id="2147488098" r:id="rId42"/>
    <p:sldLayoutId id="2147488099" r:id="rId43"/>
    <p:sldLayoutId id="2147488100" r:id="rId44"/>
    <p:sldLayoutId id="2147488101" r:id="rId45"/>
    <p:sldLayoutId id="2147488102" r:id="rId46"/>
    <p:sldLayoutId id="2147488103" r:id="rId47"/>
    <p:sldLayoutId id="2147488104" r:id="rId48"/>
    <p:sldLayoutId id="2147488105" r:id="rId49"/>
    <p:sldLayoutId id="2147488073" r:id="rId50"/>
    <p:sldLayoutId id="2147488106" r:id="rId51"/>
    <p:sldLayoutId id="2147488107" r:id="rId52"/>
    <p:sldLayoutId id="2147488108" r:id="rId53"/>
    <p:sldLayoutId id="2147488109" r:id="rId54"/>
    <p:sldLayoutId id="2147488110" r:id="rId55"/>
    <p:sldLayoutId id="2147488112" r:id="rId56"/>
  </p:sldLayoutIdLst>
  <p:transition xmlns:p14="http://schemas.microsoft.com/office/powerpoint/2010/main">
    <p:fade/>
  </p:transition>
  <p:hf hdr="0" ftr="0" dt="0"/>
  <p:txStyles>
    <p:titleStyle>
      <a:lvl1pPr algn="l" defTabSz="69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kern="1200" spc="-76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ＭＳ Ｐゴシック" charset="0"/>
          <a:cs typeface="Segoe UI" pitchFamily="34" charset="0"/>
        </a:defRPr>
      </a:lvl1pPr>
      <a:lvl2pPr algn="l" defTabSz="69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2pPr>
      <a:lvl3pPr algn="l" defTabSz="69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3pPr>
      <a:lvl4pPr algn="l" defTabSz="69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4pPr>
      <a:lvl5pPr algn="l" defTabSz="6985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6985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6985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6985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6985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255588" indent="-255588" algn="l" defTabSz="6985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3600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ＭＳ Ｐゴシック" charset="0"/>
          <a:cs typeface="ＭＳ Ｐゴシック" charset="0"/>
        </a:defRPr>
      </a:lvl1pPr>
      <a:lvl2pPr marL="461963" indent="-204788" algn="l" defTabSz="6985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400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2pPr>
      <a:lvl3pPr marL="630238" indent="-169863" algn="l" defTabSz="6985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sz="2000"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3pPr>
      <a:lvl4pPr marL="798513" indent="-169863" algn="l" defTabSz="6985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4pPr>
      <a:lvl5pPr marL="914400" indent="-169863" algn="l" defTabSz="6985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charset="0"/>
        <a:buChar char="•"/>
        <a:defRPr kern="120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ＭＳ Ｐゴシック" charset="0"/>
          <a:cs typeface="+mn-cs"/>
        </a:defRPr>
      </a:lvl5pPr>
      <a:lvl6pPr marL="1923523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256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2987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2720" indent="-174866" algn="l" defTabSz="69946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32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463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195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8926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659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390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121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7854" algn="l" defTabSz="6994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jpe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65586" y="2308535"/>
            <a:ext cx="7498059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Nova</a:t>
            </a:r>
            <a:r>
              <a:rPr dirty="0" err="1" smtClean="0"/>
              <a:t>chain</a:t>
            </a:r>
            <a:r>
              <a:rPr lang="en-US" dirty="0" smtClean="0"/>
              <a:t> -</a:t>
            </a:r>
            <a:r>
              <a:rPr dirty="0" smtClean="0"/>
              <a:t> Automated Transaction Reconciliation </a:t>
            </a:r>
            <a:endParaRPr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027" y="4411652"/>
            <a:ext cx="5486400" cy="1463024"/>
          </a:xfrm>
        </p:spPr>
        <p:txBody>
          <a:bodyPr lIns="93260" tIns="46630" rIns="93260" bIns="46630"/>
          <a:lstStyle/>
          <a:p>
            <a:pPr eaLnBrk="1" hangingPunct="1">
              <a:defRPr/>
            </a:pPr>
            <a:r>
              <a:rPr lang="en-US" sz="2400" dirty="0" smtClean="0"/>
              <a:t>Chad, Corey, Josh, Morgan</a:t>
            </a:r>
          </a:p>
          <a:p>
            <a:pPr eaLnBrk="1" hangingPunct="1">
              <a:defRPr/>
            </a:pPr>
            <a:r>
              <a:rPr lang="en-US" sz="2400" dirty="0" smtClean="0"/>
              <a:t>Nick, Nikita, </a:t>
            </a:r>
            <a:r>
              <a:rPr lang="en-US" sz="2400" dirty="0" err="1" smtClean="0"/>
              <a:t>Sarbari</a:t>
            </a:r>
            <a:r>
              <a:rPr lang="en-US" sz="2400" dirty="0" smtClean="0"/>
              <a:t>, </a:t>
            </a:r>
            <a:r>
              <a:rPr lang="en-US" sz="2400" dirty="0" err="1" smtClean="0"/>
              <a:t>Shivani</a:t>
            </a:r>
            <a:endParaRPr lang="en-US" sz="2400" dirty="0"/>
          </a:p>
        </p:txBody>
      </p:sp>
      <p:pic>
        <p:nvPicPr>
          <p:cNvPr id="60419" name="Picture 1" descr="Finished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204788"/>
            <a:ext cx="2468563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Added Value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E83DE540-2B9C-1641-A361-35013021FA89}" type="slidenum">
              <a:rPr lang="uk-UA" smtClean="0"/>
              <a:pPr>
                <a:defRPr/>
              </a:pPr>
              <a:t>10</a:t>
            </a:fld>
            <a:endParaRPr lang="uk-UA" dirty="0"/>
          </a:p>
        </p:txBody>
      </p:sp>
      <p:sp>
        <p:nvSpPr>
          <p:cNvPr id="2" name="TextBox 1"/>
          <p:cNvSpPr txBox="1"/>
          <p:nvPr/>
        </p:nvSpPr>
        <p:spPr>
          <a:xfrm>
            <a:off x="914282" y="5874676"/>
            <a:ext cx="7406559" cy="96641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Novachain’s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solution will add $552,921 of value to the company per year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949256" y="1668482"/>
            <a:ext cx="1738312" cy="109696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041331" y="1851044"/>
            <a:ext cx="274637" cy="2746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041331" y="2308244"/>
            <a:ext cx="274637" cy="27463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24336" y="1759304"/>
            <a:ext cx="1737234" cy="1062342"/>
          </a:xfrm>
          <a:prstGeom prst="rect">
            <a:avLst/>
          </a:prstGeom>
          <a:noFill/>
        </p:spPr>
        <p:txBody>
          <a:bodyPr lIns="182880" tIns="146304" rIns="182880" bIns="146304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Current system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Novachain</a:t>
            </a:r>
            <a:r>
              <a:rPr lang="en-US" sz="1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solution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841068" y="1759921"/>
            <a:ext cx="3119020" cy="3938588"/>
            <a:chOff x="5851943" y="1943100"/>
            <a:chExt cx="3119020" cy="3938588"/>
          </a:xfrm>
        </p:grpSpPr>
        <p:grpSp>
          <p:nvGrpSpPr>
            <p:cNvPr id="34" name="Group 5"/>
            <p:cNvGrpSpPr>
              <a:grpSpLocks/>
            </p:cNvGrpSpPr>
            <p:nvPr/>
          </p:nvGrpSpPr>
          <p:grpSpPr bwMode="auto">
            <a:xfrm>
              <a:off x="5851943" y="1943100"/>
              <a:ext cx="3119020" cy="3938588"/>
              <a:chOff x="5873317" y="2447911"/>
              <a:chExt cx="3118237" cy="393879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963364" y="5008680"/>
                <a:ext cx="366620" cy="1378021"/>
              </a:xfrm>
              <a:prstGeom prst="rect">
                <a:avLst/>
              </a:prstGeom>
              <a:solidFill>
                <a:srgbClr val="F2B41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60" tIns="46630" rIns="93260" bIns="4663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963364" y="4734028"/>
                <a:ext cx="366620" cy="274652"/>
              </a:xfrm>
              <a:prstGeom prst="rect">
                <a:avLst/>
              </a:prstGeom>
              <a:solidFill>
                <a:srgbClr val="F2B41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60" tIns="46630" rIns="93260" bIns="4663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TextBox 39"/>
              <p:cNvSpPr txBox="1">
                <a:spLocks noChangeArrowheads="1"/>
              </p:cNvSpPr>
              <p:nvPr/>
            </p:nvSpPr>
            <p:spPr bwMode="auto">
              <a:xfrm>
                <a:off x="7176898" y="4592354"/>
                <a:ext cx="1164698" cy="407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260" tIns="46630" rIns="93260" bIns="4663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100" b="1" dirty="0">
                    <a:cs typeface="Arial" charset="0"/>
                  </a:rPr>
                  <a:t>Tech Labor</a:t>
                </a:r>
              </a:p>
              <a:p>
                <a:pPr eaLnBrk="1" hangingPunct="1"/>
                <a:r>
                  <a:rPr lang="en-US" sz="1100" dirty="0">
                    <a:cs typeface="Arial" charset="0"/>
                  </a:rPr>
                  <a:t>$ </a:t>
                </a:r>
                <a:r>
                  <a:rPr lang="en-US" sz="1100" dirty="0">
                    <a:solidFill>
                      <a:srgbClr val="000000"/>
                    </a:solidFill>
                    <a:latin typeface="Cambria" charset="0"/>
                    <a:ea typeface="ＭＳ 明朝" charset="0"/>
                    <a:cs typeface="ＭＳ 明朝" charset="0"/>
                  </a:rPr>
                  <a:t>41,000</a:t>
                </a:r>
                <a:endParaRPr lang="en-US" sz="1100" dirty="0">
                  <a:cs typeface="Arial" charset="0"/>
                </a:endParaRPr>
              </a:p>
            </p:txBody>
          </p:sp>
          <p:sp>
            <p:nvSpPr>
              <p:cNvPr id="43" name="TextBox 52"/>
              <p:cNvSpPr txBox="1">
                <a:spLocks noChangeArrowheads="1"/>
              </p:cNvSpPr>
              <p:nvPr/>
            </p:nvSpPr>
            <p:spPr bwMode="auto">
              <a:xfrm>
                <a:off x="7176898" y="4916589"/>
                <a:ext cx="1164698" cy="602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260" tIns="46630" rIns="93260" bIns="4663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100" b="1" dirty="0" err="1">
                    <a:cs typeface="Arial" charset="0"/>
                  </a:rPr>
                  <a:t>OpenShift</a:t>
                </a:r>
                <a:r>
                  <a:rPr lang="en-US" sz="1100" b="1" dirty="0">
                    <a:cs typeface="Arial" charset="0"/>
                  </a:rPr>
                  <a:t> &amp; Red Hat</a:t>
                </a:r>
              </a:p>
              <a:p>
                <a:pPr eaLnBrk="1" hangingPunct="1"/>
                <a:r>
                  <a:rPr lang="en-US" sz="1100" dirty="0">
                    <a:cs typeface="Arial" charset="0"/>
                  </a:rPr>
                  <a:t>$ 283,478</a:t>
                </a: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6422036" y="4734028"/>
                <a:ext cx="684041" cy="6350"/>
              </a:xfrm>
              <a:prstGeom prst="line">
                <a:avLst/>
              </a:prstGeom>
              <a:ln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Picture 36" descr="2000px-GullBraceLeft.sv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176688" y="2447911"/>
                <a:ext cx="654385" cy="2102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TextBox 37"/>
              <p:cNvSpPr txBox="1">
                <a:spLocks noChangeArrowheads="1"/>
              </p:cNvSpPr>
              <p:nvPr/>
            </p:nvSpPr>
            <p:spPr bwMode="auto">
              <a:xfrm>
                <a:off x="5873317" y="3362047"/>
                <a:ext cx="3118237" cy="345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260" tIns="46630" rIns="93260" bIns="4663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solidFill>
                      <a:srgbClr val="79B340"/>
                    </a:solidFill>
                    <a:cs typeface="Arial" charset="0"/>
                  </a:rPr>
                  <a:t>$ </a:t>
                </a:r>
                <a:r>
                  <a:rPr lang="fi-FI" sz="1600" b="1">
                    <a:solidFill>
                      <a:srgbClr val="79B340"/>
                    </a:solidFill>
                    <a:cs typeface="Arial" charset="0"/>
                  </a:rPr>
                  <a:t>552,921</a:t>
                </a:r>
                <a:endParaRPr lang="en-US" sz="1600" b="1">
                  <a:solidFill>
                    <a:srgbClr val="79B340"/>
                  </a:solidFill>
                  <a:cs typeface="Arial" charset="0"/>
                </a:endParaRPr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V="1">
                <a:off x="6406165" y="5045194"/>
                <a:ext cx="684041" cy="6350"/>
              </a:xfrm>
              <a:prstGeom prst="line">
                <a:avLst/>
              </a:prstGeom>
              <a:ln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 bwMode="auto">
            <a:xfrm>
              <a:off x="5943600" y="4046538"/>
              <a:ext cx="366713" cy="182562"/>
            </a:xfrm>
            <a:prstGeom prst="rect">
              <a:avLst/>
            </a:prstGeom>
            <a:solidFill>
              <a:srgbClr val="F2B41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60" tIns="46630" rIns="93260" bIns="4663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TextBox 39"/>
            <p:cNvSpPr txBox="1">
              <a:spLocks noChangeArrowheads="1"/>
            </p:cNvSpPr>
            <p:nvPr/>
          </p:nvSpPr>
          <p:spPr bwMode="auto">
            <a:xfrm>
              <a:off x="7155616" y="3779512"/>
              <a:ext cx="1165225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1" dirty="0">
                  <a:cs typeface="Arial" charset="0"/>
                </a:rPr>
                <a:t>Reconciliation</a:t>
              </a:r>
            </a:p>
            <a:p>
              <a:pPr eaLnBrk="1" hangingPunct="1"/>
              <a:r>
                <a:rPr lang="en-US" sz="1100" dirty="0">
                  <a:cs typeface="Arial" charset="0"/>
                </a:rPr>
                <a:t>$ </a:t>
              </a:r>
              <a:r>
                <a:rPr lang="en-US" sz="1100" dirty="0">
                  <a:solidFill>
                    <a:srgbClr val="000000"/>
                  </a:solidFill>
                  <a:latin typeface="Cambria" charset="0"/>
                  <a:ea typeface="ＭＳ 明朝" charset="0"/>
                  <a:cs typeface="ＭＳ 明朝" charset="0"/>
                </a:rPr>
                <a:t>20,500</a:t>
              </a:r>
              <a:endParaRPr lang="en-US" sz="1100" dirty="0">
                <a:cs typeface="Arial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 flipV="1">
              <a:off x="6400800" y="4045896"/>
              <a:ext cx="731334" cy="6993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 bwMode="auto">
          <a:xfrm>
            <a:off x="3566644" y="2969281"/>
            <a:ext cx="365125" cy="2727325"/>
          </a:xfrm>
          <a:prstGeom prst="rect">
            <a:avLst/>
          </a:prstGeom>
          <a:solidFill>
            <a:schemeClr val="tx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60" tIns="46630" rIns="93260" bIns="4663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 bwMode="auto">
          <a:xfrm>
            <a:off x="3566644" y="2237444"/>
            <a:ext cx="365125" cy="731837"/>
          </a:xfrm>
          <a:prstGeom prst="rect">
            <a:avLst/>
          </a:prstGeom>
          <a:solidFill>
            <a:schemeClr val="tx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60" tIns="46630" rIns="93260" bIns="4663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 bwMode="auto">
          <a:xfrm>
            <a:off x="3566644" y="1767544"/>
            <a:ext cx="365125" cy="469900"/>
          </a:xfrm>
          <a:prstGeom prst="rect">
            <a:avLst/>
          </a:prstGeom>
          <a:solidFill>
            <a:schemeClr val="tx2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60" tIns="46630" rIns="93260" bIns="4663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Box 23"/>
          <p:cNvSpPr txBox="1">
            <a:spLocks noChangeArrowheads="1"/>
          </p:cNvSpPr>
          <p:nvPr/>
        </p:nvSpPr>
        <p:spPr bwMode="auto">
          <a:xfrm>
            <a:off x="1920111" y="2674311"/>
            <a:ext cx="1167025" cy="60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0" tIns="46630" rIns="93260" bIns="4663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 dirty="0">
                <a:cs typeface="Arial" charset="0"/>
              </a:rPr>
              <a:t>Daily Reconciliation</a:t>
            </a:r>
          </a:p>
          <a:p>
            <a:pPr eaLnBrk="1" hangingPunct="1"/>
            <a:r>
              <a:rPr lang="en-US" sz="1100" dirty="0">
                <a:solidFill>
                  <a:srgbClr val="55565A"/>
                </a:solidFill>
                <a:latin typeface="Cambria" charset="0"/>
                <a:ea typeface="ＭＳ 明朝" charset="0"/>
                <a:cs typeface="ＭＳ 明朝" charset="0"/>
              </a:rPr>
              <a:t>$615,000</a:t>
            </a:r>
          </a:p>
        </p:txBody>
      </p:sp>
      <p:sp>
        <p:nvSpPr>
          <p:cNvPr id="27" name="TextBox 24"/>
          <p:cNvSpPr txBox="1">
            <a:spLocks noChangeArrowheads="1"/>
          </p:cNvSpPr>
          <p:nvPr/>
        </p:nvSpPr>
        <p:spPr bwMode="auto">
          <a:xfrm>
            <a:off x="1807992" y="2106910"/>
            <a:ext cx="1483704" cy="43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260" tIns="46630" rIns="93260" bIns="4663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 dirty="0">
                <a:cs typeface="Arial" charset="0"/>
              </a:rPr>
              <a:t>Contractor Fees</a:t>
            </a:r>
          </a:p>
          <a:p>
            <a:pPr eaLnBrk="1" hangingPunct="1"/>
            <a:r>
              <a:rPr lang="en-US" sz="1100" dirty="0">
                <a:solidFill>
                  <a:srgbClr val="55565A"/>
                </a:solidFill>
                <a:latin typeface="Cambria" charset="0"/>
                <a:ea typeface="ＭＳ 明朝" charset="0"/>
                <a:cs typeface="ＭＳ 明朝" charset="0"/>
              </a:rPr>
              <a:t>$157,440</a:t>
            </a:r>
            <a:endParaRPr lang="en-US" sz="1100" dirty="0">
              <a:cs typeface="Arial" charset="0"/>
            </a:endParaRPr>
          </a:p>
        </p:txBody>
      </p:sp>
      <p:sp>
        <p:nvSpPr>
          <p:cNvPr id="28" name="TextBox 26"/>
          <p:cNvSpPr txBox="1">
            <a:spLocks noChangeArrowheads="1"/>
          </p:cNvSpPr>
          <p:nvPr/>
        </p:nvSpPr>
        <p:spPr bwMode="auto">
          <a:xfrm>
            <a:off x="1761298" y="1485604"/>
            <a:ext cx="1164642" cy="61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0" tIns="46630" rIns="93260" bIns="4663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 dirty="0">
                <a:cs typeface="Arial" charset="0"/>
              </a:rPr>
              <a:t>Quarterly Reconciliation</a:t>
            </a:r>
          </a:p>
          <a:p>
            <a:pPr eaLnBrk="1" hangingPunct="1"/>
            <a:r>
              <a:rPr lang="en-US" sz="1100" dirty="0">
                <a:solidFill>
                  <a:srgbClr val="55565A"/>
                </a:solidFill>
                <a:latin typeface="Cambria" charset="0"/>
                <a:ea typeface="ＭＳ 明朝" charset="0"/>
                <a:cs typeface="ＭＳ 明朝" charset="0"/>
              </a:rPr>
              <a:t>$104,960</a:t>
            </a:r>
            <a:endParaRPr lang="en-US" sz="1100" dirty="0">
              <a:cs typeface="Arial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847505" y="1777069"/>
            <a:ext cx="719137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3066581" y="2256494"/>
            <a:ext cx="500063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3066581" y="2969281"/>
            <a:ext cx="500063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4523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F6F149E-ED32-B84F-B7E9-28E9EFE32191}" type="slidenum">
              <a:rPr/>
              <a:pPr>
                <a:defRPr/>
              </a:pPr>
              <a:t>11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63666A"/>
                </a:solidFill>
              </a:rPr>
              <a:t>Future of </a:t>
            </a:r>
            <a:r>
              <a:rPr lang="en-US" dirty="0" err="1" smtClean="0">
                <a:solidFill>
                  <a:srgbClr val="63666A"/>
                </a:solidFill>
              </a:rPr>
              <a:t>Novachain</a:t>
            </a:r>
            <a:endParaRPr dirty="0">
              <a:solidFill>
                <a:srgbClr val="63666A"/>
              </a:solidFill>
            </a:endParaRPr>
          </a:p>
        </p:txBody>
      </p:sp>
      <p:sp>
        <p:nvSpPr>
          <p:cNvPr id="87043" name="Text Placeholder 4"/>
          <p:cNvSpPr txBox="1">
            <a:spLocks/>
          </p:cNvSpPr>
          <p:nvPr/>
        </p:nvSpPr>
        <p:spPr bwMode="auto">
          <a:xfrm>
            <a:off x="365648" y="1485604"/>
            <a:ext cx="8567738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0" tIns="46630" rIns="93260" bIns="46630"/>
          <a:lstStyle>
            <a:lvl1pPr marL="571500" indent="-5715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3500" dirty="0" smtClean="0">
                <a:solidFill>
                  <a:srgbClr val="55565A"/>
                </a:solidFill>
              </a:rPr>
              <a:t>Potential opportunity with </a:t>
            </a:r>
            <a:r>
              <a:rPr lang="en-US" sz="3500" dirty="0" err="1" smtClean="0">
                <a:solidFill>
                  <a:srgbClr val="55565A"/>
                </a:solidFill>
              </a:rPr>
              <a:t>Optum</a:t>
            </a:r>
            <a:r>
              <a:rPr lang="en-US" sz="3500" dirty="0" smtClean="0">
                <a:solidFill>
                  <a:srgbClr val="55565A"/>
                </a:solidFill>
              </a:rPr>
              <a:t> Care</a:t>
            </a:r>
            <a:endParaRPr lang="en-US" sz="2800" dirty="0" smtClean="0">
              <a:solidFill>
                <a:srgbClr val="55565A"/>
              </a:solidFill>
            </a:endParaRPr>
          </a:p>
          <a:p>
            <a:pPr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3500" dirty="0" smtClean="0">
                <a:solidFill>
                  <a:srgbClr val="55565A"/>
                </a:solidFill>
              </a:rPr>
              <a:t>Scale-up</a:t>
            </a:r>
          </a:p>
          <a:p>
            <a:pPr lvl="2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>
                <a:solidFill>
                  <a:srgbClr val="55565A"/>
                </a:solidFill>
              </a:rPr>
              <a:t> </a:t>
            </a:r>
            <a:r>
              <a:rPr lang="en-US" sz="2800" dirty="0" smtClean="0">
                <a:solidFill>
                  <a:srgbClr val="55565A"/>
                </a:solidFill>
              </a:rPr>
              <a:t>Sophisticated analytics and search tool</a:t>
            </a:r>
          </a:p>
          <a:p>
            <a:pPr lvl="2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>
                <a:solidFill>
                  <a:srgbClr val="55565A"/>
                </a:solidFill>
              </a:rPr>
              <a:t> </a:t>
            </a:r>
            <a:r>
              <a:rPr lang="en-US" sz="2800" dirty="0" smtClean="0">
                <a:solidFill>
                  <a:srgbClr val="55565A"/>
                </a:solidFill>
              </a:rPr>
              <a:t>Implement with all sub-ledgers</a:t>
            </a:r>
          </a:p>
          <a:p>
            <a:pPr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3500" dirty="0" smtClean="0">
                <a:solidFill>
                  <a:srgbClr val="55565A"/>
                </a:solidFill>
              </a:rPr>
              <a:t>Application for other use cases</a:t>
            </a:r>
          </a:p>
          <a:p>
            <a:pPr lvl="2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3000" dirty="0">
                <a:solidFill>
                  <a:srgbClr val="55565A"/>
                </a:solidFill>
              </a:rPr>
              <a:t> </a:t>
            </a:r>
            <a:r>
              <a:rPr lang="en-US" sz="2800" dirty="0">
                <a:solidFill>
                  <a:srgbClr val="55565A"/>
                </a:solidFill>
              </a:rPr>
              <a:t>P</a:t>
            </a:r>
            <a:r>
              <a:rPr lang="en-US" sz="2800" dirty="0" smtClean="0">
                <a:solidFill>
                  <a:srgbClr val="55565A"/>
                </a:solidFill>
              </a:rPr>
              <a:t>roject management tool</a:t>
            </a:r>
          </a:p>
          <a:p>
            <a:pPr lvl="2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dirty="0" smtClean="0">
                <a:solidFill>
                  <a:srgbClr val="55565A"/>
                </a:solidFill>
              </a:rPr>
              <a:t> FTE and resource allocation</a:t>
            </a:r>
          </a:p>
          <a:p>
            <a:pPr defTabSz="914400" eaLnBrk="1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charset="0"/>
              <a:buChar char="•"/>
              <a:defRPr/>
            </a:pPr>
            <a:endParaRPr lang="en-US" sz="3600" dirty="0" smtClean="0">
              <a:solidFill>
                <a:srgbClr val="55565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1394165"/>
            <a:ext cx="5394472" cy="2743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Any questions?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B5EBAB8-8C97-BB46-963B-09D308A254BD}" type="slidenum">
              <a:rPr lang="uk-UA" smtClean="0"/>
              <a:pPr>
                <a:defRPr/>
              </a:pPr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228393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Appendix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B5EBAB8-8C97-BB46-963B-09D308A254BD}" type="slidenum">
              <a:rPr lang="uk-UA" smtClean="0"/>
              <a:pPr>
                <a:defRPr/>
              </a:pPr>
              <a:t>13</a:t>
            </a:fld>
            <a:endParaRPr lang="uk-UA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8362F7-A685-5845-A83D-09346675823F}" type="slidenum">
              <a:rPr lang="uk-UA" smtClean="0"/>
              <a:pPr>
                <a:defRPr/>
              </a:pPr>
              <a:t>14</a:t>
            </a:fld>
            <a:endParaRPr lang="uk-UA" dirty="0"/>
          </a:p>
        </p:txBody>
      </p:sp>
      <p:pic>
        <p:nvPicPr>
          <p:cNvPr id="7" name="Picture 6" descr="met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1" y="113944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659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E1BD377-CCDF-5C46-8713-5D8205B0461F}" type="slidenum">
              <a:rPr/>
              <a:pPr>
                <a:defRPr/>
              </a:pPr>
              <a:t>15</a:t>
            </a:fld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3"/>
                </a:solidFill>
              </a:rPr>
              <a:t>Progress and Accomplishments</a:t>
            </a:r>
            <a:endParaRPr dirty="0" smtClean="0">
              <a:solidFill>
                <a:schemeClr val="accent3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4209" y="2765750"/>
            <a:ext cx="2766030" cy="40337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defTabSz="685907">
              <a:lnSpc>
                <a:spcPct val="9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Week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8: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211" y="3222945"/>
            <a:ext cx="2766031" cy="2834609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64" tIns="107571" rIns="134464" bIns="107571"/>
          <a:lstStyle>
            <a:defPPr>
              <a:defRPr lang="en-US"/>
            </a:defPPr>
            <a:lvl1pPr defTabSz="932472" fontAlgn="base">
              <a:spcBef>
                <a:spcPct val="0"/>
              </a:spcBef>
              <a:spcAft>
                <a:spcPct val="0"/>
              </a:spcAft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95288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rgbClr val="55565A"/>
                </a:solidFill>
              </a:rPr>
              <a:t>Prototype application</a:t>
            </a:r>
          </a:p>
          <a:p>
            <a:pPr marL="395288" lvl="1" indent="-285750">
              <a:buFont typeface="Arial"/>
              <a:buChar char="•"/>
              <a:defRPr/>
            </a:pPr>
            <a:r>
              <a:rPr lang="en-US" sz="1650" dirty="0" smtClean="0">
                <a:solidFill>
                  <a:srgbClr val="55565A"/>
                </a:solidFill>
              </a:rPr>
              <a:t>Transaction search tool</a:t>
            </a:r>
          </a:p>
          <a:p>
            <a:pPr marL="395288" lvl="1" indent="-285750">
              <a:buFont typeface="Arial"/>
              <a:buChar char="•"/>
              <a:defRPr/>
            </a:pPr>
            <a:r>
              <a:rPr lang="en-US" sz="1650" dirty="0" smtClean="0">
                <a:solidFill>
                  <a:srgbClr val="55565A"/>
                </a:solidFill>
              </a:rPr>
              <a:t>API build out</a:t>
            </a:r>
          </a:p>
          <a:p>
            <a:pPr marL="395288" lvl="1" indent="-285750">
              <a:buFont typeface="Arial"/>
              <a:buChar char="•"/>
              <a:defRPr/>
            </a:pPr>
            <a:r>
              <a:rPr lang="en-US" sz="1650" dirty="0" smtClean="0">
                <a:solidFill>
                  <a:srgbClr val="55565A"/>
                </a:solidFill>
              </a:rPr>
              <a:t>Data analytics plan</a:t>
            </a:r>
          </a:p>
          <a:p>
            <a:pPr marL="395288" lvl="1" indent="-285750">
              <a:buFont typeface="Arial"/>
              <a:buChar char="•"/>
              <a:defRPr/>
            </a:pPr>
            <a:r>
              <a:rPr lang="en-US" sz="1650" dirty="0" smtClean="0">
                <a:solidFill>
                  <a:srgbClr val="55565A"/>
                </a:solidFill>
              </a:rPr>
              <a:t>Basic pipeline implementation</a:t>
            </a:r>
            <a:endParaRPr lang="en-US" sz="1650" dirty="0">
              <a:solidFill>
                <a:srgbClr val="55565A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09183" y="2765750"/>
            <a:ext cx="2799222" cy="403376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defTabSz="685907">
              <a:lnSpc>
                <a:spcPct val="9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Week 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09182" y="3222944"/>
            <a:ext cx="2799223" cy="2834609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64" tIns="107571" rIns="134464" bIns="107571"/>
          <a:lstStyle>
            <a:defPPr>
              <a:defRPr lang="en-US"/>
            </a:defPPr>
            <a:lvl1pPr defTabSz="932472" fontAlgn="base">
              <a:spcBef>
                <a:spcPct val="0"/>
              </a:spcBef>
              <a:spcAft>
                <a:spcPct val="0"/>
              </a:spcAft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2437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rgbClr val="55565A"/>
                </a:solidFill>
              </a:rPr>
              <a:t>Advanced prototype application</a:t>
            </a: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dirty="0" smtClean="0">
                <a:solidFill>
                  <a:schemeClr val="tx1"/>
                </a:solidFill>
              </a:rPr>
              <a:t>Debugging </a:t>
            </a:r>
            <a:r>
              <a:rPr lang="en-US" sz="1650" dirty="0">
                <a:solidFill>
                  <a:schemeClr val="tx1"/>
                </a:solidFill>
              </a:rPr>
              <a:t>of </a:t>
            </a:r>
            <a:r>
              <a:rPr lang="en-US" sz="1650" dirty="0" smtClean="0">
                <a:solidFill>
                  <a:schemeClr val="tx1"/>
                </a:solidFill>
              </a:rPr>
              <a:t>code</a:t>
            </a: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dirty="0" smtClean="0">
                <a:solidFill>
                  <a:schemeClr val="tx1"/>
                </a:solidFill>
              </a:rPr>
              <a:t>Meta-block generator</a:t>
            </a: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dirty="0" smtClean="0">
                <a:solidFill>
                  <a:schemeClr val="tx1"/>
                </a:solidFill>
              </a:rPr>
              <a:t>Automated pipeline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200259" y="2765750"/>
            <a:ext cx="2920928" cy="40337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defTabSz="685907">
              <a:lnSpc>
                <a:spcPct val="9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Week </a:t>
            </a:r>
            <a:r>
              <a:rPr lang="en-US" sz="2000" b="1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9: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0257" y="3222945"/>
            <a:ext cx="2920929" cy="2834609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64" tIns="107571" rIns="134464" bIns="107571"/>
          <a:lstStyle>
            <a:defPPr>
              <a:defRPr lang="en-US"/>
            </a:defPPr>
            <a:lvl1pPr defTabSz="932472" fontAlgn="base">
              <a:spcBef>
                <a:spcPct val="0"/>
              </a:spcBef>
              <a:spcAft>
                <a:spcPct val="0"/>
              </a:spcAft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2437" lvl="1" indent="-285750">
              <a:buFont typeface="Arial"/>
              <a:buChar char="•"/>
              <a:defRPr/>
            </a:pPr>
            <a:r>
              <a:rPr lang="en-US" sz="1650" b="1" dirty="0">
                <a:solidFill>
                  <a:schemeClr val="tx1"/>
                </a:solidFill>
              </a:rPr>
              <a:t>D</a:t>
            </a:r>
            <a:r>
              <a:rPr lang="en-US" sz="1650" b="1" dirty="0" smtClean="0">
                <a:solidFill>
                  <a:schemeClr val="tx1"/>
                </a:solidFill>
              </a:rPr>
              <a:t>ata aggregation tool</a:t>
            </a: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dirty="0" smtClean="0">
                <a:solidFill>
                  <a:schemeClr val="tx1"/>
                </a:solidFill>
              </a:rPr>
              <a:t>Back end testing</a:t>
            </a: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dirty="0" smtClean="0">
                <a:solidFill>
                  <a:schemeClr val="tx1"/>
                </a:solidFill>
              </a:rPr>
              <a:t>Enhanced back-end</a:t>
            </a: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dirty="0" smtClean="0">
                <a:solidFill>
                  <a:schemeClr val="tx1"/>
                </a:solidFill>
              </a:rPr>
              <a:t>Hash enforcer</a:t>
            </a: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dirty="0" smtClean="0">
                <a:solidFill>
                  <a:schemeClr val="tx1"/>
                </a:solidFill>
              </a:rPr>
              <a:t>Full pipeline build-out</a:t>
            </a:r>
            <a:endParaRPr lang="en-US" sz="165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087" y="1851360"/>
            <a:ext cx="8595266" cy="63402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Ethereum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/>
              </a:rPr>
              <a:t>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Hyperledger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/>
              </a:rPr>
              <a:t> 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Openchain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sym typeface="Wingdings"/>
              </a:rPr>
              <a:t></a:t>
            </a: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dirty="0" err="1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Elasticsearch</a:t>
            </a:r>
            <a:endParaRPr lang="en-US" sz="2400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2260362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0F6F149E-ED32-B84F-B7E9-28E9EFE32191}" type="slidenum">
              <a:rPr/>
              <a:pPr>
                <a:defRPr/>
              </a:pPr>
              <a:t>16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63666A"/>
                </a:solidFill>
              </a:rPr>
              <a:t>What We Learned</a:t>
            </a:r>
            <a:endParaRPr dirty="0">
              <a:solidFill>
                <a:srgbClr val="63666A"/>
              </a:solidFill>
            </a:endParaRPr>
          </a:p>
        </p:txBody>
      </p:sp>
      <p:sp>
        <p:nvSpPr>
          <p:cNvPr id="87043" name="Text Placeholder 4"/>
          <p:cNvSpPr txBox="1">
            <a:spLocks/>
          </p:cNvSpPr>
          <p:nvPr/>
        </p:nvSpPr>
        <p:spPr bwMode="auto">
          <a:xfrm>
            <a:off x="466725" y="1631950"/>
            <a:ext cx="8567738" cy="497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0" tIns="46630" rIns="93260" bIns="46630"/>
          <a:lstStyle>
            <a:lvl1pPr marL="571500" indent="-5715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3600" dirty="0" err="1" smtClean="0">
                <a:solidFill>
                  <a:srgbClr val="55565A"/>
                </a:solidFill>
              </a:rPr>
              <a:t>Blockchain</a:t>
            </a:r>
            <a:r>
              <a:rPr lang="en-US" sz="3600" dirty="0" smtClean="0">
                <a:solidFill>
                  <a:srgbClr val="55565A"/>
                </a:solidFill>
              </a:rPr>
              <a:t> technology</a:t>
            </a:r>
          </a:p>
          <a:p>
            <a:pPr defTabSz="914400" eaLnBrk="1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3600" dirty="0" smtClean="0">
                <a:solidFill>
                  <a:srgbClr val="55565A"/>
                </a:solidFill>
              </a:rPr>
              <a:t>Data analytics</a:t>
            </a:r>
          </a:p>
          <a:p>
            <a:pPr defTabSz="914400" eaLnBrk="1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3600" dirty="0" smtClean="0">
                <a:solidFill>
                  <a:srgbClr val="55565A"/>
                </a:solidFill>
              </a:rPr>
              <a:t>Business case and value </a:t>
            </a:r>
          </a:p>
          <a:p>
            <a:pPr defTabSz="914400" eaLnBrk="1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3600" dirty="0" smtClean="0">
                <a:solidFill>
                  <a:srgbClr val="55565A"/>
                </a:solidFill>
              </a:rPr>
              <a:t>Fail fast methodology</a:t>
            </a:r>
          </a:p>
          <a:p>
            <a:pPr defTabSz="914400" eaLnBrk="1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3600" dirty="0" smtClean="0">
                <a:solidFill>
                  <a:srgbClr val="55565A"/>
                </a:solidFill>
              </a:rPr>
              <a:t>Agile and corporate environment</a:t>
            </a:r>
          </a:p>
          <a:p>
            <a:pPr defTabSz="914400" eaLnBrk="1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3600" dirty="0" smtClean="0">
                <a:solidFill>
                  <a:srgbClr val="55565A"/>
                </a:solidFill>
              </a:rPr>
              <a:t>Team work, team building</a:t>
            </a:r>
            <a:endParaRPr lang="en-US" sz="3000" dirty="0" smtClean="0">
              <a:solidFill>
                <a:srgbClr val="55565A"/>
              </a:solidFill>
            </a:endParaRPr>
          </a:p>
          <a:p>
            <a:pPr defTabSz="914400" eaLnBrk="1" hangingPunct="1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Font typeface="Arial" charset="0"/>
              <a:buChar char="•"/>
              <a:defRPr/>
            </a:pPr>
            <a:endParaRPr lang="en-US" sz="3600" dirty="0" smtClean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5927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275" y="385763"/>
            <a:ext cx="8320088" cy="917575"/>
          </a:xfrm>
        </p:spPr>
        <p:txBody>
          <a:bodyPr/>
          <a:lstStyle/>
          <a:p>
            <a:pPr>
              <a:defRPr/>
            </a:pPr>
            <a:r>
              <a:rPr smtClean="0">
                <a:solidFill>
                  <a:srgbClr val="63666A"/>
                </a:solidFill>
              </a:rPr>
              <a:t>System Architectur</a:t>
            </a:r>
            <a:r>
              <a:rPr>
                <a:solidFill>
                  <a:srgbClr val="63666A"/>
                </a:solidFill>
              </a:rPr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5285F7-655B-8143-A0C8-3459ACCA1E24}" type="slidenum">
              <a:rPr lang="uk-UA" smtClean="0"/>
              <a:pPr>
                <a:defRPr/>
              </a:pPr>
              <a:t>17</a:t>
            </a:fld>
            <a:endParaRPr lang="uk-UA" dirty="0"/>
          </a:p>
        </p:txBody>
      </p:sp>
      <p:pic>
        <p:nvPicPr>
          <p:cNvPr id="2" name="Picture 1" descr="architecture v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4" r="16796"/>
          <a:stretch/>
        </p:blipFill>
        <p:spPr>
          <a:xfrm rot="5400000">
            <a:off x="2397811" y="-505549"/>
            <a:ext cx="4663388" cy="90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5696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066530-9955-BF49-B367-806CDD080E94}" type="slidenum">
              <a:rPr lang="uk-UA" smtClean="0"/>
              <a:pPr>
                <a:defRPr/>
              </a:pPr>
              <a:t>18</a:t>
            </a:fld>
            <a:endParaRPr lang="uk-UA" dirty="0"/>
          </a:p>
        </p:txBody>
      </p:sp>
      <p:pic>
        <p:nvPicPr>
          <p:cNvPr id="3" name="Picture 2" descr="Future Implementation Diagrams - Architecture (for Document)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0"/>
            <a:ext cx="7285003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58041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>
                <a:solidFill>
                  <a:schemeClr val="accent3"/>
                </a:solidFill>
              </a:rPr>
              <a:t>Added Company Value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60418" name="Group 4"/>
          <p:cNvGrpSpPr>
            <a:grpSpLocks/>
          </p:cNvGrpSpPr>
          <p:nvPr/>
        </p:nvGrpSpPr>
        <p:grpSpPr bwMode="auto">
          <a:xfrm>
            <a:off x="549275" y="1576388"/>
            <a:ext cx="5129212" cy="4843462"/>
            <a:chOff x="581751" y="2020940"/>
            <a:chExt cx="5129459" cy="4842035"/>
          </a:xfrm>
        </p:grpSpPr>
        <p:sp>
          <p:nvSpPr>
            <p:cNvPr id="14" name="Rectangle 13"/>
            <p:cNvSpPr/>
            <p:nvPr/>
          </p:nvSpPr>
          <p:spPr>
            <a:xfrm>
              <a:off x="2183616" y="3666692"/>
              <a:ext cx="365143" cy="2726521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60" tIns="46630" rIns="93260" bIns="4663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83616" y="2935071"/>
              <a:ext cx="365143" cy="731621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60" tIns="46630" rIns="93260" bIns="4663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183616" y="2695428"/>
              <a:ext cx="365143" cy="239642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60" tIns="46630" rIns="93260" bIns="4663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183616" y="2465309"/>
              <a:ext cx="365143" cy="469762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60" tIns="46630" rIns="93260" bIns="4663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48758" y="5494953"/>
              <a:ext cx="365143" cy="89826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60" tIns="46630" rIns="93260" bIns="4663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48758" y="4855380"/>
              <a:ext cx="365143" cy="27455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60" tIns="46630" rIns="93260" bIns="4663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446" name="TextBox 23"/>
            <p:cNvSpPr txBox="1">
              <a:spLocks noChangeArrowheads="1"/>
            </p:cNvSpPr>
            <p:nvPr/>
          </p:nvSpPr>
          <p:spPr bwMode="auto">
            <a:xfrm>
              <a:off x="602813" y="3539223"/>
              <a:ext cx="1167081" cy="60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1">
                  <a:cs typeface="Arial" charset="0"/>
                </a:rPr>
                <a:t>Daily Reconciliation</a:t>
              </a:r>
            </a:p>
            <a:p>
              <a:pPr eaLnBrk="1" hangingPunct="1"/>
              <a:r>
                <a:rPr lang="en-US" sz="1100">
                  <a:solidFill>
                    <a:srgbClr val="55565A"/>
                  </a:solidFill>
                  <a:latin typeface="Cambria" charset="0"/>
                  <a:ea typeface="ＭＳ 明朝" charset="0"/>
                  <a:cs typeface="ＭＳ 明朝" charset="0"/>
                </a:rPr>
                <a:t>$615,000</a:t>
              </a:r>
            </a:p>
          </p:txBody>
        </p:sp>
        <p:sp>
          <p:nvSpPr>
            <p:cNvPr id="60447" name="TextBox 24"/>
            <p:cNvSpPr txBox="1">
              <a:spLocks noChangeArrowheads="1"/>
            </p:cNvSpPr>
            <p:nvPr/>
          </p:nvSpPr>
          <p:spPr bwMode="auto">
            <a:xfrm>
              <a:off x="581751" y="2804575"/>
              <a:ext cx="1164698" cy="601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1">
                  <a:cs typeface="Arial" charset="0"/>
                </a:rPr>
                <a:t>Contractor Fees</a:t>
              </a:r>
            </a:p>
            <a:p>
              <a:pPr eaLnBrk="1" hangingPunct="1"/>
              <a:r>
                <a:rPr lang="en-US" sz="1100">
                  <a:solidFill>
                    <a:srgbClr val="55565A"/>
                  </a:solidFill>
                  <a:latin typeface="Cambria" charset="0"/>
                  <a:ea typeface="ＭＳ 明朝" charset="0"/>
                  <a:cs typeface="ＭＳ 明朝" charset="0"/>
                </a:rPr>
                <a:t>$157,440</a:t>
              </a:r>
              <a:endParaRPr lang="en-US" sz="1100">
                <a:cs typeface="Arial" charset="0"/>
              </a:endParaRPr>
            </a:p>
          </p:txBody>
        </p:sp>
        <p:sp>
          <p:nvSpPr>
            <p:cNvPr id="60448" name="TextBox 26"/>
            <p:cNvSpPr txBox="1">
              <a:spLocks noChangeArrowheads="1"/>
            </p:cNvSpPr>
            <p:nvPr/>
          </p:nvSpPr>
          <p:spPr bwMode="auto">
            <a:xfrm>
              <a:off x="581751" y="2020940"/>
              <a:ext cx="1164698" cy="617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1">
                  <a:cs typeface="Arial" charset="0"/>
                </a:rPr>
                <a:t>Quarterly Reconciliation</a:t>
              </a:r>
            </a:p>
            <a:p>
              <a:pPr eaLnBrk="1" hangingPunct="1"/>
              <a:r>
                <a:rPr lang="en-US" sz="1100">
                  <a:solidFill>
                    <a:srgbClr val="55565A"/>
                  </a:solidFill>
                  <a:latin typeface="Cambria" charset="0"/>
                  <a:ea typeface="ＭＳ 明朝" charset="0"/>
                  <a:cs typeface="ＭＳ 明朝" charset="0"/>
                </a:rPr>
                <a:t>$104,960</a:t>
              </a:r>
              <a:endParaRPr lang="en-US" sz="1100">
                <a:cs typeface="Arial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464443" y="2474831"/>
              <a:ext cx="719172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683529" y="2954115"/>
              <a:ext cx="500087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51" name="TextBox 40"/>
            <p:cNvSpPr txBox="1">
              <a:spLocks noChangeArrowheads="1"/>
            </p:cNvSpPr>
            <p:nvPr/>
          </p:nvSpPr>
          <p:spPr bwMode="auto">
            <a:xfrm>
              <a:off x="3598959" y="5403841"/>
              <a:ext cx="1164698" cy="43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1">
                  <a:cs typeface="Arial" charset="0"/>
                </a:rPr>
                <a:t>Tech Labor</a:t>
              </a:r>
            </a:p>
            <a:p>
              <a:pPr eaLnBrk="1" hangingPunct="1"/>
              <a:r>
                <a:rPr lang="en-US" sz="1100">
                  <a:cs typeface="Arial" charset="0"/>
                </a:rPr>
                <a:t>$ 157,440</a:t>
              </a:r>
            </a:p>
          </p:txBody>
        </p:sp>
        <p:sp>
          <p:nvSpPr>
            <p:cNvPr id="60452" name="TextBox 41"/>
            <p:cNvSpPr txBox="1">
              <a:spLocks noChangeArrowheads="1"/>
            </p:cNvSpPr>
            <p:nvPr/>
          </p:nvSpPr>
          <p:spPr bwMode="auto">
            <a:xfrm>
              <a:off x="3598959" y="4306896"/>
              <a:ext cx="1164698" cy="601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1">
                  <a:cs typeface="Arial" charset="0"/>
                </a:rPr>
                <a:t>OpenShift &amp; Red Hat </a:t>
              </a:r>
            </a:p>
            <a:p>
              <a:pPr eaLnBrk="1" hangingPunct="1"/>
              <a:r>
                <a:rPr lang="en-US" sz="1100">
                  <a:cs typeface="Arial" charset="0"/>
                </a:rPr>
                <a:t>$</a:t>
              </a:r>
              <a:r>
                <a:rPr lang="hr-HR" sz="1100">
                  <a:cs typeface="Arial" charset="0"/>
                </a:rPr>
                <a:t>28,857.60</a:t>
              </a:r>
              <a:endParaRPr lang="en-US" sz="1100">
                <a:cs typeface="Arial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2958353" y="4855380"/>
              <a:ext cx="642968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945652" y="5521933"/>
              <a:ext cx="642968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55" name="TextBox 50"/>
            <p:cNvSpPr txBox="1">
              <a:spLocks noChangeArrowheads="1"/>
            </p:cNvSpPr>
            <p:nvPr/>
          </p:nvSpPr>
          <p:spPr bwMode="auto">
            <a:xfrm>
              <a:off x="2183424" y="6486291"/>
              <a:ext cx="1232746" cy="376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u="sng"/>
                <a:t>Year 1</a:t>
              </a:r>
            </a:p>
          </p:txBody>
        </p:sp>
        <p:pic>
          <p:nvPicPr>
            <p:cNvPr id="60456" name="Picture 3" descr="2000px-GullBraceLeft.sv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761783" y="2465125"/>
              <a:ext cx="654385" cy="2207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457" name="TextBox 35"/>
            <p:cNvSpPr txBox="1">
              <a:spLocks noChangeArrowheads="1"/>
            </p:cNvSpPr>
            <p:nvPr/>
          </p:nvSpPr>
          <p:spPr bwMode="auto">
            <a:xfrm>
              <a:off x="2592973" y="3667012"/>
              <a:ext cx="3118237" cy="345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1">
                  <a:solidFill>
                    <a:srgbClr val="79B340"/>
                  </a:solidFill>
                  <a:cs typeface="Arial" charset="0"/>
                </a:rPr>
                <a:t>$ </a:t>
              </a:r>
              <a:r>
                <a:rPr lang="nb-NO" sz="1600" b="1">
                  <a:solidFill>
                    <a:srgbClr val="79B340"/>
                  </a:solidFill>
                  <a:cs typeface="Arial" charset="0"/>
                </a:rPr>
                <a:t>691,103</a:t>
              </a:r>
              <a:endParaRPr lang="en-US" sz="1600" b="1">
                <a:solidFill>
                  <a:srgbClr val="79B340"/>
                </a:solidFill>
                <a:cs typeface="Arial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683529" y="3666692"/>
              <a:ext cx="500087" cy="0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 bwMode="auto">
          <a:xfrm>
            <a:off x="7405688" y="1668482"/>
            <a:ext cx="1738312" cy="1096962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497763" y="1851044"/>
            <a:ext cx="274637" cy="27463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7497763" y="2308244"/>
            <a:ext cx="274637" cy="274638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80768" y="1759304"/>
            <a:ext cx="1737234" cy="1062342"/>
          </a:xfrm>
          <a:prstGeom prst="rect">
            <a:avLst/>
          </a:prstGeom>
          <a:noFill/>
        </p:spPr>
        <p:txBody>
          <a:bodyPr lIns="182880" tIns="146304" rIns="182880" bIns="146304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Current system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Blockchain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solution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76888" y="1943100"/>
            <a:ext cx="3394075" cy="4414838"/>
            <a:chOff x="5576888" y="1943100"/>
            <a:chExt cx="3394075" cy="4414838"/>
          </a:xfrm>
        </p:grpSpPr>
        <p:grpSp>
          <p:nvGrpSpPr>
            <p:cNvPr id="60419" name="Group 5"/>
            <p:cNvGrpSpPr>
              <a:grpSpLocks/>
            </p:cNvGrpSpPr>
            <p:nvPr/>
          </p:nvGrpSpPr>
          <p:grpSpPr bwMode="auto">
            <a:xfrm>
              <a:off x="5576888" y="1943100"/>
              <a:ext cx="3394075" cy="4414838"/>
              <a:chOff x="5598331" y="2447911"/>
              <a:chExt cx="3393223" cy="4415064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963364" y="5008680"/>
                <a:ext cx="366620" cy="1378021"/>
              </a:xfrm>
              <a:prstGeom prst="rect">
                <a:avLst/>
              </a:prstGeom>
              <a:solidFill>
                <a:srgbClr val="F2B41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60" tIns="46630" rIns="93260" bIns="4663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963364" y="4734028"/>
                <a:ext cx="366620" cy="274652"/>
              </a:xfrm>
              <a:prstGeom prst="rect">
                <a:avLst/>
              </a:prstGeom>
              <a:solidFill>
                <a:srgbClr val="F2B411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60" tIns="46630" rIns="93260" bIns="4663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5598331" y="2460612"/>
                <a:ext cx="365033" cy="3926089"/>
              </a:xfrm>
              <a:prstGeom prst="rect">
                <a:avLst/>
              </a:prstGeom>
              <a:solidFill>
                <a:srgbClr val="E87722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3260" tIns="46630" rIns="93260" bIns="4663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433" name="TextBox 39"/>
              <p:cNvSpPr txBox="1">
                <a:spLocks noChangeArrowheads="1"/>
              </p:cNvSpPr>
              <p:nvPr/>
            </p:nvSpPr>
            <p:spPr bwMode="auto">
              <a:xfrm>
                <a:off x="7176898" y="4592354"/>
                <a:ext cx="1164698" cy="407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260" tIns="46630" rIns="93260" bIns="4663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100" b="1" dirty="0">
                    <a:cs typeface="Arial" charset="0"/>
                  </a:rPr>
                  <a:t>Tech Labor</a:t>
                </a:r>
              </a:p>
              <a:p>
                <a:pPr eaLnBrk="1" hangingPunct="1"/>
                <a:r>
                  <a:rPr lang="en-US" sz="1100" dirty="0">
                    <a:cs typeface="Arial" charset="0"/>
                  </a:rPr>
                  <a:t>$ </a:t>
                </a:r>
                <a:r>
                  <a:rPr lang="en-US" sz="1100" dirty="0">
                    <a:solidFill>
                      <a:srgbClr val="000000"/>
                    </a:solidFill>
                    <a:latin typeface="Cambria" charset="0"/>
                    <a:ea typeface="ＭＳ 明朝" charset="0"/>
                    <a:cs typeface="ＭＳ 明朝" charset="0"/>
                  </a:rPr>
                  <a:t>41,000</a:t>
                </a:r>
                <a:endParaRPr lang="en-US" sz="1100" dirty="0">
                  <a:cs typeface="Arial" charset="0"/>
                </a:endParaRPr>
              </a:p>
            </p:txBody>
          </p:sp>
          <p:sp>
            <p:nvSpPr>
              <p:cNvPr id="60434" name="TextBox 51"/>
              <p:cNvSpPr txBox="1">
                <a:spLocks noChangeArrowheads="1"/>
              </p:cNvSpPr>
              <p:nvPr/>
            </p:nvSpPr>
            <p:spPr bwMode="auto">
              <a:xfrm>
                <a:off x="5598331" y="6486291"/>
                <a:ext cx="1232746" cy="376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260" tIns="46630" rIns="93260" bIns="4663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 b="1" u="sng"/>
                  <a:t>Year 2</a:t>
                </a:r>
              </a:p>
            </p:txBody>
          </p:sp>
          <p:sp>
            <p:nvSpPr>
              <p:cNvPr id="60435" name="TextBox 52"/>
              <p:cNvSpPr txBox="1">
                <a:spLocks noChangeArrowheads="1"/>
              </p:cNvSpPr>
              <p:nvPr/>
            </p:nvSpPr>
            <p:spPr bwMode="auto">
              <a:xfrm>
                <a:off x="7176898" y="4916589"/>
                <a:ext cx="1164698" cy="602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260" tIns="46630" rIns="93260" bIns="4663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100" b="1" dirty="0" err="1">
                    <a:cs typeface="Arial" charset="0"/>
                  </a:rPr>
                  <a:t>OpenShift</a:t>
                </a:r>
                <a:r>
                  <a:rPr lang="en-US" sz="1100" b="1" dirty="0">
                    <a:cs typeface="Arial" charset="0"/>
                  </a:rPr>
                  <a:t> &amp; Red Hat</a:t>
                </a:r>
              </a:p>
              <a:p>
                <a:pPr eaLnBrk="1" hangingPunct="1"/>
                <a:r>
                  <a:rPr lang="en-US" sz="1100" dirty="0">
                    <a:cs typeface="Arial" charset="0"/>
                  </a:rPr>
                  <a:t>$ 283,478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422036" y="4734028"/>
                <a:ext cx="684041" cy="6350"/>
              </a:xfrm>
              <a:prstGeom prst="line">
                <a:avLst/>
              </a:prstGeom>
              <a:ln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0437" name="Picture 36" descr="2000px-GullBraceLeft.svg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6176688" y="2447911"/>
                <a:ext cx="654385" cy="2102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438" name="TextBox 37"/>
              <p:cNvSpPr txBox="1">
                <a:spLocks noChangeArrowheads="1"/>
              </p:cNvSpPr>
              <p:nvPr/>
            </p:nvSpPr>
            <p:spPr bwMode="auto">
              <a:xfrm>
                <a:off x="5873317" y="3362047"/>
                <a:ext cx="3118237" cy="345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3260" tIns="46630" rIns="93260" bIns="4663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defTabSz="931863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600" b="1">
                    <a:solidFill>
                      <a:srgbClr val="79B340"/>
                    </a:solidFill>
                    <a:cs typeface="Arial" charset="0"/>
                  </a:rPr>
                  <a:t>$ </a:t>
                </a:r>
                <a:r>
                  <a:rPr lang="fi-FI" sz="1600" b="1">
                    <a:solidFill>
                      <a:srgbClr val="79B340"/>
                    </a:solidFill>
                    <a:cs typeface="Arial" charset="0"/>
                  </a:rPr>
                  <a:t>552,921</a:t>
                </a:r>
                <a:endParaRPr lang="en-US" sz="1600" b="1">
                  <a:solidFill>
                    <a:srgbClr val="79B340"/>
                  </a:solidFill>
                  <a:cs typeface="Arial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6406165" y="5045194"/>
                <a:ext cx="684041" cy="6350"/>
              </a:xfrm>
              <a:prstGeom prst="line">
                <a:avLst/>
              </a:prstGeom>
              <a:ln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 bwMode="auto">
            <a:xfrm>
              <a:off x="5943600" y="4046538"/>
              <a:ext cx="366713" cy="182562"/>
            </a:xfrm>
            <a:prstGeom prst="rect">
              <a:avLst/>
            </a:prstGeom>
            <a:solidFill>
              <a:srgbClr val="F2B41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3260" tIns="46630" rIns="93260" bIns="4663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425" name="TextBox 39"/>
            <p:cNvSpPr txBox="1">
              <a:spLocks noChangeArrowheads="1"/>
            </p:cNvSpPr>
            <p:nvPr/>
          </p:nvSpPr>
          <p:spPr bwMode="auto">
            <a:xfrm>
              <a:off x="7155616" y="3779512"/>
              <a:ext cx="1165225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3260" tIns="46630" rIns="93260" bIns="4663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defTabSz="9318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100" b="1" dirty="0">
                  <a:cs typeface="Arial" charset="0"/>
                </a:rPr>
                <a:t>Reconciliation</a:t>
              </a:r>
            </a:p>
            <a:p>
              <a:pPr eaLnBrk="1" hangingPunct="1"/>
              <a:r>
                <a:rPr lang="en-US" sz="1100" dirty="0">
                  <a:cs typeface="Arial" charset="0"/>
                </a:rPr>
                <a:t>$ </a:t>
              </a:r>
              <a:r>
                <a:rPr lang="en-US" sz="1100" dirty="0">
                  <a:solidFill>
                    <a:srgbClr val="000000"/>
                  </a:solidFill>
                  <a:latin typeface="Cambria" charset="0"/>
                  <a:ea typeface="ＭＳ 明朝" charset="0"/>
                  <a:cs typeface="ＭＳ 明朝" charset="0"/>
                </a:rPr>
                <a:t>20,500</a:t>
              </a:r>
              <a:endParaRPr lang="en-US" sz="1100" dirty="0">
                <a:cs typeface="Arial" charset="0"/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 bwMode="auto">
            <a:xfrm flipV="1">
              <a:off x="6400800" y="4045896"/>
              <a:ext cx="731334" cy="6993"/>
            </a:xfrm>
            <a:prstGeom prst="line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 bwMode="auto">
          <a:xfrm>
            <a:off x="2522538" y="4686300"/>
            <a:ext cx="366712" cy="365125"/>
          </a:xfrm>
          <a:prstGeom prst="rect">
            <a:avLst/>
          </a:prstGeom>
          <a:solidFill>
            <a:srgbClr val="F2B41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60" tIns="46630" rIns="93260" bIns="4663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2925763" y="4686300"/>
            <a:ext cx="642937" cy="0"/>
          </a:xfrm>
          <a:prstGeom prst="line">
            <a:avLst/>
          </a:prstGeom>
          <a:ln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29" name="TextBox 40"/>
          <p:cNvSpPr txBox="1">
            <a:spLocks noChangeArrowheads="1"/>
          </p:cNvSpPr>
          <p:nvPr/>
        </p:nvSpPr>
        <p:spPr bwMode="auto">
          <a:xfrm>
            <a:off x="3565525" y="4594225"/>
            <a:ext cx="11652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0" tIns="46630" rIns="93260" bIns="4663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100" b="1">
                <a:cs typeface="Arial" charset="0"/>
              </a:rPr>
              <a:t>Reconciliation</a:t>
            </a:r>
          </a:p>
          <a:p>
            <a:pPr eaLnBrk="1" hangingPunct="1"/>
            <a:r>
              <a:rPr lang="en-US" sz="1100">
                <a:cs typeface="Arial" charset="0"/>
              </a:rPr>
              <a:t>$ 39,360</a:t>
            </a:r>
          </a:p>
        </p:txBody>
      </p:sp>
    </p:spTree>
    <p:extLst>
      <p:ext uri="{BB962C8B-B14F-4D97-AF65-F5344CB8AC3E}">
        <p14:creationId xmlns:p14="http://schemas.microsoft.com/office/powerpoint/2010/main" val="3840398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Defining the Problem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529D032-627F-C345-8338-942607262EF7}" type="slidenum">
              <a:rPr lang="uk-UA" smtClean="0"/>
              <a:pPr>
                <a:defRPr/>
              </a:pPr>
              <a:t>2</a:t>
            </a:fld>
            <a:endParaRPr lang="uk-UA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44163233"/>
              </p:ext>
            </p:extLst>
          </p:nvPr>
        </p:nvGraphicFramePr>
        <p:xfrm>
          <a:off x="548526" y="1699010"/>
          <a:ext cx="8412388" cy="4998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CBF4DC2-3BDA-EF41-AFF4-59503727F42A}" type="slidenum">
              <a:rPr/>
              <a:pPr>
                <a:defRPr/>
              </a:pPr>
              <a:t>20</a:t>
            </a:fld>
            <a:endParaRPr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>
                <a:solidFill>
                  <a:schemeClr val="accent3"/>
                </a:solidFill>
              </a:rPr>
              <a:t>Soft Benefits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466725" y="1577043"/>
            <a:ext cx="8567738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0" tIns="46630" rIns="93260" bIns="46630"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571500" indent="-571500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3600" dirty="0" smtClean="0">
                <a:solidFill>
                  <a:srgbClr val="55565A"/>
                </a:solidFill>
              </a:rPr>
              <a:t>Cost avoidance</a:t>
            </a:r>
          </a:p>
          <a:p>
            <a:pPr marL="1714500" lvl="3" indent="-571500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800" dirty="0" smtClean="0">
                <a:solidFill>
                  <a:srgbClr val="55565A"/>
                </a:solidFill>
              </a:rPr>
              <a:t>Contractor fees during auditing</a:t>
            </a:r>
          </a:p>
          <a:p>
            <a:pPr marL="1714500" lvl="3" indent="-571500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800" dirty="0" smtClean="0">
                <a:solidFill>
                  <a:srgbClr val="55565A"/>
                </a:solidFill>
              </a:rPr>
              <a:t>Maintenance and manageability fees</a:t>
            </a:r>
          </a:p>
          <a:p>
            <a:pPr marL="1714500" lvl="3" indent="-571500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800" dirty="0" smtClean="0">
                <a:solidFill>
                  <a:srgbClr val="55565A"/>
                </a:solidFill>
              </a:rPr>
              <a:t>Reconciliation fees</a:t>
            </a:r>
          </a:p>
          <a:p>
            <a:pPr marL="571500" indent="-571500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3600" dirty="0" smtClean="0">
                <a:solidFill>
                  <a:srgbClr val="55565A"/>
                </a:solidFill>
              </a:rPr>
              <a:t>Time efficiency</a:t>
            </a:r>
          </a:p>
          <a:p>
            <a:pPr marL="1714500" lvl="3" indent="-571500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800" dirty="0" smtClean="0">
                <a:solidFill>
                  <a:srgbClr val="55565A"/>
                </a:solidFill>
              </a:rPr>
              <a:t>Traceability and accessibility</a:t>
            </a:r>
          </a:p>
          <a:p>
            <a:pPr marL="571500" indent="-571500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3600" dirty="0" smtClean="0">
                <a:solidFill>
                  <a:srgbClr val="55565A"/>
                </a:solidFill>
              </a:rPr>
              <a:t>Quality improvement</a:t>
            </a:r>
          </a:p>
          <a:p>
            <a:pPr marL="1714500" lvl="3" indent="-571500" defTabSz="914400" ea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 sz="2800" dirty="0" smtClean="0">
                <a:solidFill>
                  <a:srgbClr val="55565A"/>
                </a:solidFill>
              </a:rPr>
              <a:t>Decrease risk of human error</a:t>
            </a:r>
            <a:endParaRPr lang="en-US" sz="2800" dirty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067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67F79-9813-5845-953E-8C3DCBD10DF0}" type="slidenum">
              <a:rPr lang="uk-UA" smtClean="0"/>
              <a:pPr>
                <a:defRPr/>
              </a:pPr>
              <a:t>21</a:t>
            </a:fld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033" y="42897"/>
            <a:ext cx="8777288" cy="917575"/>
          </a:xfrm>
        </p:spPr>
        <p:txBody>
          <a:bodyPr/>
          <a:lstStyle/>
          <a:p>
            <a:pPr algn="ctr">
              <a:defRPr/>
            </a:pPr>
            <a:r>
              <a:rPr sz="3000" dirty="0" smtClean="0"/>
              <a:t>Cost Breakdown </a:t>
            </a:r>
            <a:r>
              <a:rPr lang="mr-IN" sz="3000" dirty="0" smtClean="0"/>
              <a:t>–</a:t>
            </a:r>
            <a:r>
              <a:rPr sz="3000" dirty="0" smtClean="0"/>
              <a:t> Pilot</a:t>
            </a:r>
            <a:endParaRPr sz="3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21614"/>
              </p:ext>
            </p:extLst>
          </p:nvPr>
        </p:nvGraphicFramePr>
        <p:xfrm>
          <a:off x="365648" y="1302726"/>
          <a:ext cx="8686706" cy="228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58"/>
                <a:gridCol w="1240958"/>
                <a:gridCol w="1240958"/>
                <a:gridCol w="1240958"/>
                <a:gridCol w="1240958"/>
                <a:gridCol w="1240958"/>
                <a:gridCol w="1240958"/>
              </a:tblGrid>
              <a:tr h="5701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Hardware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Units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Specs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per Month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Months per Intern Project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Total Cost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01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Openshift (Medium)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 mcore CPUs, 1 Gibi mem.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$164.00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3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$492.00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7602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Redhat Server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 CPUs, 8Gb RAM, 32Gb Storage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$469.20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$938.40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539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$1,430.40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1C9EC-5284-0644-9557-0E13443F3AE5}" type="slidenum">
              <a:rPr lang="uk-UA" smtClean="0"/>
              <a:pPr>
                <a:defRPr/>
              </a:pPr>
              <a:t>22</a:t>
            </a:fld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033" y="202273"/>
            <a:ext cx="8777288" cy="917575"/>
          </a:xfrm>
        </p:spPr>
        <p:txBody>
          <a:bodyPr/>
          <a:lstStyle/>
          <a:p>
            <a:pPr algn="ctr">
              <a:defRPr/>
            </a:pPr>
            <a:r>
              <a:rPr sz="3000" dirty="0" smtClean="0"/>
              <a:t>Cost Breakdown </a:t>
            </a:r>
            <a:r>
              <a:rPr lang="mr-IN" sz="3000" dirty="0" smtClean="0"/>
              <a:t>–</a:t>
            </a:r>
            <a:r>
              <a:rPr sz="3000" dirty="0" smtClean="0"/>
              <a:t> </a:t>
            </a:r>
            <a:r>
              <a:rPr lang="en-US" sz="3000" dirty="0" smtClean="0"/>
              <a:t>Pilot</a:t>
            </a:r>
            <a:endParaRPr sz="3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52226"/>
              </p:ext>
            </p:extLst>
          </p:nvPr>
        </p:nvGraphicFramePr>
        <p:xfrm>
          <a:off x="365648" y="1302726"/>
          <a:ext cx="8778144" cy="2435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68"/>
                <a:gridCol w="1097268"/>
                <a:gridCol w="1097268"/>
                <a:gridCol w="1097268"/>
                <a:gridCol w="1097268"/>
                <a:gridCol w="1097268"/>
                <a:gridCol w="1097268"/>
                <a:gridCol w="1097268"/>
              </a:tblGrid>
              <a:tr h="307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Labor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Employees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Hours per Day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Days per Month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# of Months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# of hours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per Hour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Total Cost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87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Tech Team (full time)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1280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$82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$104,960.00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87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Tech Team (part time)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640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$82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$52,480.00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8743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Latent Reconciliation Team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$82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$39,360.00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075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$157,440.00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63946"/>
              </p:ext>
            </p:extLst>
          </p:nvPr>
        </p:nvGraphicFramePr>
        <p:xfrm>
          <a:off x="365648" y="4320213"/>
          <a:ext cx="8778144" cy="164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68"/>
                <a:gridCol w="1097268"/>
                <a:gridCol w="1097268"/>
                <a:gridCol w="1097268"/>
                <a:gridCol w="1097268"/>
                <a:gridCol w="1097268"/>
                <a:gridCol w="1097268"/>
                <a:gridCol w="1097268"/>
              </a:tblGrid>
              <a:tr h="3657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Hardware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Units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Specs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per Month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Months per Year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Years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Total Cost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57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Openshift (Medium)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 mcore CPUs, 1 Gibi mem.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$164.00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$1,968.00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57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Redhat Servers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 CPUs, 16Gb RAM, 300Gb Storage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$1,120.40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$26,889.60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57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$28,857.60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1C9EC-5284-0644-9557-0E13443F3AE5}" type="slidenum">
              <a:rPr lang="uk-UA" smtClean="0"/>
              <a:pPr>
                <a:defRPr/>
              </a:pPr>
              <a:t>23</a:t>
            </a:fld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033" y="202273"/>
            <a:ext cx="8777288" cy="917575"/>
          </a:xfrm>
        </p:spPr>
        <p:txBody>
          <a:bodyPr/>
          <a:lstStyle/>
          <a:p>
            <a:pPr algn="ctr">
              <a:defRPr/>
            </a:pPr>
            <a:r>
              <a:rPr sz="3000" dirty="0" smtClean="0"/>
              <a:t>Cost Breakdown </a:t>
            </a:r>
            <a:r>
              <a:rPr lang="mr-IN" sz="3000" dirty="0" smtClean="0"/>
              <a:t>–</a:t>
            </a:r>
            <a:r>
              <a:rPr sz="3000" dirty="0" smtClean="0"/>
              <a:t> </a:t>
            </a:r>
            <a:r>
              <a:rPr lang="en-US" sz="3000" dirty="0" smtClean="0"/>
              <a:t>Full Scale</a:t>
            </a:r>
            <a:endParaRPr sz="3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3298"/>
              </p:ext>
            </p:extLst>
          </p:nvPr>
        </p:nvGraphicFramePr>
        <p:xfrm>
          <a:off x="365646" y="1028409"/>
          <a:ext cx="8686706" cy="219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58"/>
                <a:gridCol w="1240958"/>
                <a:gridCol w="1240958"/>
                <a:gridCol w="1240958"/>
                <a:gridCol w="1240958"/>
                <a:gridCol w="1240958"/>
                <a:gridCol w="1240958"/>
              </a:tblGrid>
              <a:tr h="3682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Labor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Employees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Hours per Day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Days per Year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# of hours per Year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per Hour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per Year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4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System Maintanence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$82.00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$20,500.00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82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Application Support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$82.00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$20,500.00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48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Latent Reconciliation Team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$82.00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$20,500.00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82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$61,500.00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38817"/>
              </p:ext>
            </p:extLst>
          </p:nvPr>
        </p:nvGraphicFramePr>
        <p:xfrm>
          <a:off x="457087" y="3497260"/>
          <a:ext cx="8595265" cy="173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053"/>
                <a:gridCol w="1719053"/>
                <a:gridCol w="1719053"/>
                <a:gridCol w="1719053"/>
                <a:gridCol w="1719053"/>
              </a:tblGrid>
              <a:tr h="387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Hardware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Units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Specs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per Unit per Month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per Year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7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Openshift (Medium)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 mcore CPUs, 1 Gibi mem.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$164.00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$1,968.00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738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Redhat Servers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8 CPUs, 64Gb RAM, 2000Gb Storage*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$5,864.80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$281,510.40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87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$283,478.40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3006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54D093-EAA4-DF4C-8AC9-88C49CCBDD49}" type="slidenum">
              <a:rPr lang="uk-UA" smtClean="0"/>
              <a:pPr>
                <a:defRPr/>
              </a:pPr>
              <a:t>24</a:t>
            </a:fld>
            <a:endParaRPr lang="uk-UA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0033" y="110834"/>
            <a:ext cx="8777288" cy="917575"/>
          </a:xfrm>
        </p:spPr>
        <p:txBody>
          <a:bodyPr/>
          <a:lstStyle/>
          <a:p>
            <a:pPr algn="ctr">
              <a:defRPr/>
            </a:pPr>
            <a:r>
              <a:rPr sz="4000" smtClean="0"/>
              <a:t>Benefits Breakdown</a:t>
            </a:r>
            <a:endParaRPr sz="400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73117"/>
              </p:ext>
            </p:extLst>
          </p:nvPr>
        </p:nvGraphicFramePr>
        <p:xfrm>
          <a:off x="365648" y="1119848"/>
          <a:ext cx="8412390" cy="2103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770"/>
                <a:gridCol w="1201770"/>
                <a:gridCol w="1201770"/>
                <a:gridCol w="1201770"/>
                <a:gridCol w="1201770"/>
                <a:gridCol w="1201770"/>
                <a:gridCol w="1201770"/>
              </a:tblGrid>
              <a:tr h="3529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Labor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Employees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Hours per Day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Days per Year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# of hours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per Hour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per Year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221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Daily Reconciliation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5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250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7500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$82.00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$615,000.00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2214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Quarterly Reconciliation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1280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$82.00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$104,960.00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29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Contractor Fees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6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8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1920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$82.00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$157,440.00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5293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Total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$877,400.00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92841"/>
              </p:ext>
            </p:extLst>
          </p:nvPr>
        </p:nvGraphicFramePr>
        <p:xfrm>
          <a:off x="457087" y="3680140"/>
          <a:ext cx="8320948" cy="219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237"/>
                <a:gridCol w="2080237"/>
                <a:gridCol w="2080237"/>
                <a:gridCol w="2080237"/>
              </a:tblGrid>
              <a:tr h="3657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Yearly Ledger Reconciliation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Year 1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Year 2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Year n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57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for PoC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$1,430.40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57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for Pilot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$186,297.60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57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for Full Scale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$324,478.40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$324,478.40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57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Cost for Current System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$877,400.00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$0.00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3657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Total Savings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-$187,728.00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$552,921.60</a:t>
                      </a:r>
                      <a:endParaRPr lang="en-US" sz="120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mbria"/>
                          <a:ea typeface="Times New Roman"/>
                          <a:cs typeface="Times New Roman"/>
                        </a:rPr>
                        <a:t>$552,921.60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/>
              <a:t>Blockchain Solution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2607AA1A-1DF3-D64D-9F15-C66C33432396}" type="slidenum">
              <a:rPr lang="uk-UA" smtClean="0"/>
              <a:pPr>
                <a:defRPr/>
              </a:pPr>
              <a:t>25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3138488" y="2049463"/>
            <a:ext cx="2600325" cy="3770312"/>
          </a:xfrm>
          <a:prstGeom prst="rect">
            <a:avLst/>
          </a:prstGeom>
          <a:solidFill>
            <a:srgbClr val="783B0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60" tIns="46630" rIns="93260" bIns="46630"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92475" y="2217738"/>
          <a:ext cx="2292350" cy="2362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367"/>
                <a:gridCol w="1012983"/>
              </a:tblGrid>
              <a:tr h="31695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Field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</a:tr>
              <a:tr h="31580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Transaction_ID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001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</a:tr>
              <a:tr h="31580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Origin_GL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SDSS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</a:tr>
              <a:tr h="46622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Destination_GL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PEDS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</a:tr>
              <a:tr h="3158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Amount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$99,999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</a:tr>
              <a:tr h="3158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06/27/2017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</a:tr>
              <a:tr h="31580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laptops</a:t>
                      </a:r>
                      <a:endParaRPr lang="en-US" sz="1200" dirty="0"/>
                    </a:p>
                  </a:txBody>
                  <a:tcPr marL="93229" marR="93229" marT="46622" marB="46622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92475" y="4533900"/>
          <a:ext cx="2292350" cy="113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367"/>
                <a:gridCol w="1012983"/>
              </a:tblGrid>
              <a:tr h="3783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Hash</a:t>
                      </a:r>
                      <a:endParaRPr lang="en-US" sz="1200" dirty="0"/>
                    </a:p>
                  </a:txBody>
                  <a:tcPr marL="93229" marR="93229" marT="46646" marB="4664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 marL="93229" marR="93229" marT="46646" marB="46646"/>
                </a:tc>
              </a:tr>
              <a:tr h="37835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Previous_Hash</a:t>
                      </a:r>
                      <a:endParaRPr lang="en-US" sz="1200" dirty="0"/>
                    </a:p>
                  </a:txBody>
                  <a:tcPr marL="93229" marR="93229" marT="46646" marB="46646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6600"/>
                          </a:solidFill>
                        </a:rPr>
                        <a:t>abc123</a:t>
                      </a:r>
                      <a:endParaRPr lang="en-US" sz="1200" dirty="0">
                        <a:solidFill>
                          <a:srgbClr val="FF6600"/>
                        </a:solidFill>
                      </a:endParaRPr>
                    </a:p>
                  </a:txBody>
                  <a:tcPr marL="93229" marR="93229" marT="46646" marB="46646"/>
                </a:tc>
              </a:tr>
              <a:tr h="37835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This_Hash</a:t>
                      </a:r>
                      <a:endParaRPr lang="en-US" sz="1200" dirty="0"/>
                    </a:p>
                  </a:txBody>
                  <a:tcPr marL="93229" marR="93229" marT="46646" marB="46646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bcd234</a:t>
                      </a:r>
                      <a:endParaRPr lang="en-US" sz="1200" dirty="0">
                        <a:solidFill>
                          <a:srgbClr val="008000"/>
                        </a:solidFill>
                      </a:endParaRPr>
                    </a:p>
                  </a:txBody>
                  <a:tcPr marL="93229" marR="93229" marT="46646" marB="46646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096000" y="2054225"/>
            <a:ext cx="2600325" cy="3770313"/>
          </a:xfrm>
          <a:prstGeom prst="rect">
            <a:avLst/>
          </a:prstGeom>
          <a:solidFill>
            <a:srgbClr val="783B0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60" tIns="46630" rIns="93260" bIns="46630"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2225675"/>
          <a:ext cx="2293938" cy="2363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90"/>
                <a:gridCol w="1044448"/>
              </a:tblGrid>
              <a:tr h="3171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</a:t>
                      </a:r>
                      <a:r>
                        <a:rPr lang="en-US" sz="1200" baseline="0" dirty="0" smtClean="0"/>
                        <a:t> Field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</a:tr>
              <a:tr h="31601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Transaction_ID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002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</a:tr>
              <a:tr h="31601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Origin_GL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PEDS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</a:tr>
              <a:tr h="466537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Destination_GL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ETS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</a:tr>
              <a:tr h="3160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Amount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$11,111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</a:tr>
              <a:tr h="3160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06/28/2017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</a:tr>
              <a:tr h="3160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contractor</a:t>
                      </a:r>
                      <a:endParaRPr lang="en-US" sz="1200" dirty="0"/>
                    </a:p>
                  </a:txBody>
                  <a:tcPr marL="93294" marR="93294" marT="46654" marB="46654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8400" y="4543425"/>
          <a:ext cx="2293938" cy="113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90"/>
                <a:gridCol w="1044448"/>
              </a:tblGrid>
              <a:tr h="3783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Hash</a:t>
                      </a:r>
                      <a:endParaRPr lang="en-US" sz="1200" dirty="0"/>
                    </a:p>
                  </a:txBody>
                  <a:tcPr marL="93294" marR="93294" marT="46646" marB="4664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 marL="93294" marR="93294" marT="46646" marB="46646"/>
                </a:tc>
              </a:tr>
              <a:tr h="37835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Previous_Hash</a:t>
                      </a:r>
                      <a:endParaRPr lang="en-US" sz="1200" dirty="0"/>
                    </a:p>
                  </a:txBody>
                  <a:tcPr marL="93294" marR="93294" marT="46646" marB="46646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8000"/>
                          </a:solidFill>
                        </a:rPr>
                        <a:t>bcd234</a:t>
                      </a:r>
                      <a:endParaRPr lang="en-US" sz="1200" dirty="0">
                        <a:solidFill>
                          <a:srgbClr val="008000"/>
                        </a:solidFill>
                      </a:endParaRPr>
                    </a:p>
                  </a:txBody>
                  <a:tcPr marL="93294" marR="93294" marT="46646" marB="46646"/>
                </a:tc>
              </a:tr>
              <a:tr h="37835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This_Hash</a:t>
                      </a:r>
                      <a:endParaRPr lang="en-US" sz="1200" dirty="0"/>
                    </a:p>
                  </a:txBody>
                  <a:tcPr marL="93294" marR="93294" marT="46646" marB="4664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cde345</a:t>
                      </a:r>
                      <a:endParaRPr lang="en-US" sz="1200" dirty="0"/>
                    </a:p>
                  </a:txBody>
                  <a:tcPr marL="93294" marR="93294" marT="46646" marB="46646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88925" y="3236913"/>
            <a:ext cx="2600325" cy="13954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60" tIns="46630" rIns="93260" bIns="46630" anchor="ctr"/>
          <a:lstStyle/>
          <a:p>
            <a:pPr algn="ctr">
              <a:defRPr/>
            </a:pP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41325" y="3367088"/>
          <a:ext cx="2293938" cy="113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472"/>
                <a:gridCol w="881466"/>
              </a:tblGrid>
              <a:tr h="37835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Hash</a:t>
                      </a:r>
                      <a:endParaRPr lang="en-US" sz="1200" dirty="0"/>
                    </a:p>
                  </a:txBody>
                  <a:tcPr marL="93294" marR="93294" marT="46646" marB="46646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US" sz="1200" dirty="0"/>
                    </a:p>
                  </a:txBody>
                  <a:tcPr marL="93294" marR="93294" marT="46646" marB="46646"/>
                </a:tc>
              </a:tr>
              <a:tr h="3783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294" marR="93294" marT="46646" marB="46646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3294" marR="93294" marT="46646" marB="46646"/>
                </a:tc>
              </a:tr>
              <a:tr h="378354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This_Hash</a:t>
                      </a:r>
                      <a:endParaRPr lang="en-US" sz="1200" dirty="0"/>
                    </a:p>
                  </a:txBody>
                  <a:tcPr marL="93294" marR="93294" marT="46646" marB="46646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6600"/>
                          </a:solidFill>
                        </a:rPr>
                        <a:t>abc123</a:t>
                      </a:r>
                      <a:endParaRPr lang="en-US" sz="1200" dirty="0">
                        <a:solidFill>
                          <a:srgbClr val="FF6600"/>
                        </a:solidFill>
                      </a:endParaRPr>
                    </a:p>
                  </a:txBody>
                  <a:tcPr marL="93294" marR="93294" marT="46646" marB="46646"/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11" idx="3"/>
          </p:cNvCxnSpPr>
          <p:nvPr/>
        </p:nvCxnSpPr>
        <p:spPr>
          <a:xfrm>
            <a:off x="2889250" y="3933825"/>
            <a:ext cx="249238" cy="0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8" idx="1"/>
          </p:cNvCxnSpPr>
          <p:nvPr/>
        </p:nvCxnSpPr>
        <p:spPr>
          <a:xfrm>
            <a:off x="5738813" y="3933825"/>
            <a:ext cx="357187" cy="4763"/>
          </a:xfrm>
          <a:prstGeom prst="line">
            <a:avLst/>
          </a:prstGeom>
          <a:ln w="571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806" name="TextBox 14"/>
          <p:cNvSpPr txBox="1">
            <a:spLocks noChangeArrowheads="1"/>
          </p:cNvSpPr>
          <p:nvPr/>
        </p:nvSpPr>
        <p:spPr bwMode="auto">
          <a:xfrm>
            <a:off x="288925" y="4699000"/>
            <a:ext cx="26003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0" tIns="46630" rIns="93260" bIns="4663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Genesis block</a:t>
            </a:r>
          </a:p>
        </p:txBody>
      </p:sp>
      <p:sp>
        <p:nvSpPr>
          <p:cNvPr id="72807" name="TextBox 15"/>
          <p:cNvSpPr txBox="1">
            <a:spLocks noChangeArrowheads="1"/>
          </p:cNvSpPr>
          <p:nvPr/>
        </p:nvSpPr>
        <p:spPr bwMode="auto">
          <a:xfrm>
            <a:off x="3138488" y="5900738"/>
            <a:ext cx="260032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0" tIns="46630" rIns="93260" bIns="4663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Transaction 1</a:t>
            </a:r>
          </a:p>
        </p:txBody>
      </p:sp>
      <p:sp>
        <p:nvSpPr>
          <p:cNvPr id="72808" name="TextBox 16"/>
          <p:cNvSpPr txBox="1">
            <a:spLocks noChangeArrowheads="1"/>
          </p:cNvSpPr>
          <p:nvPr/>
        </p:nvSpPr>
        <p:spPr bwMode="auto">
          <a:xfrm>
            <a:off x="6096000" y="5891213"/>
            <a:ext cx="26003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260" tIns="46630" rIns="93260" bIns="4663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/>
              <a:t>Transaction 2</a:t>
            </a:r>
          </a:p>
        </p:txBody>
      </p:sp>
      <p:sp>
        <p:nvSpPr>
          <p:cNvPr id="17" name="Freeform 16"/>
          <p:cNvSpPr/>
          <p:nvPr/>
        </p:nvSpPr>
        <p:spPr>
          <a:xfrm>
            <a:off x="2540000" y="4276725"/>
            <a:ext cx="812800" cy="823913"/>
          </a:xfrm>
          <a:custGeom>
            <a:avLst/>
            <a:gdLst>
              <a:gd name="connsiteX0" fmla="*/ 0 w 812772"/>
              <a:gd name="connsiteY0" fmla="*/ 0 h 822885"/>
              <a:gd name="connsiteX1" fmla="*/ 447024 w 812772"/>
              <a:gd name="connsiteY1" fmla="*/ 152386 h 822885"/>
              <a:gd name="connsiteX2" fmla="*/ 386066 w 812772"/>
              <a:gd name="connsiteY2" fmla="*/ 721294 h 822885"/>
              <a:gd name="connsiteX3" fmla="*/ 812772 w 812772"/>
              <a:gd name="connsiteY3" fmla="*/ 822885 h 82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772" h="822885">
                <a:moveTo>
                  <a:pt x="0" y="0"/>
                </a:moveTo>
                <a:cubicBezTo>
                  <a:pt x="191340" y="16085"/>
                  <a:pt x="382680" y="32170"/>
                  <a:pt x="447024" y="152386"/>
                </a:cubicBezTo>
                <a:cubicBezTo>
                  <a:pt x="511368" y="272602"/>
                  <a:pt x="325108" y="609544"/>
                  <a:pt x="386066" y="721294"/>
                </a:cubicBezTo>
                <a:cubicBezTo>
                  <a:pt x="447024" y="833044"/>
                  <a:pt x="743348" y="800874"/>
                  <a:pt x="812772" y="822885"/>
                </a:cubicBezTo>
              </a:path>
            </a:pathLst>
          </a:custGeom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rgbClr val="3366FF"/>
                </a:solidFill>
              </a:ln>
              <a:solidFill>
                <a:srgbClr val="627D32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5475288" y="5110163"/>
            <a:ext cx="823912" cy="401637"/>
          </a:xfrm>
          <a:custGeom>
            <a:avLst/>
            <a:gdLst>
              <a:gd name="connsiteX0" fmla="*/ 0 w 822932"/>
              <a:gd name="connsiteY0" fmla="*/ 375886 h 401302"/>
              <a:gd name="connsiteX1" fmla="*/ 335268 w 822932"/>
              <a:gd name="connsiteY1" fmla="*/ 375886 h 401302"/>
              <a:gd name="connsiteX2" fmla="*/ 436865 w 822932"/>
              <a:gd name="connsiteY2" fmla="*/ 111750 h 401302"/>
              <a:gd name="connsiteX3" fmla="*/ 822932 w 822932"/>
              <a:gd name="connsiteY3" fmla="*/ 0 h 40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2932" h="401302">
                <a:moveTo>
                  <a:pt x="0" y="375886"/>
                </a:moveTo>
                <a:cubicBezTo>
                  <a:pt x="131228" y="397897"/>
                  <a:pt x="262457" y="419909"/>
                  <a:pt x="335268" y="375886"/>
                </a:cubicBezTo>
                <a:cubicBezTo>
                  <a:pt x="408079" y="331863"/>
                  <a:pt x="355588" y="174398"/>
                  <a:pt x="436865" y="111750"/>
                </a:cubicBezTo>
                <a:cubicBezTo>
                  <a:pt x="518142" y="49102"/>
                  <a:pt x="822932" y="0"/>
                  <a:pt x="822932" y="0"/>
                </a:cubicBezTo>
              </a:path>
            </a:pathLst>
          </a:custGeom>
          <a:ln w="57150" cmpd="sng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947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365648" y="3314384"/>
            <a:ext cx="5029145" cy="164590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Sub-ledger B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365648" y="5051725"/>
            <a:ext cx="5029145" cy="164590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Sub-ledger C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65648" y="1577044"/>
            <a:ext cx="5029145" cy="164590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23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Sub-ledger 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63666A"/>
                </a:solidFill>
              </a:rPr>
              <a:t>Defined Problem</a:t>
            </a:r>
            <a:endParaRPr sz="4000" dirty="0">
              <a:solidFill>
                <a:srgbClr val="63666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9171FB3-5346-764D-AD44-AF4E18EE9385}" type="slidenum">
              <a:rPr lang="uk-UA" smtClean="0"/>
              <a:pPr>
                <a:defRPr/>
              </a:pPr>
              <a:t>3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49275" y="2125663"/>
            <a:ext cx="1371600" cy="100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Transaction 1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$100.00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Tech to </a:t>
            </a: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Insight</a:t>
            </a:r>
          </a:p>
          <a:p>
            <a:pPr algn="ctr" defTabSz="932472">
              <a:lnSpc>
                <a:spcPct val="90000"/>
              </a:lnSpc>
              <a:defRPr/>
            </a:pPr>
            <a:endParaRPr lang="en-US" sz="1200" dirty="0" err="1">
              <a:solidFill>
                <a:srgbClr val="63666A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93925" y="2125663"/>
            <a:ext cx="1371600" cy="100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Transaction 2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$100.00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Tech to </a:t>
            </a: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RX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776663" y="2125663"/>
            <a:ext cx="1408112" cy="100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Transaction 3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$100.00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RX to </a:t>
            </a: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Insight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549275" y="3862388"/>
            <a:ext cx="1371600" cy="100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Transaction 1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$10,000.00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UHG to UHC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2193925" y="3862388"/>
            <a:ext cx="1371600" cy="100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Transaction 2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$10,000.00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UHC to </a:t>
            </a: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endParaRPr lang="en-US" sz="1200" dirty="0">
              <a:solidFill>
                <a:srgbClr val="63666A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776663" y="3862388"/>
            <a:ext cx="1408112" cy="100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Transaction 3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$10,000.00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to UHC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549275" y="5600700"/>
            <a:ext cx="1371600" cy="100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Transaction 1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$1,000.00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RX to </a:t>
            </a: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Tech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193925" y="5600700"/>
            <a:ext cx="1371600" cy="100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Transaction 2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$1,000.00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RX to </a:t>
            </a: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Bank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776663" y="5600700"/>
            <a:ext cx="1408112" cy="1006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Transaction 3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$1,000.00</a:t>
            </a:r>
          </a:p>
          <a:p>
            <a:pPr algn="ctr" defTabSz="932472">
              <a:lnSpc>
                <a:spcPct val="90000"/>
              </a:lnSpc>
              <a:defRPr/>
            </a:pP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Bank to </a:t>
            </a:r>
            <a:r>
              <a: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Optum</a:t>
            </a:r>
            <a:r>
              <a: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 Tech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492061" y="1577043"/>
            <a:ext cx="2194536" cy="521202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PeopleSoft</a:t>
            </a:r>
          </a:p>
          <a:p>
            <a:pPr algn="ctr" defTabSz="932472">
              <a:lnSpc>
                <a:spcPct val="90000"/>
              </a:lnSpc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583363" y="2308225"/>
            <a:ext cx="2011362" cy="639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6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Sub-Ledger A  $300 debit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6583363" y="3954463"/>
            <a:ext cx="2011362" cy="6397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6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Sub-ledger B $30,000 debit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583363" y="5600700"/>
            <a:ext cx="2011362" cy="641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82880" tIns="146304" rIns="182880" bIns="146304"/>
          <a:lstStyle/>
          <a:p>
            <a:pPr algn="ctr" defTabSz="932472">
              <a:lnSpc>
                <a:spcPct val="90000"/>
              </a:lnSpc>
              <a:defRPr/>
            </a:pPr>
            <a:r>
              <a:rPr lang="en-US" sz="16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rPr>
              <a:t>Sub-ledger C $3,000 debit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86400" y="2582863"/>
            <a:ext cx="914400" cy="0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486400" y="4319588"/>
            <a:ext cx="914400" cy="0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86400" y="5965825"/>
            <a:ext cx="914400" cy="0"/>
          </a:xfrm>
          <a:prstGeom prst="straightConnector1">
            <a:avLst/>
          </a:prstGeom>
          <a:ln w="38100" cmpd="sng">
            <a:solidFill>
              <a:schemeClr val="accent3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03354" y="2125677"/>
            <a:ext cx="1188707" cy="464743"/>
          </a:xfrm>
          <a:prstGeom prst="rect">
            <a:avLst/>
          </a:prstGeom>
          <a:noFill/>
        </p:spPr>
        <p:txBody>
          <a:bodyPr lIns="182880" tIns="146304" rIns="182880" bIns="146304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$300 credit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03354" y="3863018"/>
            <a:ext cx="1463024" cy="464743"/>
          </a:xfrm>
          <a:prstGeom prst="rect">
            <a:avLst/>
          </a:prstGeom>
          <a:noFill/>
        </p:spPr>
        <p:txBody>
          <a:bodyPr lIns="182880" tIns="146304" rIns="182880" bIns="146304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$30,000 credit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03354" y="5508920"/>
            <a:ext cx="1463024" cy="464743"/>
          </a:xfrm>
          <a:prstGeom prst="rect">
            <a:avLst/>
          </a:prstGeom>
          <a:noFill/>
        </p:spPr>
        <p:txBody>
          <a:bodyPr lIns="182880" tIns="146304" rIns="182880" bIns="146304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$3,000 credit</a:t>
            </a: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63666A"/>
                </a:solidFill>
              </a:rPr>
              <a:t>Defined Problem</a:t>
            </a:r>
            <a:endParaRPr sz="4000" dirty="0">
              <a:solidFill>
                <a:srgbClr val="63666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6A9232F-540A-8441-92AD-2EC46FE71A79}" type="slidenum">
              <a:rPr lang="uk-UA" smtClean="0"/>
              <a:pPr>
                <a:defRPr/>
              </a:pPr>
              <a:t>4</a:t>
            </a:fld>
            <a:endParaRPr lang="uk-UA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5648" y="1393825"/>
            <a:ext cx="8320949" cy="5395913"/>
            <a:chOff x="365648" y="1393825"/>
            <a:chExt cx="8320949" cy="5395913"/>
          </a:xfrm>
        </p:grpSpPr>
        <p:sp>
          <p:nvSpPr>
            <p:cNvPr id="49" name="Rectangle 48"/>
            <p:cNvSpPr/>
            <p:nvPr/>
          </p:nvSpPr>
          <p:spPr bwMode="auto">
            <a:xfrm>
              <a:off x="365648" y="3314384"/>
              <a:ext cx="5029145" cy="164590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Sub-ledger B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65648" y="5051725"/>
              <a:ext cx="5029145" cy="164590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Sub-ledger C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65648" y="1577044"/>
              <a:ext cx="5029145" cy="164590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23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Sub-ledger A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49275" y="2125663"/>
              <a:ext cx="1371600" cy="10064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Transaction 1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$100.00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Tech to </a:t>
              </a: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Insight</a:t>
              </a:r>
            </a:p>
            <a:p>
              <a:pPr algn="ctr" defTabSz="932472">
                <a:lnSpc>
                  <a:spcPct val="90000"/>
                </a:lnSpc>
                <a:defRPr/>
              </a:pPr>
              <a:endParaRPr lang="en-US" sz="1200" dirty="0" err="1">
                <a:solidFill>
                  <a:srgbClr val="63666A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193925" y="2125663"/>
              <a:ext cx="1371600" cy="10064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Transaction 2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$100.00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Tech to </a:t>
              </a: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RX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776663" y="2125663"/>
              <a:ext cx="1408112" cy="10064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Transaction 3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$100.00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RX to </a:t>
              </a: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Insight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549275" y="3862388"/>
              <a:ext cx="1371600" cy="10064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Transaction 1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$10,000.00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UHG to UHC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93925" y="3862388"/>
              <a:ext cx="1371600" cy="10064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Transaction 2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$10,000.00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UHC to </a:t>
              </a: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endParaRPr lang="en-US" sz="1200" dirty="0">
                <a:solidFill>
                  <a:srgbClr val="63666A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776663" y="3862388"/>
              <a:ext cx="1408112" cy="10064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Transaction 3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$10,000.00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to UHC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49275" y="5600700"/>
              <a:ext cx="1371600" cy="10064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Transaction 1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$1,000.00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RX to </a:t>
              </a: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Tech</a:t>
              </a: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193925" y="5600700"/>
              <a:ext cx="1371600" cy="10064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Transaction 2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$1,000.00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RX to </a:t>
              </a: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Bank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776663" y="5600700"/>
              <a:ext cx="1408112" cy="10064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Transaction 3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$1,000.00</a:t>
              </a:r>
            </a:p>
            <a:p>
              <a:pPr algn="ctr" defTabSz="932472">
                <a:lnSpc>
                  <a:spcPct val="90000"/>
                </a:lnSpc>
                <a:defRPr/>
              </a:pP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Bank to </a:t>
              </a:r>
              <a:r>
                <a:rPr lang="en-US" sz="1200" dirty="0" err="1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Optum</a:t>
              </a:r>
              <a:r>
                <a:rPr lang="en-US" sz="12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 Tech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492061" y="1577043"/>
              <a:ext cx="2194536" cy="521202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24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PeopleSoft</a:t>
              </a:r>
            </a:p>
            <a:p>
              <a:pPr algn="ctr" defTabSz="932472">
                <a:lnSpc>
                  <a:spcPct val="90000"/>
                </a:lnSpc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6583363" y="2308225"/>
              <a:ext cx="2011362" cy="6397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6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Sub-Ledger A  $300 debit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583363" y="3954463"/>
              <a:ext cx="2011362" cy="6397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6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Sub-ledger B $30,000 debit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583363" y="5600700"/>
              <a:ext cx="2011362" cy="6413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r>
                <a:rPr lang="en-US" sz="1600" dirty="0">
                  <a:solidFill>
                    <a:srgbClr val="63666A"/>
                  </a:solidFill>
                  <a:ea typeface="Segoe UI" pitchFamily="34" charset="0"/>
                  <a:cs typeface="Segoe UI" pitchFamily="34" charset="0"/>
                </a:rPr>
                <a:t>Sub-ledger C $3,000 debit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486400" y="2582863"/>
              <a:ext cx="914400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486400" y="4319588"/>
              <a:ext cx="914400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486400" y="5965825"/>
              <a:ext cx="914400" cy="0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5303354" y="2125677"/>
              <a:ext cx="1188707" cy="464743"/>
            </a:xfrm>
            <a:prstGeom prst="rect">
              <a:avLst/>
            </a:prstGeom>
            <a:noFill/>
          </p:spPr>
          <p:txBody>
            <a:bodyPr lIns="182880" tIns="146304" rIns="182880" bIns="146304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$300 credit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03354" y="3863018"/>
              <a:ext cx="1463024" cy="464743"/>
            </a:xfrm>
            <a:prstGeom prst="rect">
              <a:avLst/>
            </a:prstGeom>
            <a:noFill/>
          </p:spPr>
          <p:txBody>
            <a:bodyPr lIns="182880" tIns="146304" rIns="182880" bIns="146304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$30,000 credit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03354" y="5508920"/>
              <a:ext cx="1463024" cy="464743"/>
            </a:xfrm>
            <a:prstGeom prst="rect">
              <a:avLst/>
            </a:prstGeom>
            <a:noFill/>
          </p:spPr>
          <p:txBody>
            <a:bodyPr lIns="182880" tIns="146304" rIns="182880" bIns="146304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1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$3,000 credit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5211763" y="1393825"/>
              <a:ext cx="1371600" cy="5395913"/>
            </a:xfrm>
            <a:prstGeom prst="ellipse">
              <a:avLst/>
            </a:prstGeom>
            <a:noFill/>
            <a:ln w="76200" cmpd="sng">
              <a:solidFill>
                <a:srgbClr val="0000FF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82880" tIns="146304" rIns="182880" bIns="146304"/>
            <a:lstStyle/>
            <a:p>
              <a:pPr algn="ctr" defTabSz="932472">
                <a:lnSpc>
                  <a:spcPct val="90000"/>
                </a:lnSpc>
                <a:defRPr/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Custom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D20BE624-9816-8D47-B21B-1734B047F29B}" type="slidenum">
              <a:rPr lang="uk-UA" smtClean="0"/>
              <a:pPr>
                <a:defRPr/>
              </a:pPr>
              <a:t>5</a:t>
            </a:fld>
            <a:endParaRPr lang="uk-UA" dirty="0"/>
          </a:p>
        </p:txBody>
      </p:sp>
      <p:sp>
        <p:nvSpPr>
          <p:cNvPr id="9" name="TextBox 8"/>
          <p:cNvSpPr txBox="1"/>
          <p:nvPr/>
        </p:nvSpPr>
        <p:spPr>
          <a:xfrm>
            <a:off x="365648" y="1668482"/>
            <a:ext cx="8412388" cy="448533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55565A"/>
                </a:solidFill>
              </a:rPr>
              <a:t>Other platforms</a:t>
            </a:r>
          </a:p>
          <a:p>
            <a:pPr marL="1389063" lvl="2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55565A"/>
                </a:solidFill>
              </a:rPr>
              <a:t>Lacked consistent documentation</a:t>
            </a:r>
          </a:p>
          <a:p>
            <a:pPr marL="1389063" lvl="2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55565A"/>
                </a:solidFill>
              </a:rPr>
              <a:t>Overcomplicated</a:t>
            </a:r>
          </a:p>
          <a:p>
            <a:pPr marL="1389063" lvl="2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 smtClean="0">
                <a:solidFill>
                  <a:srgbClr val="55565A"/>
                </a:solidFill>
              </a:rPr>
              <a:t>Tailored to other use-cases</a:t>
            </a:r>
          </a:p>
          <a:p>
            <a:pPr lvl="2" indent="0">
              <a:lnSpc>
                <a:spcPct val="90000"/>
              </a:lnSpc>
              <a:spcAft>
                <a:spcPts val="600"/>
              </a:spcAft>
            </a:pPr>
            <a:endParaRPr lang="en-US" sz="2400" dirty="0" smtClean="0">
              <a:solidFill>
                <a:srgbClr val="55565A"/>
              </a:solidFill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800" dirty="0" smtClean="0">
                <a:solidFill>
                  <a:srgbClr val="55565A"/>
                </a:solidFill>
              </a:rPr>
              <a:t>Abstracting the features we need allowed us to:</a:t>
            </a:r>
          </a:p>
          <a:p>
            <a:pPr marL="1389063" lvl="2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solidFill>
                  <a:srgbClr val="55565A"/>
                </a:solidFill>
              </a:rPr>
              <a:t>T</a:t>
            </a:r>
            <a:r>
              <a:rPr lang="en-US" sz="2400" dirty="0" smtClean="0">
                <a:solidFill>
                  <a:srgbClr val="55565A"/>
                </a:solidFill>
              </a:rPr>
              <a:t>ailor other technologies to fit our use-case</a:t>
            </a:r>
          </a:p>
          <a:p>
            <a:pPr marL="1389063" lvl="2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solidFill>
                  <a:srgbClr val="55565A"/>
                </a:solidFill>
              </a:rPr>
              <a:t>Design as a </a:t>
            </a:r>
            <a:r>
              <a:rPr lang="en-US" sz="2400" dirty="0" smtClean="0">
                <a:solidFill>
                  <a:srgbClr val="55565A"/>
                </a:solidFill>
              </a:rPr>
              <a:t>versatile and pluggable platform</a:t>
            </a:r>
          </a:p>
          <a:p>
            <a:pPr marL="1389063" lvl="2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solidFill>
                  <a:srgbClr val="55565A"/>
                </a:solidFill>
              </a:rPr>
              <a:t>L</a:t>
            </a:r>
            <a:r>
              <a:rPr lang="en-US" sz="2400" dirty="0" smtClean="0">
                <a:solidFill>
                  <a:srgbClr val="55565A"/>
                </a:solidFill>
              </a:rPr>
              <a:t>imit implementation complexity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800" dirty="0" err="1" smtClean="0">
              <a:solidFill>
                <a:srgbClr val="55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7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Blockchain</a:t>
            </a:r>
            <a:r>
              <a:rPr lang="en-US" dirty="0" smtClean="0"/>
              <a:t> vs. </a:t>
            </a:r>
            <a:r>
              <a:rPr lang="en-US" dirty="0" err="1" smtClean="0"/>
              <a:t>Novachain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4DE0420-50B6-0540-901E-9DDC6118CE1C}" type="slidenum">
              <a:rPr lang="uk-UA" smtClean="0"/>
              <a:pPr>
                <a:defRPr/>
              </a:pPr>
              <a:t>6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98814" y="2217116"/>
            <a:ext cx="3681586" cy="403376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algn="ctr" defTabSz="685907">
              <a:lnSpc>
                <a:spcPct val="9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Blockchain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816" y="2674311"/>
            <a:ext cx="3681587" cy="2834609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64" tIns="107571" rIns="134464" bIns="107571"/>
          <a:lstStyle>
            <a:defPPr>
              <a:defRPr lang="en-US"/>
            </a:defPPr>
            <a:lvl1pPr defTabSz="932472" fontAlgn="base">
              <a:spcBef>
                <a:spcPct val="0"/>
              </a:spcBef>
              <a:spcAft>
                <a:spcPct val="0"/>
              </a:spcAft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395288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rgbClr val="55565A"/>
                </a:solidFill>
              </a:rPr>
              <a:t>Distributed</a:t>
            </a:r>
          </a:p>
          <a:p>
            <a:pPr marL="395288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rgbClr val="55565A"/>
                </a:solidFill>
              </a:rPr>
              <a:t>Traceable</a:t>
            </a:r>
          </a:p>
          <a:p>
            <a:pPr marL="395288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rgbClr val="55565A"/>
                </a:solidFill>
              </a:rPr>
              <a:t>Immutable</a:t>
            </a:r>
          </a:p>
          <a:p>
            <a:pPr marL="395288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rgbClr val="55565A"/>
                </a:solidFill>
              </a:rPr>
              <a:t>Permissioned</a:t>
            </a:r>
          </a:p>
          <a:p>
            <a:pPr marL="395288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rgbClr val="55565A"/>
                </a:solidFill>
              </a:rPr>
              <a:t>Proactive</a:t>
            </a:r>
          </a:p>
          <a:p>
            <a:pPr marL="862013" lvl="2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rgbClr val="55565A"/>
                </a:solidFill>
              </a:rPr>
              <a:t>Consensus driven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615964" y="2217116"/>
            <a:ext cx="3887755" cy="40337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algn="ctr" defTabSz="685907">
              <a:lnSpc>
                <a:spcPct val="90000"/>
              </a:lnSpc>
              <a:defRPr/>
            </a:pPr>
            <a:r>
              <a:rPr lang="en-US" sz="2000" b="1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Novachain</a:t>
            </a:r>
            <a:endParaRPr lang="en-US" sz="20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5961" y="2674311"/>
            <a:ext cx="3887756" cy="2834609"/>
          </a:xfrm>
          <a:prstGeom prst="rect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464" tIns="107571" rIns="134464" bIns="107571"/>
          <a:lstStyle>
            <a:defPPr>
              <a:defRPr lang="en-US"/>
            </a:defPPr>
            <a:lvl1pPr defTabSz="932472" fontAlgn="base">
              <a:spcBef>
                <a:spcPct val="0"/>
              </a:spcBef>
              <a:spcAft>
                <a:spcPct val="0"/>
              </a:spcAft>
              <a:defRPr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452437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chemeClr val="tx1"/>
                </a:solidFill>
              </a:rPr>
              <a:t>Distributed </a:t>
            </a:r>
            <a:r>
              <a:rPr lang="mr-IN" sz="1650" b="1" dirty="0" smtClean="0">
                <a:solidFill>
                  <a:schemeClr val="tx1"/>
                </a:solidFill>
              </a:rPr>
              <a:t>–</a:t>
            </a:r>
            <a:r>
              <a:rPr lang="en-US" sz="1650" b="1" dirty="0" smtClean="0">
                <a:solidFill>
                  <a:schemeClr val="tx1"/>
                </a:solidFill>
              </a:rPr>
              <a:t> </a:t>
            </a:r>
            <a:r>
              <a:rPr lang="en-US" sz="1650" dirty="0" err="1" smtClean="0">
                <a:solidFill>
                  <a:schemeClr val="tx1"/>
                </a:solidFill>
              </a:rPr>
              <a:t>Elasticsearch</a:t>
            </a:r>
            <a:endParaRPr lang="en-US" sz="1650" dirty="0" smtClean="0">
              <a:solidFill>
                <a:schemeClr val="tx1"/>
              </a:solidFill>
            </a:endParaRP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chemeClr val="tx1"/>
                </a:solidFill>
              </a:rPr>
              <a:t>Traceable </a:t>
            </a:r>
            <a:r>
              <a:rPr lang="mr-IN" sz="1650" b="1" dirty="0" smtClean="0">
                <a:solidFill>
                  <a:schemeClr val="tx1"/>
                </a:solidFill>
              </a:rPr>
              <a:t>–</a:t>
            </a:r>
            <a:r>
              <a:rPr lang="en-US" sz="1650" b="1" dirty="0" smtClean="0">
                <a:solidFill>
                  <a:schemeClr val="tx1"/>
                </a:solidFill>
              </a:rPr>
              <a:t> </a:t>
            </a:r>
            <a:r>
              <a:rPr lang="en-US" sz="1650" dirty="0" smtClean="0">
                <a:solidFill>
                  <a:schemeClr val="tx1"/>
                </a:solidFill>
              </a:rPr>
              <a:t>Hashing</a:t>
            </a: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chemeClr val="tx1"/>
                </a:solidFill>
              </a:rPr>
              <a:t>Immutable </a:t>
            </a:r>
            <a:r>
              <a:rPr lang="mr-IN" sz="1650" b="1" dirty="0" smtClean="0">
                <a:solidFill>
                  <a:schemeClr val="tx1"/>
                </a:solidFill>
              </a:rPr>
              <a:t>–</a:t>
            </a:r>
            <a:r>
              <a:rPr lang="en-US" sz="1650" b="1" dirty="0">
                <a:solidFill>
                  <a:schemeClr val="tx1"/>
                </a:solidFill>
              </a:rPr>
              <a:t> </a:t>
            </a:r>
            <a:r>
              <a:rPr lang="en-US" sz="1650" dirty="0">
                <a:solidFill>
                  <a:schemeClr val="tx1"/>
                </a:solidFill>
              </a:rPr>
              <a:t>R</a:t>
            </a:r>
            <a:r>
              <a:rPr lang="en-US" sz="1650" dirty="0" smtClean="0">
                <a:solidFill>
                  <a:schemeClr val="tx1"/>
                </a:solidFill>
              </a:rPr>
              <a:t>estricted API</a:t>
            </a:r>
            <a:endParaRPr lang="en-US" sz="1650" b="1" dirty="0" smtClean="0">
              <a:solidFill>
                <a:schemeClr val="tx1"/>
              </a:solidFill>
            </a:endParaRP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chemeClr val="tx1"/>
                </a:solidFill>
              </a:rPr>
              <a:t>Permission</a:t>
            </a:r>
            <a:r>
              <a:rPr lang="en-US" sz="1650" dirty="0" smtClean="0">
                <a:solidFill>
                  <a:schemeClr val="tx1"/>
                </a:solidFill>
              </a:rPr>
              <a:t> </a:t>
            </a:r>
            <a:r>
              <a:rPr lang="en-US" sz="1650" b="1" dirty="0" smtClean="0">
                <a:solidFill>
                  <a:schemeClr val="tx1"/>
                </a:solidFill>
              </a:rPr>
              <a:t>Delegation</a:t>
            </a: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chemeClr val="tx1"/>
                </a:solidFill>
              </a:rPr>
              <a:t>Proactive</a:t>
            </a:r>
            <a:r>
              <a:rPr lang="en-US" sz="1650" dirty="0" smtClean="0">
                <a:solidFill>
                  <a:schemeClr val="tx1"/>
                </a:solidFill>
              </a:rPr>
              <a:t> </a:t>
            </a:r>
            <a:r>
              <a:rPr lang="mr-IN" sz="1650" dirty="0" smtClean="0">
                <a:solidFill>
                  <a:schemeClr val="tx1"/>
                </a:solidFill>
              </a:rPr>
              <a:t>–</a:t>
            </a:r>
            <a:r>
              <a:rPr lang="en-US" sz="1650" dirty="0" smtClean="0">
                <a:solidFill>
                  <a:schemeClr val="tx1"/>
                </a:solidFill>
              </a:rPr>
              <a:t> No consensus</a:t>
            </a:r>
          </a:p>
          <a:p>
            <a:pPr marL="452437" lvl="1" indent="-285750">
              <a:buFont typeface="Arial"/>
              <a:buChar char="•"/>
              <a:defRPr/>
            </a:pPr>
            <a:r>
              <a:rPr lang="en-US" sz="1650" b="1" dirty="0" smtClean="0">
                <a:solidFill>
                  <a:schemeClr val="tx1"/>
                </a:solidFill>
              </a:rPr>
              <a:t>Modular </a:t>
            </a:r>
            <a:r>
              <a:rPr lang="mr-IN" sz="1650" b="1" dirty="0" smtClean="0">
                <a:solidFill>
                  <a:schemeClr val="tx1"/>
                </a:solidFill>
              </a:rPr>
              <a:t>–</a:t>
            </a:r>
            <a:r>
              <a:rPr lang="en-US" sz="1650" b="1" dirty="0" smtClean="0">
                <a:solidFill>
                  <a:schemeClr val="tx1"/>
                </a:solidFill>
              </a:rPr>
              <a:t> </a:t>
            </a:r>
            <a:r>
              <a:rPr lang="en-US" sz="1650" dirty="0" smtClean="0">
                <a:solidFill>
                  <a:schemeClr val="tx1"/>
                </a:solidFill>
              </a:rPr>
              <a:t>Can be incorporated into other enterprise systems</a:t>
            </a:r>
            <a:endParaRPr lang="en-US" sz="16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84650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smtClean="0">
                <a:solidFill>
                  <a:schemeClr val="accent3"/>
                </a:solidFill>
              </a:rPr>
              <a:t>Tech Stack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EA55500-F9B3-E94E-AF22-6FC1C3141836}" type="slidenum">
              <a:rPr lang="uk-UA" smtClean="0"/>
              <a:pPr>
                <a:defRPr/>
              </a:pPr>
              <a:t>7</a:t>
            </a:fld>
            <a:endParaRPr lang="uk-UA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7589838" y="6483350"/>
            <a:ext cx="1462087" cy="371475"/>
          </a:xfrm>
          <a:prstGeom prst="rect">
            <a:avLst/>
          </a:prstGeom>
        </p:spPr>
        <p:txBody>
          <a:bodyPr lIns="182880" rIns="182880" anchor="ctr"/>
          <a:lstStyle>
            <a:defPPr>
              <a:defRPr lang="en-US"/>
            </a:defPPr>
            <a:lvl1pPr marL="0" algn="r" defTabSz="932742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200" kern="1200">
                <a:gradFill>
                  <a:gsLst>
                    <a:gs pos="15929">
                      <a:schemeClr val="tx1"/>
                    </a:gs>
                    <a:gs pos="44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lvl1pPr>
            <a:lvl2pPr marL="465138" indent="-7938" algn="l" defTabSz="9318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31863" indent="-17463" algn="l" defTabSz="9318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98588" indent="-26988" algn="l" defTabSz="9318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65313" indent="-36513" algn="l" defTabSz="931863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500D6BA9-45F7-5943-990B-9AF1001286A0}" type="slidenum">
              <a:rPr lang="uk-UA" smtClean="0"/>
              <a:pPr>
                <a:defRPr/>
              </a:pPr>
              <a:t>7</a:t>
            </a:fld>
            <a:endParaRPr lang="uk-UA" dirty="0"/>
          </a:p>
        </p:txBody>
      </p:sp>
      <p:pic>
        <p:nvPicPr>
          <p:cNvPr id="74756" name="Picture 1" descr="reac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2" t="9032" r="18628" b="8141"/>
          <a:stretch>
            <a:fillRect/>
          </a:stretch>
        </p:blipFill>
        <p:spPr bwMode="auto">
          <a:xfrm>
            <a:off x="6675438" y="1714204"/>
            <a:ext cx="174466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 descr="openshif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87" y="4594530"/>
            <a:ext cx="207645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7" descr="docker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6" r="21371"/>
          <a:stretch>
            <a:fillRect/>
          </a:stretch>
        </p:blipFill>
        <p:spPr bwMode="auto">
          <a:xfrm>
            <a:off x="457200" y="1485604"/>
            <a:ext cx="22002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1" descr="sql-databas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4" r="24583"/>
          <a:stretch>
            <a:fillRect/>
          </a:stretch>
        </p:blipFill>
        <p:spPr bwMode="auto">
          <a:xfrm>
            <a:off x="6642100" y="4411652"/>
            <a:ext cx="22225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0" name="Picture 8" descr="Node.js_logo.svg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1668166"/>
            <a:ext cx="2560637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1" descr="redhat-logo-cloud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03091"/>
            <a:ext cx="2011363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elasticsearch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12" y="3543380"/>
            <a:ext cx="5788478" cy="868272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9275" y="385763"/>
            <a:ext cx="8320088" cy="917575"/>
          </a:xfrm>
        </p:spPr>
        <p:txBody>
          <a:bodyPr/>
          <a:lstStyle/>
          <a:p>
            <a:pPr>
              <a:defRPr/>
            </a:pPr>
            <a:r>
              <a:rPr smtClean="0">
                <a:solidFill>
                  <a:srgbClr val="63666A"/>
                </a:solidFill>
              </a:rPr>
              <a:t>System Architectur</a:t>
            </a:r>
            <a:r>
              <a:rPr>
                <a:solidFill>
                  <a:srgbClr val="63666A"/>
                </a:solidFill>
              </a:rPr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5285F7-655B-8143-A0C8-3459ACCA1E24}" type="slidenum">
              <a:rPr lang="uk-UA" smtClean="0"/>
              <a:pPr>
                <a:defRPr/>
              </a:pPr>
              <a:t>8</a:t>
            </a:fld>
            <a:endParaRPr lang="uk-UA" dirty="0"/>
          </a:p>
        </p:txBody>
      </p:sp>
      <p:pic>
        <p:nvPicPr>
          <p:cNvPr id="5" name="Picture 4" descr="Architecture Diagram V7 - Rever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48" y="1897630"/>
            <a:ext cx="11521314" cy="76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17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8818" y="385151"/>
            <a:ext cx="5760229" cy="917575"/>
          </a:xfrm>
        </p:spPr>
        <p:txBody>
          <a:bodyPr/>
          <a:lstStyle/>
          <a:p>
            <a:pPr>
              <a:defRPr/>
            </a:pPr>
            <a:r>
              <a:rPr smtClean="0"/>
              <a:t>Live Demo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46D4F53-B05F-7B47-A871-ECFC010B3143}" type="slidenum">
              <a:rPr lang="uk-UA" smtClean="0"/>
              <a:pPr>
                <a:defRPr/>
              </a:pPr>
              <a:t>9</a:t>
            </a:fld>
            <a:endParaRPr lang="uk-UA" dirty="0"/>
          </a:p>
        </p:txBody>
      </p:sp>
      <p:pic>
        <p:nvPicPr>
          <p:cNvPr id="78851" name="Picture 1" descr="Finished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296863"/>
            <a:ext cx="226853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PTUM BRAND TEMPLATE">
  <a:themeElements>
    <a:clrScheme name="Optum">
      <a:dk1>
        <a:srgbClr val="55565A"/>
      </a:dk1>
      <a:lt1>
        <a:srgbClr val="FFFFFF"/>
      </a:lt1>
      <a:dk2>
        <a:srgbClr val="E87722"/>
      </a:dk2>
      <a:lt2>
        <a:srgbClr val="EAEAEA"/>
      </a:lt2>
      <a:accent1>
        <a:srgbClr val="E87722"/>
      </a:accent1>
      <a:accent2>
        <a:srgbClr val="F2B411"/>
      </a:accent2>
      <a:accent3>
        <a:srgbClr val="63666A"/>
      </a:accent3>
      <a:accent4>
        <a:srgbClr val="888B8D"/>
      </a:accent4>
      <a:accent5>
        <a:srgbClr val="B1B3B3"/>
      </a:accent5>
      <a:accent6>
        <a:srgbClr val="D0D0CE"/>
      </a:accent6>
      <a:hlink>
        <a:srgbClr val="00549F"/>
      </a:hlink>
      <a:folHlink>
        <a:srgbClr val="00549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ptum_Internal_Template_2016_4x3.potx" id="{27BC595C-A4E7-4C8A-90CB-9197DDEC53D4}" vid="{DCD9E58D-D969-4531-8014-F18D08A8E0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ptum">
    <a:dk1>
      <a:srgbClr val="55565A"/>
    </a:dk1>
    <a:lt1>
      <a:srgbClr val="FFFFFF"/>
    </a:lt1>
    <a:dk2>
      <a:srgbClr val="E87722"/>
    </a:dk2>
    <a:lt2>
      <a:srgbClr val="EAEAEA"/>
    </a:lt2>
    <a:accent1>
      <a:srgbClr val="E87722"/>
    </a:accent1>
    <a:accent2>
      <a:srgbClr val="F2B411"/>
    </a:accent2>
    <a:accent3>
      <a:srgbClr val="63666A"/>
    </a:accent3>
    <a:accent4>
      <a:srgbClr val="888B8D"/>
    </a:accent4>
    <a:accent5>
      <a:srgbClr val="B1B3B3"/>
    </a:accent5>
    <a:accent6>
      <a:srgbClr val="D0D0CE"/>
    </a:accent6>
    <a:hlink>
      <a:srgbClr val="00549F"/>
    </a:hlink>
    <a:folHlink>
      <a:srgbClr val="00549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0BB5962AB3C45A9A1CE1EC4C4F647" ma:contentTypeVersion="3" ma:contentTypeDescription="Create a new document." ma:contentTypeScope="" ma:versionID="f0876370c90de824ab54c09b0bd2a056">
  <xsd:schema xmlns:xsd="http://www.w3.org/2001/XMLSchema" xmlns:xs="http://www.w3.org/2001/XMLSchema" xmlns:p="http://schemas.microsoft.com/office/2006/metadata/properties" xmlns:ns3="630a2e83-186a-4a0f-ab27-bee8a8096abc" targetNamespace="http://schemas.microsoft.com/office/2006/metadata/properties" ma:root="true" ma:fieldsID="a2a3b5ed8b4accd7c8a398d0cb075271" ns3:_="">
    <xsd:import namespace="630a2e83-186a-4a0f-ab27-bee8a8096ab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0a2e83-186a-4a0f-ab27-bee8a8096a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30a2e83-186a-4a0f-ab27-bee8a8096abc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1B0F3-A957-46C1-B237-B18B8172C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0a2e83-186a-4a0f-ab27-bee8a8096a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26066</TotalTime>
  <Words>1511</Words>
  <Application>Microsoft Macintosh PowerPoint</Application>
  <PresentationFormat>Custom</PresentationFormat>
  <Paragraphs>573</Paragraphs>
  <Slides>25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OPTUM BRAND TEMPLATE</vt:lpstr>
      <vt:lpstr>Novachain - Automated Transaction Reconciliation </vt:lpstr>
      <vt:lpstr>Defining the Problem</vt:lpstr>
      <vt:lpstr>Defined Problem</vt:lpstr>
      <vt:lpstr>Defined Problem</vt:lpstr>
      <vt:lpstr>Building a Custom Platform</vt:lpstr>
      <vt:lpstr>Blockchain vs. Novachain</vt:lpstr>
      <vt:lpstr>Tech Stack</vt:lpstr>
      <vt:lpstr>System Architecture</vt:lpstr>
      <vt:lpstr>Live Demo</vt:lpstr>
      <vt:lpstr>Added Value</vt:lpstr>
      <vt:lpstr>Future of Novachain</vt:lpstr>
      <vt:lpstr>Thank you  Any questions?</vt:lpstr>
      <vt:lpstr>Appendix</vt:lpstr>
      <vt:lpstr>PowerPoint Presentation</vt:lpstr>
      <vt:lpstr>Progress and Accomplishments</vt:lpstr>
      <vt:lpstr>What We Learned</vt:lpstr>
      <vt:lpstr>System Architecture</vt:lpstr>
      <vt:lpstr>PowerPoint Presentation</vt:lpstr>
      <vt:lpstr>Added Company Value</vt:lpstr>
      <vt:lpstr>Soft Benefits</vt:lpstr>
      <vt:lpstr>Cost Breakdown – Pilot</vt:lpstr>
      <vt:lpstr>Cost Breakdown – Pilot</vt:lpstr>
      <vt:lpstr>Cost Breakdown – Full Scale</vt:lpstr>
      <vt:lpstr>Benefits Breakdown</vt:lpstr>
      <vt:lpstr>Blockchain Solution</vt:lpstr>
    </vt:vector>
  </TitlesOfParts>
  <Manager/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brand template</dc:title>
  <dc:subject>&lt;Speech title here&gt;</dc:subject>
  <dc:creator>&lt;speaker name here&gt;</dc:creator>
  <cp:keywords>MSVID, Brand Guidelines, Branding, Visual Identity, grid</cp:keywords>
  <dc:description>Template: Maryfj_x000d_
Formatting: _x000d_
Audience Type:</dc:description>
  <cp:lastModifiedBy>Underhill, Chad J</cp:lastModifiedBy>
  <cp:revision>803</cp:revision>
  <cp:lastPrinted>2017-07-28T13:39:09Z</cp:lastPrinted>
  <dcterms:created xsi:type="dcterms:W3CDTF">2014-06-10T19:28:25Z</dcterms:created>
  <dcterms:modified xsi:type="dcterms:W3CDTF">2017-08-17T17:12:55Z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