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5" r:id="rId4"/>
    <p:sldId id="264" r:id="rId5"/>
    <p:sldId id="270" r:id="rId6"/>
    <p:sldId id="266" r:id="rId7"/>
    <p:sldId id="263" r:id="rId8"/>
    <p:sldId id="272" r:id="rId9"/>
    <p:sldId id="275" r:id="rId10"/>
    <p:sldId id="274" r:id="rId11"/>
    <p:sldId id="297" r:id="rId12"/>
    <p:sldId id="295" r:id="rId13"/>
    <p:sldId id="296" r:id="rId14"/>
    <p:sldId id="294" r:id="rId15"/>
    <p:sldId id="282" r:id="rId16"/>
    <p:sldId id="276" r:id="rId17"/>
    <p:sldId id="283" r:id="rId18"/>
    <p:sldId id="284" r:id="rId19"/>
    <p:sldId id="285" r:id="rId20"/>
    <p:sldId id="288" r:id="rId21"/>
    <p:sldId id="287" r:id="rId22"/>
    <p:sldId id="281" r:id="rId23"/>
    <p:sldId id="280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강산" initials="이" lastIdx="2" clrIdx="0">
    <p:extLst>
      <p:ext uri="{19B8F6BF-5375-455C-9EA6-DF929625EA0E}">
        <p15:presenceInfo xmlns:p15="http://schemas.microsoft.com/office/powerpoint/2012/main" userId="S::2084025@pcu.ac.kr::ed40cc96-4bfe-49f4-a9cc-dc84baf422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0" y="3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0T10:25:43.88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0-11-20T10:25:48.979" idx="2">
    <p:pos x="146" y="146"/>
    <p:text>ㅁㄴㅇㄹㄴㅁㅇㄹ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4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6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5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9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B009-657C-4B6B-93A7-FB788801DCF3}" type="datetimeFigureOut">
              <a:rPr lang="ko-KR" altLang="en-US" smtClean="0"/>
              <a:t>2020. 11. 20.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BFC1-002F-42F6-94F9-28494423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4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hatchareading.com/havent-forgotten-k-jessica-jon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hatchareading.com/havent-forgotten-k-jessica-jon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4162F1-CD35-4426-9C2A-6B15412EFB46}"/>
              </a:ext>
            </a:extLst>
          </p:cNvPr>
          <p:cNvSpPr txBox="1"/>
          <p:nvPr/>
        </p:nvSpPr>
        <p:spPr>
          <a:xfrm>
            <a:off x="1498860" y="1110761"/>
            <a:ext cx="9615340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/>
              <a:t>Microservices Architecture</a:t>
            </a:r>
          </a:p>
          <a:p>
            <a:pPr algn="ctr">
              <a:lnSpc>
                <a:spcPct val="150000"/>
              </a:lnSpc>
            </a:pPr>
            <a:r>
              <a:rPr lang="en-US" altLang="ko-KR" sz="6000" dirty="0"/>
              <a:t>Open Banking API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6C971-E142-4936-8E5C-57C6BB56BD70}"/>
              </a:ext>
            </a:extLst>
          </p:cNvPr>
          <p:cNvSpPr txBox="1"/>
          <p:nvPr/>
        </p:nvSpPr>
        <p:spPr>
          <a:xfrm>
            <a:off x="4553146" y="4565529"/>
            <a:ext cx="3506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장원익</a:t>
            </a:r>
            <a:endParaRPr lang="en-US" altLang="ko-KR" sz="2800" dirty="0"/>
          </a:p>
          <a:p>
            <a:pPr algn="ctr"/>
            <a:r>
              <a:rPr lang="en-US" altLang="ko-KR" sz="2800" dirty="0"/>
              <a:t>Cyber Security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88D77F-E485-4031-975A-7F3A9ABBAB42}"/>
              </a:ext>
            </a:extLst>
          </p:cNvPr>
          <p:cNvSpPr/>
          <p:nvPr/>
        </p:nvSpPr>
        <p:spPr>
          <a:xfrm>
            <a:off x="5984448" y="5519636"/>
            <a:ext cx="644165" cy="32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9741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28626-B0F7-452C-A6B9-913B61190A9C}"/>
              </a:ext>
            </a:extLst>
          </p:cNvPr>
          <p:cNvSpPr txBox="1"/>
          <p:nvPr/>
        </p:nvSpPr>
        <p:spPr>
          <a:xfrm>
            <a:off x="1562101" y="2577870"/>
            <a:ext cx="9558779" cy="9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2.</a:t>
            </a:r>
            <a:r>
              <a:rPr lang="ko-KR" altLang="en-US" sz="4400" dirty="0"/>
              <a:t> </a:t>
            </a:r>
            <a:r>
              <a:rPr lang="en-US" altLang="ko-KR" sz="4400" dirty="0"/>
              <a:t>JWT Token</a:t>
            </a:r>
            <a:r>
              <a:rPr lang="ko-KR" altLang="en-US" sz="4400" dirty="0"/>
              <a:t> 기반 인증 방식 </a:t>
            </a:r>
            <a:r>
              <a:rPr lang="en-US" altLang="ko-KR" sz="4400" dirty="0"/>
              <a:t>OAuth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985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EB88B-810C-074C-A519-69260B0380B8}"/>
              </a:ext>
            </a:extLst>
          </p:cNvPr>
          <p:cNvSpPr txBox="1"/>
          <p:nvPr/>
        </p:nvSpPr>
        <p:spPr>
          <a:xfrm>
            <a:off x="4931454" y="147565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기존의</a:t>
            </a:r>
            <a:r>
              <a:rPr kumimoji="1" lang="ko-KR" altLang="en-US" dirty="0"/>
              <a:t> 인증 방식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277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5119F6-7922-BE4B-90AA-F528A0F0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481332"/>
            <a:ext cx="6934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3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8577A6-542B-0E4C-90EE-BA3F08FF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56" y="1002045"/>
            <a:ext cx="7772688" cy="47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7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C52163-36E6-744E-BE62-37EE47FD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19" y="1301576"/>
            <a:ext cx="6553561" cy="51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28626-B0F7-452C-A6B9-913B61190A9C}"/>
              </a:ext>
            </a:extLst>
          </p:cNvPr>
          <p:cNvSpPr txBox="1"/>
          <p:nvPr/>
        </p:nvSpPr>
        <p:spPr>
          <a:xfrm>
            <a:off x="790576" y="2577870"/>
            <a:ext cx="9558779" cy="168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</a:t>
            </a:r>
            <a:r>
              <a:rPr lang="ko-KR" altLang="en-US" sz="4400" dirty="0"/>
              <a:t> </a:t>
            </a:r>
            <a:r>
              <a:rPr lang="en-US" altLang="ko-KR" sz="4400" dirty="0" err="1"/>
              <a:t>FinX</a:t>
            </a:r>
            <a:r>
              <a:rPr lang="en-US" altLang="ko-KR" sz="4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OPEN Banking API 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E7D368-21DD-42A2-9EFE-6BDE325B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0"/>
            <a:ext cx="390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5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8A46C-80DE-45B5-9085-78194992AAD2}"/>
              </a:ext>
            </a:extLst>
          </p:cNvPr>
          <p:cNvSpPr txBox="1"/>
          <p:nvPr/>
        </p:nvSpPr>
        <p:spPr>
          <a:xfrm>
            <a:off x="4391025" y="390034"/>
            <a:ext cx="530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Technologies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97C4A4-9836-4550-B6F1-CD9DC9A7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191116"/>
            <a:ext cx="10172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9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8A46C-80DE-45B5-9085-78194992AAD2}"/>
              </a:ext>
            </a:extLst>
          </p:cNvPr>
          <p:cNvSpPr txBox="1"/>
          <p:nvPr/>
        </p:nvSpPr>
        <p:spPr>
          <a:xfrm>
            <a:off x="685800" y="390034"/>
            <a:ext cx="1163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계획 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B36D2-4E7D-46E8-A030-F7AC22C78792}"/>
              </a:ext>
            </a:extLst>
          </p:cNvPr>
          <p:cNvSpPr txBox="1"/>
          <p:nvPr/>
        </p:nvSpPr>
        <p:spPr>
          <a:xfrm>
            <a:off x="762000" y="1295400"/>
            <a:ext cx="10696575" cy="498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젊은 스타트업 회사 혹은 자본이 많은 회사들은 요즘 서비스 구조를 </a:t>
            </a:r>
            <a:r>
              <a:rPr lang="ko-KR" altLang="en-US" sz="2000" dirty="0" err="1"/>
              <a:t>모놀리식</a:t>
            </a:r>
            <a:r>
              <a:rPr lang="ko-KR" altLang="en-US" sz="2000" dirty="0"/>
              <a:t> 구조에서 마이크로 서비스 구조로 바꾸려고 연구 및 개발을 진행하는 중이다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변화에 맞추어서 이론만 습득했던 마이크로 서비스에 대해 구현을 해봄으로써 스스로의 기술 스택을 발전시키고자 하였다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금융 개발에 대한 관심이 과거부터 지속적으로 높아지고 있는 만큼 </a:t>
            </a:r>
            <a:r>
              <a:rPr lang="ko-KR" altLang="en-US" sz="2000" dirty="0" err="1"/>
              <a:t>오픈뱅킹에서</a:t>
            </a:r>
            <a:r>
              <a:rPr lang="ko-KR" altLang="en-US" sz="2000" dirty="0"/>
              <a:t> 제공하는 </a:t>
            </a:r>
            <a:r>
              <a:rPr lang="en-US" altLang="ko-KR" sz="2000" dirty="0"/>
              <a:t>API</a:t>
            </a:r>
            <a:r>
              <a:rPr lang="ko-KR" altLang="en-US" sz="2000" dirty="0"/>
              <a:t>를 사용한 금융 개발을 진행해보고자 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마이크로 서비스는 서버 구조에 불과하고 이러한 서버 구조를 사용하는 서비스를 개발하기 위해 금융 분야로 관심을 가져보았고</a:t>
            </a:r>
            <a:r>
              <a:rPr lang="en-US" altLang="ko-KR" sz="2000" dirty="0"/>
              <a:t>, </a:t>
            </a:r>
            <a:r>
              <a:rPr lang="ko-KR" altLang="en-US" sz="2000" dirty="0"/>
              <a:t>앞으로 </a:t>
            </a:r>
            <a:r>
              <a:rPr lang="en-US" altLang="ko-KR" sz="2000" dirty="0"/>
              <a:t>Fintech</a:t>
            </a:r>
            <a:r>
              <a:rPr lang="ko-KR" altLang="en-US" sz="2000" dirty="0"/>
              <a:t>와 관련하여 더욱 지식을 확장할 수 있다고 판단하여 이와 같은 내용을 개발해 보기로 하였다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41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8A46C-80DE-45B5-9085-78194992AAD2}"/>
              </a:ext>
            </a:extLst>
          </p:cNvPr>
          <p:cNvSpPr txBox="1"/>
          <p:nvPr/>
        </p:nvSpPr>
        <p:spPr>
          <a:xfrm>
            <a:off x="685800" y="390034"/>
            <a:ext cx="1163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서비스 목적 및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B36D2-4E7D-46E8-A030-F7AC22C78792}"/>
              </a:ext>
            </a:extLst>
          </p:cNvPr>
          <p:cNvSpPr txBox="1"/>
          <p:nvPr/>
        </p:nvSpPr>
        <p:spPr>
          <a:xfrm>
            <a:off x="762000" y="1295400"/>
            <a:ext cx="10696575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 목적</a:t>
            </a:r>
            <a:r>
              <a:rPr lang="ko-KR" altLang="en-US" sz="2000" dirty="0"/>
              <a:t> 이 서비스의 목적은 사용자의 계좌 목록과 각각의 계좌에 대한 입</a:t>
            </a:r>
            <a:r>
              <a:rPr lang="en-US" altLang="ko-KR" sz="2000" dirty="0"/>
              <a:t>/</a:t>
            </a:r>
            <a:r>
              <a:rPr lang="ko-KR" altLang="en-US" sz="2000" dirty="0"/>
              <a:t>출금 내역을 보여줌과 동시에 고정 지출 목록을 구성하여 해당 계좌에서 지정된 고정 지출 목록과 금액에는 어떠한 내용이 있으며 현재 잔액에서 고정 지출을 제외한 잔액은 얼마인지 표시를 해주기 위한 서비스이다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이러한 과정에서 입</a:t>
            </a:r>
            <a:r>
              <a:rPr lang="en-US" altLang="ko-KR" sz="2000" dirty="0"/>
              <a:t>/</a:t>
            </a:r>
            <a:r>
              <a:rPr lang="ko-KR" altLang="en-US" sz="2000" dirty="0"/>
              <a:t>출금 내역을 분석하여 고정 지출로 판단되는 내역을 자동으로 고정 지출로 등록을 해주는 서비스를 주 목적으로 구상하였다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 방식</a:t>
            </a:r>
            <a:r>
              <a:rPr lang="ko-KR" altLang="en-US" sz="2000" dirty="0"/>
              <a:t> 서비스는 모바일 앱 형태의 웹 서비스로 제공될 예정이다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04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8A46C-80DE-45B5-9085-78194992AAD2}"/>
              </a:ext>
            </a:extLst>
          </p:cNvPr>
          <p:cNvSpPr txBox="1"/>
          <p:nvPr/>
        </p:nvSpPr>
        <p:spPr>
          <a:xfrm>
            <a:off x="685800" y="390034"/>
            <a:ext cx="1163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컨텐츠 목록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B36D2-4E7D-46E8-A030-F7AC22C78792}"/>
              </a:ext>
            </a:extLst>
          </p:cNvPr>
          <p:cNvSpPr txBox="1"/>
          <p:nvPr/>
        </p:nvSpPr>
        <p:spPr>
          <a:xfrm>
            <a:off x="762000" y="1295400"/>
            <a:ext cx="10696575" cy="5120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로그인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로그아웃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회원가입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계좌목록 조회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계좌 잔액 조회 </a:t>
            </a:r>
            <a:r>
              <a:rPr lang="en-US" altLang="ko-KR" sz="2000" dirty="0"/>
              <a:t>(</a:t>
            </a:r>
            <a:r>
              <a:rPr lang="ko-KR" altLang="en-US" sz="2000" dirty="0"/>
              <a:t>총 잔액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사용가능한 잔액 조회 </a:t>
            </a:r>
            <a:r>
              <a:rPr lang="en-US" altLang="ko-KR" sz="2000" dirty="0"/>
              <a:t>(</a:t>
            </a:r>
            <a:r>
              <a:rPr lang="ko-KR" altLang="en-US" sz="2000" dirty="0"/>
              <a:t>고정 지출을 제외한 잔액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입</a:t>
            </a:r>
            <a:r>
              <a:rPr lang="en-US" altLang="ko-KR" sz="2000" dirty="0"/>
              <a:t>/</a:t>
            </a:r>
            <a:r>
              <a:rPr lang="ko-KR" altLang="en-US" sz="2000" dirty="0"/>
              <a:t>출금 내역 조회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고정 지출 목록 조회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고정 지출 등록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고정 지출 삭제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고정 지출 분석</a:t>
            </a:r>
          </a:p>
        </p:txBody>
      </p:sp>
    </p:spTree>
    <p:extLst>
      <p:ext uri="{BB962C8B-B14F-4D97-AF65-F5344CB8AC3E}">
        <p14:creationId xmlns:p14="http://schemas.microsoft.com/office/powerpoint/2010/main" val="37483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막힌 원호 103">
            <a:extLst>
              <a:ext uri="{FF2B5EF4-FFF2-40B4-BE49-F238E27FC236}">
                <a16:creationId xmlns:a16="http://schemas.microsoft.com/office/drawing/2014/main" id="{9F7FA661-C5EB-46D0-BCC1-FDF978AF2215}"/>
              </a:ext>
            </a:extLst>
          </p:cNvPr>
          <p:cNvSpPr/>
          <p:nvPr/>
        </p:nvSpPr>
        <p:spPr>
          <a:xfrm rot="5400000">
            <a:off x="-3314700" y="390525"/>
            <a:ext cx="7981950" cy="6076950"/>
          </a:xfrm>
          <a:prstGeom prst="blockArc">
            <a:avLst>
              <a:gd name="adj1" fmla="val 10800000"/>
              <a:gd name="adj2" fmla="val 0"/>
              <a:gd name="adj3" fmla="val 20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C2B9E8A-1D4C-4198-9838-91C898F81DC6}"/>
              </a:ext>
            </a:extLst>
          </p:cNvPr>
          <p:cNvSpPr/>
          <p:nvPr/>
        </p:nvSpPr>
        <p:spPr>
          <a:xfrm>
            <a:off x="2128838" y="66675"/>
            <a:ext cx="1104900" cy="1104900"/>
          </a:xfrm>
          <a:prstGeom prst="ellipse">
            <a:avLst/>
          </a:prstGeom>
          <a:solidFill>
            <a:srgbClr val="4B2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E47806B-0479-47AE-A0F1-2317A9A09E51}"/>
              </a:ext>
            </a:extLst>
          </p:cNvPr>
          <p:cNvSpPr/>
          <p:nvPr/>
        </p:nvSpPr>
        <p:spPr>
          <a:xfrm>
            <a:off x="2828926" y="1419225"/>
            <a:ext cx="1104900" cy="1104900"/>
          </a:xfrm>
          <a:prstGeom prst="ellipse">
            <a:avLst/>
          </a:prstGeom>
          <a:solidFill>
            <a:srgbClr val="C64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E41B685-7B28-4CD1-9419-0A5DBA0D8304}"/>
              </a:ext>
            </a:extLst>
          </p:cNvPr>
          <p:cNvSpPr/>
          <p:nvPr/>
        </p:nvSpPr>
        <p:spPr>
          <a:xfrm>
            <a:off x="2824163" y="4333875"/>
            <a:ext cx="1104900" cy="11049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79690CB-4642-4A43-8FA5-C3A7A426CA87}"/>
              </a:ext>
            </a:extLst>
          </p:cNvPr>
          <p:cNvSpPr/>
          <p:nvPr/>
        </p:nvSpPr>
        <p:spPr>
          <a:xfrm>
            <a:off x="2128838" y="5686425"/>
            <a:ext cx="1104900" cy="1104900"/>
          </a:xfrm>
          <a:prstGeom prst="ellipse">
            <a:avLst/>
          </a:prstGeom>
          <a:solidFill>
            <a:srgbClr val="F59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E68BE9D-CDC2-4425-A4FA-C2F00A895AAB}"/>
              </a:ext>
            </a:extLst>
          </p:cNvPr>
          <p:cNvSpPr/>
          <p:nvPr/>
        </p:nvSpPr>
        <p:spPr>
          <a:xfrm>
            <a:off x="3233738" y="2857500"/>
            <a:ext cx="1104900" cy="1104900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585DA4E-BB6A-453D-B85F-9BD3A6779416}"/>
              </a:ext>
            </a:extLst>
          </p:cNvPr>
          <p:cNvSpPr/>
          <p:nvPr/>
        </p:nvSpPr>
        <p:spPr>
          <a:xfrm>
            <a:off x="2205038" y="142875"/>
            <a:ext cx="952500" cy="952500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E3C9133-5901-49B3-9F7F-CC8129DFC93E}"/>
              </a:ext>
            </a:extLst>
          </p:cNvPr>
          <p:cNvSpPr/>
          <p:nvPr/>
        </p:nvSpPr>
        <p:spPr>
          <a:xfrm>
            <a:off x="2900363" y="1495425"/>
            <a:ext cx="952500" cy="952500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45485C58-CBFA-4409-8D9D-06A08FAE5151}"/>
              </a:ext>
            </a:extLst>
          </p:cNvPr>
          <p:cNvSpPr/>
          <p:nvPr/>
        </p:nvSpPr>
        <p:spPr>
          <a:xfrm>
            <a:off x="3309938" y="2933700"/>
            <a:ext cx="952500" cy="952500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D667036-B43B-4021-8CBA-E2CBDAE66CB7}"/>
              </a:ext>
            </a:extLst>
          </p:cNvPr>
          <p:cNvSpPr/>
          <p:nvPr/>
        </p:nvSpPr>
        <p:spPr>
          <a:xfrm>
            <a:off x="2900363" y="4410075"/>
            <a:ext cx="952500" cy="952500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813E9AB-F927-4A3C-8D7F-D0546662F0E7}"/>
              </a:ext>
            </a:extLst>
          </p:cNvPr>
          <p:cNvSpPr/>
          <p:nvPr/>
        </p:nvSpPr>
        <p:spPr>
          <a:xfrm>
            <a:off x="2205038" y="5767388"/>
            <a:ext cx="952500" cy="952500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그래픽 129" descr="클립보드">
            <a:extLst>
              <a:ext uri="{FF2B5EF4-FFF2-40B4-BE49-F238E27FC236}">
                <a16:creationId xmlns:a16="http://schemas.microsoft.com/office/drawing/2014/main" id="{969FAE62-3ECE-4979-9BDC-9F1E906B8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3151" y="252413"/>
            <a:ext cx="714374" cy="714374"/>
          </a:xfrm>
          <a:prstGeom prst="rect">
            <a:avLst/>
          </a:prstGeom>
        </p:spPr>
      </p:pic>
      <p:pic>
        <p:nvPicPr>
          <p:cNvPr id="132" name="그래픽 131" descr="UI UX">
            <a:extLst>
              <a:ext uri="{FF2B5EF4-FFF2-40B4-BE49-F238E27FC236}">
                <a16:creationId xmlns:a16="http://schemas.microsoft.com/office/drawing/2014/main" id="{F80F9513-6C1B-4376-93D4-6AD789754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9901" y="1628775"/>
            <a:ext cx="762000" cy="762000"/>
          </a:xfrm>
          <a:prstGeom prst="rect">
            <a:avLst/>
          </a:prstGeom>
        </p:spPr>
      </p:pic>
      <p:pic>
        <p:nvPicPr>
          <p:cNvPr id="134" name="그래픽 133" descr="원형 차트가 있는 프레젠테이션">
            <a:extLst>
              <a:ext uri="{FF2B5EF4-FFF2-40B4-BE49-F238E27FC236}">
                <a16:creationId xmlns:a16="http://schemas.microsoft.com/office/drawing/2014/main" id="{B2057A29-FAF1-4FF2-96F1-C2162C3A8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1956" y="4535904"/>
            <a:ext cx="689811" cy="68981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C511591-C84B-4461-B1F0-DEE1D0E5A0EB}"/>
              </a:ext>
            </a:extLst>
          </p:cNvPr>
          <p:cNvSpPr txBox="1"/>
          <p:nvPr/>
        </p:nvSpPr>
        <p:spPr>
          <a:xfrm>
            <a:off x="6142127" y="1539386"/>
            <a:ext cx="26924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</a:schemeClr>
                </a:solidFill>
              </a:rPr>
              <a:t>01. </a:t>
            </a:r>
            <a:r>
              <a:rPr lang="en-US" altLang="ko-KR" sz="4000" b="1" dirty="0">
                <a:solidFill>
                  <a:schemeClr val="tx1">
                    <a:lumMod val="95000"/>
                  </a:schemeClr>
                </a:solidFill>
              </a:rPr>
              <a:t>MSA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solidFill>
                  <a:schemeClr val="tx1">
                    <a:lumMod val="75000"/>
                  </a:schemeClr>
                </a:solidFill>
              </a:rPr>
              <a:t>Microservices Architecture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CF89B48-F1DC-4335-982C-E8061F4CD8A9}"/>
              </a:ext>
            </a:extLst>
          </p:cNvPr>
          <p:cNvSpPr txBox="1"/>
          <p:nvPr/>
        </p:nvSpPr>
        <p:spPr>
          <a:xfrm>
            <a:off x="6186178" y="3990041"/>
            <a:ext cx="20828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02. </a:t>
            </a:r>
            <a:r>
              <a:rPr lang="en-US" altLang="ko-KR" sz="4000" b="1" dirty="0"/>
              <a:t>Fintech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Open Banking API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0FC29E-09DE-4C51-9760-7EE8BEBC5E02}"/>
              </a:ext>
            </a:extLst>
          </p:cNvPr>
          <p:cNvSpPr txBox="1"/>
          <p:nvPr/>
        </p:nvSpPr>
        <p:spPr>
          <a:xfrm>
            <a:off x="222149" y="3072199"/>
            <a:ext cx="288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/>
                  </a:solidFill>
                </a:ln>
              </a:rPr>
              <a:t>Technologies</a:t>
            </a:r>
            <a:endParaRPr lang="ko-KR" altLang="en-US" sz="36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D5B7EC0-ED03-4DCF-BA7D-308FF654279E}"/>
              </a:ext>
            </a:extLst>
          </p:cNvPr>
          <p:cNvSpPr/>
          <p:nvPr/>
        </p:nvSpPr>
        <p:spPr>
          <a:xfrm>
            <a:off x="447674" y="-922421"/>
            <a:ext cx="1998747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5C1EDF2-EA70-4F84-B839-6F8A50BE77E2}"/>
              </a:ext>
            </a:extLst>
          </p:cNvPr>
          <p:cNvSpPr/>
          <p:nvPr/>
        </p:nvSpPr>
        <p:spPr>
          <a:xfrm>
            <a:off x="447673" y="6866021"/>
            <a:ext cx="1998747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래픽 1" descr="클립보드">
            <a:extLst>
              <a:ext uri="{FF2B5EF4-FFF2-40B4-BE49-F238E27FC236}">
                <a16:creationId xmlns:a16="http://schemas.microsoft.com/office/drawing/2014/main" id="{A3BAB1B1-E678-4778-B7C4-BCB3F237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1" y="3052763"/>
            <a:ext cx="714374" cy="714374"/>
          </a:xfrm>
          <a:prstGeom prst="rect">
            <a:avLst/>
          </a:prstGeom>
        </p:spPr>
      </p:pic>
      <p:pic>
        <p:nvPicPr>
          <p:cNvPr id="3" name="그래픽 2" descr="UI UX">
            <a:extLst>
              <a:ext uri="{FF2B5EF4-FFF2-40B4-BE49-F238E27FC236}">
                <a16:creationId xmlns:a16="http://schemas.microsoft.com/office/drawing/2014/main" id="{9AA8843D-C1AB-47AC-97F0-BA19AD90C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8382" y="5883703"/>
            <a:ext cx="762000" cy="762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659B50-3406-4051-AB89-77859969D089}"/>
              </a:ext>
            </a:extLst>
          </p:cNvPr>
          <p:cNvCxnSpPr>
            <a:cxnSpLocks/>
          </p:cNvCxnSpPr>
          <p:nvPr/>
        </p:nvCxnSpPr>
        <p:spPr>
          <a:xfrm>
            <a:off x="5328137" y="3412217"/>
            <a:ext cx="4676776" cy="11534"/>
          </a:xfrm>
          <a:prstGeom prst="line">
            <a:avLst/>
          </a:prstGeom>
          <a:ln w="28575">
            <a:solidFill>
              <a:schemeClr val="dk1">
                <a:alpha val="3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7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B0D8FE6-BEAD-4377-9A7A-3A8DBCEE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3000375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49D3AA-EC77-444B-8254-45BA60C6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49" y="0"/>
            <a:ext cx="3000376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752163-938B-449D-8E71-104F0B610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599" y="0"/>
            <a:ext cx="315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2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7D499BC-C35D-48CD-9CBC-A372AC23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6" y="0"/>
            <a:ext cx="3295650" cy="685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2C41D79-FA23-47B6-8861-3A856DC0D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66" y="0"/>
            <a:ext cx="329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6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8A46C-80DE-45B5-9085-78194992AAD2}"/>
              </a:ext>
            </a:extLst>
          </p:cNvPr>
          <p:cNvSpPr txBox="1"/>
          <p:nvPr/>
        </p:nvSpPr>
        <p:spPr>
          <a:xfrm>
            <a:off x="3495675" y="819151"/>
            <a:ext cx="720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Microservice Architecture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1E923D-232A-4F02-B7B9-1292481B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47824"/>
            <a:ext cx="101441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6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8A46C-80DE-45B5-9085-78194992AAD2}"/>
              </a:ext>
            </a:extLst>
          </p:cNvPr>
          <p:cNvSpPr txBox="1"/>
          <p:nvPr/>
        </p:nvSpPr>
        <p:spPr>
          <a:xfrm>
            <a:off x="4295775" y="523876"/>
            <a:ext cx="530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Deploy Structure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8B6B70-C186-4143-9649-2F4A2589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409699"/>
            <a:ext cx="101536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1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1D8AA-0592-49D1-BD6C-F5DB4A9A99BE}"/>
              </a:ext>
            </a:extLst>
          </p:cNvPr>
          <p:cNvSpPr txBox="1"/>
          <p:nvPr/>
        </p:nvSpPr>
        <p:spPr>
          <a:xfrm>
            <a:off x="4600575" y="563982"/>
            <a:ext cx="530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Eureka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DB7154-BC07-473B-B953-C69E120C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85" y="2507530"/>
            <a:ext cx="5763588" cy="27944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D6F32B-47F8-4F13-AE44-D36FDC24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69" y="1545995"/>
            <a:ext cx="3391737" cy="42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7A0A2B-21E0-49A6-8863-D80D3A66A647}"/>
              </a:ext>
            </a:extLst>
          </p:cNvPr>
          <p:cNvSpPr txBox="1"/>
          <p:nvPr/>
        </p:nvSpPr>
        <p:spPr>
          <a:xfrm>
            <a:off x="4600575" y="563982"/>
            <a:ext cx="530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Zuul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C7514B-8BAA-4FDB-A102-165ED028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15" y="1489169"/>
            <a:ext cx="6555572" cy="48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8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5A6310-1C90-4C6F-955D-6D04190E2BA4}"/>
              </a:ext>
            </a:extLst>
          </p:cNvPr>
          <p:cNvSpPr txBox="1"/>
          <p:nvPr/>
        </p:nvSpPr>
        <p:spPr>
          <a:xfrm>
            <a:off x="4600575" y="563982"/>
            <a:ext cx="530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Auth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AAFB70-D82D-4B12-BDD8-ECD807D3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70" y="1527509"/>
            <a:ext cx="72675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63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5C4FB-9E6D-477F-BEAB-36E45F864436}"/>
              </a:ext>
            </a:extLst>
          </p:cNvPr>
          <p:cNvSpPr txBox="1"/>
          <p:nvPr/>
        </p:nvSpPr>
        <p:spPr>
          <a:xfrm>
            <a:off x="4600575" y="563982"/>
            <a:ext cx="530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User</a:t>
            </a:r>
            <a:endParaRPr lang="ko-KR" altLang="en-US" sz="4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A7C92B-A486-4720-8053-99B5C8F2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81" y="1857408"/>
            <a:ext cx="5144580" cy="44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5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17256C-965F-44C9-AB83-B5138690923F}"/>
              </a:ext>
            </a:extLst>
          </p:cNvPr>
          <p:cNvSpPr txBox="1"/>
          <p:nvPr/>
        </p:nvSpPr>
        <p:spPr>
          <a:xfrm>
            <a:off x="4600575" y="563982"/>
            <a:ext cx="530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Banking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3ED248-B805-4ED9-9209-DD165199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9" y="1917449"/>
            <a:ext cx="5715404" cy="3331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8E8AAE-63F9-4CF7-A78F-8EB0C605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0967"/>
            <a:ext cx="5715404" cy="30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7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28626-B0F7-452C-A6B9-913B61190A9C}"/>
              </a:ext>
            </a:extLst>
          </p:cNvPr>
          <p:cNvSpPr txBox="1"/>
          <p:nvPr/>
        </p:nvSpPr>
        <p:spPr>
          <a:xfrm>
            <a:off x="895546" y="443060"/>
            <a:ext cx="543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오늘의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9C3CB-70E3-4D2E-A7FC-68A9A130B17F}"/>
              </a:ext>
            </a:extLst>
          </p:cNvPr>
          <p:cNvSpPr txBox="1"/>
          <p:nvPr/>
        </p:nvSpPr>
        <p:spPr>
          <a:xfrm>
            <a:off x="1791096" y="1819373"/>
            <a:ext cx="9106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애플리케이션 로직 진화와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sz="3200" dirty="0" err="1"/>
              <a:t>마이크로서비스</a:t>
            </a:r>
            <a:r>
              <a:rPr lang="ko-KR" altLang="en-US" sz="3200" dirty="0"/>
              <a:t> 아키텍처의 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93C14-C223-4C68-A66D-F30FA11B03B6}"/>
              </a:ext>
            </a:extLst>
          </p:cNvPr>
          <p:cNvSpPr txBox="1"/>
          <p:nvPr/>
        </p:nvSpPr>
        <p:spPr>
          <a:xfrm>
            <a:off x="1791096" y="3234965"/>
            <a:ext cx="9106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OAuth</a:t>
            </a:r>
            <a:r>
              <a:rPr lang="ko-KR" altLang="en-US" dirty="0"/>
              <a:t>인증 방식</a:t>
            </a:r>
            <a:endParaRPr lang="en-US" altLang="ko-KR" dirty="0"/>
          </a:p>
          <a:p>
            <a:r>
              <a:rPr lang="en-US" altLang="ko-KR" sz="3200" dirty="0"/>
              <a:t>	</a:t>
            </a:r>
            <a:r>
              <a:rPr lang="en-US" altLang="ko-KR" sz="3200" dirty="0" err="1"/>
              <a:t>Jwt</a:t>
            </a:r>
            <a:r>
              <a:rPr lang="en-US" altLang="ko-KR" sz="3200" dirty="0"/>
              <a:t> Token </a:t>
            </a:r>
            <a:r>
              <a:rPr lang="ko-KR" altLang="en-US" sz="3200" dirty="0"/>
              <a:t>기반  </a:t>
            </a:r>
            <a:r>
              <a:rPr lang="en-US" altLang="ko-KR" sz="3200" dirty="0"/>
              <a:t>OAuth</a:t>
            </a:r>
            <a:r>
              <a:rPr lang="ko-KR" altLang="en-US" sz="3200" dirty="0"/>
              <a:t>인증 방식</a:t>
            </a:r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0F519-0986-4629-9579-6978B0740017}"/>
              </a:ext>
            </a:extLst>
          </p:cNvPr>
          <p:cNvSpPr txBox="1"/>
          <p:nvPr/>
        </p:nvSpPr>
        <p:spPr>
          <a:xfrm>
            <a:off x="1791095" y="4650557"/>
            <a:ext cx="91062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FinX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3200" dirty="0"/>
              <a:t>Open Banking API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92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28626-B0F7-452C-A6B9-913B61190A9C}"/>
              </a:ext>
            </a:extLst>
          </p:cNvPr>
          <p:cNvSpPr txBox="1"/>
          <p:nvPr/>
        </p:nvSpPr>
        <p:spPr>
          <a:xfrm>
            <a:off x="914401" y="1415820"/>
            <a:ext cx="9558779" cy="20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/>
              <a:t> 애플리케이션 로직 진화와</a:t>
            </a:r>
            <a:endParaRPr lang="en-US" altLang="ko-KR" sz="4400" dirty="0"/>
          </a:p>
          <a:p>
            <a:pPr>
              <a:lnSpc>
                <a:spcPct val="150000"/>
              </a:lnSpc>
            </a:pPr>
            <a:r>
              <a:rPr lang="ko-KR" altLang="en-US" sz="4400" dirty="0"/>
              <a:t> </a:t>
            </a:r>
            <a:r>
              <a:rPr lang="en-US" altLang="ko-KR" sz="4400" dirty="0"/>
              <a:t>	</a:t>
            </a:r>
            <a:r>
              <a:rPr lang="ko-KR" altLang="en-US" sz="4400" dirty="0" err="1"/>
              <a:t>마이크로서비스</a:t>
            </a:r>
            <a:r>
              <a:rPr lang="ko-KR" altLang="en-US" sz="4400" dirty="0"/>
              <a:t> 아키텍처의 출현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E0F5A-4900-43F1-B47B-5653BD79A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58738" y="3429000"/>
            <a:ext cx="1954490" cy="1099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4A85F-3C29-4D7A-BE7D-DDBD8D827AF8}"/>
              </a:ext>
            </a:extLst>
          </p:cNvPr>
          <p:cNvSpPr txBox="1"/>
          <p:nvPr/>
        </p:nvSpPr>
        <p:spPr>
          <a:xfrm>
            <a:off x="3996963" y="3841169"/>
            <a:ext cx="253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사례를 중심으로</a:t>
            </a:r>
          </a:p>
        </p:txBody>
      </p:sp>
    </p:spTree>
    <p:extLst>
      <p:ext uri="{BB962C8B-B14F-4D97-AF65-F5344CB8AC3E}">
        <p14:creationId xmlns:p14="http://schemas.microsoft.com/office/powerpoint/2010/main" val="42484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00AA6-D84B-4AE0-9F0C-951FFABCE0BE}"/>
              </a:ext>
            </a:extLst>
          </p:cNvPr>
          <p:cNvSpPr/>
          <p:nvPr/>
        </p:nvSpPr>
        <p:spPr>
          <a:xfrm>
            <a:off x="434713" y="942975"/>
            <a:ext cx="11322574" cy="53244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“</a:t>
            </a:r>
            <a:r>
              <a:rPr lang="ko-KR" altLang="en-US" sz="2400" b="1" dirty="0" err="1"/>
              <a:t>넷플릭스는</a:t>
            </a:r>
            <a:r>
              <a:rPr lang="ko-KR" altLang="en-US" sz="2400" b="1" dirty="0"/>
              <a:t> 수백개의 </a:t>
            </a:r>
            <a:r>
              <a:rPr lang="ko-KR" altLang="en-US" sz="2400" b="1" dirty="0" err="1"/>
              <a:t>마이크로서비스를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AWS </a:t>
            </a:r>
            <a:r>
              <a:rPr lang="ko-KR" altLang="en-US" sz="2400" b="1" dirty="0"/>
              <a:t>클라우드 기반으로 운영하고 있는 것으로 유명하다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또한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인터널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를 기반으로 가벼운 </a:t>
            </a:r>
            <a:r>
              <a:rPr lang="en-US" altLang="ko-KR" sz="2400" b="1" dirty="0"/>
              <a:t>REST </a:t>
            </a:r>
            <a:r>
              <a:rPr lang="ko-KR" altLang="en-US" sz="2400" b="1" dirty="0"/>
              <a:t>프로토콜을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활용하여 서비스 통신을 하고 있으며</a:t>
            </a:r>
            <a:r>
              <a:rPr lang="en-US" altLang="ko-KR" sz="2400" b="1" dirty="0"/>
              <a:t>, Netflix Internal Web Service Framework(NIWS)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그리고 다양한 서비스를 발견하기 위한 목록 관리를 위한 </a:t>
            </a:r>
            <a:r>
              <a:rPr lang="en-US" altLang="ko-KR" sz="2400" b="1" dirty="0"/>
              <a:t>Eureka, </a:t>
            </a:r>
            <a:r>
              <a:rPr lang="ko-KR" altLang="en-US" sz="2400" b="1" dirty="0"/>
              <a:t>서비스간 유연한 소통을 위한 </a:t>
            </a:r>
            <a:r>
              <a:rPr lang="en-US" altLang="ko-KR" sz="2400" b="1" dirty="0"/>
              <a:t>Ribbon </a:t>
            </a:r>
            <a:r>
              <a:rPr lang="ko-KR" altLang="en-US" sz="2400" b="1" dirty="0"/>
              <a:t>등 클라우드 내 서비스 운영을 위한 수십개의 오픈 소스 프로젝트를 공개하고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6FCE1A-4AB9-41EB-9DAF-B2B9659E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1838" y="-161925"/>
            <a:ext cx="3166532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5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28626-B0F7-452C-A6B9-913B61190A9C}"/>
              </a:ext>
            </a:extLst>
          </p:cNvPr>
          <p:cNvSpPr txBox="1"/>
          <p:nvPr/>
        </p:nvSpPr>
        <p:spPr>
          <a:xfrm>
            <a:off x="409576" y="418609"/>
            <a:ext cx="1108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전통적인 </a:t>
            </a:r>
            <a:r>
              <a:rPr lang="en-US" altLang="ko-KR" sz="4000" dirty="0"/>
              <a:t>“Monolith </a:t>
            </a:r>
            <a:r>
              <a:rPr lang="ko-KR" altLang="en-US" sz="4000" dirty="0"/>
              <a:t>앱</a:t>
            </a:r>
            <a:r>
              <a:rPr lang="en-US" altLang="ko-KR" sz="4000" dirty="0"/>
              <a:t>“ </a:t>
            </a:r>
            <a:r>
              <a:rPr lang="ko-KR" altLang="en-US" sz="4000" dirty="0"/>
              <a:t>개발 배포 및 아키텍처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8F729-7320-4838-B56A-7E90229A7A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44546A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3" b="89981" l="9877" r="89918">
                        <a14:foregroundMark x1="34156" y1="27168" x2="34156" y2="27168"/>
                        <a14:foregroundMark x1="51646" y1="25819" x2="51646" y2="25819"/>
                        <a14:foregroundMark x1="73457" y1="28902" x2="73457" y2="28902"/>
                        <a14:foregroundMark x1="71399" y1="51252" x2="71399" y2="51252"/>
                        <a14:foregroundMark x1="58642" y1="53757" x2="58642" y2="53757"/>
                        <a14:foregroundMark x1="38683" y1="53179" x2="38683" y2="53179"/>
                        <a14:foregroundMark x1="20782" y1="56455" x2="20782" y2="56455"/>
                        <a14:foregroundMark x1="21399" y1="75530" x2="21399" y2="75530"/>
                        <a14:foregroundMark x1="38683" y1="75915" x2="38683" y2="75915"/>
                        <a14:foregroundMark x1="56379" y1="77842" x2="56379" y2="77842"/>
                        <a14:foregroundMark x1="73663" y1="78420" x2="73663" y2="78420"/>
                        <a14:foregroundMark x1="34568" y1="7707" x2="34568" y2="7707"/>
                        <a14:foregroundMark x1="37243" y1="8092" x2="37243" y2="8092"/>
                        <a14:foregroundMark x1="46502" y1="7900" x2="46502" y2="7900"/>
                        <a14:foregroundMark x1="49588" y1="7514" x2="49588" y2="7514"/>
                        <a14:foregroundMark x1="46708" y1="12524" x2="46708" y2="12524"/>
                        <a14:foregroundMark x1="47325" y1="14644" x2="47325" y2="14644"/>
                        <a14:foregroundMark x1="55144" y1="6936" x2="55144" y2="6936"/>
                        <a14:foregroundMark x1="59877" y1="8671" x2="59877" y2="8671"/>
                        <a14:foregroundMark x1="19547" y1="27938" x2="19547" y2="27938"/>
                        <a14:foregroundMark x1="45473" y1="10597" x2="45473" y2="10597"/>
                        <a14:foregroundMark x1="36831" y1="5973" x2="36831" y2="5973"/>
                        <a14:foregroundMark x1="39918" y1="6166" x2="39918" y2="6166"/>
                        <a14:foregroundMark x1="45267" y1="14836" x2="45267" y2="14836"/>
                        <a14:foregroundMark x1="46708" y1="14644" x2="46708" y2="14644"/>
                        <a14:foregroundMark x1="47119" y1="14644" x2="47119" y2="14644"/>
                        <a14:foregroundMark x1="47119" y1="14644" x2="47119" y2="14644"/>
                        <a14:foregroundMark x1="47119" y1="14836" x2="47119" y2="14836"/>
                        <a14:foregroundMark x1="47119" y1="14836" x2="47119" y2="14836"/>
                        <a14:foregroundMark x1="46708" y1="14451" x2="46708" y2="14451"/>
                        <a14:foregroundMark x1="46914" y1="14451" x2="47119" y2="14451"/>
                        <a14:foregroundMark x1="47119" y1="14451" x2="47119" y2="14451"/>
                        <a14:foregroundMark x1="47119" y1="14451" x2="47119" y2="14451"/>
                        <a14:foregroundMark x1="38066" y1="22351" x2="38066" y2="22351"/>
                        <a14:foregroundMark x1="52058" y1="21965" x2="52058" y2="21965"/>
                        <a14:foregroundMark x1="52263" y1="47206" x2="52263" y2="47206"/>
                        <a14:foregroundMark x1="48354" y1="47399" x2="48354" y2="47399"/>
                        <a14:foregroundMark x1="47942" y1="48170" x2="47942" y2="48170"/>
                        <a14:foregroundMark x1="56173" y1="83044" x2="56173" y2="83044"/>
                        <a14:foregroundMark x1="47119" y1="14836" x2="47119" y2="14836"/>
                        <a14:foregroundMark x1="47119" y1="14836" x2="47119" y2="14836"/>
                        <a14:foregroundMark x1="46708" y1="14836" x2="46708" y2="14836"/>
                        <a14:foregroundMark x1="46914" y1="14836" x2="46914" y2="14836"/>
                        <a14:foregroundMark x1="47737" y1="14836" x2="46914" y2="14836"/>
                      </a14:backgroundRemoval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905" y="1978817"/>
            <a:ext cx="3509769" cy="3748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B0F3A4-E067-400A-A0AF-25D1C2EC14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rgbClr val="44546A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4410074" y="1978817"/>
            <a:ext cx="3545192" cy="3748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3B6E42-AD93-47D5-9330-FD45E97CBD6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05775" y="1978817"/>
            <a:ext cx="3133725" cy="3748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359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C28626-B0F7-452C-A6B9-913B61190A9C}"/>
              </a:ext>
            </a:extLst>
          </p:cNvPr>
          <p:cNvSpPr txBox="1"/>
          <p:nvPr/>
        </p:nvSpPr>
        <p:spPr>
          <a:xfrm>
            <a:off x="575034" y="405351"/>
            <a:ext cx="831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애플리케이션 비즈니스 로직의 진화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252E4-7CB0-4A35-BCD9-BDF8088E7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56" b="90731" l="9820" r="89980">
                        <a14:foregroundMark x1="44289" y1="90909" x2="44289" y2="90909"/>
                        <a14:foregroundMark x1="27255" y1="11943" x2="27255" y2="11943"/>
                        <a14:foregroundMark x1="35271" y1="14260" x2="35271" y2="14260"/>
                        <a14:foregroundMark x1="44689" y1="12478" x2="44689" y2="12478"/>
                        <a14:foregroundMark x1="48697" y1="12478" x2="48697" y2="12478"/>
                        <a14:foregroundMark x1="54910" y1="12834" x2="54910" y2="12834"/>
                        <a14:foregroundMark x1="57715" y1="12834" x2="57715" y2="12834"/>
                        <a14:foregroundMark x1="57715" y1="8556" x2="57715" y2="8556"/>
                        <a14:foregroundMark x1="60721" y1="11408" x2="60721" y2="11408"/>
                        <a14:foregroundMark x1="64930" y1="11052" x2="64930" y2="110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819" y="2007910"/>
            <a:ext cx="2877490" cy="32350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CA3CBB-E155-42BB-AA7F-C32803E0200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6979" y="1922185"/>
            <a:ext cx="3495675" cy="35903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31AA82-4679-4925-965A-415D75675EF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78833" y="1922185"/>
            <a:ext cx="3113042" cy="3514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97FBC-518F-4E08-ADA2-DA009E93C4E1}"/>
              </a:ext>
            </a:extLst>
          </p:cNvPr>
          <p:cNvSpPr txBox="1"/>
          <p:nvPr/>
        </p:nvSpPr>
        <p:spPr>
          <a:xfrm>
            <a:off x="2838449" y="5952124"/>
            <a:ext cx="68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성장에 따른 민첩한 </a:t>
            </a:r>
            <a:r>
              <a:rPr lang="ko-KR" altLang="en-US"/>
              <a:t>배포 및 관리 시간의 변화</a:t>
            </a:r>
          </a:p>
        </p:txBody>
      </p:sp>
    </p:spTree>
    <p:extLst>
      <p:ext uri="{BB962C8B-B14F-4D97-AF65-F5344CB8AC3E}">
        <p14:creationId xmlns:p14="http://schemas.microsoft.com/office/powerpoint/2010/main" val="371759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8A46C-80DE-45B5-9085-78194992AAD2}"/>
              </a:ext>
            </a:extLst>
          </p:cNvPr>
          <p:cNvSpPr txBox="1"/>
          <p:nvPr/>
        </p:nvSpPr>
        <p:spPr>
          <a:xfrm>
            <a:off x="381000" y="351934"/>
            <a:ext cx="1163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여러 개의 </a:t>
            </a:r>
            <a:r>
              <a:rPr lang="ko-KR" altLang="en-US" sz="4000" dirty="0" err="1"/>
              <a:t>마이크로서비스</a:t>
            </a:r>
            <a:r>
              <a:rPr lang="ko-KR" altLang="en-US" sz="4000" dirty="0"/>
              <a:t> 구성 패턴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7997F3-7328-4D1D-8A16-F6350249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33600" y="1306265"/>
            <a:ext cx="7650189" cy="5294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6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8A46C-80DE-45B5-9085-78194992AAD2}"/>
              </a:ext>
            </a:extLst>
          </p:cNvPr>
          <p:cNvSpPr txBox="1"/>
          <p:nvPr/>
        </p:nvSpPr>
        <p:spPr>
          <a:xfrm>
            <a:off x="685800" y="390034"/>
            <a:ext cx="1163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AWS </a:t>
            </a:r>
            <a:r>
              <a:rPr lang="ko-KR" altLang="en-US" sz="4000" dirty="0"/>
              <a:t>기반 </a:t>
            </a:r>
            <a:r>
              <a:rPr lang="ko-KR" altLang="en-US" sz="4000" dirty="0" err="1"/>
              <a:t>마이크로서비스</a:t>
            </a:r>
            <a:r>
              <a:rPr lang="ko-KR" altLang="en-US" sz="4000" dirty="0"/>
              <a:t> 아키텍처 패턴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8520E-165F-4428-8CDE-5E43B58D89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800" y="1221745"/>
            <a:ext cx="10664307" cy="5441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062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3">
      <a:dk1>
        <a:srgbClr val="3C495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400</Words>
  <Application>Microsoft Macintosh PowerPoint</Application>
  <PresentationFormat>와이드스크린</PresentationFormat>
  <Paragraphs>61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박지훈</dc:creator>
  <cp:lastModifiedBy>이강산</cp:lastModifiedBy>
  <cp:revision>10</cp:revision>
  <dcterms:created xsi:type="dcterms:W3CDTF">2020-11-19T21:58:16Z</dcterms:created>
  <dcterms:modified xsi:type="dcterms:W3CDTF">2020-11-20T01:27:14Z</dcterms:modified>
</cp:coreProperties>
</file>