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7" r:id="rId16"/>
    <p:sldId id="279" r:id="rId17"/>
    <p:sldId id="27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CABD2A-59EB-4088-8D07-CA8207D503B4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1236B43-A533-46BD-AF28-1F819D3A8A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310502"/>
            <a:ext cx="6172200" cy="1534322"/>
          </a:xfrm>
        </p:spPr>
        <p:txBody>
          <a:bodyPr/>
          <a:lstStyle/>
          <a:p>
            <a:r>
              <a:rPr lang="zh-CN" altLang="en-US" dirty="0" smtClean="0"/>
              <a:t>         </a:t>
            </a:r>
            <a:r>
              <a:rPr lang="zh-CN" altLang="en-US" sz="4400" dirty="0" smtClean="0"/>
              <a:t>软件压力测试分享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0" y="2067762"/>
            <a:ext cx="6172200" cy="1371600"/>
          </a:xfrm>
        </p:spPr>
        <p:txBody>
          <a:bodyPr/>
          <a:lstStyle/>
          <a:p>
            <a:r>
              <a:rPr lang="en-US" altLang="zh-CN" sz="1400" b="0" dirty="0" smtClean="0"/>
              <a:t>                                                                                -</a:t>
            </a:r>
            <a:r>
              <a:rPr lang="en-US" altLang="zh-CN" sz="1400" b="0" dirty="0" smtClean="0"/>
              <a:t>E</a:t>
            </a:r>
            <a:r>
              <a:rPr lang="en-US" altLang="zh-CN" sz="1400" b="0" dirty="0" smtClean="0"/>
              <a:t>ric   2016-03-9</a:t>
            </a:r>
            <a:endParaRPr lang="zh-CN" altLang="en-US" sz="1400" b="0" dirty="0"/>
          </a:p>
        </p:txBody>
      </p:sp>
      <p:grpSp>
        <p:nvGrpSpPr>
          <p:cNvPr id="6" name="组合 5"/>
          <p:cNvGrpSpPr/>
          <p:nvPr/>
        </p:nvGrpSpPr>
        <p:grpSpPr>
          <a:xfrm>
            <a:off x="3379591" y="2493262"/>
            <a:ext cx="4329032" cy="3239626"/>
            <a:chOff x="3379591" y="2493262"/>
            <a:chExt cx="4329032" cy="3239626"/>
          </a:xfrm>
        </p:grpSpPr>
        <p:sp>
          <p:nvSpPr>
            <p:cNvPr id="7" name="任意多边形 6"/>
            <p:cNvSpPr/>
            <p:nvPr/>
          </p:nvSpPr>
          <p:spPr>
            <a:xfrm rot="21600000">
              <a:off x="3829913" y="2493262"/>
              <a:ext cx="3878710" cy="900644"/>
            </a:xfrm>
            <a:custGeom>
              <a:avLst/>
              <a:gdLst>
                <a:gd name="connsiteX0" fmla="*/ 0 w 3878710"/>
                <a:gd name="connsiteY0" fmla="*/ 0 h 900642"/>
                <a:gd name="connsiteX1" fmla="*/ 3428389 w 3878710"/>
                <a:gd name="connsiteY1" fmla="*/ 0 h 900642"/>
                <a:gd name="connsiteX2" fmla="*/ 3878710 w 3878710"/>
                <a:gd name="connsiteY2" fmla="*/ 450321 h 900642"/>
                <a:gd name="connsiteX3" fmla="*/ 3428389 w 3878710"/>
                <a:gd name="connsiteY3" fmla="*/ 900642 h 900642"/>
                <a:gd name="connsiteX4" fmla="*/ 0 w 3878710"/>
                <a:gd name="connsiteY4" fmla="*/ 900642 h 900642"/>
                <a:gd name="connsiteX5" fmla="*/ 0 w 3878710"/>
                <a:gd name="connsiteY5" fmla="*/ 0 h 90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8710" h="900642">
                  <a:moveTo>
                    <a:pt x="3878710" y="900641"/>
                  </a:moveTo>
                  <a:lnTo>
                    <a:pt x="450321" y="900641"/>
                  </a:lnTo>
                  <a:lnTo>
                    <a:pt x="0" y="450321"/>
                  </a:lnTo>
                  <a:lnTo>
                    <a:pt x="450321" y="1"/>
                  </a:lnTo>
                  <a:lnTo>
                    <a:pt x="3878710" y="1"/>
                  </a:lnTo>
                  <a:lnTo>
                    <a:pt x="3878710" y="9006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320" tIns="91441" rIns="170688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压力测试的基本概念</a:t>
              </a:r>
              <a:endParaRPr lang="zh-CN" altLang="en-US" sz="2400" kern="12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379591" y="2493263"/>
              <a:ext cx="900642" cy="9006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 rot="21600000">
              <a:off x="3829913" y="3662753"/>
              <a:ext cx="3878710" cy="900644"/>
            </a:xfrm>
            <a:custGeom>
              <a:avLst/>
              <a:gdLst>
                <a:gd name="connsiteX0" fmla="*/ 0 w 3878710"/>
                <a:gd name="connsiteY0" fmla="*/ 0 h 900642"/>
                <a:gd name="connsiteX1" fmla="*/ 3428389 w 3878710"/>
                <a:gd name="connsiteY1" fmla="*/ 0 h 900642"/>
                <a:gd name="connsiteX2" fmla="*/ 3878710 w 3878710"/>
                <a:gd name="connsiteY2" fmla="*/ 450321 h 900642"/>
                <a:gd name="connsiteX3" fmla="*/ 3428389 w 3878710"/>
                <a:gd name="connsiteY3" fmla="*/ 900642 h 900642"/>
                <a:gd name="connsiteX4" fmla="*/ 0 w 3878710"/>
                <a:gd name="connsiteY4" fmla="*/ 900642 h 900642"/>
                <a:gd name="connsiteX5" fmla="*/ 0 w 3878710"/>
                <a:gd name="connsiteY5" fmla="*/ 0 h 90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8710" h="900642">
                  <a:moveTo>
                    <a:pt x="3878710" y="900641"/>
                  </a:moveTo>
                  <a:lnTo>
                    <a:pt x="450321" y="900641"/>
                  </a:lnTo>
                  <a:lnTo>
                    <a:pt x="0" y="450321"/>
                  </a:lnTo>
                  <a:lnTo>
                    <a:pt x="450321" y="1"/>
                  </a:lnTo>
                  <a:lnTo>
                    <a:pt x="3878710" y="1"/>
                  </a:lnTo>
                  <a:lnTo>
                    <a:pt x="3878710" y="9006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320" tIns="91441" rIns="170688" bIns="9144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压力测试的目的和标准</a:t>
              </a:r>
              <a:endParaRPr lang="zh-CN" altLang="en-US" sz="2400" kern="1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3379591" y="3662754"/>
              <a:ext cx="900642" cy="9006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 10"/>
            <p:cNvSpPr/>
            <p:nvPr/>
          </p:nvSpPr>
          <p:spPr>
            <a:xfrm rot="21600000">
              <a:off x="3829913" y="4832245"/>
              <a:ext cx="3878710" cy="900643"/>
            </a:xfrm>
            <a:custGeom>
              <a:avLst/>
              <a:gdLst>
                <a:gd name="connsiteX0" fmla="*/ 0 w 3878710"/>
                <a:gd name="connsiteY0" fmla="*/ 0 h 900642"/>
                <a:gd name="connsiteX1" fmla="*/ 3428389 w 3878710"/>
                <a:gd name="connsiteY1" fmla="*/ 0 h 900642"/>
                <a:gd name="connsiteX2" fmla="*/ 3878710 w 3878710"/>
                <a:gd name="connsiteY2" fmla="*/ 450321 h 900642"/>
                <a:gd name="connsiteX3" fmla="*/ 3428389 w 3878710"/>
                <a:gd name="connsiteY3" fmla="*/ 900642 h 900642"/>
                <a:gd name="connsiteX4" fmla="*/ 0 w 3878710"/>
                <a:gd name="connsiteY4" fmla="*/ 900642 h 900642"/>
                <a:gd name="connsiteX5" fmla="*/ 0 w 3878710"/>
                <a:gd name="connsiteY5" fmla="*/ 0 h 90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8710" h="900642">
                  <a:moveTo>
                    <a:pt x="3878710" y="900641"/>
                  </a:moveTo>
                  <a:lnTo>
                    <a:pt x="450321" y="900641"/>
                  </a:lnTo>
                  <a:lnTo>
                    <a:pt x="0" y="450321"/>
                  </a:lnTo>
                  <a:lnTo>
                    <a:pt x="450321" y="1"/>
                  </a:lnTo>
                  <a:lnTo>
                    <a:pt x="3878710" y="1"/>
                  </a:lnTo>
                  <a:lnTo>
                    <a:pt x="3878710" y="9006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320" tIns="91441" rIns="170688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压力测试工具使用演示</a:t>
              </a:r>
              <a:endParaRPr lang="zh-CN" altLang="en-US" sz="2400" kern="1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379591" y="4832246"/>
              <a:ext cx="900642" cy="9006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矩形 12"/>
          <p:cNvSpPr/>
          <p:nvPr/>
        </p:nvSpPr>
        <p:spPr>
          <a:xfrm>
            <a:off x="3608523" y="2492896"/>
            <a:ext cx="5314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08523" y="3657798"/>
            <a:ext cx="5314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8523" y="4881934"/>
            <a:ext cx="5314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H:\zhuomianMapping\f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7632848" cy="532859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061009" y="3244334"/>
            <a:ext cx="302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主界面的布局如下：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260648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Fiddler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的功能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Fiddler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压力测试演示：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7601272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1.http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请求数据抓取（压力测试点的选择）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7810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Fiddler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压力测试演示：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.http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请求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数据修改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76676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Fiddler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压力测试演示：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压力数据提交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3" y="2132856"/>
            <a:ext cx="547687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Fiddler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压力测试演示：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88776" y="1464168"/>
            <a:ext cx="7467600" cy="383704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压力测试返回数据分析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932" y="2060848"/>
            <a:ext cx="78105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其他测试压力测试工具简介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Jmeter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Loadrunner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作业：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Fiddler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完成一次网页请求数据抓取，修改和提交，以及查看修改后的请求得到的结果。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Fiddler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做一次压力测试，针对某一个功能点提交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次请求，然后分析相应时间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要求以上二题目 用录制视频软件录制所有操并提交作业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6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CN" altLang="en-US" sz="6600" dirty="0" smtClean="0">
                <a:solidFill>
                  <a:schemeClr val="accent1">
                    <a:lumMod val="75000"/>
                  </a:schemeClr>
                </a:solidFill>
              </a:rPr>
              <a:t>谢谢！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压力测试的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概念</a:t>
            </a: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在软件工程</a:t>
            </a:r>
            <a:r>
              <a:rPr lang="zh-CN" altLang="en-US" dirty="0" smtClean="0"/>
              <a:t>中系统的压力测试是</a:t>
            </a:r>
            <a:r>
              <a:rPr lang="zh-CN" altLang="en-US" dirty="0" smtClean="0"/>
              <a:t>指系统在某种指定软件、硬件以及网络环境下承受的流量，</a:t>
            </a:r>
            <a:r>
              <a:rPr lang="zh-CN" altLang="en-US" dirty="0" smtClean="0"/>
              <a:t>例如并发</a:t>
            </a:r>
            <a:r>
              <a:rPr lang="zh-CN" altLang="en-US" dirty="0" smtClean="0"/>
              <a:t>用户数、持续运行时间、数据量等，其中并发用户数是负载压力的重要体现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 </a:t>
            </a:r>
            <a:r>
              <a:rPr lang="zh-CN" altLang="en-US" sz="1400" dirty="0" smtClean="0"/>
              <a:t>例如当</a:t>
            </a:r>
            <a:r>
              <a:rPr lang="zh-CN" altLang="en-US" sz="1400" dirty="0" smtClean="0"/>
              <a:t>一个应用程序在少量用户同时使用的时候，程序可能会正常运行，然而，当有大量</a:t>
            </a:r>
            <a:r>
              <a:rPr lang="zh-CN" altLang="en-US" sz="1400" dirty="0" smtClean="0"/>
              <a:t>用户</a:t>
            </a:r>
            <a:r>
              <a:rPr lang="zh-CN" altLang="en-US" sz="1400" dirty="0" smtClean="0"/>
              <a:t>同时使用时，可能会出现功能失效、性能衰减，甚至系统崩溃的现象。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压力测试的分类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．性能测试 </a:t>
            </a:r>
            <a:r>
              <a:rPr lang="zh-CN" altLang="en-US" dirty="0" smtClean="0"/>
              <a:t>：系统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性能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覆盖面</a:t>
            </a:r>
            <a:r>
              <a:rPr lang="zh-CN" altLang="en-US" dirty="0" smtClean="0"/>
              <a:t>非常广泛，对一个软件系统而言，包括执行效率、资源占用、稳定性</a:t>
            </a:r>
            <a:r>
              <a:rPr lang="zh-CN" altLang="en-US" dirty="0" smtClean="0"/>
              <a:t>、可</a:t>
            </a:r>
            <a:r>
              <a:rPr lang="zh-CN" altLang="en-US" dirty="0" smtClean="0"/>
              <a:t>扩展性、可靠性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 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</a:t>
            </a:r>
            <a:r>
              <a:rPr lang="zh-CN" altLang="en-US" dirty="0" smtClean="0"/>
              <a:t>压力</a:t>
            </a:r>
            <a:r>
              <a:rPr lang="zh-CN" altLang="en-US" dirty="0" smtClean="0"/>
              <a:t>测试：</a:t>
            </a:r>
            <a:r>
              <a:rPr lang="zh-CN" altLang="en-US" dirty="0" smtClean="0"/>
              <a:t> 压力测试是通过逐步增加系统负载，测试系统性能的变化，并最终确定在什么负载条件下系统性能处于失效状态，并以此来获得系统能提供的最大服务级别的测试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压力测试分类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．</a:t>
            </a:r>
            <a:r>
              <a:rPr lang="zh-CN" altLang="en-US" dirty="0" smtClean="0"/>
              <a:t>并发性能</a:t>
            </a:r>
            <a:r>
              <a:rPr lang="zh-CN" altLang="en-US" dirty="0" smtClean="0"/>
              <a:t>测试：</a:t>
            </a:r>
            <a:r>
              <a:rPr lang="zh-CN" altLang="en-US" dirty="0" smtClean="0"/>
              <a:t> 并发性能测试的</a:t>
            </a:r>
            <a:r>
              <a:rPr lang="zh-CN" altLang="en-US" dirty="0" smtClean="0"/>
              <a:t>过程是</a:t>
            </a:r>
            <a:r>
              <a:rPr lang="zh-CN" altLang="en-US" dirty="0" smtClean="0"/>
              <a:t>一个负载测试和压力测试的过程。即逐渐增加</a:t>
            </a:r>
            <a:r>
              <a:rPr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并发</a:t>
            </a:r>
            <a:r>
              <a:rPr lang="zh-CN" altLang="en-US" dirty="0" smtClean="0"/>
              <a:t>用户数负载，直到系统的瓶颈或者不能接收的性能点，通过综合分析交易执行指标、资源监控指标等来确定系统并发性能的过程</a:t>
            </a:r>
            <a:r>
              <a:rPr lang="zh-CN" altLang="en-US" dirty="0" smtClean="0"/>
              <a:t>。</a:t>
            </a:r>
            <a:r>
              <a:rPr lang="zh-CN" altLang="en-US" dirty="0" smtClean="0"/>
              <a:t> 从一个完整解决方案的角度考虑，并发性能测试概括为以下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类。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</a:t>
            </a:r>
            <a:r>
              <a:rPr lang="zh-CN" altLang="en-US" dirty="0" smtClean="0"/>
              <a:t> 应用在客户端性能的测试；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</a:t>
            </a:r>
            <a:r>
              <a:rPr lang="zh-CN" altLang="en-US" dirty="0" smtClean="0"/>
              <a:t> 应用在网络上性能的测试； </a:t>
            </a:r>
            <a:r>
              <a:rPr lang="zh-CN" altLang="en-US" dirty="0" smtClean="0"/>
              <a:t>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</a:t>
            </a:r>
            <a:r>
              <a:rPr lang="zh-CN" altLang="en-US" dirty="0" smtClean="0"/>
              <a:t>   应用</a:t>
            </a:r>
            <a:r>
              <a:rPr lang="zh-CN" altLang="en-US" dirty="0" smtClean="0"/>
              <a:t>在服务器上性能的测试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压力测试的分类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 </a:t>
            </a:r>
            <a:r>
              <a:rPr lang="en-US" altLang="zh-CN" dirty="0" smtClean="0"/>
              <a:t>4</a:t>
            </a:r>
            <a:r>
              <a:rPr lang="zh-CN" altLang="en-US" dirty="0" smtClean="0"/>
              <a:t>．</a:t>
            </a:r>
            <a:r>
              <a:rPr lang="zh-CN" altLang="en-US" dirty="0" smtClean="0"/>
              <a:t>大数据量测试 </a:t>
            </a:r>
            <a:r>
              <a:rPr lang="zh-CN" altLang="en-US" dirty="0" smtClean="0"/>
              <a:t>：大</a:t>
            </a:r>
            <a:r>
              <a:rPr lang="zh-CN" altLang="en-US" dirty="0" smtClean="0"/>
              <a:t>数据量测试包括独立的数据量测试和综合数据量测试两类。 独立的数据量测试指针对某些系统存储、传输、统计、查询等业务进行的大数据量</a:t>
            </a:r>
            <a:r>
              <a:rPr lang="zh-CN" altLang="en-US" dirty="0" smtClean="0"/>
              <a:t>测试（只强调数据量）。</a:t>
            </a:r>
            <a:r>
              <a:rPr lang="zh-CN" altLang="en-US" dirty="0" smtClean="0"/>
              <a:t> 综合数据量测试指和压力性能测试、负载性能测试、疲劳性能测试相结合的</a:t>
            </a:r>
            <a:r>
              <a:rPr lang="zh-CN" altLang="en-US" dirty="0" smtClean="0"/>
              <a:t>综合测试。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压力测试的目的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预见系统负载压力承受力，在应用实际部署之前，评估</a:t>
            </a:r>
            <a:r>
              <a:rPr lang="zh-CN" altLang="en-US" dirty="0" smtClean="0"/>
              <a:t>系统性能。</a:t>
            </a:r>
            <a:r>
              <a:rPr lang="zh-CN" altLang="en-US" sz="1800" dirty="0" smtClean="0"/>
              <a:t>目前的大多数公司企业需要支持成百上千名用户，各类应用环境，以及由不同供应商的元件组装起来的复杂产品。难以预知的用户负载和越来越复杂的应用程序，使公司时时担忧会发生投放性能差，用户遭受反应慢，系统失灵等问题。其结果就是导致公司收益的损失。 检测系统性能强调对系统当前性能的评估，通过评估，可以在应用实际部署之前，预见系统负载压力承受力。这种测试的意义在于指导系统总体设计，既可以避免浪费不必要的人力、物力和财力，又避免硬件和软件的设计不匹配，使系统具有更长、更健壮的生命力。</a:t>
            </a:r>
            <a:endParaRPr lang="zh-CN" altLang="en-US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压力测试的目的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分析系统瓶颈、优化系统。系统性能检测和预见为分析系统瓶颈和优化提供了原始数据，打好了基础。 </a:t>
            </a:r>
            <a:r>
              <a:rPr lang="zh-CN" altLang="en-US" dirty="0" smtClean="0"/>
              <a:t>在</a:t>
            </a:r>
            <a:r>
              <a:rPr lang="zh-CN" altLang="en-US" dirty="0" smtClean="0"/>
              <a:t>负载压力测试中</a:t>
            </a:r>
            <a:r>
              <a:rPr lang="zh-CN" altLang="en-US" dirty="0" smtClean="0"/>
              <a:t>，即</a:t>
            </a:r>
            <a:r>
              <a:rPr lang="zh-CN" altLang="en-US" dirty="0" smtClean="0"/>
              <a:t>应用系统中导致系统性能大幅下降的原因。瓶颈大大降低了</a:t>
            </a:r>
            <a:r>
              <a:rPr lang="zh-CN" altLang="en-US" dirty="0" smtClean="0"/>
              <a:t>系统性能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压力测试的工具 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之一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fiddler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5256583" cy="33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Fiddler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特点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小巧实用</a:t>
            </a:r>
            <a:endParaRPr lang="en-US" altLang="zh-CN" sz="3200" cap="small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altLang="zh-CN" sz="3200" cap="small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3200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操作简单</a:t>
            </a:r>
            <a:endParaRPr lang="en-US" altLang="zh-CN" sz="3200" cap="small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altLang="zh-CN" sz="3200" cap="small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3200" cap="small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功能比较强大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358</TotalTime>
  <Words>413</Words>
  <Application>Microsoft Office PowerPoint</Application>
  <PresentationFormat>全屏显示(4:3)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凸显</vt:lpstr>
      <vt:lpstr>         软件压力测试分享</vt:lpstr>
      <vt:lpstr>压力测试的概念 </vt:lpstr>
      <vt:lpstr>压力测试的分类</vt:lpstr>
      <vt:lpstr>压力测试分类</vt:lpstr>
      <vt:lpstr>压力测试的分类</vt:lpstr>
      <vt:lpstr>压力测试的目的</vt:lpstr>
      <vt:lpstr>压力测试的目的</vt:lpstr>
      <vt:lpstr>压力测试的工具 之一fiddler</vt:lpstr>
      <vt:lpstr>Fiddler特点</vt:lpstr>
      <vt:lpstr>幻灯片 10</vt:lpstr>
      <vt:lpstr>Fiddler压力测试演示：</vt:lpstr>
      <vt:lpstr>Fiddler压力测试演示：</vt:lpstr>
      <vt:lpstr>Fiddler压力测试演示：</vt:lpstr>
      <vt:lpstr>Fiddler压力测试演示：</vt:lpstr>
      <vt:lpstr>其他测试压力测试工具简介</vt:lpstr>
      <vt:lpstr>作业：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软件压力测试分享</dc:title>
  <dc:creator>邬小伟</dc:creator>
  <cp:lastModifiedBy>邬小伟</cp:lastModifiedBy>
  <cp:revision>41</cp:revision>
  <dcterms:created xsi:type="dcterms:W3CDTF">2016-03-07T02:38:30Z</dcterms:created>
  <dcterms:modified xsi:type="dcterms:W3CDTF">2016-03-07T08:36:49Z</dcterms:modified>
</cp:coreProperties>
</file>