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66" d="100"/>
          <a:sy n="66" d="100"/>
        </p:scale>
        <p:origin x="132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1A97-29B5-BCC6-8619-08DB44BB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5971DE-1ECF-0784-B3A8-AACBDF717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32A7D-38A7-4E95-975D-68E99EA9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3ABDF-43D4-CBCB-A9C5-CF9F618D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2D789-3A25-1C75-5BF8-E731DA56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4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211B-8DDC-5F00-286B-B464A9EF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D1E76-BFDB-9441-A042-538E11AB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B7A27-093D-9ED5-B28E-9450702F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4E344-EB6E-1F51-F67A-62C2605C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839FA-1B63-7529-B153-B846489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58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472E7-4C27-F6B0-5651-DC5C9EC6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316A7-3803-CD9E-E183-1ED50FF6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7EA04-C23E-46D4-313A-026E7594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34EF6-DC6F-D0D9-CC33-EDC527E2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AA7A5-1169-AF4A-9C65-E420CEA3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6225D-B787-DC12-4CCA-BA870F50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CAB6B-0D81-83C9-DEC3-73C7E68E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0BF8D-A9C5-614D-6F5E-08CBA0D0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F774D-5733-3B0F-2C13-9199B7BE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1F2C9-6877-FF33-540E-0BBBC4E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5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9C267-1D0C-709F-B623-2855A424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EAE72-5CD1-8413-262F-44C47A33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3F2B-6E60-185E-9C13-44F9693B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A54C-1457-82DC-B7C6-6FA18CC1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F2AD1-2894-B5A2-DCF0-23782E7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FF0C-B52F-3627-77F2-233525F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07522-296F-5DC8-EB9B-4DD09592D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0EE15-A720-F570-96D3-E90A232F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5C80B-3399-B74A-D043-30D2F0B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09468-1DEC-6E75-EEE7-D33CDC1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AF04-9CFD-8FF8-0273-1995D3B2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ACDB4-3FF9-65D3-3B42-4AE63FB7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294FD-9FDE-ECCC-6B4B-FBB715FA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D4A13-05FE-4F82-9151-C9890B86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B61CE5-9590-18CF-F650-7A039F37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F1D48-6AEA-C94F-2475-A010DA8C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E742C-44C8-4F22-82B2-4E4C3FBE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303BC-9A66-EAFC-38E5-AE3D98A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14A04-CFA0-0EC1-E96F-084EE0EF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5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673E-532E-7CAD-E7B4-180FED5F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40AC00-4076-E252-A3F7-F21458AA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49E17-03DB-1C8E-BB78-4A3CA3D8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18A17D-5770-86B2-9727-9A34EA80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7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52AAA-FF57-4195-F58E-CBBF289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B190B9-78C0-6388-C2A0-02C3159D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FA4AA-926B-DA99-EE8C-02BBEDA3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58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C93C1-6950-75FB-E7F5-E24D218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9BB57-C9CE-971E-812A-C89E8C98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04C73-6B19-8840-C720-4245DFF5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F75C8-ADCD-DE1A-B42A-E5BCC402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E5C94-AAA0-460E-1EFB-18935BF8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AD902-9210-5A26-956B-8DC6B9AC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14547-8B09-E38F-0718-DC8B7EEB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59CF6F-F988-9D05-9268-DDD81E75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D57C2-57F5-1142-6C0D-CCC4EADF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CAEEA-5A9E-83F7-CE76-1ECE53FF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6D31B-7F5A-1D10-DDF2-D6B7F907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97C60-18F7-D190-ABAC-E8AB019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96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C6176-6681-D17B-DF10-C9135FFA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80A73-E66F-1DA4-F1EC-24A3F090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1F9B8-AFCA-D87F-3CA2-B94F18A18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0000-4CE6-40F0-A7FD-DE78D64AE743}" type="datetimeFigureOut">
              <a:rPr lang="ko-KR" altLang="en-US" smtClean="0"/>
              <a:t>2024-01-04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89183-CBFD-B3B5-4216-12E41B2E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181F5-1270-00DD-901E-C6E8957F2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0B77-CB68-4C99-8AE3-E3FBC6E530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24931C7-5B85-74BD-F2AA-F9A1746E1571}"/>
              </a:ext>
            </a:extLst>
          </p:cNvPr>
          <p:cNvSpPr/>
          <p:nvPr/>
        </p:nvSpPr>
        <p:spPr>
          <a:xfrm>
            <a:off x="1426540" y="5183339"/>
            <a:ext cx="3439056" cy="1587851"/>
          </a:xfrm>
          <a:prstGeom prst="roundRect">
            <a:avLst>
              <a:gd name="adj" fmla="val 1010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20A3E-1C54-7307-3E08-76C8ACC40115}"/>
              </a:ext>
            </a:extLst>
          </p:cNvPr>
          <p:cNvSpPr txBox="1"/>
          <p:nvPr/>
        </p:nvSpPr>
        <p:spPr>
          <a:xfrm>
            <a:off x="213360" y="1433095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신규회원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=[['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지점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','1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월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','2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월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','3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월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'],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            ['A',1,2,5],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            ['B',3,4,1],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            ['C',4,1,1]]</a:t>
            </a:r>
          </a:p>
          <a:p>
            <a:b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</a:b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header=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신규회원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[0]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data=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신규회원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[1:]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data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14504E-1993-88BB-8D42-A3BD6AE7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15" y="1091446"/>
            <a:ext cx="6221963" cy="2465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1B49A-196E-1C1A-4C7B-77E745B89B5E}"/>
              </a:ext>
            </a:extLst>
          </p:cNvPr>
          <p:cNvSpPr txBox="1"/>
          <p:nvPr/>
        </p:nvSpPr>
        <p:spPr>
          <a:xfrm>
            <a:off x="213360" y="281761"/>
            <a:ext cx="118262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자료의 형식은 좌측에 있는 엑셀자료와 같음을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인지해야함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60E2B-CBA5-4672-E800-55ED658AC485}"/>
              </a:ext>
            </a:extLst>
          </p:cNvPr>
          <p:cNvSpPr txBox="1"/>
          <p:nvPr/>
        </p:nvSpPr>
        <p:spPr>
          <a:xfrm>
            <a:off x="213360" y="906780"/>
            <a:ext cx="395973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1) </a:t>
            </a:r>
            <a:r>
              <a:rPr lang="ko-KR" altLang="en-US" b="1" dirty="0" err="1">
                <a:solidFill>
                  <a:schemeClr val="bg1"/>
                </a:solidFill>
              </a:rPr>
              <a:t>자료불러와</a:t>
            </a:r>
            <a:r>
              <a:rPr lang="ko-KR" altLang="en-US" b="1" dirty="0">
                <a:solidFill>
                  <a:schemeClr val="bg1"/>
                </a:solidFill>
              </a:rPr>
              <a:t> 제목과 자료 분리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16C54F-44D8-F0C3-3E50-DEA88624F695}"/>
              </a:ext>
            </a:extLst>
          </p:cNvPr>
          <p:cNvGrpSpPr/>
          <p:nvPr/>
        </p:nvGrpSpPr>
        <p:grpSpPr>
          <a:xfrm>
            <a:off x="5393716" y="1701478"/>
            <a:ext cx="702286" cy="552665"/>
            <a:chOff x="5127584" y="1701478"/>
            <a:chExt cx="968416" cy="55266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3CDEF8E-5C55-8B0C-1405-45F6A9D54E22}"/>
                </a:ext>
              </a:extLst>
            </p:cNvPr>
            <p:cNvCxnSpPr/>
            <p:nvPr/>
          </p:nvCxnSpPr>
          <p:spPr>
            <a:xfrm flipH="1">
              <a:off x="5127585" y="1701478"/>
              <a:ext cx="96841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B012D21-80D3-142C-0C97-287298289530}"/>
                </a:ext>
              </a:extLst>
            </p:cNvPr>
            <p:cNvCxnSpPr/>
            <p:nvPr/>
          </p:nvCxnSpPr>
          <p:spPr>
            <a:xfrm flipH="1">
              <a:off x="5127584" y="2254143"/>
              <a:ext cx="968415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27C7ED-C13B-485B-FDA0-640D97CE2C54}"/>
              </a:ext>
            </a:extLst>
          </p:cNvPr>
          <p:cNvSpPr txBox="1"/>
          <p:nvPr/>
        </p:nvSpPr>
        <p:spPr>
          <a:xfrm>
            <a:off x="4155311" y="1600530"/>
            <a:ext cx="1105338" cy="369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40CFF-0DB4-E1F3-8E03-C695948EBBAB}"/>
              </a:ext>
            </a:extLst>
          </p:cNvPr>
          <p:cNvSpPr txBox="1"/>
          <p:nvPr/>
        </p:nvSpPr>
        <p:spPr>
          <a:xfrm>
            <a:off x="4155311" y="2238241"/>
            <a:ext cx="1105338" cy="369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C9592-FBDC-CF1D-921C-06A4A91F7900}"/>
              </a:ext>
            </a:extLst>
          </p:cNvPr>
          <p:cNvSpPr/>
          <p:nvPr/>
        </p:nvSpPr>
        <p:spPr>
          <a:xfrm>
            <a:off x="6096000" y="2043128"/>
            <a:ext cx="5519678" cy="13858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1C0E9-AC62-07D4-F2A8-BDE6AB1A11D3}"/>
              </a:ext>
            </a:extLst>
          </p:cNvPr>
          <p:cNvSpPr/>
          <p:nvPr/>
        </p:nvSpPr>
        <p:spPr>
          <a:xfrm>
            <a:off x="6096000" y="1578124"/>
            <a:ext cx="5519678" cy="391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4508F-26E0-98D8-F16D-79C830DEAD8B}"/>
              </a:ext>
            </a:extLst>
          </p:cNvPr>
          <p:cNvSpPr txBox="1"/>
          <p:nvPr/>
        </p:nvSpPr>
        <p:spPr>
          <a:xfrm>
            <a:off x="213360" y="425050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import </a:t>
            </a:r>
            <a:r>
              <a:rPr lang="en-US" altLang="ko-K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numpy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as np</a:t>
            </a:r>
          </a:p>
          <a:p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data=</a:t>
            </a:r>
            <a:r>
              <a:rPr lang="en-US" altLang="ko-K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np.array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(data)</a:t>
            </a:r>
          </a:p>
          <a:p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인원수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=data[:,1:].</a:t>
            </a:r>
            <a:r>
              <a:rPr lang="en-US" altLang="ko-K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astype</a:t>
            </a:r>
            <a:r>
              <a:rPr lang="en-US" altLang="ko-K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(np.uint8)</a:t>
            </a:r>
          </a:p>
          <a:p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인원수</a:t>
            </a:r>
            <a:endParaRPr lang="en-US" altLang="ko-KR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EA423B5-2344-85C3-CA20-7DEA9FC4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15" y="3908854"/>
            <a:ext cx="6221963" cy="24653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82D05B-9769-E9C2-6F93-C536D9712728}"/>
              </a:ext>
            </a:extLst>
          </p:cNvPr>
          <p:cNvSpPr txBox="1"/>
          <p:nvPr/>
        </p:nvSpPr>
        <p:spPr>
          <a:xfrm>
            <a:off x="213360" y="3724188"/>
            <a:ext cx="465223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2) </a:t>
            </a:r>
            <a:r>
              <a:rPr lang="ko-KR" altLang="en-US" b="1" dirty="0">
                <a:solidFill>
                  <a:schemeClr val="bg1"/>
                </a:solidFill>
              </a:rPr>
              <a:t>작업하기 편리하게 인원수만 분리함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8A587D-059E-93B0-EA66-42A5A72B35FC}"/>
              </a:ext>
            </a:extLst>
          </p:cNvPr>
          <p:cNvSpPr/>
          <p:nvPr/>
        </p:nvSpPr>
        <p:spPr>
          <a:xfrm>
            <a:off x="5960962" y="4860536"/>
            <a:ext cx="5528753" cy="13858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E2965E-658C-026A-EC55-B4977077AA34}"/>
              </a:ext>
            </a:extLst>
          </p:cNvPr>
          <p:cNvSpPr txBox="1"/>
          <p:nvPr/>
        </p:nvSpPr>
        <p:spPr>
          <a:xfrm>
            <a:off x="5744858" y="4157482"/>
            <a:ext cx="126474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data[:,0]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2B14-19A0-97A2-603D-9CE30746FBA1}"/>
              </a:ext>
            </a:extLst>
          </p:cNvPr>
          <p:cNvSpPr txBox="1"/>
          <p:nvPr/>
        </p:nvSpPr>
        <p:spPr>
          <a:xfrm>
            <a:off x="7347649" y="4157482"/>
            <a:ext cx="126474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data[:,1]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13900E-88F5-80C5-F271-31CEA7225895}"/>
              </a:ext>
            </a:extLst>
          </p:cNvPr>
          <p:cNvSpPr txBox="1"/>
          <p:nvPr/>
        </p:nvSpPr>
        <p:spPr>
          <a:xfrm>
            <a:off x="8855839" y="4157482"/>
            <a:ext cx="126474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data[:,2]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E6538-8C6C-923E-C557-C0412806579E}"/>
              </a:ext>
            </a:extLst>
          </p:cNvPr>
          <p:cNvSpPr txBox="1"/>
          <p:nvPr/>
        </p:nvSpPr>
        <p:spPr>
          <a:xfrm>
            <a:off x="10472652" y="4157482"/>
            <a:ext cx="126474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data[:3]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5A884-4D84-5153-562A-158D39070243}"/>
              </a:ext>
            </a:extLst>
          </p:cNvPr>
          <p:cNvSpPr txBox="1"/>
          <p:nvPr/>
        </p:nvSpPr>
        <p:spPr>
          <a:xfrm>
            <a:off x="1632030" y="5360063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data[ :,  1:]</a:t>
            </a:r>
            <a:r>
              <a:rPr lang="ko-KR" altLang="en-US" sz="3200" dirty="0"/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5DC275B-B0E7-0B38-D8BF-CE3151FD900C}"/>
              </a:ext>
            </a:extLst>
          </p:cNvPr>
          <p:cNvGrpSpPr/>
          <p:nvPr/>
        </p:nvGrpSpPr>
        <p:grpSpPr>
          <a:xfrm>
            <a:off x="2812027" y="5944838"/>
            <a:ext cx="570738" cy="235920"/>
            <a:chOff x="1571626" y="6138241"/>
            <a:chExt cx="478259" cy="37830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F3332F7-70DE-1E81-0605-9E46ABECA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6" y="6138241"/>
              <a:ext cx="1" cy="378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E7A1BD5-D45C-9E7E-08D6-BA81D501E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884" y="6138241"/>
              <a:ext cx="1" cy="378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274FC7-444F-F5E6-840C-04B158C64379}"/>
              </a:ext>
            </a:extLst>
          </p:cNvPr>
          <p:cNvSpPr txBox="1"/>
          <p:nvPr/>
        </p:nvSpPr>
        <p:spPr>
          <a:xfrm>
            <a:off x="2166858" y="6198170"/>
            <a:ext cx="87716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모든행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3AD4DB-BB5D-E24A-34DE-D21DA96C6016}"/>
              </a:ext>
            </a:extLst>
          </p:cNvPr>
          <p:cNvSpPr txBox="1"/>
          <p:nvPr/>
        </p:nvSpPr>
        <p:spPr>
          <a:xfrm>
            <a:off x="3375812" y="6198170"/>
            <a:ext cx="101021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err="1">
                <a:solidFill>
                  <a:schemeClr val="bg1"/>
                </a:solidFill>
              </a:rPr>
              <a:t>열이후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36AD5DB9-B15A-7DAD-BEB2-644732688FAD}"/>
              </a:ext>
            </a:extLst>
          </p:cNvPr>
          <p:cNvSpPr/>
          <p:nvPr/>
        </p:nvSpPr>
        <p:spPr>
          <a:xfrm>
            <a:off x="1122744" y="5081286"/>
            <a:ext cx="254643" cy="613458"/>
          </a:xfrm>
          <a:custGeom>
            <a:avLst/>
            <a:gdLst>
              <a:gd name="connsiteX0" fmla="*/ 0 w 254643"/>
              <a:gd name="connsiteY0" fmla="*/ 0 h 613458"/>
              <a:gd name="connsiteX1" fmla="*/ 0 w 254643"/>
              <a:gd name="connsiteY1" fmla="*/ 613458 h 613458"/>
              <a:gd name="connsiteX2" fmla="*/ 254643 w 254643"/>
              <a:gd name="connsiteY2" fmla="*/ 613458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643" h="613458">
                <a:moveTo>
                  <a:pt x="0" y="0"/>
                </a:moveTo>
                <a:lnTo>
                  <a:pt x="0" y="613458"/>
                </a:lnTo>
                <a:lnTo>
                  <a:pt x="254643" y="613458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CB132C8-CD43-9B03-5692-B7D0E63F9ACF}"/>
              </a:ext>
            </a:extLst>
          </p:cNvPr>
          <p:cNvGrpSpPr/>
          <p:nvPr/>
        </p:nvGrpSpPr>
        <p:grpSpPr>
          <a:xfrm>
            <a:off x="6320935" y="4685357"/>
            <a:ext cx="4294208" cy="566599"/>
            <a:chOff x="6320935" y="4685357"/>
            <a:chExt cx="4294208" cy="5665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06CCDAD-0054-9457-B4ED-D516A190E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935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171879C-B35F-6290-B94B-CC143EA34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426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CECDD19-3E41-B20A-4085-9DAFDA398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411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FCBF317-ED65-81B8-F02B-D372D3290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5143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438D18-5B9D-7741-A63F-2949F5F84EB4}"/>
              </a:ext>
            </a:extLst>
          </p:cNvPr>
          <p:cNvSpPr/>
          <p:nvPr/>
        </p:nvSpPr>
        <p:spPr>
          <a:xfrm>
            <a:off x="7430947" y="4909693"/>
            <a:ext cx="3638309" cy="12710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4BA4A4ED-5B4A-6D11-18A7-3F57D504CA22}"/>
              </a:ext>
            </a:extLst>
          </p:cNvPr>
          <p:cNvSpPr/>
          <p:nvPr/>
        </p:nvSpPr>
        <p:spPr>
          <a:xfrm flipH="1">
            <a:off x="4865596" y="6295552"/>
            <a:ext cx="4700784" cy="327237"/>
          </a:xfrm>
          <a:custGeom>
            <a:avLst/>
            <a:gdLst>
              <a:gd name="connsiteX0" fmla="*/ 0 w 254643"/>
              <a:gd name="connsiteY0" fmla="*/ 0 h 613458"/>
              <a:gd name="connsiteX1" fmla="*/ 0 w 254643"/>
              <a:gd name="connsiteY1" fmla="*/ 613458 h 613458"/>
              <a:gd name="connsiteX2" fmla="*/ 254643 w 254643"/>
              <a:gd name="connsiteY2" fmla="*/ 613458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643" h="613458">
                <a:moveTo>
                  <a:pt x="0" y="0"/>
                </a:moveTo>
                <a:lnTo>
                  <a:pt x="0" y="613458"/>
                </a:lnTo>
                <a:lnTo>
                  <a:pt x="254643" y="613458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4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10) </a:t>
            </a:r>
            <a:r>
              <a:rPr lang="ko-KR" altLang="en-US" b="1" dirty="0" err="1">
                <a:solidFill>
                  <a:schemeClr val="bg1"/>
                </a:solidFill>
              </a:rPr>
              <a:t>내적곱</a:t>
            </a:r>
            <a:r>
              <a:rPr lang="en-US" altLang="ko-KR" b="1" dirty="0">
                <a:solidFill>
                  <a:schemeClr val="bg1"/>
                </a:solidFill>
              </a:rPr>
              <a:t>(np.dot) </a:t>
            </a:r>
            <a:r>
              <a:rPr lang="ko-KR" altLang="en-US" b="1" dirty="0">
                <a:solidFill>
                  <a:schemeClr val="bg1"/>
                </a:solidFill>
              </a:rPr>
              <a:t>에 대한 이해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곱셈한뒤</a:t>
            </a:r>
            <a:r>
              <a:rPr lang="ko-KR" altLang="en-US" b="1" dirty="0">
                <a:solidFill>
                  <a:schemeClr val="bg1"/>
                </a:solidFill>
              </a:rPr>
              <a:t> 그 곱셈의 값을 행단위로 </a:t>
            </a:r>
            <a:r>
              <a:rPr lang="ko-KR" altLang="en-US" b="1" dirty="0" err="1">
                <a:solidFill>
                  <a:schemeClr val="bg1"/>
                </a:solidFill>
              </a:rPr>
              <a:t>더하는것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92199-9E2F-9473-858E-59FDFB1A1343}"/>
              </a:ext>
            </a:extLst>
          </p:cNvPr>
          <p:cNvSpPr txBox="1"/>
          <p:nvPr/>
        </p:nvSpPr>
        <p:spPr>
          <a:xfrm>
            <a:off x="821803" y="3383625"/>
            <a:ext cx="1047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3, 4, 5</a:t>
            </a:r>
          </a:p>
          <a:p>
            <a:r>
              <a:rPr lang="en-US" altLang="ko-KR" sz="2400" dirty="0"/>
              <a:t>2, 3, 4</a:t>
            </a:r>
          </a:p>
          <a:p>
            <a:endParaRPr lang="ko-KR" altLang="en-US" sz="2400" dirty="0"/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AE4DECCB-F165-A5F8-CE56-29850E479A93}"/>
              </a:ext>
            </a:extLst>
          </p:cNvPr>
          <p:cNvSpPr/>
          <p:nvPr/>
        </p:nvSpPr>
        <p:spPr>
          <a:xfrm>
            <a:off x="648182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0B7768BE-2B19-D95B-2733-8172AE77451E}"/>
              </a:ext>
            </a:extLst>
          </p:cNvPr>
          <p:cNvSpPr/>
          <p:nvPr/>
        </p:nvSpPr>
        <p:spPr>
          <a:xfrm flipH="1">
            <a:off x="1729157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9F350-5999-D8B0-32D3-70628BACF94C}"/>
              </a:ext>
            </a:extLst>
          </p:cNvPr>
          <p:cNvSpPr txBox="1"/>
          <p:nvPr/>
        </p:nvSpPr>
        <p:spPr>
          <a:xfrm>
            <a:off x="821803" y="4333248"/>
            <a:ext cx="134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*</a:t>
            </a: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A0F6A7E8-9A6A-B61E-5E3B-793919967880}"/>
              </a:ext>
            </a:extLst>
          </p:cNvPr>
          <p:cNvSpPr/>
          <p:nvPr/>
        </p:nvSpPr>
        <p:spPr>
          <a:xfrm>
            <a:off x="2413706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B48B36B3-844F-2D44-E389-F0EA5EC7BD5B}"/>
              </a:ext>
            </a:extLst>
          </p:cNvPr>
          <p:cNvSpPr/>
          <p:nvPr/>
        </p:nvSpPr>
        <p:spPr>
          <a:xfrm flipH="1">
            <a:off x="3087742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D681B-0F13-8CB4-ED23-DA5A8471DE0B}"/>
              </a:ext>
            </a:extLst>
          </p:cNvPr>
          <p:cNvSpPr txBox="1"/>
          <p:nvPr/>
        </p:nvSpPr>
        <p:spPr>
          <a:xfrm>
            <a:off x="2372810" y="4353517"/>
            <a:ext cx="168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행</a:t>
            </a:r>
            <a:r>
              <a:rPr lang="en-US" altLang="ko-KR" dirty="0"/>
              <a:t>*1</a:t>
            </a:r>
            <a:r>
              <a:rPr lang="ko-KR" altLang="en-US" dirty="0"/>
              <a:t>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7D1C7-70A6-38A6-76EB-8F1EE520D183}"/>
              </a:ext>
            </a:extLst>
          </p:cNvPr>
          <p:cNvSpPr txBox="1"/>
          <p:nvPr/>
        </p:nvSpPr>
        <p:spPr>
          <a:xfrm>
            <a:off x="569971" y="2879882"/>
            <a:ext cx="50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3749F-76CE-BAEA-3CC4-747B33A05851}"/>
              </a:ext>
            </a:extLst>
          </p:cNvPr>
          <p:cNvSpPr txBox="1"/>
          <p:nvPr/>
        </p:nvSpPr>
        <p:spPr>
          <a:xfrm>
            <a:off x="1051784" y="287988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239EF-9F26-8BF5-2914-C0A5BDB1FA0F}"/>
              </a:ext>
            </a:extLst>
          </p:cNvPr>
          <p:cNvSpPr txBox="1"/>
          <p:nvPr/>
        </p:nvSpPr>
        <p:spPr>
          <a:xfrm>
            <a:off x="1440723" y="287988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ko-KR" altLang="en-US" sz="1600" dirty="0"/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074B-E6DB-08FE-BA72-0FD2B6A79AD5}"/>
              </a:ext>
            </a:extLst>
          </p:cNvPr>
          <p:cNvSpPr txBox="1"/>
          <p:nvPr/>
        </p:nvSpPr>
        <p:spPr>
          <a:xfrm>
            <a:off x="2561033" y="3337325"/>
            <a:ext cx="564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</a:p>
          <a:p>
            <a:r>
              <a:rPr lang="en-US" altLang="ko-KR" dirty="0"/>
              <a:t>200</a:t>
            </a:r>
          </a:p>
          <a:p>
            <a:r>
              <a:rPr lang="en-US" altLang="ko-KR" dirty="0"/>
              <a:t>300</a:t>
            </a:r>
          </a:p>
          <a:p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43BAB8-0CFA-D438-B76A-1BB3725D0E7B}"/>
              </a:ext>
            </a:extLst>
          </p:cNvPr>
          <p:cNvCxnSpPr/>
          <p:nvPr/>
        </p:nvCxnSpPr>
        <p:spPr>
          <a:xfrm>
            <a:off x="3116677" y="3557246"/>
            <a:ext cx="575647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A3F72A-0BE1-85A0-9B8E-E8E99102774B}"/>
              </a:ext>
            </a:extLst>
          </p:cNvPr>
          <p:cNvCxnSpPr/>
          <p:nvPr/>
        </p:nvCxnSpPr>
        <p:spPr>
          <a:xfrm>
            <a:off x="3116677" y="3770055"/>
            <a:ext cx="575647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C26305-9B8E-7024-6564-5D985F84CFCB}"/>
              </a:ext>
            </a:extLst>
          </p:cNvPr>
          <p:cNvCxnSpPr/>
          <p:nvPr/>
        </p:nvCxnSpPr>
        <p:spPr>
          <a:xfrm>
            <a:off x="3116677" y="3983789"/>
            <a:ext cx="575647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3D3AF-A23E-866C-C966-5254001671C0}"/>
              </a:ext>
            </a:extLst>
          </p:cNvPr>
          <p:cNvSpPr txBox="1"/>
          <p:nvPr/>
        </p:nvSpPr>
        <p:spPr>
          <a:xfrm>
            <a:off x="3782222" y="3337325"/>
            <a:ext cx="289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월에 </a:t>
            </a:r>
            <a:r>
              <a:rPr lang="ko-KR" altLang="en-US" sz="1600" dirty="0" err="1"/>
              <a:t>곱할값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8089D-2F1F-1BA3-CB59-BFE60B86D64E}"/>
              </a:ext>
            </a:extLst>
          </p:cNvPr>
          <p:cNvSpPr txBox="1"/>
          <p:nvPr/>
        </p:nvSpPr>
        <p:spPr>
          <a:xfrm>
            <a:off x="3782222" y="3652727"/>
            <a:ext cx="289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월에 </a:t>
            </a:r>
            <a:r>
              <a:rPr lang="ko-KR" altLang="en-US" sz="1600" dirty="0" err="1"/>
              <a:t>곱할값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4A983-093A-7D20-2874-7CE7F89DD573}"/>
              </a:ext>
            </a:extLst>
          </p:cNvPr>
          <p:cNvSpPr txBox="1"/>
          <p:nvPr/>
        </p:nvSpPr>
        <p:spPr>
          <a:xfrm>
            <a:off x="3782222" y="3924195"/>
            <a:ext cx="289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ko-KR" altLang="en-US" sz="1600" dirty="0"/>
              <a:t>월에 </a:t>
            </a:r>
            <a:r>
              <a:rPr lang="ko-KR" altLang="en-US" sz="1600" dirty="0" err="1"/>
              <a:t>곱할값</a:t>
            </a:r>
            <a:endParaRPr lang="ko-KR" altLang="en-US" sz="1600" dirty="0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1AA5845B-B8D4-1EF2-7FFD-FB73D66BC51E}"/>
              </a:ext>
            </a:extLst>
          </p:cNvPr>
          <p:cNvSpPr/>
          <p:nvPr/>
        </p:nvSpPr>
        <p:spPr>
          <a:xfrm>
            <a:off x="5841581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85EADB58-2318-80DD-5DF9-1D59993E1FC9}"/>
              </a:ext>
            </a:extLst>
          </p:cNvPr>
          <p:cNvSpPr/>
          <p:nvPr/>
        </p:nvSpPr>
        <p:spPr>
          <a:xfrm flipH="1">
            <a:off x="9606882" y="3372051"/>
            <a:ext cx="173621" cy="796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004D0-3B8A-2221-EA3D-AE28EDC07621}"/>
              </a:ext>
            </a:extLst>
          </p:cNvPr>
          <p:cNvSpPr txBox="1"/>
          <p:nvPr/>
        </p:nvSpPr>
        <p:spPr>
          <a:xfrm>
            <a:off x="6101957" y="3383625"/>
            <a:ext cx="3297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3*100,  4*200,  5*200</a:t>
            </a:r>
          </a:p>
          <a:p>
            <a:r>
              <a:rPr lang="en-US" altLang="ko-KR" sz="2400" dirty="0"/>
              <a:t>2*100,</a:t>
            </a:r>
            <a:r>
              <a:rPr lang="ko-KR" altLang="en-US" sz="2400" dirty="0"/>
              <a:t>  </a:t>
            </a:r>
            <a:r>
              <a:rPr lang="en-US" altLang="ko-KR" sz="2400" dirty="0"/>
              <a:t>3*200,</a:t>
            </a:r>
            <a:r>
              <a:rPr lang="ko-KR" altLang="en-US" sz="2400" dirty="0"/>
              <a:t>  </a:t>
            </a:r>
            <a:r>
              <a:rPr lang="en-US" altLang="ko-KR" sz="2400" dirty="0"/>
              <a:t>4*300</a:t>
            </a:r>
          </a:p>
          <a:p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AF40-39C9-4BF2-D6A5-3D3BBE3EF04F}"/>
              </a:ext>
            </a:extLst>
          </p:cNvPr>
          <p:cNvSpPr txBox="1"/>
          <p:nvPr/>
        </p:nvSpPr>
        <p:spPr>
          <a:xfrm>
            <a:off x="5208608" y="3652727"/>
            <a:ext cx="9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5FCE97-5C4E-35E6-4BD7-DF5646FAAD96}"/>
              </a:ext>
            </a:extLst>
          </p:cNvPr>
          <p:cNvSpPr/>
          <p:nvPr/>
        </p:nvSpPr>
        <p:spPr>
          <a:xfrm>
            <a:off x="650148" y="2264967"/>
            <a:ext cx="1375421" cy="4158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인원수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692352-B05B-7C5D-5A12-F589A711B59C}"/>
              </a:ext>
            </a:extLst>
          </p:cNvPr>
          <p:cNvSpPr/>
          <p:nvPr/>
        </p:nvSpPr>
        <p:spPr>
          <a:xfrm>
            <a:off x="2414304" y="2264967"/>
            <a:ext cx="2470212" cy="4312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각월별인센티브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155CD-443D-7125-1E0A-5C6E0EFA0736}"/>
              </a:ext>
            </a:extLst>
          </p:cNvPr>
          <p:cNvSpPr/>
          <p:nvPr/>
        </p:nvSpPr>
        <p:spPr>
          <a:xfrm>
            <a:off x="5841581" y="2264967"/>
            <a:ext cx="3938922" cy="4312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인원수</a:t>
            </a:r>
            <a:r>
              <a:rPr lang="en-US" altLang="ko-KR" dirty="0"/>
              <a:t>*</a:t>
            </a:r>
            <a:r>
              <a:rPr lang="ko-KR" altLang="en-US" dirty="0" err="1"/>
              <a:t>각월별인센티브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FD90FD-4609-D22F-E956-012302599AF4}"/>
              </a:ext>
            </a:extLst>
          </p:cNvPr>
          <p:cNvSpPr/>
          <p:nvPr/>
        </p:nvSpPr>
        <p:spPr>
          <a:xfrm>
            <a:off x="10067275" y="2264967"/>
            <a:ext cx="1669454" cy="4312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내적곱결과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7EA2B-BA5B-3A0D-0B90-C09DA4E1737E}"/>
              </a:ext>
            </a:extLst>
          </p:cNvPr>
          <p:cNvSpPr txBox="1"/>
          <p:nvPr/>
        </p:nvSpPr>
        <p:spPr>
          <a:xfrm>
            <a:off x="10347770" y="3354170"/>
            <a:ext cx="864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2600</a:t>
            </a:r>
          </a:p>
          <a:p>
            <a:r>
              <a:rPr lang="en-US" altLang="ko-KR" sz="2400" dirty="0"/>
              <a:t>2000</a:t>
            </a:r>
          </a:p>
          <a:p>
            <a:endParaRPr lang="ko-KR" altLang="en-US" sz="2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DC1D83-F9B1-3F3E-765B-10416054D6A3}"/>
              </a:ext>
            </a:extLst>
          </p:cNvPr>
          <p:cNvCxnSpPr/>
          <p:nvPr/>
        </p:nvCxnSpPr>
        <p:spPr>
          <a:xfrm>
            <a:off x="9491241" y="3557246"/>
            <a:ext cx="856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A6A3D1-A7B8-88E0-CE25-1B375CDA3078}"/>
              </a:ext>
            </a:extLst>
          </p:cNvPr>
          <p:cNvCxnSpPr/>
          <p:nvPr/>
        </p:nvCxnSpPr>
        <p:spPr>
          <a:xfrm>
            <a:off x="9491241" y="4010484"/>
            <a:ext cx="856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CBD3CB-3618-716B-DCC8-E6A7BE5ADD03}"/>
              </a:ext>
            </a:extLst>
          </p:cNvPr>
          <p:cNvSpPr txBox="1"/>
          <p:nvPr/>
        </p:nvSpPr>
        <p:spPr>
          <a:xfrm>
            <a:off x="960699" y="1076446"/>
            <a:ext cx="10727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A,B,C </a:t>
            </a:r>
            <a:r>
              <a:rPr lang="ko-KR" altLang="en-US" dirty="0"/>
              <a:t>지점에 월별 인센티브를 더해서 </a:t>
            </a:r>
            <a:r>
              <a:rPr lang="en-US" altLang="ko-KR" dirty="0"/>
              <a:t>1,2,3</a:t>
            </a:r>
            <a:r>
              <a:rPr lang="ko-KR" altLang="en-US" dirty="0"/>
              <a:t>월의 총합을 구하고자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계산식을 나누어 작업해도 되지만 </a:t>
            </a:r>
            <a:r>
              <a:rPr lang="en-US" altLang="ko-KR" dirty="0"/>
              <a:t>(</a:t>
            </a:r>
            <a:r>
              <a:rPr lang="ko-KR" altLang="en-US" dirty="0" err="1"/>
              <a:t>곱셈후</a:t>
            </a:r>
            <a:r>
              <a:rPr lang="en-US" altLang="ko-KR" dirty="0"/>
              <a:t>, </a:t>
            </a:r>
            <a:r>
              <a:rPr lang="ko-KR" altLang="en-US" dirty="0"/>
              <a:t>행단위의 합계</a:t>
            </a:r>
            <a:r>
              <a:rPr lang="en-US" altLang="ko-KR" dirty="0"/>
              <a:t>) np.dot </a:t>
            </a:r>
            <a:r>
              <a:rPr lang="ko-KR" altLang="en-US" dirty="0"/>
              <a:t>기능을 이용하여 한번에 </a:t>
            </a:r>
            <a:r>
              <a:rPr lang="ko-KR" altLang="en-US" dirty="0" err="1"/>
              <a:t>작업가능함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4DA890C-AE10-04EA-6A6A-147B70DA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87" y="4324043"/>
            <a:ext cx="5139158" cy="23242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DECA66-3877-0221-1CC8-F5386DB2EBAE}"/>
              </a:ext>
            </a:extLst>
          </p:cNvPr>
          <p:cNvSpPr txBox="1"/>
          <p:nvPr/>
        </p:nvSpPr>
        <p:spPr>
          <a:xfrm>
            <a:off x="569971" y="5024499"/>
            <a:ext cx="481783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np.dot(</a:t>
            </a:r>
            <a:r>
              <a:rPr lang="en-US" altLang="ko-KR" sz="2400" b="1" dirty="0" err="1"/>
              <a:t>a,b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가 되려면 반드시</a:t>
            </a:r>
            <a:endParaRPr lang="en-US" altLang="ko-KR" sz="2400" b="1" dirty="0"/>
          </a:p>
          <a:p>
            <a:r>
              <a:rPr lang="en-US" altLang="ko-KR" sz="2400" b="1" dirty="0"/>
              <a:t>a</a:t>
            </a:r>
            <a:r>
              <a:rPr lang="ko-KR" altLang="en-US" sz="2400" b="1" dirty="0"/>
              <a:t>의 열과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행값이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같아야함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결과는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의 행*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의 열임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F0D174-1D1C-60EA-AE9D-10B2048527AA}"/>
              </a:ext>
            </a:extLst>
          </p:cNvPr>
          <p:cNvSpPr txBox="1"/>
          <p:nvPr/>
        </p:nvSpPr>
        <p:spPr>
          <a:xfrm>
            <a:off x="8730946" y="5766797"/>
            <a:ext cx="1925491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결과물은 </a:t>
            </a:r>
            <a:endParaRPr lang="en-US" altLang="ko-KR" sz="2400" b="1" dirty="0"/>
          </a:p>
          <a:p>
            <a:r>
              <a:rPr lang="en-US" altLang="ko-KR" sz="2400" b="1" dirty="0"/>
              <a:t>2</a:t>
            </a:r>
            <a:r>
              <a:rPr lang="ko-KR" altLang="en-US" sz="2400" b="1" dirty="0"/>
              <a:t>행*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열임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95CB36-DBF5-7C10-488E-32A9E810533B}"/>
              </a:ext>
            </a:extLst>
          </p:cNvPr>
          <p:cNvCxnSpPr/>
          <p:nvPr/>
        </p:nvCxnSpPr>
        <p:spPr>
          <a:xfrm>
            <a:off x="8079378" y="6388968"/>
            <a:ext cx="68265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8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10) </a:t>
            </a:r>
            <a:r>
              <a:rPr lang="ko-KR" altLang="en-US" b="1" dirty="0" err="1">
                <a:solidFill>
                  <a:schemeClr val="bg1"/>
                </a:solidFill>
              </a:rPr>
              <a:t>내적곱</a:t>
            </a:r>
            <a:r>
              <a:rPr lang="en-US" altLang="ko-KR" b="1" dirty="0">
                <a:solidFill>
                  <a:schemeClr val="bg1"/>
                </a:solidFill>
              </a:rPr>
              <a:t>(np.dot) </a:t>
            </a:r>
            <a:r>
              <a:rPr lang="ko-KR" altLang="en-US" b="1" dirty="0">
                <a:solidFill>
                  <a:schemeClr val="bg1"/>
                </a:solidFill>
              </a:rPr>
              <a:t>에 대한 이해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곱셈한뒤</a:t>
            </a:r>
            <a:r>
              <a:rPr lang="ko-KR" altLang="en-US" b="1" dirty="0">
                <a:solidFill>
                  <a:schemeClr val="bg1"/>
                </a:solidFill>
              </a:rPr>
              <a:t> 그 곱셈의 값을 행단위로 </a:t>
            </a:r>
            <a:r>
              <a:rPr lang="ko-KR" altLang="en-US" b="1" dirty="0" err="1">
                <a:solidFill>
                  <a:schemeClr val="bg1"/>
                </a:solidFill>
              </a:rPr>
              <a:t>더하는것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04244-82C9-6BF4-5022-091AA7D87556}"/>
              </a:ext>
            </a:extLst>
          </p:cNvPr>
          <p:cNvSpPr txBox="1"/>
          <p:nvPr/>
        </p:nvSpPr>
        <p:spPr>
          <a:xfrm>
            <a:off x="648182" y="130793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행열이</a:t>
            </a:r>
            <a:r>
              <a:rPr lang="ko-KR" altLang="en-US" dirty="0"/>
              <a:t> 다르면 </a:t>
            </a:r>
            <a:r>
              <a:rPr lang="en-US" altLang="ko-KR" dirty="0"/>
              <a:t>np.dot</a:t>
            </a:r>
            <a:r>
              <a:rPr lang="ko-KR" altLang="en-US" dirty="0"/>
              <a:t>가 실행되지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351621-2254-ACE9-474F-2428FB2B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2" y="2041504"/>
            <a:ext cx="7736229" cy="45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10) </a:t>
            </a:r>
            <a:r>
              <a:rPr lang="ko-KR" altLang="en-US" b="1" dirty="0" err="1">
                <a:solidFill>
                  <a:schemeClr val="bg1"/>
                </a:solidFill>
              </a:rPr>
              <a:t>내적곱</a:t>
            </a:r>
            <a:r>
              <a:rPr lang="en-US" altLang="ko-KR" b="1" dirty="0">
                <a:solidFill>
                  <a:schemeClr val="bg1"/>
                </a:solidFill>
              </a:rPr>
              <a:t>(np.dot) </a:t>
            </a:r>
            <a:r>
              <a:rPr lang="ko-KR" altLang="en-US" b="1" dirty="0">
                <a:solidFill>
                  <a:schemeClr val="bg1"/>
                </a:solidFill>
              </a:rPr>
              <a:t>에 대한 이해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곱셈한뒤</a:t>
            </a:r>
            <a:r>
              <a:rPr lang="ko-KR" altLang="en-US" b="1" dirty="0">
                <a:solidFill>
                  <a:schemeClr val="bg1"/>
                </a:solidFill>
              </a:rPr>
              <a:t> 그 곱셈의 값을 행단위로 </a:t>
            </a:r>
            <a:r>
              <a:rPr lang="ko-KR" altLang="en-US" b="1" dirty="0" err="1">
                <a:solidFill>
                  <a:schemeClr val="bg1"/>
                </a:solidFill>
              </a:rPr>
              <a:t>더하는것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04244-82C9-6BF4-5022-091AA7D87556}"/>
              </a:ext>
            </a:extLst>
          </p:cNvPr>
          <p:cNvSpPr txBox="1"/>
          <p:nvPr/>
        </p:nvSpPr>
        <p:spPr>
          <a:xfrm>
            <a:off x="648182" y="1307939"/>
            <a:ext cx="579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reshpae</a:t>
            </a:r>
            <a:r>
              <a:rPr lang="ko-KR" altLang="en-US" dirty="0"/>
              <a:t>을 통해서 </a:t>
            </a:r>
            <a:r>
              <a:rPr lang="ko-KR" altLang="en-US" dirty="0" err="1"/>
              <a:t>행열값을</a:t>
            </a:r>
            <a:r>
              <a:rPr lang="ko-KR" altLang="en-US" dirty="0"/>
              <a:t> 변경하고 </a:t>
            </a:r>
            <a:r>
              <a:rPr lang="ko-KR" altLang="en-US" dirty="0" err="1"/>
              <a:t>연산가능함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354D2-97C5-161B-C8BA-965E9848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11" y="1949610"/>
            <a:ext cx="8521560" cy="43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11) array</a:t>
            </a:r>
            <a:r>
              <a:rPr lang="ko-KR" altLang="en-US" b="1" dirty="0">
                <a:solidFill>
                  <a:schemeClr val="bg1"/>
                </a:solidFill>
              </a:rPr>
              <a:t> 끼리 추가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</a:rPr>
              <a:t>열단위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행단위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추가도 </a:t>
            </a:r>
            <a:r>
              <a:rPr lang="en-US" altLang="ko-KR" b="1" dirty="0">
                <a:solidFill>
                  <a:schemeClr val="bg1"/>
                </a:solidFill>
              </a:rPr>
              <a:t>array</a:t>
            </a:r>
            <a:r>
              <a:rPr lang="ko-KR" altLang="en-US" b="1" dirty="0">
                <a:solidFill>
                  <a:schemeClr val="bg1"/>
                </a:solidFill>
              </a:rPr>
              <a:t>의 </a:t>
            </a:r>
            <a:r>
              <a:rPr lang="en-US" altLang="ko-KR" b="1" dirty="0">
                <a:solidFill>
                  <a:schemeClr val="bg1"/>
                </a:solidFill>
              </a:rPr>
              <a:t>shape</a:t>
            </a:r>
            <a:r>
              <a:rPr lang="ko-KR" altLang="en-US" b="1" dirty="0">
                <a:solidFill>
                  <a:schemeClr val="bg1"/>
                </a:solidFill>
              </a:rPr>
              <a:t>이 </a:t>
            </a:r>
            <a:r>
              <a:rPr lang="ko-KR" altLang="en-US" b="1" dirty="0" err="1">
                <a:solidFill>
                  <a:schemeClr val="bg1"/>
                </a:solidFill>
              </a:rPr>
              <a:t>일치해야함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E9B09-E2B0-0A5F-3734-0607A3A2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2" y="1506748"/>
            <a:ext cx="7682637" cy="482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158A9-13D6-94B0-95D5-C614130749C3}"/>
              </a:ext>
            </a:extLst>
          </p:cNvPr>
          <p:cNvSpPr txBox="1"/>
          <p:nvPr/>
        </p:nvSpPr>
        <p:spPr>
          <a:xfrm>
            <a:off x="593262" y="898326"/>
            <a:ext cx="358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hstack</a:t>
            </a:r>
            <a:r>
              <a:rPr lang="en-US" altLang="ko-KR" sz="2800" b="1" dirty="0"/>
              <a:t>: </a:t>
            </a:r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세로로</a:t>
            </a:r>
            <a:r>
              <a:rPr lang="en-US" altLang="ko-KR" dirty="0"/>
              <a:t>) </a:t>
            </a:r>
            <a:r>
              <a:rPr lang="ko-KR" altLang="en-US" dirty="0" err="1"/>
              <a:t>추가할때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9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11) array</a:t>
            </a:r>
            <a:r>
              <a:rPr lang="ko-KR" altLang="en-US" b="1" dirty="0">
                <a:solidFill>
                  <a:schemeClr val="bg1"/>
                </a:solidFill>
              </a:rPr>
              <a:t> 끼리 추가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</a:rPr>
              <a:t>열단위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행단위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  <a:r>
              <a:rPr lang="ko-KR" altLang="en-US" b="1" dirty="0">
                <a:solidFill>
                  <a:schemeClr val="bg1"/>
                </a:solidFill>
              </a:rPr>
              <a:t>추가도 </a:t>
            </a:r>
            <a:r>
              <a:rPr lang="en-US" altLang="ko-KR" b="1" dirty="0">
                <a:solidFill>
                  <a:schemeClr val="bg1"/>
                </a:solidFill>
              </a:rPr>
              <a:t>array</a:t>
            </a:r>
            <a:r>
              <a:rPr lang="ko-KR" altLang="en-US" b="1" dirty="0">
                <a:solidFill>
                  <a:schemeClr val="bg1"/>
                </a:solidFill>
              </a:rPr>
              <a:t>의 </a:t>
            </a:r>
            <a:r>
              <a:rPr lang="en-US" altLang="ko-KR" b="1" dirty="0">
                <a:solidFill>
                  <a:schemeClr val="bg1"/>
                </a:solidFill>
              </a:rPr>
              <a:t>shape</a:t>
            </a:r>
            <a:r>
              <a:rPr lang="ko-KR" altLang="en-US" b="1" dirty="0">
                <a:solidFill>
                  <a:schemeClr val="bg1"/>
                </a:solidFill>
              </a:rPr>
              <a:t>이 </a:t>
            </a:r>
            <a:r>
              <a:rPr lang="ko-KR" altLang="en-US" b="1" dirty="0" err="1">
                <a:solidFill>
                  <a:schemeClr val="bg1"/>
                </a:solidFill>
              </a:rPr>
              <a:t>일치해야함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67FA1-4AE3-9992-AD94-5F83805E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2" y="1506748"/>
            <a:ext cx="8434628" cy="4907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6A348-4483-E438-A557-9CD9FF8BAA9F}"/>
              </a:ext>
            </a:extLst>
          </p:cNvPr>
          <p:cNvSpPr txBox="1"/>
          <p:nvPr/>
        </p:nvSpPr>
        <p:spPr>
          <a:xfrm>
            <a:off x="593262" y="898326"/>
            <a:ext cx="358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vstack</a:t>
            </a:r>
            <a:r>
              <a:rPr lang="en-US" altLang="ko-KR" sz="2800" b="1" dirty="0"/>
              <a:t>: </a:t>
            </a:r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세로로</a:t>
            </a:r>
            <a:r>
              <a:rPr lang="en-US" altLang="ko-KR" dirty="0"/>
              <a:t>) </a:t>
            </a:r>
            <a:r>
              <a:rPr lang="ko-KR" altLang="en-US" dirty="0" err="1"/>
              <a:t>추가할때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E44A3E-F722-A450-7741-C6F20839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81" y="2313671"/>
            <a:ext cx="4305300" cy="3514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41388-77E2-C393-D135-BC9FAFC2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9" y="3148976"/>
            <a:ext cx="375285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3) </a:t>
            </a:r>
            <a:r>
              <a:rPr lang="ko-KR" altLang="en-US" b="1" dirty="0">
                <a:solidFill>
                  <a:schemeClr val="bg1"/>
                </a:solidFill>
              </a:rPr>
              <a:t>인원수 </a:t>
            </a:r>
            <a:r>
              <a:rPr lang="ko-KR" altLang="en-US" b="1" dirty="0" err="1">
                <a:solidFill>
                  <a:schemeClr val="bg1"/>
                </a:solidFill>
              </a:rPr>
              <a:t>자료중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월에만 </a:t>
            </a:r>
            <a:r>
              <a:rPr lang="en-US" altLang="ko-KR" b="1" dirty="0">
                <a:solidFill>
                  <a:schemeClr val="bg1"/>
                </a:solidFill>
              </a:rPr>
              <a:t>100</a:t>
            </a:r>
            <a:r>
              <a:rPr lang="ko-KR" altLang="en-US" b="1" dirty="0">
                <a:solidFill>
                  <a:schemeClr val="bg1"/>
                </a:solidFill>
              </a:rPr>
              <a:t>을 더하고자 함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en-US" altLang="ko-KR" b="1" dirty="0" err="1">
                <a:solidFill>
                  <a:schemeClr val="bg1"/>
                </a:solidFill>
              </a:rPr>
              <a:t>Numpy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자료임으로 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브로드 캐스트</a:t>
            </a:r>
            <a:r>
              <a:rPr lang="en-US" altLang="ko-KR" b="1" dirty="0">
                <a:solidFill>
                  <a:schemeClr val="bg1"/>
                </a:solidFill>
              </a:rPr>
              <a:t>＇</a:t>
            </a:r>
            <a:r>
              <a:rPr lang="ko-KR" altLang="en-US" b="1" dirty="0">
                <a:solidFill>
                  <a:schemeClr val="bg1"/>
                </a:solidFill>
              </a:rPr>
              <a:t> 가능함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7B0B09-B766-3CB9-066A-FFF3D270295C}"/>
              </a:ext>
            </a:extLst>
          </p:cNvPr>
          <p:cNvGrpSpPr/>
          <p:nvPr/>
        </p:nvGrpSpPr>
        <p:grpSpPr>
          <a:xfrm>
            <a:off x="1690650" y="2986467"/>
            <a:ext cx="2708476" cy="566599"/>
            <a:chOff x="6320935" y="4685357"/>
            <a:chExt cx="2708476" cy="56659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8FCA131-9334-AE68-B7B7-EDABDB9D5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935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4B4F73A-BE0F-ADD5-918F-2A814CA99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426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738B423-7AB0-8309-4505-29D43D482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411" y="4685357"/>
              <a:ext cx="0" cy="566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5CDFEC-F59E-8B4F-491E-1C88E84D4DDD}"/>
              </a:ext>
            </a:extLst>
          </p:cNvPr>
          <p:cNvSpPr txBox="1"/>
          <p:nvPr/>
        </p:nvSpPr>
        <p:spPr>
          <a:xfrm>
            <a:off x="899955" y="261713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인원수</a:t>
            </a:r>
            <a:r>
              <a:rPr lang="en-US" altLang="ko-KR" dirty="0"/>
              <a:t>[:,0]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AEE0E-DCEE-B453-04FB-ACD877F26484}"/>
              </a:ext>
            </a:extLst>
          </p:cNvPr>
          <p:cNvSpPr txBox="1"/>
          <p:nvPr/>
        </p:nvSpPr>
        <p:spPr>
          <a:xfrm>
            <a:off x="2332850" y="261713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인원수</a:t>
            </a:r>
            <a:r>
              <a:rPr lang="en-US" altLang="ko-KR" dirty="0"/>
              <a:t>[:,1]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45572-0597-53D5-BAE7-52A73FE2A4F9}"/>
              </a:ext>
            </a:extLst>
          </p:cNvPr>
          <p:cNvSpPr txBox="1"/>
          <p:nvPr/>
        </p:nvSpPr>
        <p:spPr>
          <a:xfrm>
            <a:off x="3580307" y="261713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인원수</a:t>
            </a:r>
            <a:r>
              <a:rPr lang="en-US" altLang="ko-KR" dirty="0"/>
              <a:t>[:,2]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6AEF38-BF9A-9A1E-75A5-9894BE282130}"/>
              </a:ext>
            </a:extLst>
          </p:cNvPr>
          <p:cNvSpPr txBox="1"/>
          <p:nvPr/>
        </p:nvSpPr>
        <p:spPr>
          <a:xfrm>
            <a:off x="1252615" y="2211838"/>
            <a:ext cx="5421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3A3117-C85B-33DA-93C4-D41654E7B751}"/>
              </a:ext>
            </a:extLst>
          </p:cNvPr>
          <p:cNvSpPr txBox="1"/>
          <p:nvPr/>
        </p:nvSpPr>
        <p:spPr>
          <a:xfrm>
            <a:off x="2752484" y="2211838"/>
            <a:ext cx="5421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7286-9E23-099D-867E-D1A3877301C8}"/>
              </a:ext>
            </a:extLst>
          </p:cNvPr>
          <p:cNvSpPr txBox="1"/>
          <p:nvPr/>
        </p:nvSpPr>
        <p:spPr>
          <a:xfrm>
            <a:off x="3932967" y="2211838"/>
            <a:ext cx="5421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E1FACB-BE0C-04F6-21C6-F9B47C633FBF}"/>
              </a:ext>
            </a:extLst>
          </p:cNvPr>
          <p:cNvSpPr txBox="1"/>
          <p:nvPr/>
        </p:nvSpPr>
        <p:spPr>
          <a:xfrm>
            <a:off x="820813" y="1029604"/>
            <a:ext cx="967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</a:t>
            </a:r>
            <a:r>
              <a:rPr lang="ko-KR" altLang="en-US" dirty="0" err="1"/>
              <a:t>브로드캐스트</a:t>
            </a:r>
            <a:r>
              <a:rPr lang="en-US" altLang="ko-KR" dirty="0"/>
              <a:t>: </a:t>
            </a:r>
            <a:r>
              <a:rPr lang="ko-KR" altLang="en-US" dirty="0"/>
              <a:t>각 인덱스마다 </a:t>
            </a:r>
            <a:r>
              <a:rPr lang="en-US" altLang="ko-KR" dirty="0"/>
              <a:t>+100</a:t>
            </a:r>
            <a:r>
              <a:rPr lang="ko-KR" altLang="en-US" dirty="0"/>
              <a:t>을 하지 않고 행</a:t>
            </a:r>
            <a:r>
              <a:rPr lang="en-US" altLang="ko-KR" dirty="0"/>
              <a:t>,</a:t>
            </a:r>
            <a:r>
              <a:rPr lang="ko-KR" altLang="en-US" dirty="0"/>
              <a:t>열 단위로 한번에 작업하는 기능을 의미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ko-KR" altLang="en-US" dirty="0" err="1"/>
              <a:t>넘파이</a:t>
            </a:r>
            <a:r>
              <a:rPr lang="ko-KR" altLang="en-US" dirty="0"/>
              <a:t> 자료만 </a:t>
            </a:r>
            <a:r>
              <a:rPr lang="ko-KR" altLang="en-US" dirty="0" err="1"/>
              <a:t>브로드캐스트</a:t>
            </a:r>
            <a:r>
              <a:rPr lang="ko-KR" altLang="en-US" dirty="0"/>
              <a:t> 가능함</a:t>
            </a:r>
          </a:p>
        </p:txBody>
      </p:sp>
    </p:spTree>
    <p:extLst>
      <p:ext uri="{BB962C8B-B14F-4D97-AF65-F5344CB8AC3E}">
        <p14:creationId xmlns:p14="http://schemas.microsoft.com/office/powerpoint/2010/main" val="13236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4) 2</a:t>
            </a:r>
            <a:r>
              <a:rPr lang="ko-KR" altLang="en-US" b="1" dirty="0">
                <a:solidFill>
                  <a:schemeClr val="bg1"/>
                </a:solidFill>
              </a:rPr>
              <a:t>월자료에만 </a:t>
            </a:r>
            <a:r>
              <a:rPr lang="en-US" altLang="ko-KR" b="1" dirty="0">
                <a:solidFill>
                  <a:schemeClr val="bg1"/>
                </a:solidFill>
              </a:rPr>
              <a:t>*2.3 </a:t>
            </a:r>
            <a:r>
              <a:rPr lang="ko-KR" altLang="en-US" b="1" dirty="0">
                <a:solidFill>
                  <a:schemeClr val="bg1"/>
                </a:solidFill>
              </a:rPr>
              <a:t>을 하고자 함</a:t>
            </a:r>
            <a:r>
              <a:rPr lang="en-US" altLang="ko-KR" b="1">
                <a:solidFill>
                  <a:schemeClr val="bg1"/>
                </a:solidFill>
              </a:rPr>
              <a:t>.  dtype</a:t>
            </a:r>
            <a:r>
              <a:rPr lang="ko-KR" altLang="en-US" b="1">
                <a:solidFill>
                  <a:schemeClr val="bg1"/>
                </a:solidFill>
              </a:rPr>
              <a:t>변경을 </a:t>
            </a:r>
            <a:r>
              <a:rPr lang="ko-KR" altLang="en-US" b="1" dirty="0">
                <a:solidFill>
                  <a:schemeClr val="bg1"/>
                </a:solidFill>
              </a:rPr>
              <a:t>하지 않으면 정수자료임으로 정수만 출력됨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9C3C54-3DDD-54FB-05BA-D93F0782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61" y="1827112"/>
            <a:ext cx="6400800" cy="41529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2DFCC9-CD67-EB42-4CB5-A59519487CBB}"/>
              </a:ext>
            </a:extLst>
          </p:cNvPr>
          <p:cNvCxnSpPr/>
          <p:nvPr/>
        </p:nvCxnSpPr>
        <p:spPr>
          <a:xfrm>
            <a:off x="8246961" y="5590572"/>
            <a:ext cx="15683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EE6D9-3A9F-45EC-DE30-74F38B869C2D}"/>
              </a:ext>
            </a:extLst>
          </p:cNvPr>
          <p:cNvSpPr txBox="1"/>
          <p:nvPr/>
        </p:nvSpPr>
        <p:spPr>
          <a:xfrm>
            <a:off x="8099988" y="5795346"/>
            <a:ext cx="291911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정수형중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0~255</a:t>
            </a:r>
            <a:r>
              <a:rPr lang="ko-KR" altLang="en-US" dirty="0">
                <a:solidFill>
                  <a:schemeClr val="bg1"/>
                </a:solidFill>
              </a:rPr>
              <a:t>까지 숫자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A9178-4924-0F75-74A3-35689CEAB24B}"/>
              </a:ext>
            </a:extLst>
          </p:cNvPr>
          <p:cNvSpPr txBox="1"/>
          <p:nvPr/>
        </p:nvSpPr>
        <p:spPr>
          <a:xfrm>
            <a:off x="820813" y="1029604"/>
            <a:ext cx="783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*형은 </a:t>
            </a:r>
            <a:r>
              <a:rPr lang="ko-KR" altLang="en-US" dirty="0" err="1"/>
              <a:t>맨처음</a:t>
            </a:r>
            <a:r>
              <a:rPr lang="ko-KR" altLang="en-US" dirty="0"/>
              <a:t> </a:t>
            </a:r>
            <a:r>
              <a:rPr lang="ko-KR" altLang="en-US" dirty="0" err="1"/>
              <a:t>입력할때</a:t>
            </a:r>
            <a:r>
              <a:rPr lang="ko-KR" altLang="en-US" dirty="0"/>
              <a:t> </a:t>
            </a:r>
            <a:r>
              <a:rPr lang="en-US" altLang="ko-KR" dirty="0"/>
              <a:t>0~255</a:t>
            </a:r>
            <a:r>
              <a:rPr lang="ko-KR" altLang="en-US" dirty="0"/>
              <a:t>의 정수만 입력하였음으로 자동 설정된 것임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E22B83-0746-E389-F658-37F17583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13" y="1845177"/>
            <a:ext cx="3452396" cy="13386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37F5AA-8BC4-E5F9-F2D8-D7C61E710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2" y="3802844"/>
            <a:ext cx="4301800" cy="295667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FDF4E45-611C-56F4-F9ED-593D0095DD4B}"/>
              </a:ext>
            </a:extLst>
          </p:cNvPr>
          <p:cNvSpPr/>
          <p:nvPr/>
        </p:nvSpPr>
        <p:spPr>
          <a:xfrm>
            <a:off x="10336192" y="1979271"/>
            <a:ext cx="682906" cy="682906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2062E3-825A-90C7-3D7A-4AF5E47909DB}"/>
              </a:ext>
            </a:extLst>
          </p:cNvPr>
          <p:cNvSpPr/>
          <p:nvPr/>
        </p:nvSpPr>
        <p:spPr>
          <a:xfrm>
            <a:off x="3514129" y="3903562"/>
            <a:ext cx="682906" cy="682906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820A9-6CE1-482C-8E2B-689DA1B4FBFE}"/>
              </a:ext>
            </a:extLst>
          </p:cNvPr>
          <p:cNvSpPr txBox="1"/>
          <p:nvPr/>
        </p:nvSpPr>
        <p:spPr>
          <a:xfrm>
            <a:off x="820813" y="1345653"/>
            <a:ext cx="48093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구글검색</a:t>
            </a:r>
            <a:r>
              <a:rPr lang="en-US" altLang="ko-KR" dirty="0"/>
              <a:t>   ‘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형선언</a:t>
            </a:r>
            <a:r>
              <a:rPr lang="en-US" altLang="ko-KR" dirty="0"/>
              <a:t>‘, ‘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r>
              <a:rPr lang="en-US" altLang="ko-KR" dirty="0"/>
              <a:t>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5)  C</a:t>
            </a:r>
            <a:r>
              <a:rPr lang="ko-KR" altLang="en-US" b="1" dirty="0">
                <a:solidFill>
                  <a:schemeClr val="bg1"/>
                </a:solidFill>
              </a:rPr>
              <a:t>지점에만 전체 </a:t>
            </a:r>
            <a:r>
              <a:rPr lang="en-US" altLang="ko-KR" b="1" dirty="0">
                <a:solidFill>
                  <a:schemeClr val="bg1"/>
                </a:solidFill>
              </a:rPr>
              <a:t>-100</a:t>
            </a:r>
            <a:r>
              <a:rPr lang="ko-KR" altLang="en-US" b="1" dirty="0">
                <a:solidFill>
                  <a:schemeClr val="bg1"/>
                </a:solidFill>
              </a:rPr>
              <a:t>을 하고자 </a:t>
            </a:r>
            <a:r>
              <a:rPr lang="ko-KR" altLang="en-US" b="1" dirty="0" err="1">
                <a:solidFill>
                  <a:schemeClr val="bg1"/>
                </a:solidFill>
              </a:rPr>
              <a:t>할때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5C315-720C-5A09-B939-05412B03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4" y="1412352"/>
            <a:ext cx="5625056" cy="3432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1A0810-E992-095A-FC09-EFFA35AC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415" y="1551669"/>
            <a:ext cx="3780760" cy="15353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9807D5-E281-4E3C-6357-3D3E9452A151}"/>
              </a:ext>
            </a:extLst>
          </p:cNvPr>
          <p:cNvSpPr txBox="1"/>
          <p:nvPr/>
        </p:nvSpPr>
        <p:spPr>
          <a:xfrm>
            <a:off x="6285054" y="1886673"/>
            <a:ext cx="171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인원수</a:t>
            </a:r>
            <a:r>
              <a:rPr lang="en-US" altLang="ko-KR" sz="2400" dirty="0"/>
              <a:t>[0, :]</a:t>
            </a:r>
          </a:p>
          <a:p>
            <a:r>
              <a:rPr lang="ko-KR" altLang="en-US" sz="2400" dirty="0"/>
              <a:t>인원수</a:t>
            </a:r>
            <a:r>
              <a:rPr lang="en-US" altLang="ko-KR" sz="2400" dirty="0"/>
              <a:t>[1, :]</a:t>
            </a:r>
          </a:p>
          <a:p>
            <a:r>
              <a:rPr lang="ko-KR" altLang="en-US" sz="2400" dirty="0"/>
              <a:t>인원수</a:t>
            </a:r>
            <a:r>
              <a:rPr lang="en-US" altLang="ko-KR" sz="2400" dirty="0"/>
              <a:t>[2, :]</a:t>
            </a:r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FE9AC6-D66A-FEEB-D8E3-AA9BB331E9AD}"/>
              </a:ext>
            </a:extLst>
          </p:cNvPr>
          <p:cNvCxnSpPr>
            <a:cxnSpLocks/>
          </p:cNvCxnSpPr>
          <p:nvPr/>
        </p:nvCxnSpPr>
        <p:spPr>
          <a:xfrm flipH="1">
            <a:off x="7995779" y="2118167"/>
            <a:ext cx="326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D8E310-55B6-6CAE-291A-A25F7A950EEA}"/>
              </a:ext>
            </a:extLst>
          </p:cNvPr>
          <p:cNvCxnSpPr>
            <a:cxnSpLocks/>
          </p:cNvCxnSpPr>
          <p:nvPr/>
        </p:nvCxnSpPr>
        <p:spPr>
          <a:xfrm flipH="1">
            <a:off x="7995779" y="2465408"/>
            <a:ext cx="326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A6C9F0-31E2-D82D-E365-7F0D841F07FD}"/>
              </a:ext>
            </a:extLst>
          </p:cNvPr>
          <p:cNvCxnSpPr>
            <a:cxnSpLocks/>
          </p:cNvCxnSpPr>
          <p:nvPr/>
        </p:nvCxnSpPr>
        <p:spPr>
          <a:xfrm flipH="1">
            <a:off x="7995779" y="2777924"/>
            <a:ext cx="326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74047B5-1D94-547C-168F-181D34CF6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533" y="3522863"/>
            <a:ext cx="4105621" cy="16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6) </a:t>
            </a:r>
            <a:r>
              <a:rPr lang="ko-KR" altLang="en-US" b="1" dirty="0">
                <a:solidFill>
                  <a:schemeClr val="bg1"/>
                </a:solidFill>
              </a:rPr>
              <a:t>인덱싱 마무리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7519D-85F5-6C20-AE2F-EA429150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4" y="1115912"/>
            <a:ext cx="4876560" cy="2670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151AF-E3E9-A511-74B2-593EA771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86" y="1329881"/>
            <a:ext cx="3780760" cy="1841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E8756C-157F-F2B0-FC52-5560EA36CA07}"/>
              </a:ext>
            </a:extLst>
          </p:cNvPr>
          <p:cNvSpPr/>
          <p:nvPr/>
        </p:nvSpPr>
        <p:spPr>
          <a:xfrm>
            <a:off x="6898512" y="1770927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C495D5-A955-9B51-BB38-015090F33FEB}"/>
              </a:ext>
            </a:extLst>
          </p:cNvPr>
          <p:cNvSpPr/>
          <p:nvPr/>
        </p:nvSpPr>
        <p:spPr>
          <a:xfrm>
            <a:off x="8097479" y="1770927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A2E24F-A8D1-6268-2F7B-1C02A0E14C71}"/>
              </a:ext>
            </a:extLst>
          </p:cNvPr>
          <p:cNvSpPr/>
          <p:nvPr/>
        </p:nvSpPr>
        <p:spPr>
          <a:xfrm>
            <a:off x="9154162" y="1770927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55A8-1B22-7022-1E02-2AEABA0D7BD8}"/>
              </a:ext>
            </a:extLst>
          </p:cNvPr>
          <p:cNvSpPr/>
          <p:nvPr/>
        </p:nvSpPr>
        <p:spPr>
          <a:xfrm>
            <a:off x="6898512" y="2287683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96399D-A8D7-AE52-927F-B595D6D2F22B}"/>
              </a:ext>
            </a:extLst>
          </p:cNvPr>
          <p:cNvSpPr/>
          <p:nvPr/>
        </p:nvSpPr>
        <p:spPr>
          <a:xfrm>
            <a:off x="8097479" y="2287683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0663DC-F723-E71B-5026-BD804C7F969C}"/>
              </a:ext>
            </a:extLst>
          </p:cNvPr>
          <p:cNvSpPr/>
          <p:nvPr/>
        </p:nvSpPr>
        <p:spPr>
          <a:xfrm>
            <a:off x="9154162" y="2287683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F88E8-1C22-CB9B-E9D8-F49B5F577C09}"/>
              </a:ext>
            </a:extLst>
          </p:cNvPr>
          <p:cNvSpPr/>
          <p:nvPr/>
        </p:nvSpPr>
        <p:spPr>
          <a:xfrm>
            <a:off x="6898512" y="2729572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2,0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E27C24-D4D8-A9DC-F7F8-2AAE535B986D}"/>
              </a:ext>
            </a:extLst>
          </p:cNvPr>
          <p:cNvSpPr/>
          <p:nvPr/>
        </p:nvSpPr>
        <p:spPr>
          <a:xfrm>
            <a:off x="8097479" y="2729572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2,1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A7948F-1903-BF26-9C3F-D8BD1B2897A6}"/>
              </a:ext>
            </a:extLst>
          </p:cNvPr>
          <p:cNvSpPr/>
          <p:nvPr/>
        </p:nvSpPr>
        <p:spPr>
          <a:xfrm>
            <a:off x="9154162" y="2729572"/>
            <a:ext cx="914400" cy="326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2,2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A8197-3730-6C51-7CF7-59DA38F69BDD}"/>
              </a:ext>
            </a:extLst>
          </p:cNvPr>
          <p:cNvSpPr txBox="1"/>
          <p:nvPr/>
        </p:nvSpPr>
        <p:spPr>
          <a:xfrm>
            <a:off x="6898512" y="996406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            </a:t>
            </a:r>
            <a:r>
              <a:rPr lang="en-US" altLang="ko-KR" dirty="0"/>
              <a:t>2</a:t>
            </a:r>
            <a:r>
              <a:rPr lang="ko-KR" altLang="en-US" dirty="0"/>
              <a:t>월         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40785-0882-65E7-F3E9-74162056CC45}"/>
              </a:ext>
            </a:extLst>
          </p:cNvPr>
          <p:cNvSpPr txBox="1"/>
          <p:nvPr/>
        </p:nvSpPr>
        <p:spPr>
          <a:xfrm>
            <a:off x="5985719" y="1671199"/>
            <a:ext cx="4203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</a:t>
            </a:r>
          </a:p>
          <a:p>
            <a:r>
              <a:rPr lang="en-US" altLang="ko-KR" sz="2800" dirty="0"/>
              <a:t>B</a:t>
            </a:r>
          </a:p>
          <a:p>
            <a:r>
              <a:rPr lang="en-US" altLang="ko-KR" sz="2800" dirty="0"/>
              <a:t>C</a:t>
            </a:r>
            <a:endParaRPr lang="ko-KR" altLang="en-US" sz="2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9C2F25-459A-FBC1-1BE1-7F6B61D3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3" y="3994816"/>
            <a:ext cx="4876559" cy="26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7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7) </a:t>
            </a:r>
            <a:r>
              <a:rPr lang="en-US" altLang="ko-KR" b="1" dirty="0" err="1">
                <a:solidFill>
                  <a:schemeClr val="bg1"/>
                </a:solidFill>
              </a:rPr>
              <a:t>Numpy</a:t>
            </a:r>
            <a:r>
              <a:rPr lang="ko-KR" altLang="en-US" b="1" dirty="0">
                <a:solidFill>
                  <a:schemeClr val="bg1"/>
                </a:solidFill>
              </a:rPr>
              <a:t> 조건문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FC86F-D6CE-5935-E6FA-E325CCF0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5" y="2464200"/>
            <a:ext cx="4864984" cy="34168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D2F61D-BD25-086B-655C-DE969A2F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71" y="2464201"/>
            <a:ext cx="5428526" cy="34168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5D4BFB-5DF4-CB35-8779-80F288B26A18}"/>
              </a:ext>
            </a:extLst>
          </p:cNvPr>
          <p:cNvSpPr txBox="1"/>
          <p:nvPr/>
        </p:nvSpPr>
        <p:spPr>
          <a:xfrm>
            <a:off x="555585" y="1261641"/>
            <a:ext cx="1010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PT </a:t>
            </a:r>
            <a:r>
              <a:rPr lang="ko-KR" altLang="en-US" dirty="0"/>
              <a:t>자 </a:t>
            </a:r>
            <a:r>
              <a:rPr lang="ko-KR" altLang="en-US" dirty="0" err="1"/>
              <a:t>보고난뒤에</a:t>
            </a:r>
            <a:r>
              <a:rPr lang="ko-KR" altLang="en-US" dirty="0"/>
              <a:t> 별도로 </a:t>
            </a:r>
            <a:r>
              <a:rPr lang="en-US" altLang="ko-KR" dirty="0"/>
              <a:t>‘</a:t>
            </a:r>
            <a:r>
              <a:rPr lang="en-US" altLang="ko-KR" dirty="0" err="1"/>
              <a:t>Numpy</a:t>
            </a:r>
            <a:r>
              <a:rPr lang="ko-KR" altLang="en-US" dirty="0"/>
              <a:t> 조건문</a:t>
            </a:r>
            <a:r>
              <a:rPr lang="en-US" altLang="ko-KR" dirty="0"/>
              <a:t>’ </a:t>
            </a:r>
            <a:r>
              <a:rPr lang="ko-KR" altLang="en-US" dirty="0"/>
              <a:t>으로 검색하여 조건문을 인지합니다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개이상의 조건을 동시에 만족하는 </a:t>
            </a:r>
            <a:r>
              <a:rPr lang="en-US" altLang="ko-KR" dirty="0"/>
              <a:t>And, </a:t>
            </a:r>
            <a:r>
              <a:rPr lang="ko-KR" altLang="en-US" dirty="0" err="1"/>
              <a:t>조건중</a:t>
            </a:r>
            <a:r>
              <a:rPr lang="ko-KR" altLang="en-US" dirty="0"/>
              <a:t> 한 개만 만족하는 </a:t>
            </a:r>
            <a:r>
              <a:rPr lang="en-US" altLang="ko-KR" dirty="0"/>
              <a:t>Or</a:t>
            </a:r>
            <a:r>
              <a:rPr lang="ko-KR" altLang="en-US" dirty="0"/>
              <a:t>에 대한 문법도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8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8) </a:t>
            </a:r>
            <a:r>
              <a:rPr lang="en-US" altLang="ko-KR" b="1" dirty="0" err="1">
                <a:solidFill>
                  <a:schemeClr val="bg1"/>
                </a:solidFill>
              </a:rPr>
              <a:t>Numpy</a:t>
            </a:r>
            <a:r>
              <a:rPr lang="ko-KR" altLang="en-US" b="1" dirty="0">
                <a:solidFill>
                  <a:schemeClr val="bg1"/>
                </a:solidFill>
              </a:rPr>
              <a:t>를 이용하면 편리한 계산식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</a:rPr>
              <a:t>브로드캐스트와</a:t>
            </a:r>
            <a:r>
              <a:rPr lang="ko-KR" altLang="en-US" b="1" dirty="0">
                <a:solidFill>
                  <a:schemeClr val="bg1"/>
                </a:solidFill>
              </a:rPr>
              <a:t> 동시와 계산식도 제공됨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5CEE0-4C58-C70C-6BFF-6DC44C5D3BE3}"/>
              </a:ext>
            </a:extLst>
          </p:cNvPr>
          <p:cNvSpPr txBox="1"/>
          <p:nvPr/>
        </p:nvSpPr>
        <p:spPr>
          <a:xfrm>
            <a:off x="470944" y="1303074"/>
            <a:ext cx="587212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브로드 캐스트  및 </a:t>
            </a:r>
            <a:r>
              <a:rPr lang="ko-KR" altLang="en-US" b="1" dirty="0" err="1">
                <a:solidFill>
                  <a:schemeClr val="bg1"/>
                </a:solidFill>
              </a:rPr>
              <a:t>연산식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합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평균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최대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 err="1">
                <a:solidFill>
                  <a:schemeClr val="bg1"/>
                </a:solidFill>
              </a:rPr>
              <a:t>최소등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제공함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DDCE4C-9D83-01D2-0F13-D035B600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4" y="1885830"/>
            <a:ext cx="11144250" cy="2762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C7D60-6719-7C11-946A-5F0EF7D3EF6D}"/>
              </a:ext>
            </a:extLst>
          </p:cNvPr>
          <p:cNvSpPr txBox="1"/>
          <p:nvPr/>
        </p:nvSpPr>
        <p:spPr>
          <a:xfrm>
            <a:off x="7141580" y="130307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np.mean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02791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470944" y="443793"/>
            <a:ext cx="1097641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작업</a:t>
            </a:r>
            <a:r>
              <a:rPr lang="en-US" altLang="ko-KR" b="1" dirty="0">
                <a:solidFill>
                  <a:schemeClr val="bg1"/>
                </a:solidFill>
              </a:rPr>
              <a:t>9) </a:t>
            </a:r>
            <a:r>
              <a:rPr lang="ko-KR" altLang="en-US" b="1" dirty="0">
                <a:solidFill>
                  <a:schemeClr val="bg1"/>
                </a:solidFill>
              </a:rPr>
              <a:t>월별인센티브를 넣어서 각 행에 곱셈 가능함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093B9-40AD-F4C3-F291-0F54B2FC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4" y="1000126"/>
            <a:ext cx="7028184" cy="5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2EF12-F5A1-BF22-34D9-BD7F0FFAF49F}"/>
              </a:ext>
            </a:extLst>
          </p:cNvPr>
          <p:cNvSpPr txBox="1"/>
          <p:nvPr/>
        </p:nvSpPr>
        <p:spPr>
          <a:xfrm>
            <a:off x="0" y="0"/>
            <a:ext cx="12192000" cy="5532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Array shape </a:t>
            </a:r>
            <a:r>
              <a:rPr lang="ko-KR" altLang="en-US" sz="3200" b="1" dirty="0">
                <a:solidFill>
                  <a:schemeClr val="bg1"/>
                </a:solidFill>
              </a:rPr>
              <a:t>가 통일되지 않으면 </a:t>
            </a:r>
            <a:r>
              <a:rPr lang="ko-KR" altLang="en-US" sz="3200" b="1" dirty="0" err="1">
                <a:solidFill>
                  <a:schemeClr val="bg1"/>
                </a:solidFill>
              </a:rPr>
              <a:t>연산되지</a:t>
            </a:r>
            <a:r>
              <a:rPr lang="ko-KR" altLang="en-US" sz="3200" b="1" dirty="0">
                <a:solidFill>
                  <a:schemeClr val="bg1"/>
                </a:solidFill>
              </a:rPr>
              <a:t> 않는 문제</a:t>
            </a:r>
          </a:p>
        </p:txBody>
      </p:sp>
    </p:spTree>
    <p:extLst>
      <p:ext uri="{BB962C8B-B14F-4D97-AF65-F5344CB8AC3E}">
        <p14:creationId xmlns:p14="http://schemas.microsoft.com/office/powerpoint/2010/main" val="380460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603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블루커뮤니케이션</dc:creator>
  <cp:lastModifiedBy>블루커뮤니케이션</cp:lastModifiedBy>
  <cp:revision>9</cp:revision>
  <dcterms:created xsi:type="dcterms:W3CDTF">2024-01-04T04:38:56Z</dcterms:created>
  <dcterms:modified xsi:type="dcterms:W3CDTF">2024-01-04T06:16:35Z</dcterms:modified>
</cp:coreProperties>
</file>