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9" r:id="rId2"/>
    <p:sldId id="311" r:id="rId3"/>
    <p:sldId id="260" r:id="rId4"/>
    <p:sldId id="265" r:id="rId5"/>
    <p:sldId id="270" r:id="rId6"/>
    <p:sldId id="286" r:id="rId7"/>
    <p:sldId id="288" r:id="rId8"/>
    <p:sldId id="293" r:id="rId9"/>
    <p:sldId id="310" r:id="rId10"/>
    <p:sldId id="302" r:id="rId11"/>
    <p:sldId id="304" r:id="rId12"/>
    <p:sldId id="269" r:id="rId13"/>
    <p:sldId id="261" r:id="rId14"/>
    <p:sldId id="297" r:id="rId15"/>
    <p:sldId id="298" r:id="rId16"/>
    <p:sldId id="299" r:id="rId17"/>
    <p:sldId id="300" r:id="rId18"/>
    <p:sldId id="303" r:id="rId19"/>
    <p:sldId id="295" r:id="rId20"/>
    <p:sldId id="301" r:id="rId21"/>
    <p:sldId id="306" r:id="rId22"/>
    <p:sldId id="307" r:id="rId23"/>
    <p:sldId id="312" r:id="rId24"/>
    <p:sldId id="314" r:id="rId25"/>
    <p:sldId id="318" r:id="rId26"/>
    <p:sldId id="315" r:id="rId27"/>
    <p:sldId id="313" r:id="rId28"/>
    <p:sldId id="317" r:id="rId29"/>
    <p:sldId id="316" r:id="rId30"/>
    <p:sldId id="320" r:id="rId31"/>
    <p:sldId id="321" r:id="rId32"/>
    <p:sldId id="319" r:id="rId33"/>
    <p:sldId id="305" r:id="rId34"/>
    <p:sldId id="283" r:id="rId35"/>
    <p:sldId id="267" r:id="rId36"/>
    <p:sldId id="268" r:id="rId37"/>
    <p:sldId id="271" r:id="rId38"/>
    <p:sldId id="308" r:id="rId39"/>
    <p:sldId id="309" r:id="rId40"/>
    <p:sldId id="26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2E"/>
    <a:srgbClr val="0000FF"/>
    <a:srgbClr val="DED4BB"/>
    <a:srgbClr val="FBF9FB"/>
    <a:srgbClr val="F2F0F3"/>
    <a:srgbClr val="F7F7F7"/>
    <a:srgbClr val="F1D3BB"/>
    <a:srgbClr val="DEDCC3"/>
    <a:srgbClr val="3F4E3C"/>
    <a:srgbClr val="384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3150" autoAdjust="0"/>
  </p:normalViewPr>
  <p:slideViewPr>
    <p:cSldViewPr snapToGrid="0">
      <p:cViewPr varScale="1">
        <p:scale>
          <a:sx n="76" d="100"/>
          <a:sy n="76" d="100"/>
        </p:scale>
        <p:origin x="984" y="-182"/>
      </p:cViewPr>
      <p:guideLst/>
    </p:cSldViewPr>
  </p:slideViewPr>
  <p:notesTextViewPr>
    <p:cViewPr>
      <p:scale>
        <a:sx n="1" d="1"/>
        <a:sy n="1" d="1"/>
      </p:scale>
      <p:origin x="0" y="0"/>
    </p:cViewPr>
  </p:notesTextViewPr>
  <p:sorterViewPr>
    <p:cViewPr>
      <p:scale>
        <a:sx n="100" d="100"/>
        <a:sy n="100" d="100"/>
      </p:scale>
      <p:origin x="0" y="-40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4193-227A-4E62-BDE4-F0638C9FCB0F}" type="datetimeFigureOut">
              <a:rPr lang="zh-CN" altLang="en-US" smtClean="0"/>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83E3-4D60-4C77-9DA0-DE7FB6B05893}" type="slidenum">
              <a:rPr lang="zh-CN" altLang="en-US" smtClean="0"/>
              <a:t>‹#›</a:t>
            </a:fld>
            <a:endParaRPr lang="zh-CN" altLang="en-US"/>
          </a:p>
        </p:txBody>
      </p:sp>
    </p:spTree>
    <p:extLst>
      <p:ext uri="{BB962C8B-B14F-4D97-AF65-F5344CB8AC3E}">
        <p14:creationId xmlns:p14="http://schemas.microsoft.com/office/powerpoint/2010/main" val="12024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a:t>
            </a:fld>
            <a:endParaRPr lang="zh-CN" altLang="en-US"/>
          </a:p>
        </p:txBody>
      </p:sp>
    </p:spTree>
    <p:extLst>
      <p:ext uri="{BB962C8B-B14F-4D97-AF65-F5344CB8AC3E}">
        <p14:creationId xmlns:p14="http://schemas.microsoft.com/office/powerpoint/2010/main" val="22773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25</a:t>
            </a:fld>
            <a:endParaRPr lang="zh-CN" altLang="en-US"/>
          </a:p>
        </p:txBody>
      </p:sp>
    </p:spTree>
    <p:extLst>
      <p:ext uri="{BB962C8B-B14F-4D97-AF65-F5344CB8AC3E}">
        <p14:creationId xmlns:p14="http://schemas.microsoft.com/office/powerpoint/2010/main" val="3391048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26</a:t>
            </a:fld>
            <a:endParaRPr lang="zh-CN" altLang="en-US"/>
          </a:p>
        </p:txBody>
      </p:sp>
    </p:spTree>
    <p:extLst>
      <p:ext uri="{BB962C8B-B14F-4D97-AF65-F5344CB8AC3E}">
        <p14:creationId xmlns:p14="http://schemas.microsoft.com/office/powerpoint/2010/main" val="45087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29</a:t>
            </a:fld>
            <a:endParaRPr lang="zh-CN" altLang="en-US"/>
          </a:p>
        </p:txBody>
      </p:sp>
    </p:spTree>
    <p:extLst>
      <p:ext uri="{BB962C8B-B14F-4D97-AF65-F5344CB8AC3E}">
        <p14:creationId xmlns:p14="http://schemas.microsoft.com/office/powerpoint/2010/main" val="345922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30</a:t>
            </a:fld>
            <a:endParaRPr lang="zh-CN" altLang="en-US"/>
          </a:p>
        </p:txBody>
      </p:sp>
    </p:spTree>
    <p:extLst>
      <p:ext uri="{BB962C8B-B14F-4D97-AF65-F5344CB8AC3E}">
        <p14:creationId xmlns:p14="http://schemas.microsoft.com/office/powerpoint/2010/main" val="108420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31</a:t>
            </a:fld>
            <a:endParaRPr lang="zh-CN" altLang="en-US"/>
          </a:p>
        </p:txBody>
      </p:sp>
    </p:spTree>
    <p:extLst>
      <p:ext uri="{BB962C8B-B14F-4D97-AF65-F5344CB8AC3E}">
        <p14:creationId xmlns:p14="http://schemas.microsoft.com/office/powerpoint/2010/main" val="155666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32</a:t>
            </a:fld>
            <a:endParaRPr lang="zh-CN" altLang="en-US"/>
          </a:p>
        </p:txBody>
      </p:sp>
    </p:spTree>
    <p:extLst>
      <p:ext uri="{BB962C8B-B14F-4D97-AF65-F5344CB8AC3E}">
        <p14:creationId xmlns:p14="http://schemas.microsoft.com/office/powerpoint/2010/main" val="292969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34</a:t>
            </a:fld>
            <a:endParaRPr lang="zh-CN" altLang="en-US"/>
          </a:p>
        </p:txBody>
      </p:sp>
    </p:spTree>
    <p:extLst>
      <p:ext uri="{BB962C8B-B14F-4D97-AF65-F5344CB8AC3E}">
        <p14:creationId xmlns:p14="http://schemas.microsoft.com/office/powerpoint/2010/main" val="404249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a:t>
            </a:fld>
            <a:endParaRPr lang="zh-CN" altLang="en-US"/>
          </a:p>
        </p:txBody>
      </p:sp>
    </p:spTree>
    <p:extLst>
      <p:ext uri="{BB962C8B-B14F-4D97-AF65-F5344CB8AC3E}">
        <p14:creationId xmlns:p14="http://schemas.microsoft.com/office/powerpoint/2010/main" val="3000834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3</a:t>
            </a:fld>
            <a:endParaRPr lang="zh-CN" altLang="en-US"/>
          </a:p>
        </p:txBody>
      </p:sp>
    </p:spTree>
    <p:extLst>
      <p:ext uri="{BB962C8B-B14F-4D97-AF65-F5344CB8AC3E}">
        <p14:creationId xmlns:p14="http://schemas.microsoft.com/office/powerpoint/2010/main" val="158138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4</a:t>
            </a:fld>
            <a:endParaRPr lang="zh-CN" altLang="en-US"/>
          </a:p>
        </p:txBody>
      </p:sp>
    </p:spTree>
    <p:extLst>
      <p:ext uri="{BB962C8B-B14F-4D97-AF65-F5344CB8AC3E}">
        <p14:creationId xmlns:p14="http://schemas.microsoft.com/office/powerpoint/2010/main" val="92360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5</a:t>
            </a:fld>
            <a:endParaRPr lang="zh-CN" altLang="en-US"/>
          </a:p>
        </p:txBody>
      </p:sp>
    </p:spTree>
    <p:extLst>
      <p:ext uri="{BB962C8B-B14F-4D97-AF65-F5344CB8AC3E}">
        <p14:creationId xmlns:p14="http://schemas.microsoft.com/office/powerpoint/2010/main" val="206462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15</a:t>
            </a:fld>
            <a:endParaRPr lang="zh-CN" altLang="en-US"/>
          </a:p>
        </p:txBody>
      </p:sp>
    </p:spTree>
    <p:extLst>
      <p:ext uri="{BB962C8B-B14F-4D97-AF65-F5344CB8AC3E}">
        <p14:creationId xmlns:p14="http://schemas.microsoft.com/office/powerpoint/2010/main" val="94459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步通信模式下，客户端发出请求，服务器即时响应。在异步通信模式中，客户端请求不会阻塞进程，服务端中响应可以是非即时。在主流系统框架中，一般采用同步、异步混合通信模式以提高系统可伸缩性以及系统可用性． </a:t>
            </a:r>
          </a:p>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17</a:t>
            </a:fld>
            <a:endParaRPr lang="zh-CN" altLang="en-US"/>
          </a:p>
        </p:txBody>
      </p:sp>
    </p:spTree>
    <p:extLst>
      <p:ext uri="{BB962C8B-B14F-4D97-AF65-F5344CB8AC3E}">
        <p14:creationId xmlns:p14="http://schemas.microsoft.com/office/powerpoint/2010/main" val="1852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22</a:t>
            </a:fld>
            <a:endParaRPr lang="zh-CN" altLang="en-US"/>
          </a:p>
        </p:txBody>
      </p:sp>
    </p:spTree>
    <p:extLst>
      <p:ext uri="{BB962C8B-B14F-4D97-AF65-F5344CB8AC3E}">
        <p14:creationId xmlns:p14="http://schemas.microsoft.com/office/powerpoint/2010/main" val="2984694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24</a:t>
            </a:fld>
            <a:endParaRPr lang="zh-CN" altLang="en-US"/>
          </a:p>
        </p:txBody>
      </p:sp>
    </p:spTree>
    <p:extLst>
      <p:ext uri="{BB962C8B-B14F-4D97-AF65-F5344CB8AC3E}">
        <p14:creationId xmlns:p14="http://schemas.microsoft.com/office/powerpoint/2010/main" val="202640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038A-1AC5-4901-A076-E7986717AA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3090F0-D911-46F7-8F73-8EB22602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7BD5D5-157B-435B-840E-B06496CBF2E6}"/>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23AE2A3D-78ED-4CC9-81ED-9CAB9AF3E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DD277-B4E2-40E5-A7E9-BC7D2E7181AE}"/>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15369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2A71E-4A8B-4A1F-872F-74CEF46474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31E728-4887-43C7-83B8-3F4284DE3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2EDEC-EAE4-4150-9B7B-E8C2C1F3F6C6}"/>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D4E61AF7-10DF-4E45-A993-E9D6837AEA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05A1E-DC8B-4842-B9EF-DBCA2819795C}"/>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63140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E1E52A0-744C-4235-97B2-6FF32C25B94F}"/>
              </a:ext>
            </a:extLst>
          </p:cNvPr>
          <p:cNvSpPr/>
          <p:nvPr userDrawn="1"/>
        </p:nvSpPr>
        <p:spPr>
          <a:xfrm>
            <a:off x="967740" y="0"/>
            <a:ext cx="1025652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0FEEF6D-8CF1-41FB-95A4-60C8EEEE6828}"/>
              </a:ext>
            </a:extLst>
          </p:cNvPr>
          <p:cNvSpPr/>
          <p:nvPr userDrawn="1"/>
        </p:nvSpPr>
        <p:spPr>
          <a:xfrm flipV="1">
            <a:off x="274320" y="381000"/>
            <a:ext cx="1164336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9F1B246B-2298-48B7-8E6A-39181B7A8798}"/>
              </a:ext>
            </a:extLst>
          </p:cNvPr>
          <p:cNvGrpSpPr/>
          <p:nvPr userDrawn="1"/>
        </p:nvGrpSpPr>
        <p:grpSpPr>
          <a:xfrm>
            <a:off x="5769428" y="6294120"/>
            <a:ext cx="653144" cy="425655"/>
            <a:chOff x="5620106" y="5372383"/>
            <a:chExt cx="1097280" cy="849985"/>
          </a:xfrm>
        </p:grpSpPr>
        <p:sp>
          <p:nvSpPr>
            <p:cNvPr id="15" name="矩形: 圆角 14">
              <a:extLst>
                <a:ext uri="{FF2B5EF4-FFF2-40B4-BE49-F238E27FC236}">
                  <a16:creationId xmlns:a16="http://schemas.microsoft.com/office/drawing/2014/main" id="{BFC2775B-C13E-4BAC-B068-27DF036C1CD9}"/>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V 形 15">
              <a:extLst>
                <a:ext uri="{FF2B5EF4-FFF2-40B4-BE49-F238E27FC236}">
                  <a16:creationId xmlns:a16="http://schemas.microsoft.com/office/drawing/2014/main" id="{72EFBA45-7EF4-4282-9912-F6AB871FFF4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001779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36D13-A391-44DF-8FFE-2DDF72683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4B946-8185-4890-944A-A3095BD13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11CA0-6426-4D6A-A8D5-55AA81111FBD}"/>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EEBFA9DE-B841-49D2-8AB8-06E33B87B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E62B9-07B3-411E-8BA7-7F64CAF2C1C4}"/>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3783397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E24B9-D245-492D-BBF4-1E05D18EF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71D49B-A828-4E6E-AF31-1FC2FEAEF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2EAD95-53AF-45FB-8E93-5C6D318DA337}"/>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3509F6E4-0990-4213-8869-DF88077F2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5C83EB-E4A9-4911-8C25-1C2487647B8D}"/>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014193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DD528-5EF5-41D8-8BE8-EF987436D9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115FA-C573-4570-8539-F18EE67018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7CACC2-30DD-4234-863A-D3B9DD944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18167D-1B8E-4644-BB2E-64D33952DCAB}"/>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B5394796-A07F-461C-8DB0-4A8400FEF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5DA23-029B-43CB-AAE6-7B696BFD6E7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5739283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6B17B-51F3-4D24-BFDE-2CF7975835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1B454B-9FF9-43D5-B819-570599D62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C2D3E1-EA2E-4459-A6CA-48F80AEFC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70017D-EC02-4E48-863F-5FE1D031A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570FB9-2E8E-488C-B520-07567EBB7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B1E88F-0B19-41C0-BC2C-1ADD0126A300}"/>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8" name="页脚占位符 7">
            <a:extLst>
              <a:ext uri="{FF2B5EF4-FFF2-40B4-BE49-F238E27FC236}">
                <a16:creationId xmlns:a16="http://schemas.microsoft.com/office/drawing/2014/main" id="{26B4B157-FA4E-48A3-8D40-FB7AFEE4E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C76483-939D-4C89-97A7-8C935A21B1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3715422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3C19-1405-482F-8774-4E8FCB53CA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B250B-313A-4ABE-B5AE-A7C49358D33F}"/>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4" name="页脚占位符 3">
            <a:extLst>
              <a:ext uri="{FF2B5EF4-FFF2-40B4-BE49-F238E27FC236}">
                <a16:creationId xmlns:a16="http://schemas.microsoft.com/office/drawing/2014/main" id="{FEB8EF1E-9F53-45F5-A1D1-099B7E455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F331EB-1333-4BCF-9381-AA90AA0E34FA}"/>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6923327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3CB41-1489-4843-A57A-9E5CBF9D2089}"/>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3" name="页脚占位符 2">
            <a:extLst>
              <a:ext uri="{FF2B5EF4-FFF2-40B4-BE49-F238E27FC236}">
                <a16:creationId xmlns:a16="http://schemas.microsoft.com/office/drawing/2014/main" id="{84610F34-B4CE-4283-B9EA-A388385534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2DEC0B-DC40-40E6-8DF8-90E39358ACC7}"/>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002581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CDFDF-05FC-4D8A-A025-FDA6CD248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E4EF36-21D6-41A1-9A41-8663328F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7E79A8-76A9-45C4-898D-14FC55C0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17B485-4BE1-4375-A2DB-68640CE1CE12}"/>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01CFF348-2825-43FC-A6F6-D2425F184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85AB68-A862-4A26-ACF8-143FF8F9C9D2}"/>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809176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B9D0C-ECA1-426A-9C05-E78B07AC0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BED871-6880-4BAB-95F0-9E7E05961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63D592-BB2C-4A35-A450-5727E3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3F328F-323A-48E8-A42A-79D2FFEA17F3}"/>
              </a:ext>
            </a:extLst>
          </p:cNvPr>
          <p:cNvSpPr>
            <a:spLocks noGrp="1"/>
          </p:cNvSpPr>
          <p:nvPr>
            <p:ph type="dt" sz="half" idx="10"/>
          </p:nvPr>
        </p:nvSpPr>
        <p:spPr/>
        <p:txBody>
          <a:bodyPr/>
          <a:lstStyle/>
          <a:p>
            <a:fld id="{3A6C9B83-6061-45F5-B9BA-2813905A80F6}" type="datetimeFigureOut">
              <a:rPr lang="zh-CN" altLang="en-US" smtClean="0"/>
              <a:t>2020/7/1</a:t>
            </a:fld>
            <a:endParaRPr lang="zh-CN" altLang="en-US"/>
          </a:p>
        </p:txBody>
      </p:sp>
      <p:sp>
        <p:nvSpPr>
          <p:cNvPr id="6" name="页脚占位符 5">
            <a:extLst>
              <a:ext uri="{FF2B5EF4-FFF2-40B4-BE49-F238E27FC236}">
                <a16:creationId xmlns:a16="http://schemas.microsoft.com/office/drawing/2014/main" id="{811750AD-356F-4268-BCB3-4E065C2106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D6BF0D-C1BB-475F-8EBC-2725BCBA57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270067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4B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82778F-3326-471D-B007-769F3C91B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E38CC-EA95-4DA0-823E-0EB46F75C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AB2CD5-5C5B-4246-A994-B4C7DE204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C9B83-6061-45F5-B9BA-2813905A80F6}" type="datetimeFigureOut">
              <a:rPr lang="zh-CN" altLang="en-US" smtClean="0"/>
              <a:t>2020/7/1</a:t>
            </a:fld>
            <a:endParaRPr lang="zh-CN" altLang="en-US"/>
          </a:p>
        </p:txBody>
      </p:sp>
      <p:sp>
        <p:nvSpPr>
          <p:cNvPr id="5" name="页脚占位符 4">
            <a:extLst>
              <a:ext uri="{FF2B5EF4-FFF2-40B4-BE49-F238E27FC236}">
                <a16:creationId xmlns:a16="http://schemas.microsoft.com/office/drawing/2014/main" id="{2FD25AA1-77A9-4E26-9879-8869B7152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BC3569-4012-4EB0-BA30-87D5DB42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48635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16" y="226258"/>
            <a:ext cx="4957950" cy="743535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4126164" y="1210922"/>
            <a:ext cx="6934142" cy="3139321"/>
            <a:chOff x="4922565" y="2415754"/>
            <a:chExt cx="5822484" cy="3139321"/>
          </a:xfrm>
        </p:grpSpPr>
        <p:sp>
          <p:nvSpPr>
            <p:cNvPr id="21" name="文本框 20">
              <a:extLst>
                <a:ext uri="{FF2B5EF4-FFF2-40B4-BE49-F238E27FC236}">
                  <a16:creationId xmlns:a16="http://schemas.microsoft.com/office/drawing/2014/main" id="{CB2678CF-7D4B-4626-8FC6-C115D9BB3460}"/>
                </a:ext>
              </a:extLst>
            </p:cNvPr>
            <p:cNvSpPr txBox="1"/>
            <p:nvPr/>
          </p:nvSpPr>
          <p:spPr>
            <a:xfrm>
              <a:off x="4922565" y="2415754"/>
              <a:ext cx="5822484" cy="3139321"/>
            </a:xfrm>
            <a:prstGeom prst="rect">
              <a:avLst/>
            </a:prstGeom>
            <a:noFill/>
          </p:spPr>
          <p:txBody>
            <a:bodyPr wrap="none" rtlCol="0">
              <a:spAutoFit/>
            </a:bodyPr>
            <a:lstStyle/>
            <a:p>
              <a:r>
                <a:rPr lang="en-US" altLang="zh-CN" sz="6600" dirty="0">
                  <a:latin typeface="微软雅黑" panose="020B0503020204020204" pitchFamily="34" charset="-122"/>
                  <a:ea typeface="微软雅黑" panose="020B0503020204020204" pitchFamily="34" charset="-122"/>
                </a:rPr>
                <a:t>Microservice </a:t>
              </a:r>
            </a:p>
            <a:p>
              <a:r>
                <a:rPr lang="en-US" altLang="zh-CN" sz="6600" dirty="0">
                  <a:latin typeface="微软雅黑" panose="020B0503020204020204" pitchFamily="34" charset="-122"/>
                  <a:ea typeface="微软雅黑" panose="020B0503020204020204" pitchFamily="34" charset="-122"/>
                </a:rPr>
                <a:t>   architecture </a:t>
              </a:r>
            </a:p>
            <a:p>
              <a:r>
                <a:rPr lang="en-US" altLang="zh-CN" sz="6600" dirty="0">
                  <a:latin typeface="微软雅黑" panose="020B0503020204020204" pitchFamily="34" charset="-122"/>
                  <a:ea typeface="微软雅黑" panose="020B0503020204020204" pitchFamily="34" charset="-122"/>
                </a:rPr>
                <a:t>      and software</a:t>
              </a:r>
              <a:endParaRPr lang="zh-CN" altLang="en-US" sz="6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466495"/>
              <a:ext cx="184731" cy="1107996"/>
            </a:xfrm>
            <a:prstGeom prst="rect">
              <a:avLst/>
            </a:prstGeom>
            <a:noFill/>
          </p:spPr>
          <p:txBody>
            <a:bodyPr wrap="none" rtlCol="0">
              <a:spAutoFit/>
            </a:bodyPr>
            <a:lstStyle/>
            <a:p>
              <a:endParaRPr lang="zh-CN" altLang="en-US" sz="6600" dirty="0">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E9629565-392D-4CE9-A417-E71FDB92B72B}"/>
              </a:ext>
            </a:extLst>
          </p:cNvPr>
          <p:cNvSpPr txBox="1"/>
          <p:nvPr/>
        </p:nvSpPr>
        <p:spPr>
          <a:xfrm>
            <a:off x="6463733" y="1997123"/>
            <a:ext cx="245580"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B985CCE-6835-4CC1-9197-942023F486E0}"/>
              </a:ext>
            </a:extLst>
          </p:cNvPr>
          <p:cNvSpPr txBox="1"/>
          <p:nvPr/>
        </p:nvSpPr>
        <p:spPr>
          <a:xfrm>
            <a:off x="6579150" y="4788062"/>
            <a:ext cx="184731" cy="369332"/>
          </a:xfrm>
          <a:prstGeom prst="rect">
            <a:avLst/>
          </a:prstGeom>
          <a:noFill/>
        </p:spPr>
        <p:txBody>
          <a:bodyPr wrap="none" rtlCol="0">
            <a:spAutoFit/>
          </a:bodyPr>
          <a:lstStyle/>
          <a:p>
            <a:endParaRPr lang="zh-CN" altLang="en-US" dirty="0">
              <a:solidFill>
                <a:schemeClr val="tx1">
                  <a:alpha val="66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172F4DD2-0EE4-4F38-98DC-4BB35F3AFA7C}"/>
              </a:ext>
            </a:extLst>
          </p:cNvPr>
          <p:cNvGrpSpPr/>
          <p:nvPr/>
        </p:nvGrpSpPr>
        <p:grpSpPr>
          <a:xfrm>
            <a:off x="5427911" y="4773729"/>
            <a:ext cx="5890407" cy="1531155"/>
            <a:chOff x="7445630" y="983009"/>
            <a:chExt cx="4108960" cy="484748"/>
          </a:xfrm>
        </p:grpSpPr>
        <p:sp>
          <p:nvSpPr>
            <p:cNvPr id="28" name="文本框 27">
              <a:extLst>
                <a:ext uri="{FF2B5EF4-FFF2-40B4-BE49-F238E27FC236}">
                  <a16:creationId xmlns:a16="http://schemas.microsoft.com/office/drawing/2014/main" id="{2CF6E53E-0954-44D9-80C1-B03A8471B2C0}"/>
                </a:ext>
              </a:extLst>
            </p:cNvPr>
            <p:cNvSpPr txBox="1"/>
            <p:nvPr/>
          </p:nvSpPr>
          <p:spPr>
            <a:xfrm>
              <a:off x="7445630" y="995003"/>
              <a:ext cx="907621" cy="26930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汇报人：</a:t>
              </a:r>
            </a:p>
          </p:txBody>
        </p:sp>
        <p:sp>
          <p:nvSpPr>
            <p:cNvPr id="29" name="文本框 28">
              <a:extLst>
                <a:ext uri="{FF2B5EF4-FFF2-40B4-BE49-F238E27FC236}">
                  <a16:creationId xmlns:a16="http://schemas.microsoft.com/office/drawing/2014/main" id="{C89F4AE5-6CD5-40A0-9F77-CD06E06A1DFE}"/>
                </a:ext>
              </a:extLst>
            </p:cNvPr>
            <p:cNvSpPr txBox="1"/>
            <p:nvPr/>
          </p:nvSpPr>
          <p:spPr>
            <a:xfrm>
              <a:off x="8353251" y="991668"/>
              <a:ext cx="1559032" cy="380012"/>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宣靖雯 陈骏武</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沈路遥  陈雨杭</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傅先明  张仕锦 </a:t>
              </a:r>
            </a:p>
          </p:txBody>
        </p:sp>
        <p:sp>
          <p:nvSpPr>
            <p:cNvPr id="30" name="文本框 29">
              <a:extLst>
                <a:ext uri="{FF2B5EF4-FFF2-40B4-BE49-F238E27FC236}">
                  <a16:creationId xmlns:a16="http://schemas.microsoft.com/office/drawing/2014/main" id="{E228C80C-6632-42D5-9F38-1C6FA9635695}"/>
                </a:ext>
              </a:extLst>
            </p:cNvPr>
            <p:cNvSpPr txBox="1"/>
            <p:nvPr/>
          </p:nvSpPr>
          <p:spPr>
            <a:xfrm>
              <a:off x="10121954" y="983009"/>
              <a:ext cx="1432636" cy="484748"/>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时间：</a:t>
              </a:r>
              <a:r>
                <a:rPr lang="en-US" altLang="zh-CN" sz="2400" b="1" dirty="0">
                  <a:solidFill>
                    <a:schemeClr val="tx1">
                      <a:alpha val="68000"/>
                    </a:schemeClr>
                  </a:solidFill>
                  <a:latin typeface="微软雅黑" panose="020B0503020204020204" pitchFamily="34" charset="-122"/>
                  <a:ea typeface="微软雅黑" panose="020B0503020204020204" pitchFamily="34" charset="-122"/>
                </a:rPr>
                <a:t>2020.06.18</a:t>
              </a:r>
              <a:endParaRPr lang="zh-CN" altLang="en-US" sz="2400" b="1"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1" name="椭圆 30">
            <a:extLst>
              <a:ext uri="{FF2B5EF4-FFF2-40B4-BE49-F238E27FC236}">
                <a16:creationId xmlns:a16="http://schemas.microsoft.com/office/drawing/2014/main"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4279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1" name="文本框 10">
            <a:extLst>
              <a:ext uri="{FF2B5EF4-FFF2-40B4-BE49-F238E27FC236}">
                <a16:creationId xmlns:a16="http://schemas.microsoft.com/office/drawing/2014/main" id="{01723F35-7B28-4CC1-8B1D-516DE035C663}"/>
              </a:ext>
            </a:extLst>
          </p:cNvPr>
          <p:cNvSpPr txBox="1"/>
          <p:nvPr/>
        </p:nvSpPr>
        <p:spPr>
          <a:xfrm>
            <a:off x="5972584" y="1107462"/>
            <a:ext cx="5726700" cy="2328523"/>
          </a:xfrm>
          <a:prstGeom prst="rect">
            <a:avLst/>
          </a:prstGeom>
          <a:noFill/>
        </p:spPr>
        <p:txBody>
          <a:bodyPr wrap="square" rtlCol="0">
            <a:spAutoFit/>
          </a:bodyPr>
          <a:lstStyle/>
          <a:p>
            <a:pPr>
              <a:lnSpc>
                <a:spcPct val="150000"/>
              </a:lnSpc>
            </a:pPr>
            <a:r>
              <a:rPr lang="zh-CN" altLang="en-US" sz="2000" b="1" dirty="0">
                <a:latin typeface="黑体" panose="02010609060101010101" pitchFamily="49" charset="-122"/>
                <a:ea typeface="黑体" panose="02010609060101010101" pitchFamily="49" charset="-122"/>
              </a:rPr>
              <a:t>技术大牛：</a:t>
            </a:r>
            <a:r>
              <a:rPr lang="en-US" altLang="zh-CN" sz="2000" b="1" dirty="0">
                <a:latin typeface="黑体" panose="02010609060101010101" pitchFamily="49" charset="-122"/>
                <a:ea typeface="黑体" panose="02010609060101010101" pitchFamily="49" charset="-122"/>
              </a:rPr>
              <a:t>Chris Richardson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《POJOS IN ACTION》</a:t>
            </a:r>
            <a:r>
              <a:rPr lang="zh-CN" altLang="en-US" sz="2000" b="1" dirty="0">
                <a:latin typeface="黑体" panose="02010609060101010101" pitchFamily="49" charset="-122"/>
                <a:ea typeface="黑体" panose="02010609060101010101" pitchFamily="49" charset="-122"/>
              </a:rPr>
              <a:t>与</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微服务架构的设计模式</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的作者，也是著名开源项目 </a:t>
            </a:r>
            <a:r>
              <a:rPr lang="en-US" altLang="zh-CN" sz="2000" b="1" dirty="0" err="1">
                <a:latin typeface="黑体" panose="02010609060101010101" pitchFamily="49" charset="-122"/>
                <a:ea typeface="黑体" panose="02010609060101010101" pitchFamily="49" charset="-122"/>
              </a:rPr>
              <a:t>cloudfoundry</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eventuate </a:t>
            </a:r>
            <a:r>
              <a:rPr lang="zh-CN" altLang="en-US" sz="2000" b="1" dirty="0">
                <a:latin typeface="黑体" panose="02010609060101010101" pitchFamily="49" charset="-122"/>
                <a:ea typeface="黑体" panose="02010609060101010101" pitchFamily="49" charset="-122"/>
              </a:rPr>
              <a:t>的创始人，他做了大量的微服务架构相关的方法和实践的探索。</a:t>
            </a:r>
          </a:p>
        </p:txBody>
      </p:sp>
      <p:pic>
        <p:nvPicPr>
          <p:cNvPr id="4" name="图片 3">
            <a:extLst>
              <a:ext uri="{FF2B5EF4-FFF2-40B4-BE49-F238E27FC236}">
                <a16:creationId xmlns:a16="http://schemas.microsoft.com/office/drawing/2014/main" id="{AE0D856E-BF9D-4F97-9135-E703A83F5DD5}"/>
              </a:ext>
            </a:extLst>
          </p:cNvPr>
          <p:cNvPicPr>
            <a:picLocks noChangeAspect="1"/>
          </p:cNvPicPr>
          <p:nvPr/>
        </p:nvPicPr>
        <p:blipFill>
          <a:blip r:embed="rId2"/>
          <a:stretch>
            <a:fillRect/>
          </a:stretch>
        </p:blipFill>
        <p:spPr>
          <a:xfrm>
            <a:off x="1275080" y="1595030"/>
            <a:ext cx="3900192" cy="3900192"/>
          </a:xfrm>
          <a:prstGeom prst="rect">
            <a:avLst/>
          </a:prstGeom>
        </p:spPr>
      </p:pic>
      <p:sp>
        <p:nvSpPr>
          <p:cNvPr id="7" name="文本框 6">
            <a:extLst>
              <a:ext uri="{FF2B5EF4-FFF2-40B4-BE49-F238E27FC236}">
                <a16:creationId xmlns:a16="http://schemas.microsoft.com/office/drawing/2014/main" id="{8B35CF76-EBB3-4A4A-9716-472B0B37E052}"/>
              </a:ext>
            </a:extLst>
          </p:cNvPr>
          <p:cNvSpPr txBox="1"/>
          <p:nvPr/>
        </p:nvSpPr>
        <p:spPr>
          <a:xfrm>
            <a:off x="5972584" y="3435985"/>
            <a:ext cx="5726700" cy="2790187"/>
          </a:xfrm>
          <a:prstGeom prst="rect">
            <a:avLst/>
          </a:prstGeom>
          <a:noFill/>
        </p:spPr>
        <p:txBody>
          <a:bodyPr wrap="square" rtlCol="0">
            <a:spAutoFit/>
          </a:bodyPr>
          <a:lstStyle/>
          <a:p>
            <a:pPr>
              <a:lnSpc>
                <a:spcPct val="150000"/>
              </a:lnSpc>
            </a:pPr>
            <a:r>
              <a:rPr lang="en-US" altLang="zh-CN" sz="2000" b="1" dirty="0">
                <a:latin typeface="黑体" panose="02010609060101010101" pitchFamily="49" charset="-122"/>
                <a:ea typeface="黑体" panose="02010609060101010101" pitchFamily="49" charset="-122"/>
              </a:rPr>
              <a:t>Sam Newman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Martin Fowler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James Lewis </a:t>
            </a:r>
            <a:r>
              <a:rPr lang="zh-CN" altLang="en-US" sz="2000" b="1" dirty="0">
                <a:latin typeface="黑体" panose="02010609060101010101" pitchFamily="49" charset="-122"/>
                <a:ea typeface="黑体" panose="02010609060101010101" pitchFamily="49" charset="-122"/>
              </a:rPr>
              <a:t>的 </a:t>
            </a:r>
            <a:endParaRPr lang="en-US" altLang="zh-CN" sz="2000" b="1" dirty="0">
              <a:latin typeface="黑体" panose="02010609060101010101" pitchFamily="49" charset="-122"/>
              <a:ea typeface="黑体" panose="02010609060101010101" pitchFamily="49" charset="-122"/>
            </a:endParaRPr>
          </a:p>
          <a:p>
            <a:pPr>
              <a:lnSpc>
                <a:spcPct val="150000"/>
              </a:lnSpc>
            </a:pPr>
            <a:r>
              <a:rPr lang="zh-CN" altLang="en-US" sz="2000" b="1" dirty="0">
                <a:latin typeface="黑体" panose="02010609060101010101" pitchFamily="49" charset="-122"/>
                <a:ea typeface="黑体" panose="02010609060101010101" pitchFamily="49" charset="-122"/>
              </a:rPr>
              <a:t>前同事，</a:t>
            </a:r>
            <a:r>
              <a:rPr lang="en-US" altLang="zh-CN" sz="2000" b="1" dirty="0">
                <a:latin typeface="黑体" panose="02010609060101010101" pitchFamily="49" charset="-122"/>
                <a:ea typeface="黑体" panose="02010609060101010101" pitchFamily="49" charset="-122"/>
              </a:rPr>
              <a:t>《Building Microservices》</a:t>
            </a:r>
            <a:r>
              <a:rPr lang="zh-CN" altLang="en-US" sz="2000" b="1" dirty="0">
                <a:latin typeface="黑体" panose="02010609060101010101" pitchFamily="49" charset="-122"/>
                <a:ea typeface="黑体" panose="02010609060101010101" pitchFamily="49" charset="-122"/>
              </a:rPr>
              <a:t>和</a:t>
            </a:r>
            <a:r>
              <a:rPr lang="en-US" altLang="zh-CN" sz="2000" b="1" dirty="0">
                <a:latin typeface="黑体" panose="02010609060101010101" pitchFamily="49" charset="-122"/>
                <a:ea typeface="黑体" panose="02010609060101010101" pitchFamily="49" charset="-122"/>
              </a:rPr>
              <a:t>《Monolith To Microservices》</a:t>
            </a:r>
            <a:r>
              <a:rPr lang="zh-CN" altLang="en-US" sz="2000" b="1" dirty="0">
                <a:latin typeface="黑体" panose="02010609060101010101" pitchFamily="49" charset="-122"/>
                <a:ea typeface="黑体" panose="02010609060101010101" pitchFamily="49" charset="-122"/>
              </a:rPr>
              <a:t>这两本的作者，前一本中文版叫</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微服务设计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，同时也是 </a:t>
            </a:r>
            <a:r>
              <a:rPr lang="en-US" altLang="zh-CN" sz="2000" b="1" dirty="0">
                <a:latin typeface="黑体" panose="02010609060101010101" pitchFamily="49" charset="-122"/>
                <a:ea typeface="黑体" panose="02010609060101010101" pitchFamily="49" charset="-122"/>
              </a:rPr>
              <a:t>2014 </a:t>
            </a:r>
            <a:r>
              <a:rPr lang="zh-CN" altLang="en-US" sz="2000" b="1" dirty="0">
                <a:latin typeface="黑体" panose="02010609060101010101" pitchFamily="49" charset="-122"/>
                <a:ea typeface="黑体" panose="02010609060101010101" pitchFamily="49" charset="-122"/>
              </a:rPr>
              <a:t>年著名的推特论战</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单体应用 </a:t>
            </a:r>
            <a:r>
              <a:rPr lang="en-US" altLang="zh-CN" sz="2000" b="1" dirty="0">
                <a:latin typeface="黑体" panose="02010609060101010101" pitchFamily="49" charset="-122"/>
                <a:ea typeface="黑体" panose="02010609060101010101" pitchFamily="49" charset="-122"/>
              </a:rPr>
              <a:t>vs </a:t>
            </a:r>
            <a:r>
              <a:rPr lang="zh-CN" altLang="en-US" sz="2000" b="1" dirty="0">
                <a:latin typeface="黑体" panose="02010609060101010101" pitchFamily="49" charset="-122"/>
                <a:ea typeface="黑体" panose="02010609060101010101" pitchFamily="49" charset="-122"/>
              </a:rPr>
              <a:t>微服务应用</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的主角之一。</a:t>
            </a:r>
          </a:p>
        </p:txBody>
      </p:sp>
    </p:spTree>
    <p:extLst>
      <p:ext uri="{BB962C8B-B14F-4D97-AF65-F5344CB8AC3E}">
        <p14:creationId xmlns:p14="http://schemas.microsoft.com/office/powerpoint/2010/main" val="354121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499" cy="3766820"/>
            <a:chOff x="1897463" y="2521522"/>
            <a:chExt cx="4212905"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5"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核心组件</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03</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a:extLst>
              <a:ext uri="{FF2B5EF4-FFF2-40B4-BE49-F238E27FC236}">
                <a16:creationId xmlns:a16="http://schemas.microsoft.com/office/drawing/2014/main" id="{750304DA-AE69-4D7C-9004-FF7AE8820747}"/>
              </a:ext>
            </a:extLst>
          </p:cNvPr>
          <p:cNvGrpSpPr/>
          <p:nvPr/>
        </p:nvGrpSpPr>
        <p:grpSpPr>
          <a:xfrm>
            <a:off x="7357732" y="2340551"/>
            <a:ext cx="2803783" cy="2261481"/>
            <a:chOff x="7047001" y="2479354"/>
            <a:chExt cx="2358695" cy="1987163"/>
          </a:xfrm>
        </p:grpSpPr>
        <p:sp>
          <p:nvSpPr>
            <p:cNvPr id="35" name="任意多边形: 形状 34">
              <a:extLst>
                <a:ext uri="{FF2B5EF4-FFF2-40B4-BE49-F238E27FC236}">
                  <a16:creationId xmlns:a16="http://schemas.microsoft.com/office/drawing/2014/main" id="{45523563-D317-4400-9DAF-5D8B475B2988}"/>
                </a:ext>
              </a:extLst>
            </p:cNvPr>
            <p:cNvSpPr/>
            <p:nvPr/>
          </p:nvSpPr>
          <p:spPr>
            <a:xfrm flipH="1">
              <a:off x="8313528" y="2479354"/>
              <a:ext cx="1092168" cy="1905560"/>
            </a:xfrm>
            <a:custGeom>
              <a:avLst/>
              <a:gdLst/>
              <a:ahLst/>
              <a:cxnLst/>
              <a:rect l="l" t="t" r="r" b="b"/>
              <a:pathLst>
                <a:path w="1092168" h="1905560">
                  <a:moveTo>
                    <a:pt x="711003" y="0"/>
                  </a:moveTo>
                  <a:cubicBezTo>
                    <a:pt x="419310" y="0"/>
                    <a:pt x="240040" y="125591"/>
                    <a:pt x="173193" y="376771"/>
                  </a:cubicBezTo>
                  <a:lnTo>
                    <a:pt x="173193" y="443618"/>
                  </a:lnTo>
                  <a:cubicBezTo>
                    <a:pt x="173193" y="555029"/>
                    <a:pt x="255232" y="679606"/>
                    <a:pt x="419310" y="817350"/>
                  </a:cubicBezTo>
                  <a:cubicBezTo>
                    <a:pt x="139770" y="938889"/>
                    <a:pt x="0" y="1063467"/>
                    <a:pt x="0" y="1191083"/>
                  </a:cubicBezTo>
                  <a:lnTo>
                    <a:pt x="0" y="1216590"/>
                  </a:lnTo>
                  <a:lnTo>
                    <a:pt x="995259" y="1905560"/>
                  </a:lnTo>
                  <a:lnTo>
                    <a:pt x="1011385" y="1883902"/>
                  </a:lnTo>
                  <a:cubicBezTo>
                    <a:pt x="1035978" y="1842598"/>
                    <a:pt x="1051312" y="1788903"/>
                    <a:pt x="1057389" y="1722816"/>
                  </a:cubicBezTo>
                  <a:cubicBezTo>
                    <a:pt x="927748" y="1722816"/>
                    <a:pt x="796081" y="1691418"/>
                    <a:pt x="662388" y="1628623"/>
                  </a:cubicBezTo>
                  <a:cubicBezTo>
                    <a:pt x="459823" y="1482776"/>
                    <a:pt x="335246" y="1354148"/>
                    <a:pt x="288655" y="1242737"/>
                  </a:cubicBezTo>
                  <a:lnTo>
                    <a:pt x="358540" y="1191083"/>
                  </a:lnTo>
                  <a:cubicBezTo>
                    <a:pt x="358540" y="1130313"/>
                    <a:pt x="567182" y="1116134"/>
                    <a:pt x="984466" y="1148544"/>
                  </a:cubicBezTo>
                  <a:cubicBezTo>
                    <a:pt x="1081697" y="1079672"/>
                    <a:pt x="1113095" y="1047262"/>
                    <a:pt x="1078659" y="1051313"/>
                  </a:cubicBezTo>
                  <a:lnTo>
                    <a:pt x="1078659" y="1008774"/>
                  </a:lnTo>
                  <a:cubicBezTo>
                    <a:pt x="1078659" y="887235"/>
                    <a:pt x="964210" y="806209"/>
                    <a:pt x="735311" y="765696"/>
                  </a:cubicBezTo>
                  <a:cubicBezTo>
                    <a:pt x="567182" y="589465"/>
                    <a:pt x="483118" y="463874"/>
                    <a:pt x="483118" y="388925"/>
                  </a:cubicBezTo>
                  <a:cubicBezTo>
                    <a:pt x="460836" y="255232"/>
                    <a:pt x="586426" y="154963"/>
                    <a:pt x="859889" y="88116"/>
                  </a:cubicBezTo>
                  <a:lnTo>
                    <a:pt x="884196" y="88116"/>
                  </a:lnTo>
                  <a:lnTo>
                    <a:pt x="884196" y="133693"/>
                  </a:lnTo>
                  <a:lnTo>
                    <a:pt x="932812" y="133693"/>
                  </a:lnTo>
                  <a:lnTo>
                    <a:pt x="932812" y="88116"/>
                  </a:lnTo>
                  <a:cubicBezTo>
                    <a:pt x="932812" y="47603"/>
                    <a:pt x="858876" y="18231"/>
                    <a:pt x="71100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FAE3AA54-5C3A-4397-B7C3-B8DBF47D75E2}"/>
                </a:ext>
              </a:extLst>
            </p:cNvPr>
            <p:cNvSpPr/>
            <p:nvPr/>
          </p:nvSpPr>
          <p:spPr>
            <a:xfrm flipH="1">
              <a:off x="7047001" y="2544473"/>
              <a:ext cx="999658" cy="1922044"/>
            </a:xfrm>
            <a:custGeom>
              <a:avLst/>
              <a:gdLst/>
              <a:ahLst/>
              <a:cxnLst/>
              <a:rect l="l" t="t" r="r" b="b"/>
              <a:pathLst>
                <a:path w="999658" h="1922044">
                  <a:moveTo>
                    <a:pt x="612794" y="0"/>
                  </a:moveTo>
                  <a:lnTo>
                    <a:pt x="598769" y="9704"/>
                  </a:lnTo>
                  <a:cubicBezTo>
                    <a:pt x="584970" y="20592"/>
                    <a:pt x="570727" y="33126"/>
                    <a:pt x="556041" y="47305"/>
                  </a:cubicBezTo>
                  <a:cubicBezTo>
                    <a:pt x="472989" y="35151"/>
                    <a:pt x="413232" y="29074"/>
                    <a:pt x="376770" y="29074"/>
                  </a:cubicBezTo>
                  <a:cubicBezTo>
                    <a:pt x="239026" y="116177"/>
                    <a:pt x="135718" y="302537"/>
                    <a:pt x="66846" y="588154"/>
                  </a:cubicBezTo>
                  <a:cubicBezTo>
                    <a:pt x="22282" y="762360"/>
                    <a:pt x="0" y="882886"/>
                    <a:pt x="0" y="949732"/>
                  </a:cubicBezTo>
                  <a:cubicBezTo>
                    <a:pt x="198513" y="1585786"/>
                    <a:pt x="361578" y="1903813"/>
                    <a:pt x="489194" y="1903813"/>
                  </a:cubicBezTo>
                  <a:lnTo>
                    <a:pt x="622887" y="1922044"/>
                  </a:lnTo>
                  <a:lnTo>
                    <a:pt x="644156" y="1922044"/>
                  </a:lnTo>
                  <a:cubicBezTo>
                    <a:pt x="808234" y="1922044"/>
                    <a:pt x="890273" y="1741761"/>
                    <a:pt x="890273" y="1381196"/>
                  </a:cubicBezTo>
                  <a:cubicBezTo>
                    <a:pt x="944965" y="1336631"/>
                    <a:pt x="981427" y="1060130"/>
                    <a:pt x="999658" y="551692"/>
                  </a:cubicBezTo>
                  <a:cubicBezTo>
                    <a:pt x="999658" y="470160"/>
                    <a:pt x="993645" y="396603"/>
                    <a:pt x="981617" y="331023"/>
                  </a:cubicBezTo>
                  <a:lnTo>
                    <a:pt x="959382" y="239926"/>
                  </a:lnTo>
                  <a:lnTo>
                    <a:pt x="612794" y="0"/>
                  </a:lnTo>
                  <a:close/>
                  <a:moveTo>
                    <a:pt x="531733" y="171883"/>
                  </a:moveTo>
                  <a:cubicBezTo>
                    <a:pt x="665426" y="200242"/>
                    <a:pt x="732272" y="278229"/>
                    <a:pt x="732272" y="405845"/>
                  </a:cubicBezTo>
                  <a:cubicBezTo>
                    <a:pt x="793042" y="507128"/>
                    <a:pt x="830516" y="633731"/>
                    <a:pt x="844696" y="785655"/>
                  </a:cubicBezTo>
                  <a:cubicBezTo>
                    <a:pt x="844696" y="1421709"/>
                    <a:pt x="748477" y="1739736"/>
                    <a:pt x="556041" y="1739736"/>
                  </a:cubicBezTo>
                  <a:cubicBezTo>
                    <a:pt x="442604" y="1739736"/>
                    <a:pt x="323091" y="1614145"/>
                    <a:pt x="197500" y="1362965"/>
                  </a:cubicBezTo>
                  <a:cubicBezTo>
                    <a:pt x="183321" y="1213067"/>
                    <a:pt x="153949" y="1104694"/>
                    <a:pt x="109385" y="1037848"/>
                  </a:cubicBezTo>
                  <a:lnTo>
                    <a:pt x="133692" y="949732"/>
                  </a:lnTo>
                  <a:lnTo>
                    <a:pt x="133692" y="928463"/>
                  </a:lnTo>
                  <a:cubicBezTo>
                    <a:pt x="133692" y="873770"/>
                    <a:pt x="125590" y="814014"/>
                    <a:pt x="109385" y="749193"/>
                  </a:cubicBezTo>
                  <a:cubicBezTo>
                    <a:pt x="109385" y="581064"/>
                    <a:pt x="191424" y="388627"/>
                    <a:pt x="355501" y="171883"/>
                  </a:cubicBezTo>
                  <a:lnTo>
                    <a:pt x="531733" y="171883"/>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D2480F2-BF88-4897-95E9-4B701AEF89EA}"/>
                </a:ext>
              </a:extLst>
            </p:cNvPr>
            <p:cNvSpPr/>
            <p:nvPr/>
          </p:nvSpPr>
          <p:spPr>
            <a:xfrm flipH="1">
              <a:off x="7087277" y="2500624"/>
              <a:ext cx="346588" cy="283775"/>
            </a:xfrm>
            <a:custGeom>
              <a:avLst/>
              <a:gdLst/>
              <a:ahLst/>
              <a:cxnLst/>
              <a:rect l="l" t="t" r="r" b="b"/>
              <a:pathLst>
                <a:path w="346588" h="283775">
                  <a:moveTo>
                    <a:pt x="98209" y="0"/>
                  </a:moveTo>
                  <a:cubicBezTo>
                    <a:pt x="75927" y="2026"/>
                    <a:pt x="51872" y="10635"/>
                    <a:pt x="26045" y="25827"/>
                  </a:cubicBezTo>
                  <a:lnTo>
                    <a:pt x="0" y="43849"/>
                  </a:lnTo>
                  <a:lnTo>
                    <a:pt x="346588" y="283775"/>
                  </a:lnTo>
                  <a:lnTo>
                    <a:pt x="346272" y="282483"/>
                  </a:lnTo>
                  <a:cubicBezTo>
                    <a:pt x="301169" y="138472"/>
                    <a:pt x="218482" y="44311"/>
                    <a:pt x="98209"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任意多边形: 形状 38">
              <a:extLst>
                <a:ext uri="{FF2B5EF4-FFF2-40B4-BE49-F238E27FC236}">
                  <a16:creationId xmlns:a16="http://schemas.microsoft.com/office/drawing/2014/main" id="{35D60BB4-5752-4A15-B26C-C7994A12547B}"/>
                </a:ext>
              </a:extLst>
            </p:cNvPr>
            <p:cNvSpPr/>
            <p:nvPr/>
          </p:nvSpPr>
          <p:spPr>
            <a:xfrm flipH="1">
              <a:off x="8410437" y="3695944"/>
              <a:ext cx="995259" cy="770573"/>
            </a:xfrm>
            <a:custGeom>
              <a:avLst/>
              <a:gdLst/>
              <a:ahLst/>
              <a:cxnLst/>
              <a:rect l="l" t="t" r="r" b="b"/>
              <a:pathLst>
                <a:path w="995259" h="770573">
                  <a:moveTo>
                    <a:pt x="0" y="0"/>
                  </a:moveTo>
                  <a:lnTo>
                    <a:pt x="0" y="41339"/>
                  </a:lnTo>
                  <a:cubicBezTo>
                    <a:pt x="0" y="270238"/>
                    <a:pt x="228899" y="513315"/>
                    <a:pt x="686696" y="770573"/>
                  </a:cubicBezTo>
                  <a:lnTo>
                    <a:pt x="811273" y="770573"/>
                  </a:lnTo>
                  <a:cubicBezTo>
                    <a:pt x="885210" y="770573"/>
                    <a:pt x="942687" y="748544"/>
                    <a:pt x="983706" y="704486"/>
                  </a:cubicBezTo>
                  <a:lnTo>
                    <a:pt x="995259" y="688970"/>
                  </a:lnTo>
                  <a:lnTo>
                    <a:pt x="0"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827289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45742" y="386045"/>
            <a:ext cx="11687179" cy="2509555"/>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2394249" y="558206"/>
              <a:ext cx="7390165" cy="646331"/>
            </a:xfrm>
            <a:prstGeom prst="rect">
              <a:avLst/>
            </a:prstGeom>
            <a:noFill/>
          </p:spPr>
          <p:txBody>
            <a:bodyPr wrap="none" rtlCol="0">
              <a:spAutoFit/>
            </a:bodyPr>
            <a:lstStyle/>
            <a:p>
              <a:pPr algn="ctr"/>
              <a:r>
                <a:rPr lang="pt-BR" altLang="zh-CN" sz="3600" b="1" dirty="0">
                  <a:solidFill>
                    <a:srgbClr val="FBF9FB"/>
                  </a:solidFill>
                  <a:latin typeface="黑体" panose="02010609060101010101" pitchFamily="49" charset="-122"/>
                  <a:ea typeface="黑体" panose="02010609060101010101" pitchFamily="49" charset="-122"/>
                </a:rPr>
                <a:t>Microservice  core  components </a:t>
              </a:r>
              <a:endParaRPr lang="zh-CN" altLang="en-US" sz="3600" b="1" dirty="0">
                <a:solidFill>
                  <a:srgbClr val="FBF9FB"/>
                </a:solidFill>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558E6167-EC5F-466A-AB7D-8F5F11819C94}"/>
              </a:ext>
            </a:extLst>
          </p:cNvPr>
          <p:cNvPicPr>
            <a:picLocks noChangeAspect="1"/>
          </p:cNvPicPr>
          <p:nvPr/>
        </p:nvPicPr>
        <p:blipFill rotWithShape="1">
          <a:blip r:embed="rId3"/>
          <a:srcRect l="827"/>
          <a:stretch/>
        </p:blipFill>
        <p:spPr>
          <a:xfrm>
            <a:off x="259079" y="1376698"/>
            <a:ext cx="11673841" cy="4679211"/>
          </a:xfrm>
          <a:prstGeom prst="rect">
            <a:avLst/>
          </a:prstGeom>
        </p:spPr>
      </p:pic>
    </p:spTree>
    <p:extLst>
      <p:ext uri="{BB962C8B-B14F-4D97-AF65-F5344CB8AC3E}">
        <p14:creationId xmlns:p14="http://schemas.microsoft.com/office/powerpoint/2010/main" val="3316183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260832" cy="584775"/>
            <a:chOff x="708660" y="636987"/>
            <a:chExt cx="6260832"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750292"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服务发现机制与注册中心</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4347143" y="1311788"/>
            <a:ext cx="6493576" cy="4747505"/>
            <a:chOff x="5600556" y="3222170"/>
            <a:chExt cx="4491811" cy="4747505"/>
          </a:xfrm>
        </p:grpSpPr>
        <p:sp>
          <p:nvSpPr>
            <p:cNvPr id="11" name="文本框 10">
              <a:extLst>
                <a:ext uri="{FF2B5EF4-FFF2-40B4-BE49-F238E27FC236}">
                  <a16:creationId xmlns:a16="http://schemas.microsoft.com/office/drawing/2014/main" id="{01723F35-7B28-4CC1-8B1D-516DE035C663}"/>
                </a:ext>
              </a:extLst>
            </p:cNvPr>
            <p:cNvSpPr txBox="1"/>
            <p:nvPr/>
          </p:nvSpPr>
          <p:spPr>
            <a:xfrm>
              <a:off x="5600556" y="3371813"/>
              <a:ext cx="4491811"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微服务遵循轻量级通信原则，单个微服务一般部署在轻量级容器如：</a:t>
              </a:r>
              <a:r>
                <a:rPr lang="en-US" altLang="zh-CN" dirty="0">
                  <a:latin typeface="黑体" panose="02010609060101010101" pitchFamily="49" charset="-122"/>
                  <a:ea typeface="黑体" panose="02010609060101010101" pitchFamily="49" charset="-122"/>
                </a:rPr>
                <a:t>Docker</a:t>
              </a:r>
              <a:r>
                <a:rPr lang="zh-CN" altLang="en-US" dirty="0">
                  <a:latin typeface="黑体" panose="02010609060101010101" pitchFamily="49" charset="-122"/>
                  <a:ea typeface="黑体" panose="02010609060101010101" pitchFamily="49" charset="-122"/>
                </a:rPr>
                <a:t>中。然而，在运行过程中，服务实例随时可能被销毁、克隆或者重新定位；由此，服务实例在动态变化中，创建一种服务发现机制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有利于服务之间感知彼此的存在。其中，服务注册中心是服务发现机制中重要的一环，即服务启动时会将自身的网络地址与数据提交到注册中心，并订阅自己需要消费的服务。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服务注册中心是服务发现的核心，必须具有高可用性和实时更新功能；主要存储服务提供者和消费者的统一资源定位器</a:t>
              </a:r>
              <a:r>
                <a:rPr lang="en-US" altLang="zh-CN" dirty="0">
                  <a:latin typeface="黑体" panose="02010609060101010101" pitchFamily="49" charset="-122"/>
                  <a:ea typeface="黑体" panose="02010609060101010101" pitchFamily="49" charset="-122"/>
                </a:rPr>
                <a:t>( uniform resource locator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地址及路由转发信息；实现服务注册、发布、健康检查和故障检测等功能。</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248056" y="3222170"/>
              <a:ext cx="3844311"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2248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377030" cy="584775"/>
            <a:chOff x="708660" y="636987"/>
            <a:chExt cx="3377030"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2866490"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3.2 </a:t>
              </a:r>
              <a:r>
                <a:rPr lang="zh-CN" altLang="en-US" sz="3200" b="1" dirty="0">
                  <a:solidFill>
                    <a:schemeClr val="accent1">
                      <a:lumMod val="75000"/>
                    </a:schemeClr>
                  </a:solidFill>
                  <a:latin typeface="黑体" panose="02010609060101010101" pitchFamily="49" charset="-122"/>
                  <a:ea typeface="黑体" panose="02010609060101010101" pitchFamily="49" charset="-122"/>
                </a:rPr>
                <a:t>负载均衡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512429" y="1107462"/>
            <a:ext cx="8141091" cy="5125704"/>
            <a:chOff x="5323169" y="3184932"/>
            <a:chExt cx="4681560" cy="5125704"/>
          </a:xfrm>
        </p:grpSpPr>
        <p:sp>
          <p:nvSpPr>
            <p:cNvPr id="11" name="文本框 10">
              <a:extLst>
                <a:ext uri="{FF2B5EF4-FFF2-40B4-BE49-F238E27FC236}">
                  <a16:creationId xmlns:a16="http://schemas.microsoft.com/office/drawing/2014/main" id="{01723F35-7B28-4CC1-8B1D-516DE035C663}"/>
                </a:ext>
              </a:extLst>
            </p:cNvPr>
            <p:cNvSpPr txBox="1"/>
            <p:nvPr/>
          </p:nvSpPr>
          <p:spPr>
            <a:xfrm>
              <a:off x="5323169" y="3297276"/>
              <a:ext cx="4681560" cy="5013360"/>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为了保证服务具有高度可用性，微服务需要部署多个服务实例来提供业务支持；当请求面对同一服务的多个实例，如何合理选择服务实例以减少业务等待时间成为一个亟待解决的问题，由此负载均衡可以分为客户端负载均衡与服务端负载均衡，以选择合理的服务负载均衡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与传统整体架构负载均衡不同的是，传统整体架构使用负载均衡器分发高并发的网络请求。在微服务架构中，服务端的软件模块维护一个可用的服务端清单；客户端节点也需维护本身所访问的服务端清单，而这份服务端清单来自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微服务架构中独有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服务注册中心。同时，客户端需要维护服务端清单的健康性，也需与服务注册中心配合完成。其中，</a:t>
              </a:r>
              <a:r>
                <a:rPr lang="en-US" altLang="zh-CN" dirty="0">
                  <a:latin typeface="黑体" panose="02010609060101010101" pitchFamily="49" charset="-122"/>
                  <a:ea typeface="黑体" panose="02010609060101010101" pitchFamily="49" charset="-122"/>
                </a:rPr>
                <a:t>Spring Cloud Ribbon </a:t>
              </a:r>
              <a:r>
                <a:rPr lang="zh-CN" altLang="en-US" dirty="0">
                  <a:latin typeface="黑体" panose="02010609060101010101" pitchFamily="49" charset="-122"/>
                  <a:ea typeface="黑体" panose="02010609060101010101" pitchFamily="49" charset="-122"/>
                </a:rPr>
                <a:t>是微服务架构中基于客户端的负载均衡工具，将面向服务的</a:t>
              </a:r>
              <a:r>
                <a:rPr lang="en-US" altLang="zh-CN" dirty="0">
                  <a:latin typeface="黑体" panose="02010609060101010101" pitchFamily="49" charset="-122"/>
                  <a:ea typeface="黑体" panose="02010609060101010101" pitchFamily="49" charset="-122"/>
                </a:rPr>
                <a:t>REST( representational state transfer)</a:t>
              </a:r>
              <a:r>
                <a:rPr lang="zh-CN" altLang="en-US" dirty="0">
                  <a:latin typeface="黑体" panose="02010609060101010101" pitchFamily="49" charset="-122"/>
                  <a:ea typeface="黑体" panose="02010609060101010101" pitchFamily="49" charset="-122"/>
                </a:rPr>
                <a:t>模板请求自动转换成客户端负载均衡的微服务调用。</a:t>
              </a:r>
            </a:p>
            <a:p>
              <a:pPr>
                <a:lnSpc>
                  <a:spcPct val="150000"/>
                </a:lnSpc>
              </a:pPr>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914951" y="3184932"/>
              <a:ext cx="390281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6739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3.3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服务容错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464972" y="1107462"/>
            <a:ext cx="8303651" cy="4696023"/>
            <a:chOff x="5254715" y="3120570"/>
            <a:chExt cx="4681560" cy="4696023"/>
          </a:xfrm>
        </p:grpSpPr>
        <p:sp>
          <p:nvSpPr>
            <p:cNvPr id="11" name="文本框 10">
              <a:extLst>
                <a:ext uri="{FF2B5EF4-FFF2-40B4-BE49-F238E27FC236}">
                  <a16:creationId xmlns:a16="http://schemas.microsoft.com/office/drawing/2014/main" id="{01723F35-7B28-4CC1-8B1D-516DE035C663}"/>
                </a:ext>
              </a:extLst>
            </p:cNvPr>
            <p:cNvSpPr txBox="1"/>
            <p:nvPr/>
          </p:nvSpPr>
          <p:spPr>
            <a:xfrm>
              <a:off x="5254715" y="3218731"/>
              <a:ext cx="4681560"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容错，即将系统错误产生的影响限制在一定边界内。在微服务体系结构中调用集群服务时，若单个微服务调用异常，产生如连接超时、请求失败、流量突增或负载过高等问题，则需要制定容错策略进行容错处理，使微服务具有自我恢复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服务容错分为</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种情况：</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）若产生超时异常，可采用超时重试机制，通过设置服务请求超时响应时间；或者服务的响应时间和次数，进而决定是否采用超时重试机制。</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）若服务因负载过高引起异常，可采用限流和熔断器</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种容错策略。</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目前，微服务框架支持的容错策略还有控制并发、线程隔离等策略；如果连续失败多次则直接熔断，不再发起调用，避免单个服务异常影响系统中整体服务的运行。</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864984" y="3120570"/>
              <a:ext cx="396388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887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3.4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服务网关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848083" y="1420791"/>
            <a:ext cx="7473071" cy="4474751"/>
            <a:chOff x="5266171" y="3120570"/>
            <a:chExt cx="4681560" cy="4474751"/>
          </a:xfrm>
        </p:grpSpPr>
        <p:sp>
          <p:nvSpPr>
            <p:cNvPr id="11" name="文本框 10">
              <a:extLst>
                <a:ext uri="{FF2B5EF4-FFF2-40B4-BE49-F238E27FC236}">
                  <a16:creationId xmlns:a16="http://schemas.microsoft.com/office/drawing/2014/main" id="{01723F35-7B28-4CC1-8B1D-516DE035C663}"/>
                </a:ext>
              </a:extLst>
            </p:cNvPr>
            <p:cNvSpPr txBox="1"/>
            <p:nvPr/>
          </p:nvSpPr>
          <p:spPr>
            <a:xfrm>
              <a:off x="5266171" y="3412958"/>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服务网关</a:t>
              </a:r>
              <a:r>
                <a:rPr lang="en-US" altLang="zh-CN" dirty="0">
                  <a:latin typeface="黑体" panose="02010609060101010101" pitchFamily="49" charset="-122"/>
                  <a:ea typeface="黑体" panose="02010609060101010101" pitchFamily="49" charset="-122"/>
                </a:rPr>
                <a:t>( service gateway)</a:t>
              </a:r>
              <a:r>
                <a:rPr lang="zh-CN" altLang="en-US" dirty="0">
                  <a:latin typeface="黑体" panose="02010609060101010101" pitchFamily="49" charset="-122"/>
                  <a:ea typeface="黑体" panose="02010609060101010101" pitchFamily="49" charset="-122"/>
                </a:rPr>
                <a:t>作为微服务架构中的重要组件，其关键思想是：将轻量级网关作为所有客户端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消费者的主要入口点，并在</a:t>
              </a:r>
              <a:r>
                <a:rPr lang="en-US" altLang="zh-CN" dirty="0">
                  <a:latin typeface="黑体" panose="02010609060101010101" pitchFamily="49" charset="-122"/>
                  <a:ea typeface="黑体" panose="02010609060101010101" pitchFamily="49" charset="-122"/>
                </a:rPr>
                <a:t>Gateway(</a:t>
              </a:r>
              <a:r>
                <a:rPr lang="zh-CN" altLang="en-US" dirty="0">
                  <a:latin typeface="黑体" panose="02010609060101010101" pitchFamily="49" charset="-122"/>
                  <a:ea typeface="黑体" panose="02010609060101010101" pitchFamily="49" charset="-122"/>
                </a:rPr>
                <a:t>网关</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级别实现常见的非功能需求。服务网关的基本功能有：统一接入、安全防护、协议适配、流量管控、长短链接支持、系统容错能力等。</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目前，已有许多成功的应用案例。例如，由</a:t>
              </a:r>
              <a:r>
                <a:rPr lang="en-US" altLang="zh-CN" dirty="0">
                  <a:latin typeface="黑体" panose="02010609060101010101" pitchFamily="49" charset="-122"/>
                  <a:ea typeface="黑体" panose="02010609060101010101" pitchFamily="49" charset="-122"/>
                </a:rPr>
                <a:t>Netflix</a:t>
              </a:r>
              <a:r>
                <a:rPr lang="zh-CN" altLang="en-US" dirty="0">
                  <a:latin typeface="黑体" panose="02010609060101010101" pitchFamily="49" charset="-122"/>
                  <a:ea typeface="黑体" panose="02010609060101010101" pitchFamily="49" charset="-122"/>
                </a:rPr>
                <a:t>公司开发的</a:t>
              </a:r>
              <a:r>
                <a:rPr lang="en-US" altLang="zh-CN" dirty="0">
                  <a:latin typeface="黑体" panose="02010609060101010101" pitchFamily="49" charset="-122"/>
                  <a:ea typeface="黑体" panose="02010609060101010101" pitchFamily="49" charset="-122"/>
                </a:rPr>
                <a:t>Netflix </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是目前较通用的服务网关组件；其主要作用是协调客户端与微服务的中间层，提供权限验证、压力测试、负载分配、审查监控等较为全面的服务网关功能。其中，</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主要负责处理</a:t>
              </a:r>
              <a:r>
                <a:rPr lang="en-US" altLang="zh-CN" dirty="0">
                  <a:latin typeface="黑体" panose="02010609060101010101" pitchFamily="49" charset="-122"/>
                  <a:ea typeface="黑体" panose="02010609060101010101" pitchFamily="49" charset="-122"/>
                </a:rPr>
                <a:t>RESTful</a:t>
              </a:r>
              <a:r>
                <a:rPr lang="zh-CN" altLang="en-US" dirty="0">
                  <a:latin typeface="黑体" panose="02010609060101010101" pitchFamily="49" charset="-122"/>
                  <a:ea typeface="黑体" panose="02010609060101010101" pitchFamily="49" charset="-122"/>
                </a:rPr>
                <a:t>的服务请求及调用。</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672383" y="3120570"/>
              <a:ext cx="4156488"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8001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5436889" cy="584775"/>
            <a:chOff x="708660" y="636987"/>
            <a:chExt cx="5436889"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4926349"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3.5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服务部署和服务通信</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194964" y="58477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299328" y="1909400"/>
            <a:ext cx="8392158" cy="3039200"/>
            <a:chOff x="5437383" y="3120570"/>
            <a:chExt cx="4780589" cy="3039200"/>
          </a:xfrm>
        </p:grpSpPr>
        <p:sp>
          <p:nvSpPr>
            <p:cNvPr id="11" name="文本框 10">
              <a:extLst>
                <a:ext uri="{FF2B5EF4-FFF2-40B4-BE49-F238E27FC236}">
                  <a16:creationId xmlns:a16="http://schemas.microsoft.com/office/drawing/2014/main" id="{01723F35-7B28-4CC1-8B1D-516DE035C663}"/>
                </a:ext>
              </a:extLst>
            </p:cNvPr>
            <p:cNvSpPr txBox="1"/>
            <p:nvPr/>
          </p:nvSpPr>
          <p:spPr>
            <a:xfrm>
              <a:off x="5437383" y="3223902"/>
              <a:ext cx="4780589" cy="293586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作为微服务框架核心部件之一，微服务部署和服务通信具有至关重要的作用。微服务部署中关键问题之一是如何做到独立于其他微服务部署，使每个微服务级别都可以进行部署与扩展。从而在单个微服务的故障不影响任何其他服务前提下，快速构建和部署微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服务通信是指网络传输过程中，服务之间进行信息交互或消息传递。其关键是保证具有良好的通信机制，实现准确、高效的信息交换。在微服务框架中，微服务通信方式分为同步和异步</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种模式。</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027721" y="3120570"/>
              <a:ext cx="3987684"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7851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299686"/>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596130" cy="3766820"/>
            <a:chOff x="1897463" y="2521522"/>
            <a:chExt cx="386758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386758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关键技术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04</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512682E1-7328-4846-834A-EEAE20295473}"/>
              </a:ext>
            </a:extLst>
          </p:cNvPr>
          <p:cNvGrpSpPr/>
          <p:nvPr/>
        </p:nvGrpSpPr>
        <p:grpSpPr>
          <a:xfrm>
            <a:off x="7096317" y="2419495"/>
            <a:ext cx="2912972" cy="2227464"/>
            <a:chOff x="6911748" y="2551575"/>
            <a:chExt cx="2452888" cy="2008432"/>
          </a:xfrm>
        </p:grpSpPr>
        <p:sp>
          <p:nvSpPr>
            <p:cNvPr id="26" name="文本框 25">
              <a:extLst>
                <a:ext uri="{FF2B5EF4-FFF2-40B4-BE49-F238E27FC236}">
                  <a16:creationId xmlns:a16="http://schemas.microsoft.com/office/drawing/2014/main" id="{A33D076D-8E0B-4762-9F41-8F070F7C9F17}"/>
                </a:ext>
              </a:extLst>
            </p:cNvPr>
            <p:cNvSpPr txBox="1"/>
            <p:nvPr/>
          </p:nvSpPr>
          <p:spPr>
            <a:xfrm>
              <a:off x="8161400" y="2551575"/>
              <a:ext cx="1200159" cy="1567480"/>
            </a:xfrm>
            <a:custGeom>
              <a:avLst/>
              <a:gdLst/>
              <a:ahLst/>
              <a:cxnLst/>
              <a:rect l="l" t="t" r="r" b="b"/>
              <a:pathLst>
                <a:path w="1200159" h="1567480">
                  <a:moveTo>
                    <a:pt x="586425" y="0"/>
                  </a:moveTo>
                  <a:cubicBezTo>
                    <a:pt x="606682" y="4051"/>
                    <a:pt x="616810" y="19244"/>
                    <a:pt x="616810" y="45577"/>
                  </a:cubicBezTo>
                  <a:cubicBezTo>
                    <a:pt x="600604" y="90142"/>
                    <a:pt x="581361" y="217758"/>
                    <a:pt x="559079" y="428425"/>
                  </a:cubicBezTo>
                  <a:cubicBezTo>
                    <a:pt x="401078" y="744427"/>
                    <a:pt x="309924" y="977376"/>
                    <a:pt x="285616" y="1127274"/>
                  </a:cubicBezTo>
                  <a:lnTo>
                    <a:pt x="285616" y="1151582"/>
                  </a:lnTo>
                  <a:lnTo>
                    <a:pt x="358540" y="1172851"/>
                  </a:lnTo>
                  <a:lnTo>
                    <a:pt x="628964" y="1172851"/>
                  </a:lnTo>
                  <a:cubicBezTo>
                    <a:pt x="655297" y="518567"/>
                    <a:pt x="722144" y="149898"/>
                    <a:pt x="829503" y="66847"/>
                  </a:cubicBezTo>
                  <a:cubicBezTo>
                    <a:pt x="849760" y="70898"/>
                    <a:pt x="859888" y="86090"/>
                    <a:pt x="859888" y="112424"/>
                  </a:cubicBezTo>
                  <a:lnTo>
                    <a:pt x="829503" y="133693"/>
                  </a:lnTo>
                  <a:cubicBezTo>
                    <a:pt x="886221" y="291694"/>
                    <a:pt x="914580" y="450707"/>
                    <a:pt x="914580" y="610734"/>
                  </a:cubicBezTo>
                  <a:lnTo>
                    <a:pt x="914580" y="653272"/>
                  </a:lnTo>
                  <a:cubicBezTo>
                    <a:pt x="914580" y="732273"/>
                    <a:pt x="910529" y="860901"/>
                    <a:pt x="902426" y="1039159"/>
                  </a:cubicBezTo>
                  <a:cubicBezTo>
                    <a:pt x="949016" y="931799"/>
                    <a:pt x="1001683" y="878119"/>
                    <a:pt x="1060427" y="878119"/>
                  </a:cubicBezTo>
                  <a:cubicBezTo>
                    <a:pt x="1131832" y="903947"/>
                    <a:pt x="1176459" y="969654"/>
                    <a:pt x="1194310" y="1075241"/>
                  </a:cubicBezTo>
                  <a:lnTo>
                    <a:pt x="1200159" y="1153138"/>
                  </a:lnTo>
                  <a:lnTo>
                    <a:pt x="601618" y="1567480"/>
                  </a:lnTo>
                  <a:lnTo>
                    <a:pt x="601618" y="1488853"/>
                  </a:lnTo>
                  <a:cubicBezTo>
                    <a:pt x="492232" y="1519238"/>
                    <a:pt x="363604" y="1542533"/>
                    <a:pt x="215731" y="1558738"/>
                  </a:cubicBezTo>
                  <a:cubicBezTo>
                    <a:pt x="71910" y="1506071"/>
                    <a:pt x="0" y="1400737"/>
                    <a:pt x="0" y="1242736"/>
                  </a:cubicBezTo>
                  <a:cubicBezTo>
                    <a:pt x="0" y="1133351"/>
                    <a:pt x="105333" y="809247"/>
                    <a:pt x="316001" y="270424"/>
                  </a:cubicBezTo>
                  <a:cubicBezTo>
                    <a:pt x="370693" y="195475"/>
                    <a:pt x="460835" y="105334"/>
                    <a:pt x="586425" y="0"/>
                  </a:cubicBez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781684F-A3A2-4D7F-85C7-0DDEE5C4B49F}"/>
                </a:ext>
              </a:extLst>
            </p:cNvPr>
            <p:cNvSpPr txBox="1"/>
            <p:nvPr/>
          </p:nvSpPr>
          <p:spPr>
            <a:xfrm>
              <a:off x="6911748" y="2624103"/>
              <a:ext cx="999658" cy="1929827"/>
            </a:xfrm>
            <a:custGeom>
              <a:avLst/>
              <a:gdLst/>
              <a:ahLst/>
              <a:cxnLst/>
              <a:rect l="l" t="t" r="r" b="b"/>
              <a:pathLst>
                <a:path w="999658" h="1929827">
                  <a:moveTo>
                    <a:pt x="375617" y="0"/>
                  </a:moveTo>
                  <a:lnTo>
                    <a:pt x="400889" y="17487"/>
                  </a:lnTo>
                  <a:cubicBezTo>
                    <a:pt x="414689" y="28375"/>
                    <a:pt x="428932" y="40909"/>
                    <a:pt x="443618" y="55088"/>
                  </a:cubicBezTo>
                  <a:cubicBezTo>
                    <a:pt x="526669" y="42934"/>
                    <a:pt x="586426" y="36857"/>
                    <a:pt x="622888" y="36857"/>
                  </a:cubicBezTo>
                  <a:cubicBezTo>
                    <a:pt x="760632" y="123960"/>
                    <a:pt x="863940" y="310320"/>
                    <a:pt x="932812" y="595937"/>
                  </a:cubicBezTo>
                  <a:cubicBezTo>
                    <a:pt x="977376" y="770143"/>
                    <a:pt x="999658" y="890669"/>
                    <a:pt x="999658" y="957515"/>
                  </a:cubicBezTo>
                  <a:cubicBezTo>
                    <a:pt x="801145" y="1593569"/>
                    <a:pt x="638080" y="1911596"/>
                    <a:pt x="510464" y="1911596"/>
                  </a:cubicBezTo>
                  <a:lnTo>
                    <a:pt x="376771" y="1929827"/>
                  </a:lnTo>
                  <a:lnTo>
                    <a:pt x="355502" y="1929827"/>
                  </a:lnTo>
                  <a:cubicBezTo>
                    <a:pt x="191424" y="1929827"/>
                    <a:pt x="109385" y="1749544"/>
                    <a:pt x="109385" y="1388979"/>
                  </a:cubicBezTo>
                  <a:cubicBezTo>
                    <a:pt x="54693" y="1344414"/>
                    <a:pt x="18231" y="1067913"/>
                    <a:pt x="0" y="559475"/>
                  </a:cubicBezTo>
                  <a:cubicBezTo>
                    <a:pt x="0" y="437176"/>
                    <a:pt x="13531" y="332824"/>
                    <a:pt x="40592" y="246417"/>
                  </a:cubicBezTo>
                  <a:lnTo>
                    <a:pt x="48406" y="226513"/>
                  </a:lnTo>
                  <a:lnTo>
                    <a:pt x="375617" y="0"/>
                  </a:lnTo>
                  <a:close/>
                  <a:moveTo>
                    <a:pt x="467925" y="179666"/>
                  </a:moveTo>
                  <a:cubicBezTo>
                    <a:pt x="334232" y="208025"/>
                    <a:pt x="267386" y="286012"/>
                    <a:pt x="267386" y="413628"/>
                  </a:cubicBezTo>
                  <a:cubicBezTo>
                    <a:pt x="206616" y="514911"/>
                    <a:pt x="169142" y="641514"/>
                    <a:pt x="154962" y="793438"/>
                  </a:cubicBezTo>
                  <a:cubicBezTo>
                    <a:pt x="154962" y="1429492"/>
                    <a:pt x="251181" y="1747519"/>
                    <a:pt x="443618" y="1747519"/>
                  </a:cubicBezTo>
                  <a:cubicBezTo>
                    <a:pt x="557054" y="1747519"/>
                    <a:pt x="676567" y="1621928"/>
                    <a:pt x="802158" y="1370748"/>
                  </a:cubicBezTo>
                  <a:cubicBezTo>
                    <a:pt x="816337" y="1220850"/>
                    <a:pt x="845709" y="1112477"/>
                    <a:pt x="890273" y="1045631"/>
                  </a:cubicBezTo>
                  <a:lnTo>
                    <a:pt x="865965" y="957515"/>
                  </a:lnTo>
                  <a:lnTo>
                    <a:pt x="865965" y="936246"/>
                  </a:lnTo>
                  <a:cubicBezTo>
                    <a:pt x="865965" y="881553"/>
                    <a:pt x="874068" y="821797"/>
                    <a:pt x="890273" y="756976"/>
                  </a:cubicBezTo>
                  <a:cubicBezTo>
                    <a:pt x="890273" y="588847"/>
                    <a:pt x="808235" y="396410"/>
                    <a:pt x="644157" y="179666"/>
                  </a:cubicBezTo>
                  <a:lnTo>
                    <a:pt x="467925" y="179666"/>
                  </a:ln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BD1AA47-6F5F-4221-8ADA-6AFE769FE213}"/>
                </a:ext>
              </a:extLst>
            </p:cNvPr>
            <p:cNvSpPr txBox="1"/>
            <p:nvPr/>
          </p:nvSpPr>
          <p:spPr>
            <a:xfrm>
              <a:off x="6960154" y="2588037"/>
              <a:ext cx="327211" cy="262579"/>
            </a:xfrm>
            <a:custGeom>
              <a:avLst/>
              <a:gdLst/>
              <a:ahLst/>
              <a:cxnLst/>
              <a:rect l="l" t="t" r="r" b="b"/>
              <a:pathLst>
                <a:path w="327211" h="262579">
                  <a:moveTo>
                    <a:pt x="240249" y="0"/>
                  </a:moveTo>
                  <a:cubicBezTo>
                    <a:pt x="262532" y="2026"/>
                    <a:pt x="286586" y="10635"/>
                    <a:pt x="312413" y="25827"/>
                  </a:cubicBezTo>
                  <a:lnTo>
                    <a:pt x="327211" y="36066"/>
                  </a:lnTo>
                  <a:lnTo>
                    <a:pt x="0" y="262579"/>
                  </a:lnTo>
                  <a:lnTo>
                    <a:pt x="23758" y="202059"/>
                  </a:lnTo>
                  <a:cubicBezTo>
                    <a:pt x="71867" y="102802"/>
                    <a:pt x="144031" y="35449"/>
                    <a:pt x="240249" y="0"/>
                  </a:cubicBez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8F14536-DFDC-4DA8-87C6-22F6E324251B}"/>
                </a:ext>
              </a:extLst>
            </p:cNvPr>
            <p:cNvSpPr txBox="1"/>
            <p:nvPr/>
          </p:nvSpPr>
          <p:spPr>
            <a:xfrm>
              <a:off x="8763018" y="3704713"/>
              <a:ext cx="601618" cy="855294"/>
            </a:xfrm>
            <a:custGeom>
              <a:avLst/>
              <a:gdLst/>
              <a:ahLst/>
              <a:cxnLst/>
              <a:rect l="l" t="t" r="r" b="b"/>
              <a:pathLst>
                <a:path w="601618" h="855294">
                  <a:moveTo>
                    <a:pt x="598541" y="0"/>
                  </a:moveTo>
                  <a:lnTo>
                    <a:pt x="601618" y="40983"/>
                  </a:lnTo>
                  <a:cubicBezTo>
                    <a:pt x="601618" y="192906"/>
                    <a:pt x="496284" y="268868"/>
                    <a:pt x="285616" y="268868"/>
                  </a:cubicBezTo>
                  <a:lnTo>
                    <a:pt x="285616" y="651716"/>
                  </a:lnTo>
                  <a:cubicBezTo>
                    <a:pt x="285616" y="767178"/>
                    <a:pt x="238013" y="835038"/>
                    <a:pt x="142808" y="855294"/>
                  </a:cubicBezTo>
                  <a:cubicBezTo>
                    <a:pt x="57730" y="855294"/>
                    <a:pt x="10128" y="765153"/>
                    <a:pt x="0" y="584870"/>
                  </a:cubicBezTo>
                  <a:lnTo>
                    <a:pt x="0" y="414342"/>
                  </a:lnTo>
                  <a:lnTo>
                    <a:pt x="598541" y="0"/>
                  </a:ln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24100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52410" y="369763"/>
            <a:ext cx="11687179" cy="1260774"/>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3725603" y="656950"/>
              <a:ext cx="4301177" cy="1409038"/>
            </a:xfrm>
            <a:prstGeom prst="rect">
              <a:avLst/>
            </a:prstGeom>
            <a:noFill/>
          </p:spPr>
          <p:txBody>
            <a:bodyPr wrap="none" rtlCol="0">
              <a:spAutoFit/>
            </a:bodyPr>
            <a:lstStyle/>
            <a:p>
              <a:pPr algn="ctr"/>
              <a:r>
                <a:rPr lang="zh-CN" altLang="en-US" sz="4000" b="1" dirty="0">
                  <a:solidFill>
                    <a:srgbClr val="FBF9FB"/>
                  </a:solidFill>
                  <a:latin typeface="黑体" panose="02010609060101010101" pitchFamily="49" charset="-122"/>
                  <a:ea typeface="黑体" panose="02010609060101010101" pitchFamily="49" charset="-122"/>
                </a:rPr>
                <a:t>微服务的关键技术</a:t>
              </a: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4817011" y="2313299"/>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2BEED7F-2E26-43C4-AE29-2D3F0940CF24}"/>
              </a:ext>
            </a:extLst>
          </p:cNvPr>
          <p:cNvGrpSpPr/>
          <p:nvPr/>
        </p:nvGrpSpPr>
        <p:grpSpPr>
          <a:xfrm>
            <a:off x="434271" y="2032451"/>
            <a:ext cx="4821871" cy="1199669"/>
            <a:chOff x="866990" y="4237324"/>
            <a:chExt cx="5235615" cy="1644716"/>
          </a:xfrm>
        </p:grpSpPr>
        <p:grpSp>
          <p:nvGrpSpPr>
            <p:cNvPr id="15" name="组合 14">
              <a:extLst>
                <a:ext uri="{FF2B5EF4-FFF2-40B4-BE49-F238E27FC236}">
                  <a16:creationId xmlns:a16="http://schemas.microsoft.com/office/drawing/2014/main" id="{D625F1C1-7146-42FF-88D2-1F4F95FEC24C}"/>
                </a:ext>
              </a:extLst>
            </p:cNvPr>
            <p:cNvGrpSpPr/>
            <p:nvPr/>
          </p:nvGrpSpPr>
          <p:grpSpPr>
            <a:xfrm>
              <a:off x="983931" y="4237324"/>
              <a:ext cx="5118674" cy="1644716"/>
              <a:chOff x="808670" y="4023964"/>
              <a:chExt cx="5118674" cy="1644716"/>
            </a:xfrm>
          </p:grpSpPr>
          <p:sp>
            <p:nvSpPr>
              <p:cNvPr id="14" name="矩形 13">
                <a:extLst>
                  <a:ext uri="{FF2B5EF4-FFF2-40B4-BE49-F238E27FC236}">
                    <a16:creationId xmlns:a16="http://schemas.microsoft.com/office/drawing/2014/main"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DF92EF8-C696-4F03-BC0F-73DEF7EC66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420376" y="4161711"/>
                <a:ext cx="1644716" cy="1369221"/>
              </a:xfrm>
              <a:prstGeom prst="ellipse">
                <a:avLst/>
              </a:prstGeom>
            </p:spPr>
          </p:pic>
        </p:grpSp>
        <p:sp>
          <p:nvSpPr>
            <p:cNvPr id="20" name="文本框 19">
              <a:extLst>
                <a:ext uri="{FF2B5EF4-FFF2-40B4-BE49-F238E27FC236}">
                  <a16:creationId xmlns:a16="http://schemas.microsoft.com/office/drawing/2014/main" id="{D3E25144-5FD0-4F11-9E03-138AF94C2052}"/>
                </a:ext>
              </a:extLst>
            </p:cNvPr>
            <p:cNvSpPr txBox="1"/>
            <p:nvPr/>
          </p:nvSpPr>
          <p:spPr>
            <a:xfrm>
              <a:off x="866990" y="4601451"/>
              <a:ext cx="3863887"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1</a:t>
              </a:r>
              <a:r>
                <a:rPr lang="zh-CN" altLang="en-US" sz="2400" b="1" dirty="0">
                  <a:solidFill>
                    <a:schemeClr val="tx1">
                      <a:alpha val="94000"/>
                    </a:schemeClr>
                  </a:solidFill>
                  <a:latin typeface="黑体" panose="02010609060101010101" pitchFamily="49" charset="-122"/>
                  <a:ea typeface="黑体" panose="02010609060101010101" pitchFamily="49" charset="-122"/>
                </a:rPr>
                <a:t>）微服务分布式通信</a:t>
              </a:r>
            </a:p>
          </p:txBody>
        </p:sp>
      </p:grpSp>
      <p:grpSp>
        <p:nvGrpSpPr>
          <p:cNvPr id="32" name="组合 31">
            <a:extLst>
              <a:ext uri="{FF2B5EF4-FFF2-40B4-BE49-F238E27FC236}">
                <a16:creationId xmlns:a16="http://schemas.microsoft.com/office/drawing/2014/main" id="{9873C777-924F-4EB4-8A86-ADD8AD21F4BB}"/>
              </a:ext>
            </a:extLst>
          </p:cNvPr>
          <p:cNvGrpSpPr/>
          <p:nvPr/>
        </p:nvGrpSpPr>
        <p:grpSpPr>
          <a:xfrm>
            <a:off x="6095999" y="2032450"/>
            <a:ext cx="5567591" cy="1241914"/>
            <a:chOff x="848982" y="4237322"/>
            <a:chExt cx="6045322" cy="1756708"/>
          </a:xfrm>
        </p:grpSpPr>
        <p:grpSp>
          <p:nvGrpSpPr>
            <p:cNvPr id="33" name="组合 32">
              <a:extLst>
                <a:ext uri="{FF2B5EF4-FFF2-40B4-BE49-F238E27FC236}">
                  <a16:creationId xmlns:a16="http://schemas.microsoft.com/office/drawing/2014/main" id="{4BF3297A-D9A8-4FBA-81FE-57AAD79B87E2}"/>
                </a:ext>
              </a:extLst>
            </p:cNvPr>
            <p:cNvGrpSpPr/>
            <p:nvPr/>
          </p:nvGrpSpPr>
          <p:grpSpPr>
            <a:xfrm>
              <a:off x="983930" y="4237322"/>
              <a:ext cx="5910374" cy="1756708"/>
              <a:chOff x="808669" y="4023962"/>
              <a:chExt cx="5910374" cy="1756708"/>
            </a:xfrm>
          </p:grpSpPr>
          <p:sp>
            <p:nvSpPr>
              <p:cNvPr id="35" name="矩形 34">
                <a:extLst>
                  <a:ext uri="{FF2B5EF4-FFF2-40B4-BE49-F238E27FC236}">
                    <a16:creationId xmlns:a16="http://schemas.microsoft.com/office/drawing/2014/main" id="{A876627D-CAA7-4397-9F52-0D161248E80B}"/>
                  </a:ext>
                </a:extLst>
              </p:cNvPr>
              <p:cNvSpPr/>
              <p:nvPr/>
            </p:nvSpPr>
            <p:spPr>
              <a:xfrm>
                <a:off x="808669" y="4069080"/>
                <a:ext cx="4971545" cy="1644717"/>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F01DAADD-57FB-449E-9568-36F8A010DA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5156079" y="4217705"/>
                <a:ext cx="1756708" cy="1369221"/>
              </a:xfrm>
              <a:prstGeom prst="ellipse">
                <a:avLst/>
              </a:prstGeom>
            </p:spPr>
          </p:pic>
        </p:grpSp>
        <p:sp>
          <p:nvSpPr>
            <p:cNvPr id="34" name="文本框 33">
              <a:extLst>
                <a:ext uri="{FF2B5EF4-FFF2-40B4-BE49-F238E27FC236}">
                  <a16:creationId xmlns:a16="http://schemas.microsoft.com/office/drawing/2014/main" id="{A3D1CE8A-B072-410D-9692-AD6E100972D5}"/>
                </a:ext>
              </a:extLst>
            </p:cNvPr>
            <p:cNvSpPr txBox="1"/>
            <p:nvPr/>
          </p:nvSpPr>
          <p:spPr>
            <a:xfrm>
              <a:off x="848982" y="4601453"/>
              <a:ext cx="4841731" cy="767429"/>
            </a:xfrm>
            <a:prstGeom prst="rect">
              <a:avLst/>
            </a:prstGeom>
            <a:noFill/>
          </p:spPr>
          <p:txBody>
            <a:bodyPr wrap="square" rtlCol="0">
              <a:spAutoFit/>
            </a:bodyPr>
            <a:lstStyle/>
            <a:p>
              <a:pP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2</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）分布式的数据存储一致性 </a:t>
              </a:r>
            </a:p>
          </p:txBody>
        </p:sp>
      </p:grpSp>
      <p:grpSp>
        <p:nvGrpSpPr>
          <p:cNvPr id="37" name="组合 36">
            <a:extLst>
              <a:ext uri="{FF2B5EF4-FFF2-40B4-BE49-F238E27FC236}">
                <a16:creationId xmlns:a16="http://schemas.microsoft.com/office/drawing/2014/main" id="{5C3D6836-8779-496D-82B7-E626F2C4E2B1}"/>
              </a:ext>
            </a:extLst>
          </p:cNvPr>
          <p:cNvGrpSpPr/>
          <p:nvPr/>
        </p:nvGrpSpPr>
        <p:grpSpPr>
          <a:xfrm>
            <a:off x="434271" y="4225714"/>
            <a:ext cx="4820963" cy="1245160"/>
            <a:chOff x="866990" y="4192200"/>
            <a:chExt cx="5234629" cy="1707083"/>
          </a:xfrm>
        </p:grpSpPr>
        <p:grpSp>
          <p:nvGrpSpPr>
            <p:cNvPr id="38" name="组合 37">
              <a:extLst>
                <a:ext uri="{FF2B5EF4-FFF2-40B4-BE49-F238E27FC236}">
                  <a16:creationId xmlns:a16="http://schemas.microsoft.com/office/drawing/2014/main" id="{7E288E1A-8A3B-44CA-BAB7-E5602D887117}"/>
                </a:ext>
              </a:extLst>
            </p:cNvPr>
            <p:cNvGrpSpPr/>
            <p:nvPr/>
          </p:nvGrpSpPr>
          <p:grpSpPr>
            <a:xfrm>
              <a:off x="983931" y="4192200"/>
              <a:ext cx="5117688" cy="1707083"/>
              <a:chOff x="808670" y="3978840"/>
              <a:chExt cx="5117688" cy="1707083"/>
            </a:xfrm>
          </p:grpSpPr>
          <p:sp>
            <p:nvSpPr>
              <p:cNvPr id="40" name="矩形 39">
                <a:extLst>
                  <a:ext uri="{FF2B5EF4-FFF2-40B4-BE49-F238E27FC236}">
                    <a16:creationId xmlns:a16="http://schemas.microsoft.com/office/drawing/2014/main" id="{094B37B4-3423-49C2-8C3D-D1470F6C1C03}"/>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005ECC9-DCEF-4BB6-B143-30638BDFFA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388204" y="4147770"/>
                <a:ext cx="1707083" cy="1369224"/>
              </a:xfrm>
              <a:prstGeom prst="ellipse">
                <a:avLst/>
              </a:prstGeom>
            </p:spPr>
          </p:pic>
        </p:grpSp>
        <p:sp>
          <p:nvSpPr>
            <p:cNvPr id="39" name="文本框 38">
              <a:extLst>
                <a:ext uri="{FF2B5EF4-FFF2-40B4-BE49-F238E27FC236}">
                  <a16:creationId xmlns:a16="http://schemas.microsoft.com/office/drawing/2014/main" id="{3C240312-B037-4ADF-8261-0D1C8597AF10}"/>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3</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）分布式调用链</a:t>
              </a:r>
            </a:p>
          </p:txBody>
        </p:sp>
      </p:grpSp>
      <p:grpSp>
        <p:nvGrpSpPr>
          <p:cNvPr id="42" name="组合 41">
            <a:extLst>
              <a:ext uri="{FF2B5EF4-FFF2-40B4-BE49-F238E27FC236}">
                <a16:creationId xmlns:a16="http://schemas.microsoft.com/office/drawing/2014/main" id="{26A87ED1-9A2A-4383-BFE2-0368A45CA1BF}"/>
              </a:ext>
            </a:extLst>
          </p:cNvPr>
          <p:cNvGrpSpPr/>
          <p:nvPr/>
        </p:nvGrpSpPr>
        <p:grpSpPr>
          <a:xfrm>
            <a:off x="6080613" y="4238924"/>
            <a:ext cx="5556201" cy="1239076"/>
            <a:chOff x="866990" y="4210311"/>
            <a:chExt cx="5001395" cy="1698742"/>
          </a:xfrm>
        </p:grpSpPr>
        <p:grpSp>
          <p:nvGrpSpPr>
            <p:cNvPr id="43" name="组合 42">
              <a:extLst>
                <a:ext uri="{FF2B5EF4-FFF2-40B4-BE49-F238E27FC236}">
                  <a16:creationId xmlns:a16="http://schemas.microsoft.com/office/drawing/2014/main" id="{0F28E9D5-5B99-427C-8337-74A092B5906E}"/>
                </a:ext>
              </a:extLst>
            </p:cNvPr>
            <p:cNvGrpSpPr/>
            <p:nvPr/>
          </p:nvGrpSpPr>
          <p:grpSpPr>
            <a:xfrm>
              <a:off x="983931" y="4210311"/>
              <a:ext cx="4884454" cy="1698742"/>
              <a:chOff x="808670" y="3996951"/>
              <a:chExt cx="4884454" cy="1698742"/>
            </a:xfrm>
          </p:grpSpPr>
          <p:sp>
            <p:nvSpPr>
              <p:cNvPr id="45" name="矩形 44">
                <a:extLst>
                  <a:ext uri="{FF2B5EF4-FFF2-40B4-BE49-F238E27FC236}">
                    <a16:creationId xmlns:a16="http://schemas.microsoft.com/office/drawing/2014/main" id="{65449931-994A-4351-B475-A929104C9E3C}"/>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72179980-791C-4808-827B-9EBD4BD8FB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276202" y="4278770"/>
                <a:ext cx="1698742" cy="1135103"/>
              </a:xfrm>
              <a:prstGeom prst="ellipse">
                <a:avLst/>
              </a:prstGeom>
            </p:spPr>
          </p:pic>
        </p:grpSp>
        <p:sp>
          <p:nvSpPr>
            <p:cNvPr id="44" name="文本框 43">
              <a:extLst>
                <a:ext uri="{FF2B5EF4-FFF2-40B4-BE49-F238E27FC236}">
                  <a16:creationId xmlns:a16="http://schemas.microsoft.com/office/drawing/2014/main" id="{E143ECB4-AD01-45FD-9538-A3F8861DE5F8}"/>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4</a:t>
              </a:r>
              <a:r>
                <a:rPr lang="zh-CN" altLang="en-US" sz="2400" b="1" dirty="0">
                  <a:solidFill>
                    <a:schemeClr val="tx1">
                      <a:alpha val="94000"/>
                    </a:schemeClr>
                  </a:solidFill>
                  <a:latin typeface="黑体" panose="02010609060101010101" pitchFamily="49" charset="-122"/>
                  <a:ea typeface="黑体" panose="02010609060101010101" pitchFamily="49" charset="-122"/>
                </a:rPr>
                <a:t>）测试方面的复杂性 </a:t>
              </a:r>
            </a:p>
          </p:txBody>
        </p:sp>
      </p:grpSp>
    </p:spTree>
    <p:extLst>
      <p:ext uri="{BB962C8B-B14F-4D97-AF65-F5344CB8AC3E}">
        <p14:creationId xmlns:p14="http://schemas.microsoft.com/office/powerpoint/2010/main" val="1612994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56260" y="518626"/>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文本框 8">
            <a:extLst>
              <a:ext uri="{FF2B5EF4-FFF2-40B4-BE49-F238E27FC236}">
                <a16:creationId xmlns:a16="http://schemas.microsoft.com/office/drawing/2014/main" id="{BD8DCA6C-D9E8-4A35-913F-12A024899D4E}"/>
              </a:ext>
            </a:extLst>
          </p:cNvPr>
          <p:cNvSpPr txBox="1"/>
          <p:nvPr/>
        </p:nvSpPr>
        <p:spPr>
          <a:xfrm>
            <a:off x="765498" y="1844491"/>
            <a:ext cx="10419840" cy="1712135"/>
          </a:xfrm>
          <a:prstGeom prst="rect">
            <a:avLst/>
          </a:prstGeom>
          <a:noFill/>
        </p:spPr>
        <p:txBody>
          <a:bodyPr wrap="none" rtlCol="0">
            <a:spAutoFit/>
          </a:bodyPr>
          <a:lstStyle/>
          <a:p>
            <a:pPr>
              <a:lnSpc>
                <a:spcPct val="150000"/>
              </a:lnSpc>
            </a:pPr>
            <a:r>
              <a:rPr lang="zh-CN" altLang="en-US" dirty="0"/>
              <a:t>        按 </a:t>
            </a:r>
            <a:r>
              <a:rPr lang="en-US" altLang="zh-CN" dirty="0"/>
              <a:t>Martin Fowler </a:t>
            </a:r>
            <a:r>
              <a:rPr lang="zh-CN" altLang="en-US" dirty="0"/>
              <a:t>和 </a:t>
            </a:r>
            <a:r>
              <a:rPr lang="en-US" altLang="zh-CN" dirty="0"/>
              <a:t>James Lewis </a:t>
            </a:r>
            <a:r>
              <a:rPr lang="zh-CN" altLang="en-US" dirty="0"/>
              <a:t>的定义，微服务架构风格是通过实现一系列微小的服务的方式，</a:t>
            </a:r>
            <a:endParaRPr lang="en-US" altLang="zh-CN" dirty="0"/>
          </a:p>
          <a:p>
            <a:pPr>
              <a:lnSpc>
                <a:spcPct val="150000"/>
              </a:lnSpc>
            </a:pPr>
            <a:r>
              <a:rPr lang="zh-CN" altLang="en-US" dirty="0"/>
              <a:t>开发一个独立应用系统的方法，每个服务运行在自己的进程内，通过轻量级的机制与其他服务通信，</a:t>
            </a:r>
            <a:endParaRPr lang="en-US" altLang="zh-CN" dirty="0"/>
          </a:p>
          <a:p>
            <a:pPr>
              <a:lnSpc>
                <a:spcPct val="150000"/>
              </a:lnSpc>
            </a:pPr>
            <a:r>
              <a:rPr lang="zh-CN" altLang="en-US" dirty="0"/>
              <a:t>通常是 </a:t>
            </a:r>
            <a:r>
              <a:rPr lang="en-US" altLang="zh-CN" dirty="0"/>
              <a:t>HTTP </a:t>
            </a:r>
            <a:r>
              <a:rPr lang="zh-CN" altLang="en-US" dirty="0"/>
              <a:t>资源 </a:t>
            </a:r>
            <a:r>
              <a:rPr lang="en-US" altLang="zh-CN" dirty="0"/>
              <a:t>API </a:t>
            </a:r>
            <a:r>
              <a:rPr lang="zh-CN" altLang="en-US" dirty="0"/>
              <a:t>的方式。这些服务都是围绕业务能力来构建，通过全自动部署工具来实现独立</a:t>
            </a:r>
            <a:endParaRPr lang="en-US" altLang="zh-CN" dirty="0"/>
          </a:p>
          <a:p>
            <a:pPr>
              <a:lnSpc>
                <a:spcPct val="150000"/>
              </a:lnSpc>
            </a:pPr>
            <a:r>
              <a:rPr lang="zh-CN" altLang="en-US" dirty="0"/>
              <a:t>部署。这些服务，其可以使用不同的编程语言和不同的数据存储技术，并保持最小化集中管理。</a:t>
            </a:r>
          </a:p>
        </p:txBody>
      </p:sp>
    </p:spTree>
    <p:extLst>
      <p:ext uri="{BB962C8B-B14F-4D97-AF65-F5344CB8AC3E}">
        <p14:creationId xmlns:p14="http://schemas.microsoft.com/office/powerpoint/2010/main" val="18075701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6" y="1813578"/>
            <a:ext cx="5288628" cy="3744735"/>
            <a:chOff x="1897462" y="2538081"/>
            <a:chExt cx="4450312" cy="2807780"/>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450311"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面临的挑战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897462" y="2538081"/>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05</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E9589E62-00A1-414B-8BE9-7A81E4A52BCC}"/>
              </a:ext>
            </a:extLst>
          </p:cNvPr>
          <p:cNvPicPr>
            <a:picLocks noChangeAspect="1"/>
          </p:cNvPicPr>
          <p:nvPr/>
        </p:nvPicPr>
        <p:blipFill>
          <a:blip r:embed="rId2"/>
          <a:stretch>
            <a:fillRect/>
          </a:stretch>
        </p:blipFill>
        <p:spPr>
          <a:xfrm>
            <a:off x="7115125" y="2223540"/>
            <a:ext cx="3670678" cy="2672510"/>
          </a:xfrm>
          <a:prstGeom prst="rect">
            <a:avLst/>
          </a:prstGeom>
        </p:spPr>
      </p:pic>
    </p:spTree>
    <p:extLst>
      <p:ext uri="{BB962C8B-B14F-4D97-AF65-F5344CB8AC3E}">
        <p14:creationId xmlns:p14="http://schemas.microsoft.com/office/powerpoint/2010/main" val="24203360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107462"/>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944559" y="1432582"/>
            <a:ext cx="4211413" cy="3205981"/>
            <a:chOff x="2066589" y="1454015"/>
            <a:chExt cx="3687373" cy="3205981"/>
          </a:xfrm>
        </p:grpSpPr>
        <p:sp>
          <p:nvSpPr>
            <p:cNvPr id="14" name="椭圆 13">
              <a:extLst>
                <a:ext uri="{FF2B5EF4-FFF2-40B4-BE49-F238E27FC236}">
                  <a16:creationId xmlns:a16="http://schemas.microsoft.com/office/drawing/2014/main" id="{A72C2481-C847-44B1-9239-7A7E7F0E73BA}"/>
                </a:ext>
              </a:extLst>
            </p:cNvPr>
            <p:cNvSpPr/>
            <p:nvPr/>
          </p:nvSpPr>
          <p:spPr>
            <a:xfrm>
              <a:off x="3540212" y="145401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066589" y="2097448"/>
              <a:ext cx="3687373" cy="2562548"/>
              <a:chOff x="2066589" y="2097448"/>
              <a:chExt cx="3687373" cy="2562548"/>
            </a:xfrm>
          </p:grpSpPr>
          <p:sp>
            <p:nvSpPr>
              <p:cNvPr id="15" name="文本框 14">
                <a:extLst>
                  <a:ext uri="{FF2B5EF4-FFF2-40B4-BE49-F238E27FC236}">
                    <a16:creationId xmlns:a16="http://schemas.microsoft.com/office/drawing/2014/main" id="{D7F04D5F-F143-4A23-B0F6-05E4EAABDC73}"/>
                  </a:ext>
                </a:extLst>
              </p:cNvPr>
              <p:cNvSpPr txBox="1"/>
              <p:nvPr/>
            </p:nvSpPr>
            <p:spPr>
              <a:xfrm>
                <a:off x="2469045" y="2097448"/>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基础设施</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2066589" y="2793138"/>
                <a:ext cx="3687373" cy="1866858"/>
              </a:xfrm>
              <a:prstGeom prst="rect">
                <a:avLst/>
              </a:prstGeom>
              <a:noFill/>
            </p:spPr>
            <p:txBody>
              <a:bodyPr wrap="square" rtlCol="0">
                <a:spAutoFit/>
              </a:bodyPr>
              <a:lstStyle/>
              <a:p>
                <a:pPr>
                  <a:lnSpc>
                    <a:spcPct val="150000"/>
                  </a:lnSpc>
                </a:pPr>
                <a:r>
                  <a:rPr lang="en-US" altLang="zh-CN" b="1" dirty="0">
                    <a:solidFill>
                      <a:schemeClr val="tx1">
                        <a:alpha val="83000"/>
                      </a:schemeClr>
                    </a:solidFill>
                    <a:latin typeface="黑体" panose="02010609060101010101" pitchFamily="49" charset="-122"/>
                    <a:ea typeface="黑体" panose="02010609060101010101" pitchFamily="49" charset="-122"/>
                  </a:rPr>
                  <a:t>	</a:t>
                </a:r>
                <a:r>
                  <a:rPr lang="zh-CN" altLang="en-US" sz="2000" b="1" dirty="0">
                    <a:solidFill>
                      <a:schemeClr val="tx1">
                        <a:alpha val="83000"/>
                      </a:schemeClr>
                    </a:solidFill>
                    <a:latin typeface="黑体" panose="02010609060101010101" pitchFamily="49" charset="-122"/>
                    <a:ea typeface="黑体" panose="02010609060101010101" pitchFamily="49" charset="-122"/>
                  </a:rPr>
                  <a:t>微服务目的是使系统在水平扩缩容和弹性伸缩方面更加敏捷、迅速，但前提是仍需基础设施自动化。</a:t>
                </a:r>
                <a:endParaRPr lang="zh-CN" altLang="en-US" b="1" dirty="0">
                  <a:solidFill>
                    <a:schemeClr val="tx1">
                      <a:alpha val="83000"/>
                    </a:schemeClr>
                  </a:solidFill>
                  <a:latin typeface="黑体" panose="02010609060101010101" pitchFamily="49" charset="-122"/>
                  <a:ea typeface="黑体" panose="02010609060101010101" pitchFamily="49" charset="-122"/>
                </a:endParaRP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26845" y="1338126"/>
            <a:ext cx="4825606" cy="3593701"/>
            <a:chOff x="2710575" y="1380002"/>
            <a:chExt cx="4825606" cy="3593701"/>
          </a:xfrm>
        </p:grpSpPr>
        <p:sp>
          <p:nvSpPr>
            <p:cNvPr id="20" name="椭圆 19">
              <a:extLst>
                <a:ext uri="{FF2B5EF4-FFF2-40B4-BE49-F238E27FC236}">
                  <a16:creationId xmlns:a16="http://schemas.microsoft.com/office/drawing/2014/main" id="{28547926-38CD-40C0-87B0-D4F7BF85E271}"/>
                </a:ext>
              </a:extLst>
            </p:cNvPr>
            <p:cNvSpPr/>
            <p:nvPr/>
          </p:nvSpPr>
          <p:spPr>
            <a:xfrm>
              <a:off x="4864799" y="1380002"/>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710575" y="2103080"/>
              <a:ext cx="4825606" cy="2870623"/>
              <a:chOff x="2710575" y="2103080"/>
              <a:chExt cx="4825606" cy="2870623"/>
            </a:xfrm>
          </p:grpSpPr>
          <p:sp>
            <p:nvSpPr>
              <p:cNvPr id="22" name="文本框 21">
                <a:extLst>
                  <a:ext uri="{FF2B5EF4-FFF2-40B4-BE49-F238E27FC236}">
                    <a16:creationId xmlns:a16="http://schemas.microsoft.com/office/drawing/2014/main" id="{7CCF9CDE-301C-4310-97DE-E12FDBC5311D}"/>
                  </a:ext>
                </a:extLst>
              </p:cNvPr>
              <p:cNvSpPr txBox="1"/>
              <p:nvPr/>
            </p:nvSpPr>
            <p:spPr>
              <a:xfrm>
                <a:off x="3343831" y="2103080"/>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信息交互</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710575" y="2868831"/>
                <a:ext cx="4825606" cy="2104872"/>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在微服务信息交互层面，仍存在其他问题，如信息交互用时较长、信息交互准确率较低等问题。 微服务框架与对应接口认证权限，仍需不断地扩展、改进。以适应大数据时代下用户需求以及隐私信息保护需求。</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flipH="1">
            <a:off x="6065518" y="1867192"/>
            <a:ext cx="2" cy="361920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625321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601660" y="1282417"/>
            <a:ext cx="5547657" cy="4749393"/>
            <a:chOff x="1634402" y="1474055"/>
            <a:chExt cx="4857344" cy="4749393"/>
          </a:xfrm>
        </p:grpSpPr>
        <p:sp>
          <p:nvSpPr>
            <p:cNvPr id="14" name="椭圆 13">
              <a:extLst>
                <a:ext uri="{FF2B5EF4-FFF2-40B4-BE49-F238E27FC236}">
                  <a16:creationId xmlns:a16="http://schemas.microsoft.com/office/drawing/2014/main" id="{A72C2481-C847-44B1-9239-7A7E7F0E73BA}"/>
                </a:ext>
              </a:extLst>
            </p:cNvPr>
            <p:cNvSpPr/>
            <p:nvPr/>
          </p:nvSpPr>
          <p:spPr>
            <a:xfrm>
              <a:off x="3801642" y="147405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1634402" y="1980395"/>
              <a:ext cx="4857344" cy="4243053"/>
              <a:chOff x="1634402" y="1980395"/>
              <a:chExt cx="4857344" cy="4243053"/>
            </a:xfrm>
          </p:grpSpPr>
          <p:sp>
            <p:nvSpPr>
              <p:cNvPr id="15" name="文本框 14">
                <a:extLst>
                  <a:ext uri="{FF2B5EF4-FFF2-40B4-BE49-F238E27FC236}">
                    <a16:creationId xmlns:a16="http://schemas.microsoft.com/office/drawing/2014/main" id="{D7F04D5F-F143-4A23-B0F6-05E4EAABDC73}"/>
                  </a:ext>
                </a:extLst>
              </p:cNvPr>
              <p:cNvSpPr txBox="1"/>
              <p:nvPr/>
            </p:nvSpPr>
            <p:spPr>
              <a:xfrm>
                <a:off x="2730475" y="1980395"/>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数据安全</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4857344" cy="3727944"/>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a:t>
                </a:r>
                <a:r>
                  <a:rPr lang="zh-CN" altLang="en-US" sz="1600" b="1" dirty="0">
                    <a:solidFill>
                      <a:schemeClr val="tx1">
                        <a:alpha val="83000"/>
                      </a:schemeClr>
                    </a:solidFill>
                    <a:latin typeface="黑体" panose="02010609060101010101" pitchFamily="49" charset="-122"/>
                    <a:ea typeface="黑体" panose="02010609060101010101" pitchFamily="49" charset="-122"/>
                  </a:rPr>
                  <a:t>微服务是分布式的，即拥有众多不同的数据服务平台，由此需对不同数据来源加以保护。从数据可靠性、完整性和真实性角度出发，采取</a:t>
                </a:r>
                <a:r>
                  <a:rPr lang="en-US" altLang="zh-CN" sz="1600" b="1" dirty="0">
                    <a:solidFill>
                      <a:schemeClr val="tx1">
                        <a:alpha val="83000"/>
                      </a:schemeClr>
                    </a:solidFill>
                    <a:latin typeface="黑体" panose="02010609060101010101" pitchFamily="49" charset="-122"/>
                    <a:ea typeface="黑体" panose="02010609060101010101" pitchFamily="49" charset="-122"/>
                  </a:rPr>
                  <a:t>4</a:t>
                </a:r>
                <a:r>
                  <a:rPr lang="zh-CN" altLang="en-US" sz="1600" b="1" dirty="0">
                    <a:solidFill>
                      <a:schemeClr val="tx1">
                        <a:alpha val="83000"/>
                      </a:schemeClr>
                    </a:solidFill>
                    <a:latin typeface="黑体" panose="02010609060101010101" pitchFamily="49" charset="-122"/>
                    <a:ea typeface="黑体" panose="02010609060101010101" pitchFamily="49" charset="-122"/>
                  </a:rPr>
                  <a:t>个步骤进行保护数据源：</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1</a:t>
                </a:r>
                <a:r>
                  <a:rPr lang="zh-CN" altLang="en-US" sz="1600" b="1" dirty="0">
                    <a:solidFill>
                      <a:schemeClr val="tx1">
                        <a:alpha val="83000"/>
                      </a:schemeClr>
                    </a:solidFill>
                    <a:latin typeface="黑体" panose="02010609060101010101" pitchFamily="49" charset="-122"/>
                    <a:ea typeface="黑体" panose="02010609060101010101" pitchFamily="49" charset="-122"/>
                  </a:rPr>
                  <a:t>）提出一个具有可验证性、可问责性和可生产性的数据源管理系统。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2</a:t>
                </a:r>
                <a:r>
                  <a:rPr lang="zh-CN" altLang="en-US" sz="1600" b="1" dirty="0">
                    <a:solidFill>
                      <a:schemeClr val="tx1">
                        <a:alpha val="83000"/>
                      </a:schemeClr>
                    </a:solidFill>
                    <a:latin typeface="黑体" panose="02010609060101010101" pitchFamily="49" charset="-122"/>
                    <a:ea typeface="黑体" panose="02010609060101010101" pitchFamily="49" charset="-122"/>
                  </a:rPr>
                  <a:t>）为数据流认证创建一个私有和公共密钥系统。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3</a:t>
                </a:r>
                <a:r>
                  <a:rPr lang="zh-CN" altLang="en-US" sz="1600" b="1" dirty="0">
                    <a:solidFill>
                      <a:schemeClr val="tx1">
                        <a:alpha val="83000"/>
                      </a:schemeClr>
                    </a:solidFill>
                    <a:latin typeface="黑体" panose="02010609060101010101" pitchFamily="49" charset="-122"/>
                    <a:ea typeface="黑体" panose="02010609060101010101" pitchFamily="49" charset="-122"/>
                  </a:rPr>
                  <a:t>）使用基于密码学出处验证方法确认数据源主机数据属性与完整性。</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4</a:t>
                </a:r>
                <a:r>
                  <a:rPr lang="zh-CN" altLang="en-US" sz="1600" b="1" dirty="0">
                    <a:solidFill>
                      <a:schemeClr val="tx1">
                        <a:alpha val="83000"/>
                      </a:schemeClr>
                    </a:solidFill>
                    <a:latin typeface="黑体" panose="02010609060101010101" pitchFamily="49" charset="-122"/>
                    <a:ea typeface="黑体" panose="02010609060101010101" pitchFamily="49" charset="-122"/>
                  </a:rPr>
                  <a:t>）将数据元数据传播与密钥分发传播管理相结合，确保数据源管理系统的可靠性。</a:t>
                </a: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03814" y="1270022"/>
            <a:ext cx="4825606" cy="4527014"/>
            <a:chOff x="2571461" y="1482103"/>
            <a:chExt cx="4825606" cy="4527014"/>
          </a:xfrm>
        </p:grpSpPr>
        <p:sp>
          <p:nvSpPr>
            <p:cNvPr id="20" name="椭圆 19">
              <a:extLst>
                <a:ext uri="{FF2B5EF4-FFF2-40B4-BE49-F238E27FC236}">
                  <a16:creationId xmlns:a16="http://schemas.microsoft.com/office/drawing/2014/main" id="{28547926-38CD-40C0-87B0-D4F7BF85E271}"/>
                </a:ext>
              </a:extLst>
            </p:cNvPr>
            <p:cNvSpPr/>
            <p:nvPr/>
          </p:nvSpPr>
          <p:spPr>
            <a:xfrm>
              <a:off x="4685679" y="1482103"/>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571461" y="2009431"/>
              <a:ext cx="4825606" cy="3999686"/>
              <a:chOff x="2571461" y="2009431"/>
              <a:chExt cx="4825606" cy="3999686"/>
            </a:xfrm>
          </p:grpSpPr>
          <p:sp>
            <p:nvSpPr>
              <p:cNvPr id="22" name="文本框 21">
                <a:extLst>
                  <a:ext uri="{FF2B5EF4-FFF2-40B4-BE49-F238E27FC236}">
                    <a16:creationId xmlns:a16="http://schemas.microsoft.com/office/drawing/2014/main" id="{7CCF9CDE-301C-4310-97DE-E12FDBC5311D}"/>
                  </a:ext>
                </a:extLst>
              </p:cNvPr>
              <p:cNvSpPr txBox="1"/>
              <p:nvPr/>
            </p:nvSpPr>
            <p:spPr>
              <a:xfrm>
                <a:off x="3164711" y="2009431"/>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网络安全</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571461" y="2657750"/>
                <a:ext cx="4825606" cy="3351367"/>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在微服务网络安全方面：</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1</a:t>
                </a:r>
                <a:r>
                  <a:rPr lang="zh-CN" altLang="en-US" b="1" dirty="0">
                    <a:solidFill>
                      <a:schemeClr val="tx1">
                        <a:alpha val="83000"/>
                      </a:schemeClr>
                    </a:solidFill>
                    <a:latin typeface="黑体" panose="02010609060101010101" pitchFamily="49" charset="-122"/>
                    <a:ea typeface="黑体" panose="02010609060101010101" pitchFamily="49" charset="-122"/>
                  </a:rPr>
                  <a:t>）数量众多的微服务带来网络复杂性，增加监控整个应用程序安全性的难度。</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2</a:t>
                </a:r>
                <a:r>
                  <a:rPr lang="zh-CN" altLang="en-US" b="1" dirty="0">
                    <a:solidFill>
                      <a:schemeClr val="tx1">
                        <a:alpha val="83000"/>
                      </a:schemeClr>
                    </a:solidFill>
                    <a:latin typeface="黑体" panose="02010609060101010101" pitchFamily="49" charset="-122"/>
                    <a:ea typeface="黑体" panose="02010609060101010101" pitchFamily="49" charset="-122"/>
                  </a:rPr>
                  <a:t>）微服务通常被设计成彼此完全信任，因此单个微服务的失误可能会导致整个应用程序崩溃。</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微服务安全是一个多方应用结合的问题，目前没有系统的分层安全解决方案。</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a:off x="6170447" y="1847152"/>
            <a:ext cx="11766" cy="403548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989209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6" y="1791494"/>
            <a:ext cx="3756026" cy="3766820"/>
            <a:chOff x="2038915" y="2521522"/>
            <a:chExt cx="3160645"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069029"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微服务框架</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06</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8385555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2755065" cy="584775"/>
            <a:chOff x="708660" y="636987"/>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微服务框架</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45742" y="1347353"/>
            <a:ext cx="10713995" cy="2837797"/>
            <a:chOff x="1322772" y="1538991"/>
            <a:chExt cx="9380818" cy="2837797"/>
          </a:xfrm>
        </p:grpSpPr>
        <p:sp>
          <p:nvSpPr>
            <p:cNvPr id="15" name="文本框 14">
              <a:extLst>
                <a:ext uri="{FF2B5EF4-FFF2-40B4-BE49-F238E27FC236}">
                  <a16:creationId xmlns:a16="http://schemas.microsoft.com/office/drawing/2014/main" id="{D7F04D5F-F143-4A23-B0F6-05E4EAABDC73}"/>
                </a:ext>
              </a:extLst>
            </p:cNvPr>
            <p:cNvSpPr txBox="1"/>
            <p:nvPr/>
          </p:nvSpPr>
          <p:spPr>
            <a:xfrm>
              <a:off x="1322772" y="1538991"/>
              <a:ext cx="2665197" cy="637675"/>
            </a:xfrm>
            <a:prstGeom prst="rect">
              <a:avLst/>
            </a:prstGeom>
            <a:noFill/>
          </p:spPr>
          <p:txBody>
            <a:bodyPr wrap="square" rtlCol="0">
              <a:spAutoFit/>
            </a:bodyPr>
            <a:lstStyle/>
            <a:p>
              <a:pPr algn="ctr">
                <a:lnSpc>
                  <a:spcPct val="150000"/>
                </a:lnSpc>
              </a:pPr>
              <a:r>
                <a:rPr lang="en-US" altLang="zh-CN" sz="2800" b="1" dirty="0" err="1">
                  <a:solidFill>
                    <a:srgbClr val="0070C0">
                      <a:alpha val="94000"/>
                    </a:srgbClr>
                  </a:solidFill>
                  <a:latin typeface="黑体" panose="02010609060101010101" pitchFamily="49" charset="-122"/>
                  <a:ea typeface="黑体" panose="02010609060101010101" pitchFamily="49" charset="-122"/>
                </a:rPr>
                <a:t>SpringCloud</a:t>
              </a:r>
              <a:endParaRPr lang="zh-CN" altLang="en-US" sz="2800" b="1" dirty="0">
                <a:solidFill>
                  <a:srgbClr val="0070C0">
                    <a:alpha val="94000"/>
                  </a:srgbClr>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9069188" cy="1881284"/>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Spring Cloud</a:t>
              </a:r>
              <a:r>
                <a:rPr lang="zh-CN" altLang="en-US" sz="1600" b="1" dirty="0">
                  <a:solidFill>
                    <a:schemeClr val="tx1">
                      <a:alpha val="83000"/>
                    </a:schemeClr>
                  </a:solidFill>
                  <a:latin typeface="黑体" panose="02010609060101010101" pitchFamily="49" charset="-122"/>
                  <a:ea typeface="黑体" panose="02010609060101010101" pitchFamily="49" charset="-122"/>
                </a:rPr>
                <a:t>是一系列框架的有序集合。它利用</a:t>
              </a:r>
              <a:r>
                <a:rPr lang="en-US" altLang="zh-CN" sz="1600" b="1" dirty="0">
                  <a:solidFill>
                    <a:schemeClr val="tx1">
                      <a:alpha val="83000"/>
                    </a:schemeClr>
                  </a:solidFill>
                  <a:latin typeface="黑体" panose="02010609060101010101" pitchFamily="49" charset="-122"/>
                  <a:ea typeface="黑体" panose="02010609060101010101" pitchFamily="49" charset="-122"/>
                </a:rPr>
                <a:t>Spring Boot</a:t>
              </a:r>
              <a:r>
                <a:rPr lang="zh-CN" altLang="en-US" sz="1600" b="1" dirty="0">
                  <a:solidFill>
                    <a:schemeClr val="tx1">
                      <a:alpha val="83000"/>
                    </a:schemeClr>
                  </a:solidFill>
                  <a:latin typeface="黑体" panose="02010609060101010101" pitchFamily="49" charset="-122"/>
                  <a:ea typeface="黑体" panose="02010609060101010101" pitchFamily="49" charset="-122"/>
                </a:rPr>
                <a:t>的开发便利性巧妙地简化了分布式系统基础设施的开发，如服务发现注册、配置中心、消息总线、负载均衡、断路器、数据监控等，都可以用</a:t>
              </a:r>
              <a:r>
                <a:rPr lang="en-US" altLang="zh-CN" sz="1600" b="1" dirty="0">
                  <a:solidFill>
                    <a:schemeClr val="tx1">
                      <a:alpha val="83000"/>
                    </a:schemeClr>
                  </a:solidFill>
                  <a:latin typeface="黑体" panose="02010609060101010101" pitchFamily="49" charset="-122"/>
                  <a:ea typeface="黑体" panose="02010609060101010101" pitchFamily="49" charset="-122"/>
                </a:rPr>
                <a:t>Spring Boot</a:t>
              </a:r>
              <a:r>
                <a:rPr lang="zh-CN" altLang="en-US" sz="1600" b="1" dirty="0">
                  <a:solidFill>
                    <a:schemeClr val="tx1">
                      <a:alpha val="83000"/>
                    </a:schemeClr>
                  </a:solidFill>
                  <a:latin typeface="黑体" panose="02010609060101010101" pitchFamily="49" charset="-122"/>
                  <a:ea typeface="黑体" panose="02010609060101010101" pitchFamily="49" charset="-122"/>
                </a:rPr>
                <a:t>的开发风格做到一键启动和部署。</a:t>
              </a:r>
              <a:r>
                <a:rPr lang="en-US" altLang="zh-CN" sz="1600" b="1" dirty="0">
                  <a:solidFill>
                    <a:schemeClr val="tx1">
                      <a:alpha val="83000"/>
                    </a:schemeClr>
                  </a:solidFill>
                  <a:latin typeface="黑体" panose="02010609060101010101" pitchFamily="49" charset="-122"/>
                  <a:ea typeface="黑体" panose="02010609060101010101" pitchFamily="49" charset="-122"/>
                </a:rPr>
                <a:t>Spring</a:t>
              </a:r>
              <a:r>
                <a:rPr lang="zh-CN" altLang="en-US" sz="1600" b="1" dirty="0">
                  <a:solidFill>
                    <a:schemeClr val="tx1">
                      <a:alpha val="83000"/>
                    </a:schemeClr>
                  </a:solidFill>
                  <a:latin typeface="黑体" panose="02010609060101010101" pitchFamily="49" charset="-122"/>
                  <a:ea typeface="黑体" panose="02010609060101010101" pitchFamily="49" charset="-122"/>
                </a:rPr>
                <a:t>只是将目前各家公司开发的比较成熟、经得起实际考验的服务框架组合起来，通过</a:t>
              </a:r>
              <a:r>
                <a:rPr lang="en-US" altLang="zh-CN" sz="1600" b="1" dirty="0">
                  <a:solidFill>
                    <a:schemeClr val="tx1">
                      <a:alpha val="83000"/>
                    </a:schemeClr>
                  </a:solidFill>
                  <a:latin typeface="黑体" panose="02010609060101010101" pitchFamily="49" charset="-122"/>
                  <a:ea typeface="黑体" panose="02010609060101010101" pitchFamily="49" charset="-122"/>
                </a:rPr>
                <a:t>Spring Boot</a:t>
              </a:r>
              <a:r>
                <a:rPr lang="zh-CN" altLang="en-US" sz="1600" b="1" dirty="0">
                  <a:solidFill>
                    <a:schemeClr val="tx1">
                      <a:alpha val="83000"/>
                    </a:schemeClr>
                  </a:solidFill>
                  <a:latin typeface="黑体" panose="02010609060101010101" pitchFamily="49" charset="-122"/>
                  <a:ea typeface="黑体" panose="02010609060101010101" pitchFamily="49" charset="-122"/>
                </a:rPr>
                <a:t>风格进行再封装屏蔽掉了复杂的配置和实现原理，最终给开发者留出了一套简单易懂、易部署和易维护的分布式系统开发工具包。</a:t>
              </a:r>
            </a:p>
          </p:txBody>
        </p:sp>
      </p:grpSp>
    </p:spTree>
    <p:extLst>
      <p:ext uri="{BB962C8B-B14F-4D97-AF65-F5344CB8AC3E}">
        <p14:creationId xmlns:p14="http://schemas.microsoft.com/office/powerpoint/2010/main" val="359486647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2755065" cy="584775"/>
            <a:chOff x="708660" y="636987"/>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微服务框架</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45742" y="1347353"/>
            <a:ext cx="10713995" cy="1360470"/>
            <a:chOff x="1322772" y="1538991"/>
            <a:chExt cx="9380818" cy="1360470"/>
          </a:xfrm>
        </p:grpSpPr>
        <p:sp>
          <p:nvSpPr>
            <p:cNvPr id="15" name="文本框 14">
              <a:extLst>
                <a:ext uri="{FF2B5EF4-FFF2-40B4-BE49-F238E27FC236}">
                  <a16:creationId xmlns:a16="http://schemas.microsoft.com/office/drawing/2014/main" id="{D7F04D5F-F143-4A23-B0F6-05E4EAABDC73}"/>
                </a:ext>
              </a:extLst>
            </p:cNvPr>
            <p:cNvSpPr txBox="1"/>
            <p:nvPr/>
          </p:nvSpPr>
          <p:spPr>
            <a:xfrm>
              <a:off x="1322772" y="1538991"/>
              <a:ext cx="2665197" cy="637675"/>
            </a:xfrm>
            <a:prstGeom prst="rect">
              <a:avLst/>
            </a:prstGeom>
            <a:noFill/>
          </p:spPr>
          <p:txBody>
            <a:bodyPr wrap="square" rtlCol="0">
              <a:spAutoFit/>
            </a:bodyPr>
            <a:lstStyle/>
            <a:p>
              <a:pPr algn="ctr">
                <a:lnSpc>
                  <a:spcPct val="150000"/>
                </a:lnSpc>
              </a:pPr>
              <a:r>
                <a:rPr lang="en-US" altLang="zh-CN" sz="2800" b="1" dirty="0" err="1">
                  <a:solidFill>
                    <a:srgbClr val="0070C0">
                      <a:alpha val="94000"/>
                    </a:srgbClr>
                  </a:solidFill>
                  <a:latin typeface="黑体" panose="02010609060101010101" pitchFamily="49" charset="-122"/>
                  <a:ea typeface="黑体" panose="02010609060101010101" pitchFamily="49" charset="-122"/>
                </a:rPr>
                <a:t>SpringCloud</a:t>
              </a:r>
              <a:endParaRPr lang="zh-CN" altLang="en-US" sz="2800" b="1" dirty="0">
                <a:solidFill>
                  <a:srgbClr val="0070C0">
                    <a:alpha val="94000"/>
                  </a:srgbClr>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9069188" cy="403957"/>
            </a:xfrm>
            <a:prstGeom prst="rect">
              <a:avLst/>
            </a:prstGeom>
            <a:noFill/>
          </p:spPr>
          <p:txBody>
            <a:bodyPr wrap="square" rtlCol="0">
              <a:spAutoFit/>
            </a:bodyPr>
            <a:lstStyle/>
            <a:p>
              <a:pPr>
                <a:lnSpc>
                  <a:spcPct val="150000"/>
                </a:lnSpc>
              </a:pPr>
              <a:endParaRPr lang="zh-CN" altLang="en-US" sz="1600" b="1" dirty="0">
                <a:solidFill>
                  <a:schemeClr val="tx1">
                    <a:alpha val="83000"/>
                  </a:schemeClr>
                </a:solidFill>
                <a:latin typeface="黑体" panose="02010609060101010101" pitchFamily="49" charset="-122"/>
                <a:ea typeface="黑体" panose="02010609060101010101" pitchFamily="49" charset="-122"/>
              </a:endParaRPr>
            </a:p>
          </p:txBody>
        </p:sp>
      </p:grpSp>
      <p:pic>
        <p:nvPicPr>
          <p:cNvPr id="10" name="图片 9">
            <a:extLst>
              <a:ext uri="{FF2B5EF4-FFF2-40B4-BE49-F238E27FC236}">
                <a16:creationId xmlns:a16="http://schemas.microsoft.com/office/drawing/2014/main" id="{CC105E09-1654-4586-8E39-9EE226ED18B8}"/>
              </a:ext>
            </a:extLst>
          </p:cNvPr>
          <p:cNvPicPr>
            <a:picLocks noChangeAspect="1"/>
          </p:cNvPicPr>
          <p:nvPr/>
        </p:nvPicPr>
        <p:blipFill>
          <a:blip r:embed="rId4"/>
          <a:stretch>
            <a:fillRect/>
          </a:stretch>
        </p:blipFill>
        <p:spPr>
          <a:xfrm>
            <a:off x="2964248" y="1107462"/>
            <a:ext cx="8524999" cy="4876801"/>
          </a:xfrm>
          <a:prstGeom prst="rect">
            <a:avLst/>
          </a:prstGeom>
        </p:spPr>
      </p:pic>
    </p:spTree>
    <p:extLst>
      <p:ext uri="{BB962C8B-B14F-4D97-AF65-F5344CB8AC3E}">
        <p14:creationId xmlns:p14="http://schemas.microsoft.com/office/powerpoint/2010/main" val="198830122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2755065" cy="584775"/>
            <a:chOff x="708660" y="636987"/>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微服务框架</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45742" y="1347353"/>
            <a:ext cx="4759284" cy="3011346"/>
            <a:chOff x="1322772" y="1538991"/>
            <a:chExt cx="6463522" cy="1252362"/>
          </a:xfrm>
        </p:grpSpPr>
        <p:sp>
          <p:nvSpPr>
            <p:cNvPr id="15" name="文本框 14">
              <a:extLst>
                <a:ext uri="{FF2B5EF4-FFF2-40B4-BE49-F238E27FC236}">
                  <a16:creationId xmlns:a16="http://schemas.microsoft.com/office/drawing/2014/main" id="{D7F04D5F-F143-4A23-B0F6-05E4EAABDC73}"/>
                </a:ext>
              </a:extLst>
            </p:cNvPr>
            <p:cNvSpPr txBox="1"/>
            <p:nvPr/>
          </p:nvSpPr>
          <p:spPr>
            <a:xfrm>
              <a:off x="1322772" y="1538991"/>
              <a:ext cx="2665197" cy="637675"/>
            </a:xfrm>
            <a:prstGeom prst="rect">
              <a:avLst/>
            </a:prstGeom>
            <a:noFill/>
          </p:spPr>
          <p:txBody>
            <a:bodyPr wrap="square" rtlCol="0">
              <a:spAutoFit/>
            </a:bodyPr>
            <a:lstStyle/>
            <a:p>
              <a:pPr algn="ctr">
                <a:lnSpc>
                  <a:spcPct val="150000"/>
                </a:lnSpc>
              </a:pPr>
              <a:endParaRPr lang="zh-CN" altLang="en-US" sz="2800" b="1" dirty="0">
                <a:solidFill>
                  <a:srgbClr val="0070C0">
                    <a:alpha val="94000"/>
                  </a:srgbClr>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44BA97F4-ECD3-41B9-A305-4ED7B3D4E5D4}"/>
                </a:ext>
              </a:extLst>
            </p:cNvPr>
            <p:cNvSpPr txBox="1"/>
            <p:nvPr/>
          </p:nvSpPr>
          <p:spPr>
            <a:xfrm>
              <a:off x="1778978" y="2018064"/>
              <a:ext cx="6007316" cy="773289"/>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Tars</a:t>
              </a:r>
              <a:r>
                <a:rPr lang="zh-CN" altLang="en-US" sz="1600" b="1" dirty="0">
                  <a:solidFill>
                    <a:schemeClr val="tx1">
                      <a:alpha val="83000"/>
                    </a:schemeClr>
                  </a:solidFill>
                  <a:latin typeface="黑体" panose="02010609060101010101" pitchFamily="49" charset="-122"/>
                  <a:ea typeface="黑体" panose="02010609060101010101" pitchFamily="49" charset="-122"/>
                </a:rPr>
                <a:t>是支持多语言的高性能 </a:t>
              </a:r>
              <a:r>
                <a:rPr lang="en-US" altLang="zh-CN" sz="1600" b="1" dirty="0">
                  <a:solidFill>
                    <a:schemeClr val="tx1">
                      <a:alpha val="83000"/>
                    </a:schemeClr>
                  </a:solidFill>
                  <a:latin typeface="黑体" panose="02010609060101010101" pitchFamily="49" charset="-122"/>
                  <a:ea typeface="黑体" panose="02010609060101010101" pitchFamily="49" charset="-122"/>
                </a:rPr>
                <a:t>RPC </a:t>
              </a:r>
              <a:r>
                <a:rPr lang="zh-CN" altLang="en-US" sz="1600" b="1" dirty="0">
                  <a:solidFill>
                    <a:schemeClr val="tx1">
                      <a:alpha val="83000"/>
                    </a:schemeClr>
                  </a:solidFill>
                  <a:latin typeface="黑体" panose="02010609060101010101" pitchFamily="49" charset="-122"/>
                  <a:ea typeface="黑体" panose="02010609060101010101" pitchFamily="49" charset="-122"/>
                </a:rPr>
                <a:t>开发框架和配套一体化的服务治理平台，可以帮助企业或者用户以微服务的方式快速构建稳定可靠的分布式应用。</a:t>
              </a:r>
            </a:p>
          </p:txBody>
        </p:sp>
      </p:grpSp>
      <p:sp>
        <p:nvSpPr>
          <p:cNvPr id="11" name="矩形 10">
            <a:extLst>
              <a:ext uri="{FF2B5EF4-FFF2-40B4-BE49-F238E27FC236}">
                <a16:creationId xmlns:a16="http://schemas.microsoft.com/office/drawing/2014/main" id="{D2D01C26-F280-444D-99AF-58A52E649A51}"/>
              </a:ext>
            </a:extLst>
          </p:cNvPr>
          <p:cNvSpPr/>
          <p:nvPr/>
        </p:nvSpPr>
        <p:spPr>
          <a:xfrm>
            <a:off x="581660" y="1685701"/>
            <a:ext cx="4408119" cy="523220"/>
          </a:xfrm>
          <a:prstGeom prst="rect">
            <a:avLst/>
          </a:prstGeom>
        </p:spPr>
        <p:txBody>
          <a:bodyPr wrap="square">
            <a:spAutoFit/>
          </a:bodyPr>
          <a:lstStyle/>
          <a:p>
            <a:r>
              <a:rPr lang="zh-CN" altLang="en-US" sz="2800" b="1" dirty="0">
                <a:solidFill>
                  <a:srgbClr val="0070C0">
                    <a:alpha val="94000"/>
                  </a:srgbClr>
                </a:solidFill>
                <a:latin typeface="黑体" panose="02010609060101010101" pitchFamily="49" charset="-122"/>
                <a:ea typeface="黑体" panose="02010609060101010101" pitchFamily="49" charset="-122"/>
              </a:rPr>
              <a:t>腾讯开源微服务架构 </a:t>
            </a:r>
            <a:r>
              <a:rPr lang="en-US" altLang="zh-CN" sz="2800" b="1" dirty="0">
                <a:solidFill>
                  <a:srgbClr val="0070C0">
                    <a:alpha val="94000"/>
                  </a:srgbClr>
                </a:solidFill>
                <a:latin typeface="黑体" panose="02010609060101010101" pitchFamily="49" charset="-122"/>
                <a:ea typeface="黑体" panose="02010609060101010101" pitchFamily="49" charset="-122"/>
              </a:rPr>
              <a:t>Tars</a:t>
            </a:r>
            <a:endParaRPr lang="zh-CN" altLang="en-US" sz="2800" b="1" dirty="0">
              <a:solidFill>
                <a:srgbClr val="0070C0">
                  <a:alpha val="94000"/>
                </a:srgbClr>
              </a:solidFill>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id="{92BA0D98-55A3-4DC7-8D36-A1C7EBD716BE}"/>
              </a:ext>
            </a:extLst>
          </p:cNvPr>
          <p:cNvPicPr>
            <a:picLocks noChangeAspect="1"/>
          </p:cNvPicPr>
          <p:nvPr/>
        </p:nvPicPr>
        <p:blipFill>
          <a:blip r:embed="rId4"/>
          <a:stretch>
            <a:fillRect/>
          </a:stretch>
        </p:blipFill>
        <p:spPr>
          <a:xfrm>
            <a:off x="5330161" y="1566861"/>
            <a:ext cx="6038850" cy="3724275"/>
          </a:xfrm>
          <a:prstGeom prst="rect">
            <a:avLst/>
          </a:prstGeom>
        </p:spPr>
      </p:pic>
    </p:spTree>
    <p:extLst>
      <p:ext uri="{BB962C8B-B14F-4D97-AF65-F5344CB8AC3E}">
        <p14:creationId xmlns:p14="http://schemas.microsoft.com/office/powerpoint/2010/main" val="6676088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7" y="1791494"/>
            <a:ext cx="4448524" cy="3766820"/>
            <a:chOff x="2038915" y="2521522"/>
            <a:chExt cx="3743373"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651757"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微服务的成长</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4"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07</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7519383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52410" y="369763"/>
            <a:ext cx="11687179" cy="1260774"/>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3982886" y="656950"/>
              <a:ext cx="3786614" cy="1409038"/>
            </a:xfrm>
            <a:prstGeom prst="rect">
              <a:avLst/>
            </a:prstGeom>
            <a:noFill/>
          </p:spPr>
          <p:txBody>
            <a:bodyPr wrap="none" rtlCol="0">
              <a:spAutoFit/>
            </a:bodyPr>
            <a:lstStyle/>
            <a:p>
              <a:pPr algn="ctr"/>
              <a:r>
                <a:rPr lang="zh-CN" altLang="en-US" sz="4000" b="1" dirty="0">
                  <a:solidFill>
                    <a:srgbClr val="FBF9FB"/>
                  </a:solidFill>
                  <a:latin typeface="黑体" panose="02010609060101010101" pitchFamily="49" charset="-122"/>
                  <a:ea typeface="黑体" panose="02010609060101010101" pitchFamily="49" charset="-122"/>
                </a:rPr>
                <a:t>微服务国内发展</a:t>
              </a: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4817011" y="2313299"/>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2BEED7F-2E26-43C4-AE29-2D3F0940CF24}"/>
              </a:ext>
            </a:extLst>
          </p:cNvPr>
          <p:cNvGrpSpPr/>
          <p:nvPr/>
        </p:nvGrpSpPr>
        <p:grpSpPr>
          <a:xfrm>
            <a:off x="434271" y="2032451"/>
            <a:ext cx="4821871" cy="1199669"/>
            <a:chOff x="866990" y="4237324"/>
            <a:chExt cx="5235615" cy="1644716"/>
          </a:xfrm>
        </p:grpSpPr>
        <p:grpSp>
          <p:nvGrpSpPr>
            <p:cNvPr id="15" name="组合 14">
              <a:extLst>
                <a:ext uri="{FF2B5EF4-FFF2-40B4-BE49-F238E27FC236}">
                  <a16:creationId xmlns:a16="http://schemas.microsoft.com/office/drawing/2014/main" id="{D625F1C1-7146-42FF-88D2-1F4F95FEC24C}"/>
                </a:ext>
              </a:extLst>
            </p:cNvPr>
            <p:cNvGrpSpPr/>
            <p:nvPr/>
          </p:nvGrpSpPr>
          <p:grpSpPr>
            <a:xfrm>
              <a:off x="983931" y="4237324"/>
              <a:ext cx="5118674" cy="1644716"/>
              <a:chOff x="808670" y="4023964"/>
              <a:chExt cx="5118674" cy="1644716"/>
            </a:xfrm>
          </p:grpSpPr>
          <p:sp>
            <p:nvSpPr>
              <p:cNvPr id="14" name="矩形 13">
                <a:extLst>
                  <a:ext uri="{FF2B5EF4-FFF2-40B4-BE49-F238E27FC236}">
                    <a16:creationId xmlns:a16="http://schemas.microsoft.com/office/drawing/2014/main"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DF92EF8-C696-4F03-BC0F-73DEF7EC66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420376" y="4161711"/>
                <a:ext cx="1644716" cy="1369221"/>
              </a:xfrm>
              <a:prstGeom prst="ellipse">
                <a:avLst/>
              </a:prstGeom>
            </p:spPr>
          </p:pic>
        </p:grpSp>
        <p:sp>
          <p:nvSpPr>
            <p:cNvPr id="20" name="文本框 19">
              <a:extLst>
                <a:ext uri="{FF2B5EF4-FFF2-40B4-BE49-F238E27FC236}">
                  <a16:creationId xmlns:a16="http://schemas.microsoft.com/office/drawing/2014/main" id="{D3E25144-5FD0-4F11-9E03-138AF94C2052}"/>
                </a:ext>
              </a:extLst>
            </p:cNvPr>
            <p:cNvSpPr txBox="1"/>
            <p:nvPr/>
          </p:nvSpPr>
          <p:spPr>
            <a:xfrm>
              <a:off x="866990" y="4601451"/>
              <a:ext cx="3863887"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1</a:t>
              </a: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zh-CN" altLang="en-US" sz="1400" b="1" dirty="0">
                  <a:solidFill>
                    <a:schemeClr val="tx1">
                      <a:alpha val="94000"/>
                    </a:schemeClr>
                  </a:solidFill>
                  <a:latin typeface="黑体" panose="02010609060101010101" pitchFamily="49" charset="-122"/>
                  <a:ea typeface="黑体" panose="02010609060101010101" pitchFamily="49" charset="-122"/>
                </a:rPr>
                <a:t>互联网信息化服务提供“助燃剂”</a:t>
              </a:r>
            </a:p>
          </p:txBody>
        </p:sp>
      </p:grpSp>
      <p:grpSp>
        <p:nvGrpSpPr>
          <p:cNvPr id="32" name="组合 31">
            <a:extLst>
              <a:ext uri="{FF2B5EF4-FFF2-40B4-BE49-F238E27FC236}">
                <a16:creationId xmlns:a16="http://schemas.microsoft.com/office/drawing/2014/main" id="{9873C777-924F-4EB4-8A86-ADD8AD21F4BB}"/>
              </a:ext>
            </a:extLst>
          </p:cNvPr>
          <p:cNvGrpSpPr/>
          <p:nvPr/>
        </p:nvGrpSpPr>
        <p:grpSpPr>
          <a:xfrm>
            <a:off x="6095999" y="2032450"/>
            <a:ext cx="5567591" cy="1241914"/>
            <a:chOff x="848982" y="4237322"/>
            <a:chExt cx="6045322" cy="1756708"/>
          </a:xfrm>
        </p:grpSpPr>
        <p:grpSp>
          <p:nvGrpSpPr>
            <p:cNvPr id="33" name="组合 32">
              <a:extLst>
                <a:ext uri="{FF2B5EF4-FFF2-40B4-BE49-F238E27FC236}">
                  <a16:creationId xmlns:a16="http://schemas.microsoft.com/office/drawing/2014/main" id="{4BF3297A-D9A8-4FBA-81FE-57AAD79B87E2}"/>
                </a:ext>
              </a:extLst>
            </p:cNvPr>
            <p:cNvGrpSpPr/>
            <p:nvPr/>
          </p:nvGrpSpPr>
          <p:grpSpPr>
            <a:xfrm>
              <a:off x="983930" y="4237322"/>
              <a:ext cx="5910374" cy="1756708"/>
              <a:chOff x="808669" y="4023962"/>
              <a:chExt cx="5910374" cy="1756708"/>
            </a:xfrm>
          </p:grpSpPr>
          <p:sp>
            <p:nvSpPr>
              <p:cNvPr id="35" name="矩形 34">
                <a:extLst>
                  <a:ext uri="{FF2B5EF4-FFF2-40B4-BE49-F238E27FC236}">
                    <a16:creationId xmlns:a16="http://schemas.microsoft.com/office/drawing/2014/main" id="{A876627D-CAA7-4397-9F52-0D161248E80B}"/>
                  </a:ext>
                </a:extLst>
              </p:cNvPr>
              <p:cNvSpPr/>
              <p:nvPr/>
            </p:nvSpPr>
            <p:spPr>
              <a:xfrm>
                <a:off x="808669" y="4069080"/>
                <a:ext cx="4971545" cy="1644717"/>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F01DAADD-57FB-449E-9568-36F8A010DA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5156079" y="4217705"/>
                <a:ext cx="1756708" cy="1369221"/>
              </a:xfrm>
              <a:prstGeom prst="ellipse">
                <a:avLst/>
              </a:prstGeom>
            </p:spPr>
          </p:pic>
        </p:grpSp>
        <p:sp>
          <p:nvSpPr>
            <p:cNvPr id="34" name="文本框 33">
              <a:extLst>
                <a:ext uri="{FF2B5EF4-FFF2-40B4-BE49-F238E27FC236}">
                  <a16:creationId xmlns:a16="http://schemas.microsoft.com/office/drawing/2014/main" id="{A3D1CE8A-B072-410D-9692-AD6E100972D5}"/>
                </a:ext>
              </a:extLst>
            </p:cNvPr>
            <p:cNvSpPr txBox="1"/>
            <p:nvPr/>
          </p:nvSpPr>
          <p:spPr>
            <a:xfrm>
              <a:off x="848982" y="4601453"/>
              <a:ext cx="4841731" cy="791803"/>
            </a:xfrm>
            <a:prstGeom prst="rect">
              <a:avLst/>
            </a:prstGeom>
            <a:noFill/>
          </p:spPr>
          <p:txBody>
            <a:bodyPr wrap="square" rtlCol="0">
              <a:spAutoFit/>
            </a:bodyPr>
            <a:lstStyle/>
            <a:p>
              <a:pP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2</a:t>
              </a: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zh-CN" altLang="en-US" sz="1400" b="1" dirty="0">
                  <a:solidFill>
                    <a:schemeClr val="tx1">
                      <a:alpha val="94000"/>
                    </a:schemeClr>
                  </a:solidFill>
                  <a:latin typeface="黑体" panose="02010609060101010101" pitchFamily="49" charset="-122"/>
                  <a:ea typeface="黑体" panose="02010609060101010101" pitchFamily="49" charset="-122"/>
                </a:rPr>
                <a:t>微服务商店的兴起</a:t>
              </a:r>
            </a:p>
          </p:txBody>
        </p:sp>
      </p:grpSp>
      <p:grpSp>
        <p:nvGrpSpPr>
          <p:cNvPr id="37" name="组合 36">
            <a:extLst>
              <a:ext uri="{FF2B5EF4-FFF2-40B4-BE49-F238E27FC236}">
                <a16:creationId xmlns:a16="http://schemas.microsoft.com/office/drawing/2014/main" id="{5C3D6836-8779-496D-82B7-E626F2C4E2B1}"/>
              </a:ext>
            </a:extLst>
          </p:cNvPr>
          <p:cNvGrpSpPr/>
          <p:nvPr/>
        </p:nvGrpSpPr>
        <p:grpSpPr>
          <a:xfrm>
            <a:off x="434271" y="4225714"/>
            <a:ext cx="4820963" cy="1245160"/>
            <a:chOff x="866990" y="4192200"/>
            <a:chExt cx="5234629" cy="1707083"/>
          </a:xfrm>
        </p:grpSpPr>
        <p:grpSp>
          <p:nvGrpSpPr>
            <p:cNvPr id="38" name="组合 37">
              <a:extLst>
                <a:ext uri="{FF2B5EF4-FFF2-40B4-BE49-F238E27FC236}">
                  <a16:creationId xmlns:a16="http://schemas.microsoft.com/office/drawing/2014/main" id="{7E288E1A-8A3B-44CA-BAB7-E5602D887117}"/>
                </a:ext>
              </a:extLst>
            </p:cNvPr>
            <p:cNvGrpSpPr/>
            <p:nvPr/>
          </p:nvGrpSpPr>
          <p:grpSpPr>
            <a:xfrm>
              <a:off x="983931" y="4192200"/>
              <a:ext cx="5117688" cy="1707083"/>
              <a:chOff x="808670" y="3978840"/>
              <a:chExt cx="5117688" cy="1707083"/>
            </a:xfrm>
          </p:grpSpPr>
          <p:sp>
            <p:nvSpPr>
              <p:cNvPr id="40" name="矩形 39">
                <a:extLst>
                  <a:ext uri="{FF2B5EF4-FFF2-40B4-BE49-F238E27FC236}">
                    <a16:creationId xmlns:a16="http://schemas.microsoft.com/office/drawing/2014/main" id="{094B37B4-3423-49C2-8C3D-D1470F6C1C03}"/>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005ECC9-DCEF-4BB6-B143-30638BDFFA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388204" y="4147770"/>
                <a:ext cx="1707083" cy="1369224"/>
              </a:xfrm>
              <a:prstGeom prst="ellipse">
                <a:avLst/>
              </a:prstGeom>
            </p:spPr>
          </p:pic>
        </p:grpSp>
        <p:sp>
          <p:nvSpPr>
            <p:cNvPr id="39" name="文本框 38">
              <a:extLst>
                <a:ext uri="{FF2B5EF4-FFF2-40B4-BE49-F238E27FC236}">
                  <a16:creationId xmlns:a16="http://schemas.microsoft.com/office/drawing/2014/main" id="{3C240312-B037-4ADF-8261-0D1C8597AF10}"/>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3</a:t>
              </a: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zh-CN" altLang="en-US" sz="1400" b="1" dirty="0">
                  <a:solidFill>
                    <a:schemeClr val="tx1">
                      <a:alpha val="94000"/>
                    </a:schemeClr>
                  </a:solidFill>
                  <a:latin typeface="黑体" panose="02010609060101010101" pitchFamily="49" charset="-122"/>
                  <a:ea typeface="黑体" panose="02010609060101010101" pitchFamily="49" charset="-122"/>
                </a:rPr>
                <a:t>加速创业项目的成型</a:t>
              </a:r>
            </a:p>
          </p:txBody>
        </p:sp>
      </p:grpSp>
    </p:spTree>
    <p:extLst>
      <p:ext uri="{BB962C8B-B14F-4D97-AF65-F5344CB8AC3E}">
        <p14:creationId xmlns:p14="http://schemas.microsoft.com/office/powerpoint/2010/main" val="10839489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6874783" cy="584775"/>
            <a:chOff x="708660" y="636987"/>
            <a:chExt cx="6874783"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6364243" cy="584775"/>
            </a:xfrm>
            <a:prstGeom prst="rect">
              <a:avLst/>
            </a:prstGeom>
            <a:noFill/>
          </p:spPr>
          <p:txBody>
            <a:bodyPr wrap="none" rtlCol="0">
              <a:spAutoFit/>
            </a:bodyPr>
            <a:lstStyle/>
            <a:p>
              <a:r>
                <a:rPr lang="zh-CN" altLang="en-US" sz="3200" b="1" dirty="0">
                  <a:solidFill>
                    <a:schemeClr val="tx1">
                      <a:alpha val="94000"/>
                    </a:schemeClr>
                  </a:solidFill>
                  <a:latin typeface="黑体" panose="02010609060101010101" pitchFamily="49" charset="-122"/>
                  <a:ea typeface="黑体" panose="02010609060101010101" pitchFamily="49" charset="-122"/>
                </a:rPr>
                <a:t>互联网信息化服务提供“助燃剂”</a:t>
              </a:r>
              <a:endParaRPr lang="zh-CN" altLang="en-US" sz="3200" b="1" dirty="0">
                <a:solidFill>
                  <a:schemeClr val="accent1">
                    <a:lumMod val="75000"/>
                  </a:schemeClr>
                </a:solidFill>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30211" y="1442195"/>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架构的灵活性可以使项目的开发过程更易于管理，从而大幅度提升项目开发团队的开发效率。微服务独立性、分外分割的设计思想可以使开发人员更加关心组件内部的构造，从而提高软件代码的质量。同时，服务的复用使开发人员从以往的代码、对象、模块复用中解脱出来。服务复用的优势在于开发人员不需要在工程中去关心代码级别的构件和测试工作，仅需要依据定义好的 </a:t>
            </a:r>
            <a:r>
              <a:rPr lang="en-US" altLang="zh-CN" dirty="0"/>
              <a:t>REST API </a:t>
            </a:r>
            <a:r>
              <a:rPr lang="zh-CN" altLang="en-US" dirty="0"/>
              <a:t>向相应地址发送请求即可，真正实现“一次部署无限使用”。这将使企业或项目团队在构建后续功能时，时间和人力成本大幅降低，从而整个行业将有更多时间基于已有微服务开发更多新的微服务，也可将一个项目过程中的某些微服务对外开放调用，获得收益。</a:t>
            </a:r>
          </a:p>
        </p:txBody>
      </p:sp>
      <p:sp>
        <p:nvSpPr>
          <p:cNvPr id="10" name="文本框 9">
            <a:extLst>
              <a:ext uri="{FF2B5EF4-FFF2-40B4-BE49-F238E27FC236}">
                <a16:creationId xmlns:a16="http://schemas.microsoft.com/office/drawing/2014/main" id="{4BA62110-278B-427C-BAD7-110B6C37BA58}"/>
              </a:ext>
            </a:extLst>
          </p:cNvPr>
          <p:cNvSpPr txBox="1"/>
          <p:nvPr/>
        </p:nvSpPr>
        <p:spPr>
          <a:xfrm>
            <a:off x="572436" y="2150347"/>
            <a:ext cx="11033790" cy="2031325"/>
          </a:xfrm>
          <a:prstGeom prst="rect">
            <a:avLst/>
          </a:prstGeom>
          <a:noFill/>
        </p:spPr>
        <p:txBody>
          <a:bodyPr wrap="none" rtlCol="0">
            <a:spAutoFit/>
          </a:bodyPr>
          <a:lstStyle/>
          <a:p>
            <a:r>
              <a:rPr lang="zh-CN" altLang="en-US" dirty="0"/>
              <a:t>        微服务架构的灵活性可以使项目的开发过程更易于管理，从而大幅度提升项目开发团队的开发效率。</a:t>
            </a:r>
            <a:endParaRPr lang="en-US" altLang="zh-CN" dirty="0"/>
          </a:p>
          <a:p>
            <a:r>
              <a:rPr lang="zh-CN" altLang="en-US" dirty="0"/>
              <a:t>微服务独立性、分外分割的设计思想可以使开发人员更加关心组件内部的构造，从而提高软件代码的质量。</a:t>
            </a:r>
            <a:endParaRPr lang="en-US" altLang="zh-CN" dirty="0"/>
          </a:p>
          <a:p>
            <a:r>
              <a:rPr lang="zh-CN" altLang="en-US" dirty="0"/>
              <a:t>同时，服务的复用使开发人员从以往的代码、对象、模块复用中解脱出来。服务复用的优势在于开发人员</a:t>
            </a:r>
            <a:endParaRPr lang="en-US" altLang="zh-CN" dirty="0"/>
          </a:p>
          <a:p>
            <a:r>
              <a:rPr lang="zh-CN" altLang="en-US" dirty="0"/>
              <a:t>不需要在工程中去关心代码级别的构件和测试工作，仅需要依据定义好的 </a:t>
            </a:r>
            <a:r>
              <a:rPr lang="en-US" altLang="zh-CN" dirty="0"/>
              <a:t>REST API </a:t>
            </a:r>
            <a:r>
              <a:rPr lang="zh-CN" altLang="en-US" dirty="0"/>
              <a:t>向相应地址发送请求即</a:t>
            </a:r>
            <a:endParaRPr lang="en-US" altLang="zh-CN" dirty="0"/>
          </a:p>
          <a:p>
            <a:r>
              <a:rPr lang="zh-CN" altLang="en-US" dirty="0"/>
              <a:t>可，真正实现“一次部署无限使用”。这将使企业或项目团队在构建后续功能时，时间和人力成本大幅降低</a:t>
            </a:r>
            <a:endParaRPr lang="en-US" altLang="zh-CN" dirty="0"/>
          </a:p>
          <a:p>
            <a:r>
              <a:rPr lang="zh-CN" altLang="en-US" dirty="0"/>
              <a:t>，从而整个行业将有更多时间基于已有微服务开发更多新的微服务，也可将一个项目过程中的某些微服务</a:t>
            </a:r>
            <a:endParaRPr lang="en-US" altLang="zh-CN" dirty="0"/>
          </a:p>
          <a:p>
            <a:r>
              <a:rPr lang="zh-CN" altLang="en-US" dirty="0"/>
              <a:t>对外开放调用，获得收益。</a:t>
            </a:r>
          </a:p>
        </p:txBody>
      </p:sp>
    </p:spTree>
    <p:extLst>
      <p:ext uri="{BB962C8B-B14F-4D97-AF65-F5344CB8AC3E}">
        <p14:creationId xmlns:p14="http://schemas.microsoft.com/office/powerpoint/2010/main" val="346419500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120FFB-3060-4A71-B0F5-25AB8BD32AB7}"/>
              </a:ext>
            </a:extLst>
          </p:cNvPr>
          <p:cNvSpPr/>
          <p:nvPr/>
        </p:nvSpPr>
        <p:spPr>
          <a:xfrm>
            <a:off x="6096000" y="0"/>
            <a:ext cx="609600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76AB4E92-5BF6-4A0F-9EB6-7121E98633FD}"/>
              </a:ext>
            </a:extLst>
          </p:cNvPr>
          <p:cNvGrpSpPr/>
          <p:nvPr/>
        </p:nvGrpSpPr>
        <p:grpSpPr>
          <a:xfrm>
            <a:off x="480709" y="401926"/>
            <a:ext cx="11397473" cy="7075752"/>
            <a:chOff x="515668" y="521010"/>
            <a:chExt cx="11397473" cy="7075752"/>
          </a:xfrm>
        </p:grpSpPr>
        <p:sp>
          <p:nvSpPr>
            <p:cNvPr id="3" name="矩形 2">
              <a:extLst>
                <a:ext uri="{FF2B5EF4-FFF2-40B4-BE49-F238E27FC236}">
                  <a16:creationId xmlns:a16="http://schemas.microsoft.com/office/drawing/2014/main" id="{DDB6E9C3-9F28-4B9D-BFA4-31E85C4DF607}"/>
                </a:ext>
              </a:extLst>
            </p:cNvPr>
            <p:cNvSpPr/>
            <p:nvPr/>
          </p:nvSpPr>
          <p:spPr>
            <a:xfrm>
              <a:off x="515668" y="521010"/>
              <a:ext cx="11397473" cy="6158362"/>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5754C6C2-68C3-4046-9B77-6EC47D0A3381}"/>
                </a:ext>
              </a:extLst>
            </p:cNvPr>
            <p:cNvSpPr txBox="1"/>
            <p:nvPr/>
          </p:nvSpPr>
          <p:spPr>
            <a:xfrm>
              <a:off x="5429574" y="521010"/>
              <a:ext cx="1569660" cy="923330"/>
            </a:xfrm>
            <a:prstGeom prst="rect">
              <a:avLst/>
            </a:prstGeom>
            <a:noFill/>
          </p:spPr>
          <p:txBody>
            <a:bodyPr wrap="none" rtlCol="0">
              <a:spAutoFit/>
            </a:bodyPr>
            <a:lstStyle/>
            <a:p>
              <a:r>
                <a:rPr lang="zh-CN" altLang="en-US" sz="5400" dirty="0">
                  <a:latin typeface="黑体" panose="02010609060101010101" pitchFamily="49" charset="-122"/>
                  <a:ea typeface="黑体" panose="02010609060101010101" pitchFamily="49" charset="-122"/>
                </a:rPr>
                <a:t>目录</a:t>
              </a:r>
            </a:p>
          </p:txBody>
        </p:sp>
        <p:sp>
          <p:nvSpPr>
            <p:cNvPr id="4" name="文本框 3">
              <a:extLst>
                <a:ext uri="{FF2B5EF4-FFF2-40B4-BE49-F238E27FC236}">
                  <a16:creationId xmlns:a16="http://schemas.microsoft.com/office/drawing/2014/main" id="{89165EAE-AC42-4E87-92C4-BD59A7508D82}"/>
                </a:ext>
              </a:extLst>
            </p:cNvPr>
            <p:cNvSpPr txBox="1"/>
            <p:nvPr/>
          </p:nvSpPr>
          <p:spPr>
            <a:xfrm>
              <a:off x="995027"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01.</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产生背景</a:t>
              </a:r>
            </a:p>
          </p:txBody>
        </p:sp>
        <p:sp>
          <p:nvSpPr>
            <p:cNvPr id="11" name="文本框 10">
              <a:extLst>
                <a:ext uri="{FF2B5EF4-FFF2-40B4-BE49-F238E27FC236}">
                  <a16:creationId xmlns:a16="http://schemas.microsoft.com/office/drawing/2014/main" id="{ED3B44E0-B52A-4E6B-A922-72C66593BDF1}"/>
                </a:ext>
              </a:extLst>
            </p:cNvPr>
            <p:cNvSpPr txBox="1"/>
            <p:nvPr/>
          </p:nvSpPr>
          <p:spPr>
            <a:xfrm>
              <a:off x="7586215"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02.</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发展历程</a:t>
              </a:r>
            </a:p>
          </p:txBody>
        </p:sp>
        <p:sp>
          <p:nvSpPr>
            <p:cNvPr id="12" name="文本框 11">
              <a:extLst>
                <a:ext uri="{FF2B5EF4-FFF2-40B4-BE49-F238E27FC236}">
                  <a16:creationId xmlns:a16="http://schemas.microsoft.com/office/drawing/2014/main" id="{9EF32EDD-ECDD-4010-9130-5A2CFD49981E}"/>
                </a:ext>
              </a:extLst>
            </p:cNvPr>
            <p:cNvSpPr txBox="1"/>
            <p:nvPr/>
          </p:nvSpPr>
          <p:spPr>
            <a:xfrm>
              <a:off x="989943" y="2878984"/>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03.</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核心组件</a:t>
              </a:r>
            </a:p>
          </p:txBody>
        </p:sp>
        <p:sp>
          <p:nvSpPr>
            <p:cNvPr id="13" name="文本框 12">
              <a:extLst>
                <a:ext uri="{FF2B5EF4-FFF2-40B4-BE49-F238E27FC236}">
                  <a16:creationId xmlns:a16="http://schemas.microsoft.com/office/drawing/2014/main" id="{9A3CDAA1-F8B0-43C3-940A-C09041FA069D}"/>
                </a:ext>
              </a:extLst>
            </p:cNvPr>
            <p:cNvSpPr txBox="1"/>
            <p:nvPr/>
          </p:nvSpPr>
          <p:spPr>
            <a:xfrm>
              <a:off x="7586215" y="2797314"/>
              <a:ext cx="3185487"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04.</a:t>
              </a:r>
              <a:r>
                <a:rPr lang="zh-CN" altLang="en-US" sz="3600" dirty="0">
                  <a:latin typeface="黑体" panose="02010609060101010101" pitchFamily="49" charset="-122"/>
                  <a:ea typeface="黑体" panose="02010609060101010101" pitchFamily="49" charset="-122"/>
                </a:rPr>
                <a:t>微服务的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关键技术</a:t>
              </a:r>
            </a:p>
          </p:txBody>
        </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78870">
              <a:off x="4145863" y="813383"/>
              <a:ext cx="4523209" cy="6783379"/>
            </a:xfrm>
            <a:prstGeom prst="rect">
              <a:avLst/>
            </a:prstGeom>
            <a:effectLst>
              <a:outerShdw blurRad="241300" dist="63500" dir="2700000" algn="tl" rotWithShape="0">
                <a:srgbClr val="313C2E">
                  <a:alpha val="40000"/>
                </a:srgbClr>
              </a:outerShdw>
            </a:effectLst>
          </p:spPr>
        </p:pic>
      </p:grpSp>
      <p:sp>
        <p:nvSpPr>
          <p:cNvPr id="15" name="矩形 14">
            <a:extLst>
              <a:ext uri="{FF2B5EF4-FFF2-40B4-BE49-F238E27FC236}">
                <a16:creationId xmlns:a16="http://schemas.microsoft.com/office/drawing/2014/main" id="{CE141CD5-7E36-4E9A-8E5D-2932D5C8B756}"/>
              </a:ext>
            </a:extLst>
          </p:cNvPr>
          <p:cNvSpPr/>
          <p:nvPr/>
        </p:nvSpPr>
        <p:spPr>
          <a:xfrm>
            <a:off x="954984" y="4085988"/>
            <a:ext cx="3984072" cy="1200329"/>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05.</a:t>
            </a:r>
            <a:r>
              <a:rPr lang="zh-CN" altLang="en-US" sz="3600" dirty="0">
                <a:latin typeface="黑体" panose="02010609060101010101" pitchFamily="49" charset="-122"/>
                <a:ea typeface="黑体" panose="02010609060101010101" pitchFamily="49" charset="-122"/>
              </a:rPr>
              <a:t>微服务面临的</a:t>
            </a:r>
            <a:endParaRPr lang="en-US" altLang="zh-CN" sz="3600" dirty="0">
              <a:latin typeface="黑体" panose="02010609060101010101" pitchFamily="49" charset="-122"/>
              <a:ea typeface="黑体" panose="02010609060101010101" pitchFamily="49" charset="-122"/>
            </a:endParaRPr>
          </a:p>
          <a:p>
            <a:pPr lvl="0"/>
            <a:r>
              <a:rPr lang="zh-CN" altLang="en-US" sz="3600" dirty="0">
                <a:latin typeface="黑体" panose="02010609060101010101" pitchFamily="49" charset="-122"/>
                <a:ea typeface="黑体" panose="02010609060101010101" pitchFamily="49" charset="-122"/>
              </a:rPr>
              <a:t>     挑战 </a:t>
            </a:r>
          </a:p>
        </p:txBody>
      </p:sp>
      <p:sp>
        <p:nvSpPr>
          <p:cNvPr id="21" name="矩形 20">
            <a:extLst>
              <a:ext uri="{FF2B5EF4-FFF2-40B4-BE49-F238E27FC236}">
                <a16:creationId xmlns:a16="http://schemas.microsoft.com/office/drawing/2014/main" id="{DFF31BE1-E71F-4431-A068-09A807C5CF78}"/>
              </a:ext>
            </a:extLst>
          </p:cNvPr>
          <p:cNvSpPr/>
          <p:nvPr/>
        </p:nvSpPr>
        <p:spPr>
          <a:xfrm>
            <a:off x="7475199" y="4308465"/>
            <a:ext cx="3799265" cy="646331"/>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06.</a:t>
            </a:r>
            <a:r>
              <a:rPr lang="zh-CN" altLang="en-US" sz="3600" dirty="0">
                <a:latin typeface="黑体" panose="02010609060101010101" pitchFamily="49" charset="-122"/>
                <a:ea typeface="黑体" panose="02010609060101010101" pitchFamily="49" charset="-122"/>
              </a:rPr>
              <a:t>微服务架构</a:t>
            </a:r>
            <a:endParaRPr lang="en-US" altLang="zh-CN" sz="3600"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45CEE145-EB7D-4AC5-81AB-B55C2E732ECF}"/>
              </a:ext>
            </a:extLst>
          </p:cNvPr>
          <p:cNvSpPr/>
          <p:nvPr/>
        </p:nvSpPr>
        <p:spPr>
          <a:xfrm>
            <a:off x="7622099" y="5500774"/>
            <a:ext cx="3185487" cy="646331"/>
          </a:xfrm>
          <a:prstGeom prst="rect">
            <a:avLst/>
          </a:prstGeom>
        </p:spPr>
        <p:txBody>
          <a:bodyPr wrap="none">
            <a:spAutoFit/>
          </a:bodyPr>
          <a:lstStyle/>
          <a:p>
            <a:pPr lvl="0"/>
            <a:r>
              <a:rPr lang="en-US" altLang="zh-CN" sz="3600" dirty="0">
                <a:latin typeface="黑体" panose="02010609060101010101" pitchFamily="49" charset="-122"/>
                <a:ea typeface="黑体" panose="02010609060101010101" pitchFamily="49" charset="-122"/>
              </a:rPr>
              <a:t>08.</a:t>
            </a:r>
            <a:r>
              <a:rPr lang="zh-CN" altLang="en-US" sz="3600" dirty="0">
                <a:latin typeface="黑体" panose="02010609060101010101" pitchFamily="49" charset="-122"/>
                <a:ea typeface="黑体" panose="02010609060101010101" pitchFamily="49" charset="-122"/>
              </a:rPr>
              <a:t>总结与展望</a:t>
            </a:r>
            <a:endParaRPr lang="en-US" altLang="zh-CN" sz="36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0AFEB73C-3E8E-4235-B774-B5978C95D940}"/>
              </a:ext>
            </a:extLst>
          </p:cNvPr>
          <p:cNvSpPr/>
          <p:nvPr/>
        </p:nvSpPr>
        <p:spPr>
          <a:xfrm>
            <a:off x="954984" y="5588315"/>
            <a:ext cx="3647152" cy="646331"/>
          </a:xfrm>
          <a:prstGeom prst="rect">
            <a:avLst/>
          </a:prstGeom>
        </p:spPr>
        <p:txBody>
          <a:bodyPr wrap="none">
            <a:spAutoFit/>
          </a:bodyPr>
          <a:lstStyle/>
          <a:p>
            <a:pPr lvl="0"/>
            <a:r>
              <a:rPr lang="en-US" altLang="zh-CN" sz="3600" dirty="0">
                <a:latin typeface="黑体" panose="02010609060101010101" pitchFamily="49" charset="-122"/>
                <a:ea typeface="黑体" panose="02010609060101010101" pitchFamily="49" charset="-122"/>
              </a:rPr>
              <a:t>07.</a:t>
            </a:r>
            <a:r>
              <a:rPr lang="zh-CN" altLang="en-US" sz="3600" dirty="0">
                <a:latin typeface="黑体" panose="02010609060101010101" pitchFamily="49" charset="-122"/>
                <a:ea typeface="黑体" panose="02010609060101010101" pitchFamily="49" charset="-122"/>
              </a:rPr>
              <a:t>微服务的成长</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8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tx1">
                      <a:alpha val="94000"/>
                    </a:schemeClr>
                  </a:solidFill>
                  <a:latin typeface="黑体" panose="02010609060101010101" pitchFamily="49" charset="-122"/>
                  <a:ea typeface="黑体" panose="02010609060101010101" pitchFamily="49" charset="-122"/>
                </a:rPr>
                <a:t>微服务商店的兴起</a:t>
              </a:r>
              <a:endParaRPr lang="zh-CN" altLang="en-US" sz="3200" b="1" dirty="0">
                <a:solidFill>
                  <a:schemeClr val="accent1">
                    <a:lumMod val="75000"/>
                  </a:schemeClr>
                </a:solidFill>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30211" y="1442195"/>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架构的灵活性可以使项目的开发过程更易于管理，从而大幅度提升项目开发团队的开发效率。微服务独立性、分外分割的设计思想可以使开发人员更加关心组件内部的构造，从而提高软件代码的质量。同时，服务的复用使开发人员从以往的代码、对象、模块复用中解脱出来。服务复用的优势在于开发人员不需要在工程中去关心代码级别的构件和测试工作，仅需要依据定义好的 </a:t>
            </a:r>
            <a:r>
              <a:rPr lang="en-US" altLang="zh-CN" dirty="0"/>
              <a:t>REST API </a:t>
            </a:r>
            <a:r>
              <a:rPr lang="zh-CN" altLang="en-US" dirty="0"/>
              <a:t>向相应地址发送请求即可，真正实现“一次部署无限使用”。这将使企业或项目团队在构建后续功能时，时间和人力成本大幅降低，从而整个行业将有更多时间基于已有微服务开发更多新的微服务，也可将一个项目过程中的某些微服务对外开放调用，获得收益。</a:t>
            </a:r>
          </a:p>
        </p:txBody>
      </p:sp>
      <p:sp>
        <p:nvSpPr>
          <p:cNvPr id="10" name="文本框 9">
            <a:extLst>
              <a:ext uri="{FF2B5EF4-FFF2-40B4-BE49-F238E27FC236}">
                <a16:creationId xmlns:a16="http://schemas.microsoft.com/office/drawing/2014/main" id="{4BA62110-278B-427C-BAD7-110B6C37BA58}"/>
              </a:ext>
            </a:extLst>
          </p:cNvPr>
          <p:cNvSpPr txBox="1"/>
          <p:nvPr/>
        </p:nvSpPr>
        <p:spPr>
          <a:xfrm>
            <a:off x="572436" y="2150347"/>
            <a:ext cx="11025775" cy="1754326"/>
          </a:xfrm>
          <a:prstGeom prst="rect">
            <a:avLst/>
          </a:prstGeom>
          <a:noFill/>
        </p:spPr>
        <p:txBody>
          <a:bodyPr wrap="none" rtlCol="0">
            <a:spAutoFit/>
          </a:bodyPr>
          <a:lstStyle/>
          <a:p>
            <a:r>
              <a:rPr lang="zh-CN" altLang="en-US" dirty="0"/>
              <a:t>        随着微服务开发者的增多，越来越多开发者愿意将自己开发的微服务开放给全网的用户使用，甚至已</a:t>
            </a:r>
            <a:endParaRPr lang="en-US" altLang="zh-CN" dirty="0"/>
          </a:p>
          <a:p>
            <a:r>
              <a:rPr lang="zh-CN" altLang="en-US" dirty="0"/>
              <a:t>有开发者专门开发微服务为职业。</a:t>
            </a:r>
            <a:r>
              <a:rPr lang="en-US" altLang="zh-CN" dirty="0"/>
              <a:t>SAP </a:t>
            </a:r>
            <a:r>
              <a:rPr lang="zh-CN" altLang="en-US" dirty="0"/>
              <a:t>公司于</a:t>
            </a:r>
            <a:r>
              <a:rPr lang="en-US" altLang="zh-CN" dirty="0"/>
              <a:t>2016 </a:t>
            </a:r>
            <a:r>
              <a:rPr lang="zh-CN" altLang="en-US" dirty="0"/>
              <a:t>年下半年推出了 </a:t>
            </a:r>
            <a:r>
              <a:rPr lang="en-US" altLang="zh-CN" dirty="0" err="1"/>
              <a:t>Yaas</a:t>
            </a:r>
            <a:r>
              <a:rPr lang="en-US" altLang="zh-CN" dirty="0"/>
              <a:t> </a:t>
            </a:r>
            <a:r>
              <a:rPr lang="zh-CN" altLang="en-US" dirty="0"/>
              <a:t>平台</a:t>
            </a:r>
            <a:r>
              <a:rPr lang="en-US" altLang="zh-CN" dirty="0"/>
              <a:t>[6]</a:t>
            </a:r>
            <a:r>
              <a:rPr lang="zh-CN" altLang="en-US" dirty="0"/>
              <a:t>，专门为微服务进行销售，</a:t>
            </a:r>
            <a:endParaRPr lang="en-US" altLang="zh-CN" dirty="0"/>
          </a:p>
          <a:p>
            <a:r>
              <a:rPr lang="en-US" altLang="zh-CN" dirty="0" err="1"/>
              <a:t>Yaas</a:t>
            </a:r>
            <a:r>
              <a:rPr lang="en-US" altLang="zh-CN" dirty="0"/>
              <a:t> </a:t>
            </a:r>
            <a:r>
              <a:rPr lang="zh-CN" altLang="en-US" dirty="0"/>
              <a:t>平台类似于手机端的应用商城、</a:t>
            </a:r>
            <a:r>
              <a:rPr lang="en-US" altLang="zh-CN" dirty="0"/>
              <a:t>App Store</a:t>
            </a:r>
            <a:r>
              <a:rPr lang="zh-CN" altLang="en-US" dirty="0"/>
              <a:t>，它是基于微服务架构实现的服务管理整台。</a:t>
            </a:r>
            <a:r>
              <a:rPr lang="en-US" altLang="zh-CN" dirty="0" err="1"/>
              <a:t>Yaas</a:t>
            </a:r>
            <a:r>
              <a:rPr lang="en-US" altLang="zh-CN" dirty="0"/>
              <a:t> </a:t>
            </a:r>
            <a:r>
              <a:rPr lang="zh-CN" altLang="en-US" dirty="0"/>
              <a:t>开放全世</a:t>
            </a:r>
            <a:endParaRPr lang="en-US" altLang="zh-CN" dirty="0"/>
          </a:p>
          <a:p>
            <a:r>
              <a:rPr lang="zh-CN" altLang="en-US" dirty="0"/>
              <a:t>界的开发者接入他们自己开发的微服务应用并以服务调用次数作为计费依据，为开发者获取收益。目前</a:t>
            </a:r>
            <a:r>
              <a:rPr lang="en-US" altLang="zh-CN" dirty="0" err="1"/>
              <a:t>Yaas</a:t>
            </a:r>
            <a:endParaRPr lang="en-US" altLang="zh-CN" dirty="0"/>
          </a:p>
          <a:p>
            <a:r>
              <a:rPr lang="en-US" altLang="zh-CN" dirty="0"/>
              <a:t> </a:t>
            </a:r>
            <a:r>
              <a:rPr lang="zh-CN" altLang="en-US" dirty="0"/>
              <a:t>平台中已经集成了众多与电子商务相关的微服务</a:t>
            </a:r>
            <a:r>
              <a:rPr lang="en-US" altLang="zh-CN" dirty="0"/>
              <a:t>, </a:t>
            </a:r>
            <a:r>
              <a:rPr lang="zh-CN" altLang="en-US" dirty="0"/>
              <a:t>如订单管理、支付管理、商品管理等。未来随着微服务开</a:t>
            </a:r>
            <a:endParaRPr lang="en-US" altLang="zh-CN" dirty="0"/>
          </a:p>
          <a:p>
            <a:r>
              <a:rPr lang="zh-CN" altLang="en-US" dirty="0"/>
              <a:t>发者的增加，</a:t>
            </a:r>
            <a:r>
              <a:rPr lang="en-US" altLang="zh-CN" dirty="0" err="1"/>
              <a:t>Yaas</a:t>
            </a:r>
            <a:r>
              <a:rPr lang="en-US" altLang="zh-CN" dirty="0"/>
              <a:t> </a:t>
            </a:r>
            <a:r>
              <a:rPr lang="zh-CN" altLang="en-US" dirty="0"/>
              <a:t>平台的微服务应用将更加丰富</a:t>
            </a:r>
          </a:p>
        </p:txBody>
      </p:sp>
    </p:spTree>
    <p:extLst>
      <p:ext uri="{BB962C8B-B14F-4D97-AF65-F5344CB8AC3E}">
        <p14:creationId xmlns:p14="http://schemas.microsoft.com/office/powerpoint/2010/main" val="206962327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4388525" cy="584775"/>
            <a:chOff x="708660" y="636987"/>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877985" cy="584775"/>
            </a:xfrm>
            <a:prstGeom prst="rect">
              <a:avLst/>
            </a:prstGeom>
            <a:noFill/>
          </p:spPr>
          <p:txBody>
            <a:bodyPr wrap="none" rtlCol="0">
              <a:spAutoFit/>
            </a:bodyPr>
            <a:lstStyle/>
            <a:p>
              <a:pPr algn="l"/>
              <a:r>
                <a:rPr lang="zh-CN" altLang="en-US" sz="3200" b="1" i="0" dirty="0">
                  <a:solidFill>
                    <a:srgbClr val="24292E"/>
                  </a:solidFill>
                  <a:effectLst/>
                  <a:latin typeface="-apple-system"/>
                </a:rPr>
                <a:t>加速创业项目的成型</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30211" y="1442195"/>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架构的灵活性可以使项目的开发过程更易于管理，从而大幅度提升项目开发团队的开发效率。微服务独立性、分外分割的设计思想可以使开发人员更加关心组件内部的构造，从而提高软件代码的质量。同时，服务的复用使开发人员从以往的代码、对象、模块复用中解脱出来。服务复用的优势在于开发人员不需要在工程中去关心代码级别的构件和测试工作，仅需要依据定义好的 </a:t>
            </a:r>
            <a:r>
              <a:rPr lang="en-US" altLang="zh-CN" dirty="0"/>
              <a:t>REST API </a:t>
            </a:r>
            <a:r>
              <a:rPr lang="zh-CN" altLang="en-US" dirty="0"/>
              <a:t>向相应地址发送请求即可，真正实现“一次部署无限使用”。这将使企业或项目团队在构建后续功能时，时间和人力成本大幅降低，从而整个行业将有更多时间基于已有微服务开发更多新的微服务，也可将一个项目过程中的某些微服务对外开放调用，获得收益。</a:t>
            </a:r>
          </a:p>
        </p:txBody>
      </p:sp>
      <p:sp>
        <p:nvSpPr>
          <p:cNvPr id="10" name="文本框 9">
            <a:extLst>
              <a:ext uri="{FF2B5EF4-FFF2-40B4-BE49-F238E27FC236}">
                <a16:creationId xmlns:a16="http://schemas.microsoft.com/office/drawing/2014/main" id="{4BA62110-278B-427C-BAD7-110B6C37BA58}"/>
              </a:ext>
            </a:extLst>
          </p:cNvPr>
          <p:cNvSpPr txBox="1"/>
          <p:nvPr/>
        </p:nvSpPr>
        <p:spPr>
          <a:xfrm>
            <a:off x="572436" y="2150347"/>
            <a:ext cx="11033790" cy="1754326"/>
          </a:xfrm>
          <a:prstGeom prst="rect">
            <a:avLst/>
          </a:prstGeom>
          <a:noFill/>
        </p:spPr>
        <p:txBody>
          <a:bodyPr wrap="none" rtlCol="0">
            <a:spAutoFit/>
          </a:bodyPr>
          <a:lstStyle/>
          <a:p>
            <a:r>
              <a:rPr lang="zh-CN" altLang="en-US" dirty="0"/>
              <a:t>        </a:t>
            </a:r>
            <a:r>
              <a:rPr lang="en-US" altLang="zh-CN" dirty="0"/>
              <a:t>2014 </a:t>
            </a:r>
            <a:r>
              <a:rPr lang="zh-CN" altLang="en-US" dirty="0"/>
              <a:t>年以来，随着国家创新创业政策的支持，越来越多的行业与互联网行业跨界融合，创业项目以井</a:t>
            </a:r>
            <a:endParaRPr lang="en-US" altLang="zh-CN" dirty="0"/>
          </a:p>
          <a:p>
            <a:r>
              <a:rPr lang="zh-CN" altLang="en-US" dirty="0"/>
              <a:t>喷式涌现。通常创业项目中的信息服务平台开发和外包式的软件开发的过程有其极大的不同。创业项目中</a:t>
            </a:r>
            <a:endParaRPr lang="en-US" altLang="zh-CN" dirty="0"/>
          </a:p>
          <a:p>
            <a:r>
              <a:rPr lang="zh-CN" altLang="en-US" dirty="0"/>
              <a:t>很多业务和商业模式都是试探性和实验性的，这导致其需求变化更为频繁。传统的统一式、整体式的服务开</a:t>
            </a:r>
            <a:endParaRPr lang="en-US" altLang="zh-CN" dirty="0"/>
          </a:p>
          <a:p>
            <a:r>
              <a:rPr lang="zh-CN" altLang="en-US" dirty="0"/>
              <a:t>发框架难以适应，若创业团队不能把握好需求变更和生产环境的节奏，很容易造成服务整体性不可用。微服</a:t>
            </a:r>
            <a:endParaRPr lang="en-US" altLang="zh-CN" dirty="0"/>
          </a:p>
          <a:p>
            <a:r>
              <a:rPr lang="zh-CN" altLang="en-US" dirty="0"/>
              <a:t>务架构的出现使得初创项目的软件开发可以遵循由中心到外围，由重要到次要的微服务开发次序，降低因需</a:t>
            </a:r>
            <a:endParaRPr lang="en-US" altLang="zh-CN" dirty="0"/>
          </a:p>
          <a:p>
            <a:r>
              <a:rPr lang="zh-CN" altLang="en-US" dirty="0"/>
              <a:t>求临时变动带来的对项目整体性的冲击，从而加速项目的成形</a:t>
            </a:r>
          </a:p>
        </p:txBody>
      </p:sp>
    </p:spTree>
    <p:extLst>
      <p:ext uri="{BB962C8B-B14F-4D97-AF65-F5344CB8AC3E}">
        <p14:creationId xmlns:p14="http://schemas.microsoft.com/office/powerpoint/2010/main" val="285711190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4814923" cy="584775"/>
            <a:chOff x="708660" y="636987"/>
            <a:chExt cx="4814923"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4304383"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微服务架构与软件产品</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30211" y="1442195"/>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7F04D5F-F143-4A23-B0F6-05E4EAABDC73}"/>
              </a:ext>
            </a:extLst>
          </p:cNvPr>
          <p:cNvSpPr txBox="1"/>
          <p:nvPr/>
        </p:nvSpPr>
        <p:spPr>
          <a:xfrm>
            <a:off x="581660" y="1406019"/>
            <a:ext cx="10753184" cy="4991751"/>
          </a:xfrm>
          <a:prstGeom prst="rect">
            <a:avLst/>
          </a:prstGeom>
          <a:noFill/>
        </p:spPr>
        <p:txBody>
          <a:bodyPr wrap="square" rtlCol="0">
            <a:spAutoFit/>
          </a:bodyPr>
          <a:lstStyle/>
          <a:p>
            <a:pPr>
              <a:lnSpc>
                <a:spcPct val="150000"/>
              </a:lnSpc>
            </a:pPr>
            <a:r>
              <a:rPr lang="en-US" altLang="zh-CN" sz="2400" b="1" dirty="0">
                <a:solidFill>
                  <a:srgbClr val="0070C0">
                    <a:alpha val="94000"/>
                  </a:srgbClr>
                </a:solidFill>
                <a:latin typeface="黑体" panose="02010609060101010101" pitchFamily="49" charset="-122"/>
                <a:ea typeface="黑体" panose="02010609060101010101" pitchFamily="49" charset="-122"/>
              </a:rPr>
              <a:t>1</a:t>
            </a:r>
            <a:r>
              <a:rPr lang="zh-CN" altLang="en-US" sz="2400" b="1" dirty="0">
                <a:solidFill>
                  <a:srgbClr val="0070C0">
                    <a:alpha val="94000"/>
                  </a:srgbClr>
                </a:solidFill>
                <a:latin typeface="黑体" panose="02010609060101010101" pitchFamily="49" charset="-122"/>
                <a:ea typeface="黑体" panose="02010609060101010101" pitchFamily="49" charset="-122"/>
              </a:rPr>
              <a:t>、张宸等人构建基于微服务架构的图书馆知识机构库技术实现框架</a:t>
            </a:r>
            <a:endParaRPr lang="en-US" altLang="zh-CN" sz="2400" b="1" dirty="0">
              <a:solidFill>
                <a:srgbClr val="0070C0">
                  <a:alpha val="94000"/>
                </a:srgbClr>
              </a:solidFill>
              <a:latin typeface="黑体" panose="02010609060101010101" pitchFamily="49" charset="-122"/>
              <a:ea typeface="黑体" panose="02010609060101010101" pitchFamily="49" charset="-122"/>
            </a:endParaRPr>
          </a:p>
          <a:p>
            <a:pPr>
              <a:lnSpc>
                <a:spcPct val="150000"/>
              </a:lnSpc>
            </a:pPr>
            <a:r>
              <a:rPr lang="en-US" altLang="zh-CN" sz="2400" b="1" dirty="0">
                <a:solidFill>
                  <a:srgbClr val="0070C0">
                    <a:alpha val="94000"/>
                  </a:srgbClr>
                </a:solidFill>
                <a:latin typeface="黑体" panose="02010609060101010101" pitchFamily="49" charset="-122"/>
                <a:ea typeface="黑体" panose="02010609060101010101" pitchFamily="49" charset="-122"/>
              </a:rPr>
              <a:t>2</a:t>
            </a:r>
            <a:r>
              <a:rPr lang="zh-CN" altLang="en-US" sz="2400" b="1" dirty="0">
                <a:solidFill>
                  <a:srgbClr val="0070C0">
                    <a:alpha val="94000"/>
                  </a:srgbClr>
                </a:solidFill>
                <a:latin typeface="黑体" panose="02010609060101010101" pitchFamily="49" charset="-122"/>
                <a:ea typeface="黑体" panose="02010609060101010101" pitchFamily="49" charset="-122"/>
              </a:rPr>
              <a:t>、周丹等人提出一种基于微服务架构的数据采集技术、</a:t>
            </a:r>
            <a:r>
              <a:rPr lang="en-US" altLang="zh-CN" sz="2400" b="1" dirty="0">
                <a:solidFill>
                  <a:srgbClr val="0070C0">
                    <a:alpha val="94000"/>
                  </a:srgbClr>
                </a:solidFill>
                <a:latin typeface="黑体" panose="02010609060101010101" pitchFamily="49" charset="-122"/>
                <a:ea typeface="黑体" panose="02010609060101010101" pitchFamily="49" charset="-122"/>
              </a:rPr>
              <a:t>GIS</a:t>
            </a:r>
            <a:r>
              <a:rPr lang="zh-CN" altLang="en-US" sz="2400" b="1" dirty="0">
                <a:solidFill>
                  <a:srgbClr val="0070C0">
                    <a:alpha val="94000"/>
                  </a:srgbClr>
                </a:solidFill>
                <a:latin typeface="黑体" panose="02010609060101010101" pitchFamily="49" charset="-122"/>
                <a:ea typeface="黑体" panose="02010609060101010101" pitchFamily="49" charset="-122"/>
              </a:rPr>
              <a:t>集成技术、车内视频监控集成技术、移动应用</a:t>
            </a:r>
            <a:r>
              <a:rPr lang="en-US" altLang="zh-CN" sz="2400" b="1" dirty="0">
                <a:solidFill>
                  <a:srgbClr val="0070C0">
                    <a:alpha val="94000"/>
                  </a:srgbClr>
                </a:solidFill>
                <a:latin typeface="黑体" panose="02010609060101010101" pitchFamily="49" charset="-122"/>
                <a:ea typeface="黑体" panose="02010609060101010101" pitchFamily="49" charset="-122"/>
              </a:rPr>
              <a:t>APP</a:t>
            </a:r>
            <a:r>
              <a:rPr lang="zh-CN" altLang="en-US" sz="2400" b="1" dirty="0">
                <a:solidFill>
                  <a:srgbClr val="0070C0">
                    <a:alpha val="94000"/>
                  </a:srgbClr>
                </a:solidFill>
                <a:latin typeface="黑体" panose="02010609060101010101" pitchFamily="49" charset="-122"/>
                <a:ea typeface="黑体" panose="02010609060101010101" pitchFamily="49" charset="-122"/>
              </a:rPr>
              <a:t>技术的校车安全管理系统。</a:t>
            </a:r>
            <a:endParaRPr lang="en-US" altLang="zh-CN" sz="2400" b="1" dirty="0">
              <a:solidFill>
                <a:srgbClr val="0070C0">
                  <a:alpha val="94000"/>
                </a:srgbClr>
              </a:solidFill>
              <a:latin typeface="黑体" panose="02010609060101010101" pitchFamily="49" charset="-122"/>
              <a:ea typeface="黑体" panose="02010609060101010101" pitchFamily="49" charset="-122"/>
            </a:endParaRPr>
          </a:p>
          <a:p>
            <a:pPr>
              <a:lnSpc>
                <a:spcPct val="150000"/>
              </a:lnSpc>
            </a:pPr>
            <a:r>
              <a:rPr lang="en-US" altLang="zh-CN" sz="2400" b="1" dirty="0">
                <a:solidFill>
                  <a:srgbClr val="0070C0">
                    <a:alpha val="94000"/>
                  </a:srgbClr>
                </a:solidFill>
                <a:latin typeface="黑体" panose="02010609060101010101" pitchFamily="49" charset="-122"/>
                <a:ea typeface="黑体" panose="02010609060101010101" pitchFamily="49" charset="-122"/>
              </a:rPr>
              <a:t>3</a:t>
            </a:r>
            <a:r>
              <a:rPr lang="zh-CN" altLang="en-US" sz="2400" b="1" dirty="0">
                <a:solidFill>
                  <a:srgbClr val="0070C0">
                    <a:alpha val="94000"/>
                  </a:srgbClr>
                </a:solidFill>
                <a:latin typeface="黑体" panose="02010609060101010101" pitchFamily="49" charset="-122"/>
                <a:ea typeface="黑体" panose="02010609060101010101" pitchFamily="49" charset="-122"/>
              </a:rPr>
              <a:t>、郭栋等人提出了一种新的云件 </a:t>
            </a:r>
            <a:r>
              <a:rPr lang="en-US" altLang="zh-CN" sz="2400" b="1" dirty="0">
                <a:solidFill>
                  <a:srgbClr val="0070C0">
                    <a:alpha val="94000"/>
                  </a:srgbClr>
                </a:solidFill>
                <a:latin typeface="黑体" panose="02010609060101010101" pitchFamily="49" charset="-122"/>
                <a:ea typeface="黑体" panose="02010609060101010101" pitchFamily="49" charset="-122"/>
              </a:rPr>
              <a:t>PaaS </a:t>
            </a:r>
            <a:r>
              <a:rPr lang="zh-CN" altLang="en-US" sz="2400" b="1" dirty="0">
                <a:solidFill>
                  <a:srgbClr val="0070C0">
                    <a:alpha val="94000"/>
                  </a:srgbClr>
                </a:solidFill>
                <a:latin typeface="黑体" panose="02010609060101010101" pitchFamily="49" charset="-122"/>
                <a:ea typeface="黑体" panose="02010609060101010101" pitchFamily="49" charset="-122"/>
              </a:rPr>
              <a:t>平台，该平台可以在不修改传统软件的情况下，直接将软件部署到云端运行，并通过浏览器服务于终端用户。</a:t>
            </a:r>
            <a:endParaRPr lang="en-US" altLang="zh-CN" sz="2400" b="1" dirty="0">
              <a:solidFill>
                <a:srgbClr val="0070C0">
                  <a:alpha val="94000"/>
                </a:srgbClr>
              </a:solidFill>
              <a:latin typeface="黑体" panose="02010609060101010101" pitchFamily="49" charset="-122"/>
              <a:ea typeface="黑体" panose="02010609060101010101" pitchFamily="49" charset="-122"/>
            </a:endParaRPr>
          </a:p>
          <a:p>
            <a:pPr>
              <a:lnSpc>
                <a:spcPct val="150000"/>
              </a:lnSpc>
            </a:pPr>
            <a:r>
              <a:rPr lang="en-US" altLang="zh-CN" sz="2400" b="1" dirty="0">
                <a:solidFill>
                  <a:srgbClr val="0070C0">
                    <a:alpha val="94000"/>
                  </a:srgbClr>
                </a:solidFill>
                <a:latin typeface="黑体" panose="02010609060101010101" pitchFamily="49" charset="-122"/>
                <a:ea typeface="黑体" panose="02010609060101010101" pitchFamily="49" charset="-122"/>
              </a:rPr>
              <a:t>4</a:t>
            </a:r>
            <a:r>
              <a:rPr lang="zh-CN" altLang="en-US" sz="2400" b="1" dirty="0">
                <a:solidFill>
                  <a:srgbClr val="0070C0">
                    <a:alpha val="94000"/>
                  </a:srgbClr>
                </a:solidFill>
                <a:latin typeface="黑体" panose="02010609060101010101" pitchFamily="49" charset="-122"/>
                <a:ea typeface="黑体" panose="02010609060101010101" pitchFamily="49" charset="-122"/>
              </a:rPr>
              <a:t>、张明森等人提出将微服务架构应用于广告系统中以解决系统后期维护、扩展、优化等问题，研究如何划分各个微服务，并实现微服务在</a:t>
            </a:r>
            <a:r>
              <a:rPr lang="en-US" altLang="zh-CN" sz="2400" b="1" dirty="0">
                <a:solidFill>
                  <a:srgbClr val="0070C0">
                    <a:alpha val="94000"/>
                  </a:srgbClr>
                </a:solidFill>
                <a:latin typeface="黑体" panose="02010609060101010101" pitchFamily="49" charset="-122"/>
                <a:ea typeface="黑体" panose="02010609060101010101" pitchFamily="49" charset="-122"/>
              </a:rPr>
              <a:t>Docker</a:t>
            </a:r>
            <a:r>
              <a:rPr lang="zh-CN" altLang="en-US" sz="2400" b="1" dirty="0">
                <a:solidFill>
                  <a:srgbClr val="0070C0">
                    <a:alpha val="94000"/>
                  </a:srgbClr>
                </a:solidFill>
                <a:latin typeface="黑体" panose="02010609060101010101" pitchFamily="49" charset="-122"/>
                <a:ea typeface="黑体" panose="02010609060101010101" pitchFamily="49" charset="-122"/>
              </a:rPr>
              <a:t>容器下的部署。</a:t>
            </a:r>
            <a:endParaRPr lang="en-US" altLang="zh-CN" sz="2400" b="1" dirty="0">
              <a:solidFill>
                <a:srgbClr val="0070C0">
                  <a:alpha val="94000"/>
                </a:srgbClr>
              </a:solidFill>
              <a:latin typeface="黑体" panose="02010609060101010101" pitchFamily="49" charset="-122"/>
              <a:ea typeface="黑体" panose="02010609060101010101" pitchFamily="49" charset="-122"/>
            </a:endParaRPr>
          </a:p>
          <a:p>
            <a:pPr>
              <a:lnSpc>
                <a:spcPct val="150000"/>
              </a:lnSpc>
            </a:pPr>
            <a:endParaRPr lang="zh-CN" altLang="en-US" sz="2400" b="1" dirty="0">
              <a:solidFill>
                <a:srgbClr val="0070C0">
                  <a:alpha val="94000"/>
                </a:srgb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541154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5" y="1791494"/>
            <a:ext cx="3961211" cy="3766820"/>
            <a:chOff x="2038915" y="2521522"/>
            <a:chExt cx="3333308"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241692"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总结与展望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08</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681028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011546" cy="646331"/>
            <a:chOff x="708660" y="636987"/>
            <a:chExt cx="3011546" cy="646331"/>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501006" cy="646331"/>
            </a:xfrm>
            <a:prstGeom prst="rect">
              <a:avLst/>
            </a:prstGeom>
            <a:noFill/>
          </p:spPr>
          <p:txBody>
            <a:bodyPr wrap="none" rtlCol="0">
              <a:spAutoFit/>
            </a:bodyPr>
            <a:lstStyle/>
            <a:p>
              <a:r>
                <a:rPr lang="zh-CN" altLang="en-US" sz="3600" b="1" dirty="0">
                  <a:solidFill>
                    <a:schemeClr val="accent1">
                      <a:lumMod val="75000"/>
                    </a:schemeClr>
                  </a:solidFill>
                  <a:latin typeface="黑体" panose="02010609060101010101" pitchFamily="49" charset="-122"/>
                  <a:ea typeface="黑体" panose="02010609060101010101" pitchFamily="49" charset="-122"/>
                </a:rPr>
                <a:t>总结与展望</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8" name="图片 7">
            <a:extLst>
              <a:ext uri="{FF2B5EF4-FFF2-40B4-BE49-F238E27FC236}">
                <a16:creationId xmlns:a16="http://schemas.microsoft.com/office/drawing/2014/main" id="{96F8B9CF-E81B-49AC-99F5-2ECF1C7A568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902"/>
          <a:stretch/>
        </p:blipFill>
        <p:spPr>
          <a:xfrm>
            <a:off x="581660" y="1279441"/>
            <a:ext cx="5265118" cy="4871605"/>
          </a:xfrm>
          <a:prstGeom prst="rect">
            <a:avLst/>
          </a:prstGeom>
        </p:spPr>
      </p:pic>
      <p:grpSp>
        <p:nvGrpSpPr>
          <p:cNvPr id="16" name="组合 15">
            <a:extLst>
              <a:ext uri="{FF2B5EF4-FFF2-40B4-BE49-F238E27FC236}">
                <a16:creationId xmlns:a16="http://schemas.microsoft.com/office/drawing/2014/main" id="{86A0252B-ED3B-4A13-B2A1-A4022342C4E9}"/>
              </a:ext>
            </a:extLst>
          </p:cNvPr>
          <p:cNvGrpSpPr/>
          <p:nvPr/>
        </p:nvGrpSpPr>
        <p:grpSpPr>
          <a:xfrm>
            <a:off x="4493731" y="571786"/>
            <a:ext cx="7116609" cy="5714428"/>
            <a:chOff x="4848823" y="1401713"/>
            <a:chExt cx="6217920" cy="1727780"/>
          </a:xfrm>
        </p:grpSpPr>
        <p:sp>
          <p:nvSpPr>
            <p:cNvPr id="9" name="矩形 8">
              <a:extLst>
                <a:ext uri="{FF2B5EF4-FFF2-40B4-BE49-F238E27FC236}">
                  <a16:creationId xmlns:a16="http://schemas.microsoft.com/office/drawing/2014/main" id="{3E19E38B-DD1D-4EC7-81E1-EF536855E141}"/>
                </a:ext>
              </a:extLst>
            </p:cNvPr>
            <p:cNvSpPr/>
            <p:nvPr/>
          </p:nvSpPr>
          <p:spPr>
            <a:xfrm>
              <a:off x="4848823" y="1407373"/>
              <a:ext cx="6217920" cy="1722120"/>
            </a:xfrm>
            <a:prstGeom prst="rect">
              <a:avLst/>
            </a:prstGeom>
            <a:solidFill>
              <a:srgbClr val="313C2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a:extLst>
                <a:ext uri="{FF2B5EF4-FFF2-40B4-BE49-F238E27FC236}">
                  <a16:creationId xmlns:a16="http://schemas.microsoft.com/office/drawing/2014/main" id="{8B535067-06C7-4663-839F-D597B3C80FE5}"/>
                </a:ext>
              </a:extLst>
            </p:cNvPr>
            <p:cNvGrpSpPr/>
            <p:nvPr/>
          </p:nvGrpSpPr>
          <p:grpSpPr>
            <a:xfrm>
              <a:off x="4959905" y="1401713"/>
              <a:ext cx="5995755" cy="1727079"/>
              <a:chOff x="1814583" y="2644147"/>
              <a:chExt cx="5995755" cy="1727079"/>
            </a:xfrm>
          </p:grpSpPr>
          <p:sp>
            <p:nvSpPr>
              <p:cNvPr id="11" name="文本框 10">
                <a:extLst>
                  <a:ext uri="{FF2B5EF4-FFF2-40B4-BE49-F238E27FC236}">
                    <a16:creationId xmlns:a16="http://schemas.microsoft.com/office/drawing/2014/main" id="{A8485CBF-1E05-4F91-B47D-906E81AB1AD9}"/>
                  </a:ext>
                </a:extLst>
              </p:cNvPr>
              <p:cNvSpPr txBox="1"/>
              <p:nvPr/>
            </p:nvSpPr>
            <p:spPr>
              <a:xfrm>
                <a:off x="2393011" y="2644147"/>
                <a:ext cx="1672044" cy="183002"/>
              </a:xfrm>
              <a:prstGeom prst="rect">
                <a:avLst/>
              </a:prstGeom>
              <a:noFill/>
            </p:spPr>
            <p:txBody>
              <a:bodyPr wrap="square" rtlCol="0">
                <a:spAutoFit/>
              </a:bodyPr>
              <a:lstStyle/>
              <a:p>
                <a:pPr>
                  <a:lnSpc>
                    <a:spcPct val="150000"/>
                  </a:lnSpc>
                </a:pPr>
                <a:endParaRPr lang="zh-CN" altLang="en-US" sz="2400" dirty="0">
                  <a:solidFill>
                    <a:srgbClr val="FBF9FB"/>
                  </a:solidFill>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E2B94794-1D97-47D6-B057-0B118D0B28B1}"/>
                  </a:ext>
                </a:extLst>
              </p:cNvPr>
              <p:cNvSpPr txBox="1"/>
              <p:nvPr/>
            </p:nvSpPr>
            <p:spPr>
              <a:xfrm>
                <a:off x="1814583" y="2769474"/>
                <a:ext cx="5995755" cy="1601752"/>
              </a:xfrm>
              <a:prstGeom prst="rect">
                <a:avLst/>
              </a:prstGeom>
              <a:noFill/>
            </p:spPr>
            <p:txBody>
              <a:bodyPr wrap="square" rtlCol="0">
                <a:spAutoFit/>
              </a:bodyPr>
              <a:lstStyle/>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1600" b="1" dirty="0">
                    <a:solidFill>
                      <a:schemeClr val="bg1">
                        <a:alpha val="83000"/>
                      </a:schemeClr>
                    </a:solidFill>
                    <a:latin typeface="黑体" panose="02010609060101010101" pitchFamily="49" charset="-122"/>
                    <a:ea typeface="黑体" panose="02010609060101010101" pitchFamily="49" charset="-122"/>
                  </a:rPr>
                  <a:t>目前，国内外学者对基于微服务技术的 </a:t>
                </a:r>
                <a:r>
                  <a:rPr lang="en-US" altLang="zh-CN" sz="1600" b="1" dirty="0">
                    <a:solidFill>
                      <a:schemeClr val="bg1">
                        <a:alpha val="83000"/>
                      </a:schemeClr>
                    </a:solidFill>
                    <a:latin typeface="黑体" panose="02010609060101010101" pitchFamily="49" charset="-122"/>
                    <a:ea typeface="黑体" panose="02010609060101010101" pitchFamily="49" charset="-122"/>
                  </a:rPr>
                  <a:t>SOA </a:t>
                </a:r>
                <a:r>
                  <a:rPr lang="zh-CN" altLang="en-US" sz="1600" b="1" dirty="0">
                    <a:solidFill>
                      <a:schemeClr val="bg1">
                        <a:alpha val="83000"/>
                      </a:schemeClr>
                    </a:solidFill>
                    <a:latin typeface="黑体" panose="02010609060101010101" pitchFamily="49" charset="-122"/>
                    <a:ea typeface="黑体" panose="02010609060101010101" pitchFamily="49" charset="-122"/>
                  </a:rPr>
                  <a:t>架构及其实现机制的研究进展十分重视，微服务具有独立进程、轻量级通信和独立部署环境等显著的特性；将系统整体功能分解到单个微服务中以实现对系统的解耦；这种方式不仅可以降低系统的耦合性，提升系统的内聚性，而且减少服务交互的成本，提供更加灵活的服务支持。本文从微服务概念、核心组件与技术发展过程、不足等方面进行了分析。</a:t>
                </a:r>
                <a:endParaRPr lang="en-US" altLang="zh-CN" sz="16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bg1">
                        <a:alpha val="83000"/>
                      </a:schemeClr>
                    </a:solidFill>
                    <a:latin typeface="黑体" panose="02010609060101010101" pitchFamily="49" charset="-122"/>
                    <a:ea typeface="黑体" panose="02010609060101010101" pitchFamily="49" charset="-122"/>
                  </a:rPr>
                  <a:t>    </a:t>
                </a:r>
                <a:r>
                  <a:rPr lang="zh-CN" altLang="en-US" sz="1600" b="1" dirty="0">
                    <a:solidFill>
                      <a:schemeClr val="bg1">
                        <a:alpha val="83000"/>
                      </a:schemeClr>
                    </a:solidFill>
                    <a:latin typeface="黑体" panose="02010609060101010101" pitchFamily="49" charset="-122"/>
                    <a:ea typeface="黑体" panose="02010609060101010101" pitchFamily="49" charset="-122"/>
                  </a:rPr>
                  <a:t>与传统开发模型相同，选择合适的未来开发平台对于微服务十分重要。微服务如何与</a:t>
                </a:r>
                <a:r>
                  <a:rPr lang="en-US" altLang="zh-CN" sz="1600" b="1" dirty="0">
                    <a:solidFill>
                      <a:schemeClr val="bg1">
                        <a:alpha val="83000"/>
                      </a:schemeClr>
                    </a:solidFill>
                    <a:latin typeface="黑体" panose="02010609060101010101" pitchFamily="49" charset="-122"/>
                    <a:ea typeface="黑体" panose="02010609060101010101" pitchFamily="49" charset="-122"/>
                  </a:rPr>
                  <a:t>2</a:t>
                </a:r>
                <a:r>
                  <a:rPr lang="zh-CN" altLang="en-US" sz="1600" b="1" dirty="0">
                    <a:solidFill>
                      <a:schemeClr val="bg1">
                        <a:alpha val="83000"/>
                      </a:schemeClr>
                    </a:solidFill>
                    <a:latin typeface="黑体" panose="02010609060101010101" pitchFamily="49" charset="-122"/>
                    <a:ea typeface="黑体" panose="02010609060101010101" pitchFamily="49" charset="-122"/>
                  </a:rPr>
                  <a:t>个主要的新兴平台进行集成，即云平台和物联网。随着科技新兴技术与数据时代的到来，两个平台很可能在互联网行业中占主导地位。由于微服务本身具有移植性和可伸缩性等特性，在物联网上运行存在部分难题，若在云平台中运行微服务似乎是恰当的选择．但从系统安全性角度出发，存在部分功能具有低计算能力且具有较高风险的缺点。因此，微服务与具体应用平台相结合，解决微服务与平台相集成的特定实施方案以及安全方案需求，变得更加迫切。</a:t>
                </a:r>
              </a:p>
            </p:txBody>
          </p:sp>
        </p:grpSp>
      </p:grpSp>
    </p:spTree>
    <p:extLst>
      <p:ext uri="{BB962C8B-B14F-4D97-AF65-F5344CB8AC3E}">
        <p14:creationId xmlns:p14="http://schemas.microsoft.com/office/powerpoint/2010/main" val="1462832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772082" y="1303677"/>
            <a:ext cx="11135438" cy="4883763"/>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1748651" y="1271350"/>
            <a:ext cx="10158869" cy="4916089"/>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0417" y="1987774"/>
            <a:ext cx="4340897" cy="2539626"/>
            <a:chOff x="1560417" y="1987774"/>
            <a:chExt cx="4340897" cy="2539626"/>
          </a:xfrm>
        </p:grpSpPr>
        <p:sp>
          <p:nvSpPr>
            <p:cNvPr id="22" name="文本框 21">
              <a:extLst>
                <a:ext uri="{FF2B5EF4-FFF2-40B4-BE49-F238E27FC236}">
                  <a16:creationId xmlns:a16="http://schemas.microsoft.com/office/drawing/2014/main" id="{406EB88F-AD96-49B9-8BAA-9FDE1A237DEF}"/>
                </a:ext>
              </a:extLst>
            </p:cNvPr>
            <p:cNvSpPr txBox="1"/>
            <p:nvPr/>
          </p:nvSpPr>
          <p:spPr>
            <a:xfrm>
              <a:off x="1560417" y="2967334"/>
              <a:ext cx="4340897" cy="1323439"/>
            </a:xfrm>
            <a:prstGeom prst="rect">
              <a:avLst/>
            </a:prstGeom>
            <a:noFill/>
          </p:spPr>
          <p:txBody>
            <a:bodyPr wrap="square" rtlCol="0">
              <a:spAutoFit/>
            </a:bodyPr>
            <a:lstStyle/>
            <a:p>
              <a:pPr algn="ctr"/>
              <a:r>
                <a:rPr lang="zh-CN" altLang="en-US" sz="8000" b="1" dirty="0">
                  <a:latin typeface="黑体" panose="02010609060101010101" pitchFamily="49" charset="-122"/>
                  <a:ea typeface="黑体" panose="02010609060101010101" pitchFamily="49" charset="-122"/>
                </a:rPr>
                <a:t>应用案例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1961762" y="4127290"/>
              <a:ext cx="184731" cy="40011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752860" y="1987774"/>
              <a:ext cx="1833619" cy="646331"/>
            </a:xfrm>
            <a:prstGeom prst="rect">
              <a:avLst/>
            </a:prstGeom>
            <a:noFill/>
          </p:spPr>
          <p:txBody>
            <a:bodyPr wrap="square" rtlCol="0">
              <a:spAutoFit/>
            </a:bodyPr>
            <a:lstStyle/>
            <a:p>
              <a:pPr algn="ctr"/>
              <a:r>
                <a:rPr lang="en-US" altLang="zh-CN" sz="3600" b="1" dirty="0">
                  <a:solidFill>
                    <a:srgbClr val="313C2E"/>
                  </a:solidFill>
                  <a:latin typeface="黑体" panose="02010609060101010101" pitchFamily="49" charset="-122"/>
                  <a:ea typeface="黑体" panose="02010609060101010101" pitchFamily="49" charset="-122"/>
                </a:rPr>
                <a:t>Part 09</a:t>
              </a:r>
              <a:endParaRPr lang="zh-CN" altLang="en-US" sz="3600" b="1" dirty="0">
                <a:solidFill>
                  <a:srgbClr val="313C2E"/>
                </a:solidFill>
                <a:latin typeface="黑体" panose="02010609060101010101" pitchFamily="49" charset="-122"/>
                <a:ea typeface="黑体" panose="02010609060101010101" pitchFamily="49"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108503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EADFD6-1BC6-4F41-B682-488EC1C5B3C2}"/>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7434F57F-F378-4405-BCF6-3A0C20BC48B1}"/>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教育网站应用案例</a:t>
              </a:r>
            </a:p>
          </p:txBody>
        </p:sp>
        <p:grpSp>
          <p:nvGrpSpPr>
            <p:cNvPr id="4" name="组合 3">
              <a:extLst>
                <a:ext uri="{FF2B5EF4-FFF2-40B4-BE49-F238E27FC236}">
                  <a16:creationId xmlns:a16="http://schemas.microsoft.com/office/drawing/2014/main" id="{DD88DDE1-9DCE-4B74-8526-A05405AF05A4}"/>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5B0534A4-BC77-4F68-BA5A-55F937DAB1A9}"/>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9954042E-532B-4C2D-A230-4A4AB149D9E7}"/>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7" name="图片 6">
            <a:extLst>
              <a:ext uri="{FF2B5EF4-FFF2-40B4-BE49-F238E27FC236}">
                <a16:creationId xmlns:a16="http://schemas.microsoft.com/office/drawing/2014/main" id="{AF8C2C1E-EBF7-4034-AE08-599002F9E9AE}"/>
              </a:ext>
            </a:extLst>
          </p:cNvPr>
          <p:cNvPicPr>
            <a:picLocks noChangeAspect="1"/>
          </p:cNvPicPr>
          <p:nvPr/>
        </p:nvPicPr>
        <p:blipFill>
          <a:blip r:embed="rId2"/>
          <a:stretch>
            <a:fillRect/>
          </a:stretch>
        </p:blipFill>
        <p:spPr>
          <a:xfrm>
            <a:off x="941549" y="1328943"/>
            <a:ext cx="10210958" cy="4053541"/>
          </a:xfrm>
          <a:prstGeom prst="rect">
            <a:avLst/>
          </a:prstGeom>
        </p:spPr>
      </p:pic>
      <p:sp>
        <p:nvSpPr>
          <p:cNvPr id="15" name="矩形 14">
            <a:extLst>
              <a:ext uri="{FF2B5EF4-FFF2-40B4-BE49-F238E27FC236}">
                <a16:creationId xmlns:a16="http://schemas.microsoft.com/office/drawing/2014/main" id="{BD2D3192-FD0B-462C-940C-5EC7244BC143}"/>
              </a:ext>
            </a:extLst>
          </p:cNvPr>
          <p:cNvSpPr/>
          <p:nvPr/>
        </p:nvSpPr>
        <p:spPr>
          <a:xfrm>
            <a:off x="4147389" y="5477327"/>
            <a:ext cx="3897221" cy="461665"/>
          </a:xfrm>
          <a:prstGeom prst="rect">
            <a:avLst/>
          </a:prstGeom>
        </p:spPr>
        <p:txBody>
          <a:bodyPr wrap="none">
            <a:spAutoFit/>
          </a:bodyPr>
          <a:lstStyle/>
          <a:p>
            <a:r>
              <a:rPr lang="zh-CN" altLang="en-US" sz="2400" b="1" dirty="0">
                <a:solidFill>
                  <a:schemeClr val="accent1"/>
                </a:solidFill>
                <a:latin typeface="黑体" panose="02010609060101010101" pitchFamily="49" charset="-122"/>
                <a:ea typeface="黑体" panose="02010609060101010101" pitchFamily="49" charset="-122"/>
              </a:rPr>
              <a:t>教育网站部分功能整体架构</a:t>
            </a:r>
          </a:p>
        </p:txBody>
      </p:sp>
    </p:spTree>
    <p:extLst>
      <p:ext uri="{BB962C8B-B14F-4D97-AF65-F5344CB8AC3E}">
        <p14:creationId xmlns:p14="http://schemas.microsoft.com/office/powerpoint/2010/main" val="12786350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882962" y="1639792"/>
            <a:ext cx="4765998" cy="3713517"/>
          </a:xfrm>
          <a:prstGeom prst="rect">
            <a:avLst/>
          </a:prstGeom>
          <a:noFill/>
        </p:spPr>
        <p:txBody>
          <a:bodyPr wrap="square" rtlCol="0">
            <a:spAutoFit/>
          </a:bodyPr>
          <a:lstStyle/>
          <a:p>
            <a:pPr>
              <a:lnSpc>
                <a:spcPct val="150000"/>
              </a:lnSpc>
            </a:pPr>
            <a:r>
              <a:rPr lang="zh-CN" altLang="en-US" sz="2000" b="1" dirty="0">
                <a:solidFill>
                  <a:schemeClr val="tx1">
                    <a:alpha val="93000"/>
                  </a:schemeClr>
                </a:solidFill>
                <a:latin typeface="黑体" panose="02010609060101010101" pitchFamily="49" charset="-122"/>
                <a:ea typeface="黑体" panose="02010609060101010101" pitchFamily="49" charset="-122"/>
              </a:rPr>
              <a:t>　网站采用</a:t>
            </a:r>
            <a:r>
              <a:rPr lang="en-US" altLang="zh-CN" sz="2000" b="1" dirty="0">
                <a:solidFill>
                  <a:schemeClr val="tx1">
                    <a:alpha val="93000"/>
                  </a:schemeClr>
                </a:solidFill>
                <a:latin typeface="黑体" panose="02010609060101010101" pitchFamily="49" charset="-122"/>
                <a:ea typeface="黑体" panose="02010609060101010101" pitchFamily="49" charset="-122"/>
              </a:rPr>
              <a:t>Java</a:t>
            </a:r>
            <a:r>
              <a:rPr lang="zh-CN" altLang="en-US" sz="2000" b="1" dirty="0">
                <a:solidFill>
                  <a:schemeClr val="tx1">
                    <a:alpha val="93000"/>
                  </a:schemeClr>
                </a:solidFill>
                <a:latin typeface="黑体" panose="02010609060101010101" pitchFamily="49" charset="-122"/>
                <a:ea typeface="黑体" panose="02010609060101010101" pitchFamily="49" charset="-122"/>
              </a:rPr>
              <a:t>为底层基础语言，部署在轻量级容器</a:t>
            </a:r>
            <a:r>
              <a:rPr lang="en-US" altLang="zh-CN" sz="2000" b="1" dirty="0">
                <a:solidFill>
                  <a:schemeClr val="tx1">
                    <a:alpha val="93000"/>
                  </a:schemeClr>
                </a:solidFill>
                <a:latin typeface="黑体" panose="02010609060101010101" pitchFamily="49" charset="-122"/>
                <a:ea typeface="黑体" panose="02010609060101010101" pitchFamily="49" charset="-122"/>
              </a:rPr>
              <a:t>Docker</a:t>
            </a:r>
            <a:r>
              <a:rPr lang="zh-CN" altLang="en-US" sz="2000" b="1" dirty="0">
                <a:solidFill>
                  <a:schemeClr val="tx1">
                    <a:alpha val="93000"/>
                  </a:schemeClr>
                </a:solidFill>
                <a:latin typeface="黑体" panose="02010609060101010101" pitchFamily="49" charset="-122"/>
                <a:ea typeface="黑体" panose="02010609060101010101" pitchFamily="49" charset="-122"/>
              </a:rPr>
              <a:t>中进行实现，根据教育网站部分功能的划定与分析，进而将整体架构进行分解为：</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1.</a:t>
            </a:r>
            <a:r>
              <a:rPr lang="zh-CN" altLang="en-US" sz="2000" b="1" dirty="0">
                <a:solidFill>
                  <a:schemeClr val="tx1">
                    <a:alpha val="93000"/>
                  </a:schemeClr>
                </a:solidFill>
                <a:latin typeface="黑体" panose="02010609060101010101" pitchFamily="49" charset="-122"/>
                <a:ea typeface="黑体" panose="02010609060101010101" pitchFamily="49" charset="-122"/>
              </a:rPr>
              <a:t>登录注册微服务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2.</a:t>
            </a:r>
            <a:r>
              <a:rPr lang="zh-CN" altLang="en-US" sz="2000" b="1" dirty="0">
                <a:solidFill>
                  <a:schemeClr val="tx1">
                    <a:alpha val="93000"/>
                  </a:schemeClr>
                </a:solidFill>
                <a:latin typeface="黑体" panose="02010609060101010101" pitchFamily="49" charset="-122"/>
                <a:ea typeface="黑体" panose="02010609060101010101" pitchFamily="49" charset="-122"/>
              </a:rPr>
              <a:t>用户信息微服务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3.</a:t>
            </a:r>
            <a:r>
              <a:rPr lang="zh-CN" altLang="en-US" sz="2000" b="1" dirty="0">
                <a:solidFill>
                  <a:schemeClr val="tx1">
                    <a:alpha val="93000"/>
                  </a:schemeClr>
                </a:solidFill>
                <a:latin typeface="黑体" panose="02010609060101010101" pitchFamily="49" charset="-122"/>
                <a:ea typeface="黑体" panose="02010609060101010101" pitchFamily="49" charset="-122"/>
              </a:rPr>
              <a:t>邮件短信微服务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4.</a:t>
            </a:r>
            <a:r>
              <a:rPr lang="zh-CN" altLang="en-US" sz="2000" b="1" dirty="0">
                <a:solidFill>
                  <a:schemeClr val="tx1">
                    <a:alpha val="93000"/>
                  </a:schemeClr>
                </a:solidFill>
                <a:latin typeface="黑体" panose="02010609060101010101" pitchFamily="49" charset="-122"/>
                <a:ea typeface="黑体" panose="02010609060101010101" pitchFamily="49" charset="-122"/>
              </a:rPr>
              <a:t>课程微服务等部分</a:t>
            </a:r>
          </a:p>
        </p:txBody>
      </p:sp>
      <p:grpSp>
        <p:nvGrpSpPr>
          <p:cNvPr id="56" name="组合 55">
            <a:extLst>
              <a:ext uri="{FF2B5EF4-FFF2-40B4-BE49-F238E27FC236}">
                <a16:creationId xmlns:a16="http://schemas.microsoft.com/office/drawing/2014/main" id="{2261D573-0804-4ADE-97D0-B72210400DB0}"/>
              </a:ext>
            </a:extLst>
          </p:cNvPr>
          <p:cNvGrpSpPr/>
          <p:nvPr/>
        </p:nvGrpSpPr>
        <p:grpSpPr>
          <a:xfrm>
            <a:off x="5965320" y="1548352"/>
            <a:ext cx="5227320" cy="4785438"/>
            <a:chOff x="6696840" y="1639792"/>
            <a:chExt cx="5227320" cy="4785438"/>
          </a:xfrm>
        </p:grpSpPr>
        <p:pic>
          <p:nvPicPr>
            <p:cNvPr id="39" name="图片 38">
              <a:extLst>
                <a:ext uri="{FF2B5EF4-FFF2-40B4-BE49-F238E27FC236}">
                  <a16:creationId xmlns:a16="http://schemas.microsoft.com/office/drawing/2014/main" id="{860C6F51-A796-4DBA-B96F-E76CFA2A20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696840" y="1639792"/>
              <a:ext cx="5227320" cy="4770199"/>
            </a:xfrm>
            <a:prstGeom prst="rect">
              <a:avLst/>
            </a:prstGeom>
          </p:spPr>
        </p:pic>
        <p:sp>
          <p:nvSpPr>
            <p:cNvPr id="40" name="矩形 39">
              <a:extLst>
                <a:ext uri="{FF2B5EF4-FFF2-40B4-BE49-F238E27FC236}">
                  <a16:creationId xmlns:a16="http://schemas.microsoft.com/office/drawing/2014/main" id="{C4D330B4-4D37-4D57-86B9-622D704E63D0}"/>
                </a:ext>
              </a:extLst>
            </p:cNvPr>
            <p:cNvSpPr/>
            <p:nvPr/>
          </p:nvSpPr>
          <p:spPr>
            <a:xfrm>
              <a:off x="6696840" y="1655031"/>
              <a:ext cx="5227320" cy="4770199"/>
            </a:xfrm>
            <a:prstGeom prst="rect">
              <a:avLst/>
            </a:prstGeom>
            <a:solidFill>
              <a:srgbClr val="313C2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34144AB5-DC6A-461B-8942-358E9D114C20}"/>
              </a:ext>
            </a:extLst>
          </p:cNvPr>
          <p:cNvSpPr/>
          <p:nvPr/>
        </p:nvSpPr>
        <p:spPr>
          <a:xfrm>
            <a:off x="7737837"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7D071F0-1171-445F-9936-27243D6D77C1}"/>
              </a:ext>
            </a:extLst>
          </p:cNvPr>
          <p:cNvSpPr/>
          <p:nvPr/>
        </p:nvSpPr>
        <p:spPr>
          <a:xfrm>
            <a:off x="9521118"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5007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385122" y="1549364"/>
            <a:ext cx="5152078" cy="4636847"/>
          </a:xfrm>
          <a:prstGeom prst="rect">
            <a:avLst/>
          </a:prstGeom>
          <a:noFill/>
        </p:spPr>
        <p:txBody>
          <a:bodyPr wrap="square" rtlCol="0">
            <a:spAutoFit/>
          </a:bodyPr>
          <a:lstStyle/>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1.</a:t>
            </a:r>
            <a:r>
              <a:rPr lang="zh-CN" altLang="en-US" sz="2000" b="1" dirty="0">
                <a:solidFill>
                  <a:schemeClr val="tx1">
                    <a:alpha val="93000"/>
                  </a:schemeClr>
                </a:solidFill>
                <a:latin typeface="黑体" panose="02010609060101010101" pitchFamily="49" charset="-122"/>
                <a:ea typeface="黑体" panose="02010609060101010101" pitchFamily="49" charset="-122"/>
              </a:rPr>
              <a:t>注册服务部分，服务提供者向注册中心注册所提供的服务</a:t>
            </a:r>
            <a:r>
              <a:rPr lang="en-US" altLang="zh-CN" sz="2000" b="1" dirty="0">
                <a:solidFill>
                  <a:schemeClr val="tx1">
                    <a:alpha val="93000"/>
                  </a:schemeClr>
                </a:solidFill>
                <a:latin typeface="黑体" panose="02010609060101010101" pitchFamily="49" charset="-122"/>
                <a:ea typeface="黑体" panose="02010609060101010101" pitchFamily="49" charset="-122"/>
              </a:rPr>
              <a:t>;</a:t>
            </a: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2.</a:t>
            </a:r>
            <a:r>
              <a:rPr lang="zh-CN" altLang="en-US" sz="2000" b="1" dirty="0">
                <a:solidFill>
                  <a:schemeClr val="tx1">
                    <a:alpha val="93000"/>
                  </a:schemeClr>
                </a:solidFill>
                <a:latin typeface="黑体" panose="02010609060101010101" pitchFamily="49" charset="-122"/>
                <a:ea typeface="黑体" panose="02010609060101010101" pitchFamily="49" charset="-122"/>
              </a:rPr>
              <a:t>订阅服务部分，服务消费者向注册中心订阅所需的服务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3.</a:t>
            </a:r>
            <a:r>
              <a:rPr lang="zh-CN" altLang="en-US" sz="2000" b="1" dirty="0">
                <a:solidFill>
                  <a:schemeClr val="tx1">
                    <a:alpha val="93000"/>
                  </a:schemeClr>
                </a:solidFill>
                <a:latin typeface="黑体" panose="02010609060101010101" pitchFamily="49" charset="-122"/>
                <a:ea typeface="黑体" panose="02010609060101010101" pitchFamily="49" charset="-122"/>
              </a:rPr>
              <a:t>在通知部分，注册中心返还服务提供者地址列表给消费者</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4.</a:t>
            </a:r>
            <a:r>
              <a:rPr lang="zh-CN" altLang="en-US" sz="2000" b="1" dirty="0">
                <a:solidFill>
                  <a:schemeClr val="tx1">
                    <a:alpha val="93000"/>
                  </a:schemeClr>
                </a:solidFill>
                <a:latin typeface="黑体" panose="02010609060101010101" pitchFamily="49" charset="-122"/>
                <a:ea typeface="黑体" panose="02010609060101010101" pitchFamily="49" charset="-122"/>
              </a:rPr>
              <a:t>在调用部分，采用同步通信，基于负载均衡算法，服务消费者从提供列表中选择一台提供者进行调用，若调用失败，则重新选择。 </a:t>
            </a:r>
          </a:p>
        </p:txBody>
      </p:sp>
      <p:pic>
        <p:nvPicPr>
          <p:cNvPr id="7" name="图片 6">
            <a:extLst>
              <a:ext uri="{FF2B5EF4-FFF2-40B4-BE49-F238E27FC236}">
                <a16:creationId xmlns:a16="http://schemas.microsoft.com/office/drawing/2014/main" id="{AD27F903-8F97-4E4E-B6ED-478BB577E60C}"/>
              </a:ext>
            </a:extLst>
          </p:cNvPr>
          <p:cNvPicPr>
            <a:picLocks noChangeAspect="1"/>
          </p:cNvPicPr>
          <p:nvPr/>
        </p:nvPicPr>
        <p:blipFill>
          <a:blip r:embed="rId2"/>
          <a:stretch>
            <a:fillRect/>
          </a:stretch>
        </p:blipFill>
        <p:spPr>
          <a:xfrm>
            <a:off x="5537200" y="797006"/>
            <a:ext cx="6156960" cy="3880437"/>
          </a:xfrm>
          <a:prstGeom prst="rect">
            <a:avLst/>
          </a:prstGeom>
        </p:spPr>
      </p:pic>
      <p:sp>
        <p:nvSpPr>
          <p:cNvPr id="9" name="矩形 8">
            <a:extLst>
              <a:ext uri="{FF2B5EF4-FFF2-40B4-BE49-F238E27FC236}">
                <a16:creationId xmlns:a16="http://schemas.microsoft.com/office/drawing/2014/main" id="{BFCC55BE-9263-49DB-883F-29CE6AB2F4C6}"/>
              </a:ext>
            </a:extLst>
          </p:cNvPr>
          <p:cNvSpPr/>
          <p:nvPr/>
        </p:nvSpPr>
        <p:spPr>
          <a:xfrm>
            <a:off x="6563360" y="5417180"/>
            <a:ext cx="6096000" cy="923330"/>
          </a:xfrm>
          <a:prstGeom prst="rect">
            <a:avLst/>
          </a:prstGeom>
        </p:spPr>
        <p:txBody>
          <a:bodyPr>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系统启动过程中的初始化阶段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    异步通信模式</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     同步通信模式</a:t>
            </a:r>
          </a:p>
        </p:txBody>
      </p:sp>
      <p:sp>
        <p:nvSpPr>
          <p:cNvPr id="11" name="矩形 10">
            <a:extLst>
              <a:ext uri="{FF2B5EF4-FFF2-40B4-BE49-F238E27FC236}">
                <a16:creationId xmlns:a16="http://schemas.microsoft.com/office/drawing/2014/main" id="{CDB90942-2CFB-43D5-A9FE-5B2A6EB02FC3}"/>
              </a:ext>
            </a:extLst>
          </p:cNvPr>
          <p:cNvSpPr/>
          <p:nvPr/>
        </p:nvSpPr>
        <p:spPr>
          <a:xfrm>
            <a:off x="7148848" y="4770849"/>
            <a:ext cx="3416320" cy="646331"/>
          </a:xfrm>
          <a:prstGeom prst="rect">
            <a:avLst/>
          </a:prstGeom>
        </p:spPr>
        <p:txBody>
          <a:bodyPr wrap="none">
            <a:spAutoFit/>
          </a:bodyPr>
          <a:lstStyle/>
          <a:p>
            <a:pPr algn="ctr"/>
            <a:r>
              <a:rPr lang="zh-CN" altLang="en-US" dirty="0">
                <a:latin typeface="黑体" panose="02010609060101010101" pitchFamily="49" charset="-122"/>
                <a:ea typeface="黑体" panose="02010609060101010101" pitchFamily="49" charset="-122"/>
              </a:rPr>
              <a:t>RPC协议中Dubbo框架</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教育网站中部分功能的通信功能</a:t>
            </a:r>
          </a:p>
        </p:txBody>
      </p:sp>
      <p:cxnSp>
        <p:nvCxnSpPr>
          <p:cNvPr id="13" name="直接箭头连接符 12">
            <a:extLst>
              <a:ext uri="{FF2B5EF4-FFF2-40B4-BE49-F238E27FC236}">
                <a16:creationId xmlns:a16="http://schemas.microsoft.com/office/drawing/2014/main" id="{F32D7669-DCFF-4AE9-8067-51D2E96220F4}"/>
              </a:ext>
            </a:extLst>
          </p:cNvPr>
          <p:cNvCxnSpPr>
            <a:cxnSpLocks/>
          </p:cNvCxnSpPr>
          <p:nvPr/>
        </p:nvCxnSpPr>
        <p:spPr>
          <a:xfrm>
            <a:off x="6918960" y="6186211"/>
            <a:ext cx="8026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80859F9-E6A6-4A6F-9E49-BCBD1D71EF1B}"/>
              </a:ext>
            </a:extLst>
          </p:cNvPr>
          <p:cNvCxnSpPr>
            <a:cxnSpLocks/>
          </p:cNvCxnSpPr>
          <p:nvPr/>
        </p:nvCxnSpPr>
        <p:spPr>
          <a:xfrm>
            <a:off x="6918960" y="5878845"/>
            <a:ext cx="802640" cy="0"/>
          </a:xfrm>
          <a:prstGeom prst="straightConnector1">
            <a:avLst/>
          </a:prstGeom>
          <a:ln w="28575">
            <a:prstDash val="lgDash"/>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E2FBA60-D464-454B-B542-452B2D269058}"/>
              </a:ext>
            </a:extLst>
          </p:cNvPr>
          <p:cNvCxnSpPr>
            <a:cxnSpLocks/>
          </p:cNvCxnSpPr>
          <p:nvPr/>
        </p:nvCxnSpPr>
        <p:spPr>
          <a:xfrm>
            <a:off x="6918960" y="5644609"/>
            <a:ext cx="802640" cy="0"/>
          </a:xfrm>
          <a:prstGeom prst="straightConnector1">
            <a:avLst/>
          </a:prstGeom>
          <a:ln w="38100">
            <a:solidFill>
              <a:srgbClr val="00B0F0"/>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1356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FDE8BC8-1742-47E1-A9DB-385597DF09D0}"/>
              </a:ext>
            </a:extLst>
          </p:cNvPr>
          <p:cNvPicPr>
            <a:picLocks noChangeAspect="1"/>
          </p:cNvPicPr>
          <p:nvPr/>
        </p:nvPicPr>
        <p:blipFill rotWithShape="1">
          <a:blip r:embed="rId2"/>
          <a:srcRect l="2882" t="3247" r="5776" b="3091"/>
          <a:stretch/>
        </p:blipFill>
        <p:spPr>
          <a:xfrm>
            <a:off x="274320" y="1537541"/>
            <a:ext cx="9580880" cy="3662073"/>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9700031" y="1286940"/>
            <a:ext cx="2217649" cy="4597862"/>
          </a:xfrm>
          <a:prstGeom prst="rect">
            <a:avLst/>
          </a:prstGeom>
          <a:noFill/>
        </p:spPr>
        <p:txBody>
          <a:bodyPr wrap="square" rtlCol="0">
            <a:spAutoFit/>
          </a:bodyPr>
          <a:lstStyle/>
          <a:p>
            <a:pP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   </a:t>
            </a:r>
            <a:r>
              <a:rPr lang="zh-CN" altLang="en-US" b="1" dirty="0">
                <a:solidFill>
                  <a:schemeClr val="tx1">
                    <a:alpha val="93000"/>
                  </a:schemeClr>
                </a:solidFill>
                <a:latin typeface="黑体" panose="02010609060101010101" pitchFamily="49" charset="-122"/>
                <a:ea typeface="黑体" panose="02010609060101010101" pitchFamily="49" charset="-122"/>
              </a:rPr>
              <a:t>客户端请求服务调用，通过</a:t>
            </a:r>
            <a:r>
              <a:rPr lang="en-US" altLang="zh-CN" b="1" dirty="0">
                <a:solidFill>
                  <a:schemeClr val="tx1">
                    <a:alpha val="93000"/>
                  </a:schemeClr>
                </a:solidFill>
                <a:latin typeface="黑体" panose="02010609060101010101" pitchFamily="49" charset="-122"/>
                <a:ea typeface="黑体" panose="02010609060101010101" pitchFamily="49" charset="-122"/>
              </a:rPr>
              <a:t>API Gateway</a:t>
            </a:r>
            <a:r>
              <a:rPr lang="zh-CN" altLang="en-US" b="1" dirty="0">
                <a:solidFill>
                  <a:schemeClr val="tx1">
                    <a:alpha val="93000"/>
                  </a:schemeClr>
                </a:solidFill>
                <a:latin typeface="黑体" panose="02010609060101010101" pitchFamily="49" charset="-122"/>
                <a:ea typeface="黑体" panose="02010609060101010101" pitchFamily="49" charset="-122"/>
              </a:rPr>
              <a:t>，转发到后端微服务的</a:t>
            </a:r>
            <a:r>
              <a:rPr lang="en-US" altLang="zh-CN" b="1" dirty="0">
                <a:solidFill>
                  <a:schemeClr val="tx1">
                    <a:alpha val="93000"/>
                  </a:schemeClr>
                </a:solidFill>
                <a:latin typeface="黑体" panose="02010609060101010101" pitchFamily="49" charset="-122"/>
                <a:ea typeface="黑体" panose="02010609060101010101" pitchFamily="49" charset="-122"/>
              </a:rPr>
              <a:t>REST API</a:t>
            </a:r>
            <a:r>
              <a:rPr lang="zh-CN" altLang="en-US" b="1" dirty="0">
                <a:solidFill>
                  <a:schemeClr val="tx1">
                    <a:alpha val="93000"/>
                  </a:schemeClr>
                </a:solidFill>
                <a:latin typeface="黑体" panose="02010609060101010101" pitchFamily="49" charset="-122"/>
                <a:ea typeface="黑体" panose="02010609060101010101" pitchFamily="49" charset="-122"/>
              </a:rPr>
              <a:t>，以期调用网站中各个微服务，每个微服务具有独立的数据库，进而查询每个微服务基本信息实现用户所需功能。</a:t>
            </a:r>
          </a:p>
        </p:txBody>
      </p:sp>
      <p:sp>
        <p:nvSpPr>
          <p:cNvPr id="12" name="矩形 11">
            <a:extLst>
              <a:ext uri="{FF2B5EF4-FFF2-40B4-BE49-F238E27FC236}">
                <a16:creationId xmlns:a16="http://schemas.microsoft.com/office/drawing/2014/main" id="{60EAB55B-A07D-4C40-BF7C-553A5F0A6D4F}"/>
              </a:ext>
            </a:extLst>
          </p:cNvPr>
          <p:cNvSpPr/>
          <p:nvPr/>
        </p:nvSpPr>
        <p:spPr>
          <a:xfrm>
            <a:off x="2814320" y="5247034"/>
            <a:ext cx="6096000" cy="858377"/>
          </a:xfrm>
          <a:prstGeom prst="rect">
            <a:avLst/>
          </a:prstGeom>
        </p:spPr>
        <p:txBody>
          <a:bodyPr>
            <a:spAutoFit/>
          </a:bodyPr>
          <a:lstStyle/>
          <a:p>
            <a:pPr algn="ct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Netflix </a:t>
            </a:r>
            <a:r>
              <a:rPr lang="en-US" altLang="zh-CN" b="1" dirty="0" err="1">
                <a:solidFill>
                  <a:schemeClr val="tx1">
                    <a:alpha val="93000"/>
                  </a:schemeClr>
                </a:solidFill>
                <a:latin typeface="黑体" panose="02010609060101010101" pitchFamily="49" charset="-122"/>
                <a:ea typeface="黑体" panose="02010609060101010101" pitchFamily="49" charset="-122"/>
              </a:rPr>
              <a:t>Zuul</a:t>
            </a:r>
            <a:r>
              <a:rPr lang="zh-CN" altLang="en-US" b="1" dirty="0">
                <a:solidFill>
                  <a:schemeClr val="tx1">
                    <a:alpha val="93000"/>
                  </a:schemeClr>
                </a:solidFill>
                <a:latin typeface="黑体" panose="02010609060101010101" pitchFamily="49" charset="-122"/>
                <a:ea typeface="黑体" panose="02010609060101010101" pitchFamily="49" charset="-122"/>
              </a:rPr>
              <a:t>服务网关</a:t>
            </a:r>
            <a:endParaRPr lang="en-US" altLang="zh-CN" b="1" dirty="0">
              <a:solidFill>
                <a:schemeClr val="tx1">
                  <a:alpha val="93000"/>
                </a:schemeClr>
              </a:solidFill>
              <a:latin typeface="黑体" panose="02010609060101010101" pitchFamily="49" charset="-122"/>
              <a:ea typeface="黑体" panose="02010609060101010101" pitchFamily="49" charset="-122"/>
            </a:endParaRPr>
          </a:p>
          <a:p>
            <a:pPr algn="ctr">
              <a:lnSpc>
                <a:spcPct val="150000"/>
              </a:lnSpc>
            </a:pPr>
            <a:r>
              <a:rPr lang="zh-CN" altLang="en-US" b="1" dirty="0">
                <a:solidFill>
                  <a:schemeClr val="tx1">
                    <a:alpha val="93000"/>
                  </a:schemeClr>
                </a:solidFill>
                <a:latin typeface="黑体" panose="02010609060101010101" pitchFamily="49" charset="-122"/>
                <a:ea typeface="黑体" panose="02010609060101010101" pitchFamily="49" charset="-122"/>
              </a:rPr>
              <a:t>具有易于认证、易于监控</a:t>
            </a:r>
            <a:endParaRPr lang="en-US" altLang="zh-CN" b="1" dirty="0">
              <a:solidFill>
                <a:schemeClr val="tx1">
                  <a:alpha val="93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970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84E19C4-7326-4F46-B4EF-38DCB2629DD7}"/>
              </a:ext>
            </a:extLst>
          </p:cNvPr>
          <p:cNvGrpSpPr/>
          <p:nvPr/>
        </p:nvGrpSpPr>
        <p:grpSpPr>
          <a:xfrm>
            <a:off x="7531418" y="2208445"/>
            <a:ext cx="2521134" cy="2542708"/>
            <a:chOff x="6440428" y="2327990"/>
            <a:chExt cx="2521134" cy="2542708"/>
          </a:xfrm>
        </p:grpSpPr>
        <p:sp>
          <p:nvSpPr>
            <p:cNvPr id="41" name="任意多边形: 形状 40">
              <a:extLst>
                <a:ext uri="{FF2B5EF4-FFF2-40B4-BE49-F238E27FC236}">
                  <a16:creationId xmlns:a16="http://schemas.microsoft.com/office/drawing/2014/main" id="{631DDE71-3AEC-45EE-8E41-A67B0EAC1F31}"/>
                </a:ext>
              </a:extLst>
            </p:cNvPr>
            <p:cNvSpPr/>
            <p:nvPr/>
          </p:nvSpPr>
          <p:spPr>
            <a:xfrm flipH="1">
              <a:off x="8297612" y="2327990"/>
              <a:ext cx="620172" cy="2203810"/>
            </a:xfrm>
            <a:custGeom>
              <a:avLst/>
              <a:gdLst/>
              <a:ahLst/>
              <a:cxnLst/>
              <a:rect l="l" t="t" r="r" b="b"/>
              <a:pathLst>
                <a:path w="620172" h="2203810">
                  <a:moveTo>
                    <a:pt x="295493" y="0"/>
                  </a:moveTo>
                  <a:cubicBezTo>
                    <a:pt x="266309" y="75393"/>
                    <a:pt x="167811" y="226180"/>
                    <a:pt x="0" y="452361"/>
                  </a:cubicBezTo>
                  <a:cubicBezTo>
                    <a:pt x="55937" y="877970"/>
                    <a:pt x="98497" y="1325467"/>
                    <a:pt x="127682" y="1794852"/>
                  </a:cubicBezTo>
                  <a:cubicBezTo>
                    <a:pt x="127682" y="1797588"/>
                    <a:pt x="119645" y="1814347"/>
                    <a:pt x="103571" y="1845127"/>
                  </a:cubicBezTo>
                  <a:lnTo>
                    <a:pt x="103159" y="1845907"/>
                  </a:lnTo>
                  <a:lnTo>
                    <a:pt x="620172" y="2203810"/>
                  </a:lnTo>
                  <a:lnTo>
                    <a:pt x="620172" y="2185196"/>
                  </a:lnTo>
                  <a:cubicBezTo>
                    <a:pt x="620172" y="2148716"/>
                    <a:pt x="592204" y="2059946"/>
                    <a:pt x="536266" y="1918887"/>
                  </a:cubicBezTo>
                  <a:cubicBezTo>
                    <a:pt x="536266" y="1855654"/>
                    <a:pt x="564235" y="1650145"/>
                    <a:pt x="620172" y="1302362"/>
                  </a:cubicBezTo>
                  <a:cubicBezTo>
                    <a:pt x="620172" y="623820"/>
                    <a:pt x="511946" y="189699"/>
                    <a:pt x="29549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DB3FFE81-32D8-4F30-9A32-4E04E6F9C740}"/>
                </a:ext>
              </a:extLst>
            </p:cNvPr>
            <p:cNvSpPr/>
            <p:nvPr/>
          </p:nvSpPr>
          <p:spPr>
            <a:xfrm flipH="1">
              <a:off x="6444779" y="2691122"/>
              <a:ext cx="1195865" cy="2150391"/>
            </a:xfrm>
            <a:custGeom>
              <a:avLst/>
              <a:gdLst/>
              <a:ahLst/>
              <a:cxnLst/>
              <a:rect l="l" t="t" r="r" b="b"/>
              <a:pathLst>
                <a:path w="1195865" h="2150391">
                  <a:moveTo>
                    <a:pt x="319262" y="0"/>
                  </a:moveTo>
                  <a:lnTo>
                    <a:pt x="283752" y="45566"/>
                  </a:lnTo>
                  <a:cubicBezTo>
                    <a:pt x="199770" y="166789"/>
                    <a:pt x="131938" y="334562"/>
                    <a:pt x="80257" y="548886"/>
                  </a:cubicBezTo>
                  <a:cubicBezTo>
                    <a:pt x="26752" y="758043"/>
                    <a:pt x="0" y="902750"/>
                    <a:pt x="0" y="983007"/>
                  </a:cubicBezTo>
                  <a:cubicBezTo>
                    <a:pt x="238341" y="1746671"/>
                    <a:pt x="434121" y="2128503"/>
                    <a:pt x="587340" y="2128503"/>
                  </a:cubicBezTo>
                  <a:lnTo>
                    <a:pt x="747855" y="2150391"/>
                  </a:lnTo>
                  <a:lnTo>
                    <a:pt x="773392" y="2150391"/>
                  </a:lnTo>
                  <a:cubicBezTo>
                    <a:pt x="970388" y="2150391"/>
                    <a:pt x="1068886" y="1933939"/>
                    <a:pt x="1068886" y="1501034"/>
                  </a:cubicBezTo>
                  <a:cubicBezTo>
                    <a:pt x="1126343" y="1454217"/>
                    <a:pt x="1167042" y="1194197"/>
                    <a:pt x="1190982" y="720973"/>
                  </a:cubicBezTo>
                  <a:lnTo>
                    <a:pt x="1195865" y="606830"/>
                  </a:lnTo>
                  <a:lnTo>
                    <a:pt x="924679" y="419101"/>
                  </a:lnTo>
                  <a:lnTo>
                    <a:pt x="928663" y="426904"/>
                  </a:lnTo>
                  <a:cubicBezTo>
                    <a:pt x="972896" y="529506"/>
                    <a:pt x="1001396" y="649208"/>
                    <a:pt x="1014165" y="786011"/>
                  </a:cubicBezTo>
                  <a:cubicBezTo>
                    <a:pt x="1014165" y="1549675"/>
                    <a:pt x="898642" y="1931507"/>
                    <a:pt x="667598" y="1931507"/>
                  </a:cubicBezTo>
                  <a:cubicBezTo>
                    <a:pt x="531403" y="1931507"/>
                    <a:pt x="387912" y="1780719"/>
                    <a:pt x="237125" y="1479145"/>
                  </a:cubicBezTo>
                  <a:cubicBezTo>
                    <a:pt x="220100" y="1299174"/>
                    <a:pt x="184836" y="1169059"/>
                    <a:pt x="131330" y="1088801"/>
                  </a:cubicBezTo>
                  <a:lnTo>
                    <a:pt x="160515" y="983007"/>
                  </a:lnTo>
                  <a:lnTo>
                    <a:pt x="160515" y="957471"/>
                  </a:lnTo>
                  <a:cubicBezTo>
                    <a:pt x="160515" y="891805"/>
                    <a:pt x="150787" y="820060"/>
                    <a:pt x="131330" y="742234"/>
                  </a:cubicBezTo>
                  <a:cubicBezTo>
                    <a:pt x="131330" y="565607"/>
                    <a:pt x="206743" y="366634"/>
                    <a:pt x="357568" y="145318"/>
                  </a:cubicBezTo>
                  <a:lnTo>
                    <a:pt x="414642" y="66027"/>
                  </a:lnTo>
                  <a:lnTo>
                    <a:pt x="319262" y="0"/>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7587B0E-224D-4FB3-B615-7B8EE1E62AD8}"/>
                </a:ext>
              </a:extLst>
            </p:cNvPr>
            <p:cNvSpPr/>
            <p:nvPr/>
          </p:nvSpPr>
          <p:spPr>
            <a:xfrm flipH="1">
              <a:off x="6440428" y="2481209"/>
              <a:ext cx="880954" cy="816743"/>
            </a:xfrm>
            <a:custGeom>
              <a:avLst/>
              <a:gdLst/>
              <a:ahLst/>
              <a:cxnLst/>
              <a:rect l="l" t="t" r="r" b="b"/>
              <a:pathLst>
                <a:path w="880954" h="816743">
                  <a:moveTo>
                    <a:pt x="534387" y="0"/>
                  </a:moveTo>
                  <a:cubicBezTo>
                    <a:pt x="480882" y="4864"/>
                    <a:pt x="418865" y="41344"/>
                    <a:pt x="348336" y="109442"/>
                  </a:cubicBezTo>
                  <a:cubicBezTo>
                    <a:pt x="248621" y="94850"/>
                    <a:pt x="176876" y="87554"/>
                    <a:pt x="133099" y="87554"/>
                  </a:cubicBezTo>
                  <a:cubicBezTo>
                    <a:pt x="91754" y="113699"/>
                    <a:pt x="52994" y="147291"/>
                    <a:pt x="16817" y="188332"/>
                  </a:cubicBezTo>
                  <a:lnTo>
                    <a:pt x="0" y="209913"/>
                  </a:lnTo>
                  <a:lnTo>
                    <a:pt x="95380" y="275940"/>
                  </a:lnTo>
                  <a:lnTo>
                    <a:pt x="107563" y="259013"/>
                  </a:lnTo>
                  <a:lnTo>
                    <a:pt x="319151" y="259013"/>
                  </a:lnTo>
                  <a:cubicBezTo>
                    <a:pt x="479666" y="293062"/>
                    <a:pt x="559924" y="386696"/>
                    <a:pt x="559924" y="539915"/>
                  </a:cubicBezTo>
                  <a:lnTo>
                    <a:pt x="605417" y="629014"/>
                  </a:lnTo>
                  <a:lnTo>
                    <a:pt x="876603" y="816743"/>
                  </a:lnTo>
                  <a:lnTo>
                    <a:pt x="880954" y="715022"/>
                  </a:lnTo>
                  <a:cubicBezTo>
                    <a:pt x="880954" y="323462"/>
                    <a:pt x="765432" y="85121"/>
                    <a:pt x="534387"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6C79D637-0F37-4B93-9360-CA4CA670806B}"/>
                </a:ext>
              </a:extLst>
            </p:cNvPr>
            <p:cNvSpPr/>
            <p:nvPr/>
          </p:nvSpPr>
          <p:spPr>
            <a:xfrm flipH="1">
              <a:off x="8297612" y="4173897"/>
              <a:ext cx="663950" cy="696801"/>
            </a:xfrm>
            <a:custGeom>
              <a:avLst/>
              <a:gdLst/>
              <a:ahLst/>
              <a:cxnLst/>
              <a:rect l="l" t="t" r="r" b="b"/>
              <a:pathLst>
                <a:path w="663950" h="696801">
                  <a:moveTo>
                    <a:pt x="146937" y="0"/>
                  </a:moveTo>
                  <a:lnTo>
                    <a:pt x="128595" y="34675"/>
                  </a:lnTo>
                  <a:cubicBezTo>
                    <a:pt x="100018" y="88180"/>
                    <a:pt x="57154" y="166614"/>
                    <a:pt x="0" y="269976"/>
                  </a:cubicBezTo>
                  <a:lnTo>
                    <a:pt x="0" y="401307"/>
                  </a:lnTo>
                  <a:cubicBezTo>
                    <a:pt x="0" y="535069"/>
                    <a:pt x="154436" y="633568"/>
                    <a:pt x="463306" y="696801"/>
                  </a:cubicBezTo>
                  <a:cubicBezTo>
                    <a:pt x="597069" y="648160"/>
                    <a:pt x="663950" y="547230"/>
                    <a:pt x="663950" y="394011"/>
                  </a:cubicBezTo>
                  <a:lnTo>
                    <a:pt x="663950" y="357903"/>
                  </a:lnTo>
                  <a:lnTo>
                    <a:pt x="146937"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83443" cy="3766820"/>
            <a:chOff x="1897463" y="2521522"/>
            <a:chExt cx="4277650"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77650"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a:t>
              </a:r>
            </a:p>
            <a:p>
              <a:pPr>
                <a:lnSpc>
                  <a:spcPct val="150000"/>
                </a:lnSpc>
              </a:pPr>
              <a:r>
                <a:rPr lang="zh-CN" altLang="en-US" sz="5400" dirty="0">
                  <a:latin typeface="微软雅黑" panose="020B0503020204020204" pitchFamily="34" charset="-122"/>
                  <a:ea typeface="微软雅黑" panose="020B0503020204020204" pitchFamily="34" charset="-122"/>
                </a:rPr>
                <a:t>       的产生背景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4"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01</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60341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97594">
            <a:off x="1114051" y="594159"/>
            <a:ext cx="4374066" cy="655971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5728486" y="2370254"/>
            <a:ext cx="4914208" cy="2404159"/>
            <a:chOff x="6260182" y="2496283"/>
            <a:chExt cx="4288353" cy="2404159"/>
          </a:xfrm>
        </p:grpSpPr>
        <p:sp>
          <p:nvSpPr>
            <p:cNvPr id="21" name="文本框 20">
              <a:extLst>
                <a:ext uri="{FF2B5EF4-FFF2-40B4-BE49-F238E27FC236}">
                  <a16:creationId xmlns:a16="http://schemas.microsoft.com/office/drawing/2014/main" id="{CB2678CF-7D4B-4626-8FC6-C115D9BB3460}"/>
                </a:ext>
              </a:extLst>
            </p:cNvPr>
            <p:cNvSpPr txBox="1"/>
            <p:nvPr/>
          </p:nvSpPr>
          <p:spPr>
            <a:xfrm>
              <a:off x="6260182" y="2496283"/>
              <a:ext cx="4288353" cy="1323439"/>
            </a:xfrm>
            <a:prstGeom prst="rect">
              <a:avLst/>
            </a:prstGeom>
            <a:noFill/>
          </p:spPr>
          <p:txBody>
            <a:bodyPr wrap="square" rtlCol="0">
              <a:spAutoFit/>
            </a:bodyPr>
            <a:lstStyle/>
            <a:p>
              <a:r>
                <a:rPr lang="zh-CN" altLang="en-US" sz="8000" dirty="0">
                  <a:latin typeface="微软雅黑" panose="020B0503020204020204" pitchFamily="34" charset="-122"/>
                  <a:ea typeface="微软雅黑" panose="020B0503020204020204" pitchFamily="34" charset="-122"/>
                </a:rPr>
                <a:t>感谢你的</a:t>
              </a: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577003"/>
              <a:ext cx="3262432" cy="1323439"/>
            </a:xfrm>
            <a:prstGeom prst="rect">
              <a:avLst/>
            </a:prstGeom>
            <a:noFill/>
          </p:spPr>
          <p:txBody>
            <a:bodyPr wrap="none" rtlCol="0">
              <a:spAutoFit/>
            </a:bodyPr>
            <a:lstStyle/>
            <a:p>
              <a:r>
                <a:rPr lang="zh-CN" altLang="en-US" sz="8000" dirty="0">
                  <a:latin typeface="微软雅黑" panose="020B0503020204020204" pitchFamily="34" charset="-122"/>
                  <a:ea typeface="微软雅黑" panose="020B0503020204020204" pitchFamily="34" charset="-122"/>
                </a:rPr>
                <a:t>聆听！</a:t>
              </a:r>
            </a:p>
          </p:txBody>
        </p:sp>
      </p:grpSp>
    </p:spTree>
    <p:extLst>
      <p:ext uri="{BB962C8B-B14F-4D97-AF65-F5344CB8AC3E}">
        <p14:creationId xmlns:p14="http://schemas.microsoft.com/office/powerpoint/2010/main" val="1139211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A2BDA49-41E5-4517-880E-4EEC8E20E831}"/>
              </a:ext>
            </a:extLst>
          </p:cNvPr>
          <p:cNvPicPr>
            <a:picLocks noChangeAspect="1"/>
          </p:cNvPicPr>
          <p:nvPr/>
        </p:nvPicPr>
        <p:blipFill rotWithShape="1">
          <a:blip r:embed="rId3"/>
          <a:srcRect l="1899" r="9520"/>
          <a:stretch/>
        </p:blipFill>
        <p:spPr>
          <a:xfrm>
            <a:off x="1510817" y="1425403"/>
            <a:ext cx="8872268" cy="4668701"/>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56260" y="518626"/>
            <a:ext cx="5209262" cy="584775"/>
            <a:chOff x="708660" y="589565"/>
            <a:chExt cx="5209262"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4698722"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软件生态系统集成进化图</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矩形 12">
            <a:extLst>
              <a:ext uri="{FF2B5EF4-FFF2-40B4-BE49-F238E27FC236}">
                <a16:creationId xmlns:a16="http://schemas.microsoft.com/office/drawing/2014/main" id="{957C7612-7907-499B-9658-933C16E83E04}"/>
              </a:ext>
            </a:extLst>
          </p:cNvPr>
          <p:cNvSpPr/>
          <p:nvPr/>
        </p:nvSpPr>
        <p:spPr>
          <a:xfrm>
            <a:off x="2898951" y="5863272"/>
            <a:ext cx="6096000" cy="461665"/>
          </a:xfrm>
          <a:prstGeom prst="rect">
            <a:avLst/>
          </a:prstGeom>
        </p:spPr>
        <p:txBody>
          <a:bodyPr>
            <a:spAutoFit/>
          </a:bodyPr>
          <a:lstStyle/>
          <a:p>
            <a:pPr algn="ctr"/>
            <a:r>
              <a:rPr lang="zh-CN" altLang="en-US" sz="2400" b="1" dirty="0">
                <a:solidFill>
                  <a:srgbClr val="FF0000"/>
                </a:solidFill>
                <a:latin typeface="黑体" panose="02010609060101010101" pitchFamily="49" charset="-122"/>
                <a:ea typeface="黑体" panose="02010609060101010101" pitchFamily="49" charset="-122"/>
              </a:rPr>
              <a:t>软件生态系统集成进化图</a:t>
            </a:r>
          </a:p>
        </p:txBody>
      </p:sp>
      <p:sp>
        <p:nvSpPr>
          <p:cNvPr id="7" name="文本框 6">
            <a:extLst>
              <a:ext uri="{FF2B5EF4-FFF2-40B4-BE49-F238E27FC236}">
                <a16:creationId xmlns:a16="http://schemas.microsoft.com/office/drawing/2014/main" id="{7F2ADB09-A669-4955-BC63-C1CA24141A01}"/>
              </a:ext>
            </a:extLst>
          </p:cNvPr>
          <p:cNvSpPr txBox="1"/>
          <p:nvPr/>
        </p:nvSpPr>
        <p:spPr>
          <a:xfrm>
            <a:off x="395151" y="1757048"/>
            <a:ext cx="1569660" cy="1754326"/>
          </a:xfrm>
          <a:prstGeom prst="rect">
            <a:avLst/>
          </a:prstGeom>
          <a:noFill/>
        </p:spPr>
        <p:txBody>
          <a:bodyPr wrap="none" rtlCol="0">
            <a:spAutoFit/>
          </a:bodyPr>
          <a:lstStyle/>
          <a:p>
            <a:r>
              <a:rPr lang="zh-CN" altLang="en-US" dirty="0"/>
              <a:t>点对点集成：</a:t>
            </a:r>
            <a:endParaRPr lang="en-US" altLang="zh-CN" dirty="0"/>
          </a:p>
          <a:p>
            <a:r>
              <a:rPr lang="zh-CN" altLang="en-US" dirty="0"/>
              <a:t>复杂的结构和</a:t>
            </a:r>
            <a:endParaRPr lang="en-US" altLang="zh-CN" dirty="0"/>
          </a:p>
          <a:p>
            <a:r>
              <a:rPr lang="zh-CN" altLang="en-US" dirty="0"/>
              <a:t>多变的接口；</a:t>
            </a:r>
            <a:endParaRPr lang="en-US" altLang="zh-CN" dirty="0"/>
          </a:p>
          <a:p>
            <a:r>
              <a:rPr lang="zh-CN" altLang="en-US" dirty="0"/>
              <a:t>扩展性弱和演</a:t>
            </a:r>
            <a:endParaRPr lang="en-US" altLang="zh-CN" dirty="0"/>
          </a:p>
          <a:p>
            <a:r>
              <a:rPr lang="zh-CN" altLang="en-US" dirty="0"/>
              <a:t>化方式僵硬；</a:t>
            </a:r>
            <a:endParaRPr lang="en-US" altLang="zh-CN" dirty="0"/>
          </a:p>
          <a:p>
            <a:r>
              <a:rPr lang="zh-CN" altLang="en-US" dirty="0"/>
              <a:t>集成性紧密</a:t>
            </a:r>
          </a:p>
        </p:txBody>
      </p:sp>
      <p:sp>
        <p:nvSpPr>
          <p:cNvPr id="8" name="文本框 7">
            <a:extLst>
              <a:ext uri="{FF2B5EF4-FFF2-40B4-BE49-F238E27FC236}">
                <a16:creationId xmlns:a16="http://schemas.microsoft.com/office/drawing/2014/main" id="{52966F5D-DFAF-4E56-9239-B92BD438063F}"/>
              </a:ext>
            </a:extLst>
          </p:cNvPr>
          <p:cNvSpPr txBox="1"/>
          <p:nvPr/>
        </p:nvSpPr>
        <p:spPr>
          <a:xfrm>
            <a:off x="5765522" y="641736"/>
            <a:ext cx="2954655" cy="923330"/>
          </a:xfrm>
          <a:prstGeom prst="rect">
            <a:avLst/>
          </a:prstGeom>
          <a:noFill/>
        </p:spPr>
        <p:txBody>
          <a:bodyPr wrap="none" rtlCol="0">
            <a:spAutoFit/>
          </a:bodyPr>
          <a:lstStyle/>
          <a:p>
            <a:r>
              <a:rPr lang="zh-CN" altLang="en-US" dirty="0"/>
              <a:t>平台集成：松耦合方式；</a:t>
            </a:r>
            <a:endParaRPr lang="en-US" altLang="zh-CN" dirty="0"/>
          </a:p>
          <a:p>
            <a:r>
              <a:rPr lang="zh-CN" altLang="en-US" dirty="0"/>
              <a:t>平台的集成性和可扩展性；</a:t>
            </a:r>
            <a:endParaRPr lang="en-US" altLang="zh-CN" dirty="0"/>
          </a:p>
          <a:p>
            <a:r>
              <a:rPr lang="zh-CN" altLang="en-US" dirty="0"/>
              <a:t>系统、过程集成</a:t>
            </a:r>
          </a:p>
        </p:txBody>
      </p:sp>
      <p:sp>
        <p:nvSpPr>
          <p:cNvPr id="9" name="文本框 8">
            <a:extLst>
              <a:ext uri="{FF2B5EF4-FFF2-40B4-BE49-F238E27FC236}">
                <a16:creationId xmlns:a16="http://schemas.microsoft.com/office/drawing/2014/main" id="{BD8DCA6C-D9E8-4A35-913F-12A024899D4E}"/>
              </a:ext>
            </a:extLst>
          </p:cNvPr>
          <p:cNvSpPr txBox="1"/>
          <p:nvPr/>
        </p:nvSpPr>
        <p:spPr>
          <a:xfrm>
            <a:off x="10160675" y="1848389"/>
            <a:ext cx="2031325" cy="1754326"/>
          </a:xfrm>
          <a:prstGeom prst="rect">
            <a:avLst/>
          </a:prstGeom>
          <a:noFill/>
        </p:spPr>
        <p:txBody>
          <a:bodyPr wrap="none" rtlCol="0">
            <a:spAutoFit/>
          </a:bodyPr>
          <a:lstStyle/>
          <a:p>
            <a:r>
              <a:rPr lang="zh-CN" altLang="en-US" dirty="0"/>
              <a:t>互联网集成：</a:t>
            </a:r>
            <a:endParaRPr lang="en-US" altLang="zh-CN" dirty="0"/>
          </a:p>
          <a:p>
            <a:r>
              <a:rPr lang="zh-CN" altLang="en-US" dirty="0"/>
              <a:t>细粒度的前端</a:t>
            </a:r>
            <a:endParaRPr lang="en-US" altLang="zh-CN" dirty="0"/>
          </a:p>
          <a:p>
            <a:r>
              <a:rPr lang="zh-CN" altLang="en-US" dirty="0"/>
              <a:t>和后端；服务</a:t>
            </a:r>
            <a:endParaRPr lang="en-US" altLang="zh-CN" dirty="0"/>
          </a:p>
          <a:p>
            <a:r>
              <a:rPr lang="zh-CN" altLang="en-US" dirty="0"/>
              <a:t>集成和灵活扩展；</a:t>
            </a:r>
            <a:endParaRPr lang="en-US" altLang="zh-CN" dirty="0"/>
          </a:p>
          <a:p>
            <a:r>
              <a:rPr lang="en-US" altLang="zh-CN" dirty="0"/>
              <a:t>O2O</a:t>
            </a:r>
            <a:r>
              <a:rPr lang="zh-CN" altLang="en-US" dirty="0"/>
              <a:t>模式和业务</a:t>
            </a:r>
            <a:endParaRPr lang="en-US" altLang="zh-CN" dirty="0"/>
          </a:p>
          <a:p>
            <a:r>
              <a:rPr lang="zh-CN" altLang="en-US" dirty="0"/>
              <a:t>整合</a:t>
            </a:r>
          </a:p>
        </p:txBody>
      </p:sp>
    </p:spTree>
    <p:extLst>
      <p:ext uri="{BB962C8B-B14F-4D97-AF65-F5344CB8AC3E}">
        <p14:creationId xmlns:p14="http://schemas.microsoft.com/office/powerpoint/2010/main" val="3229046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35940" y="612425"/>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1046480" y="1720840"/>
            <a:ext cx="5173980" cy="3416320"/>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随着移动互联网与互联网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的发展</a:t>
            </a:r>
            <a:r>
              <a:rPr lang="en-US"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原有的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体系架构遇到了</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个问题</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①</a:t>
            </a:r>
            <a:r>
              <a:rPr lang="zh-CN" altLang="en-US" sz="2400" dirty="0">
                <a:latin typeface="黑体" panose="02010609060101010101" pitchFamily="49" charset="-122"/>
                <a:ea typeface="黑体" panose="02010609060101010101" pitchFamily="49" charset="-122"/>
              </a:rPr>
              <a:t>缺乏有效的服务</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②</a:t>
            </a:r>
            <a:r>
              <a:rPr lang="zh-CN" altLang="en-US" sz="2400" dirty="0">
                <a:latin typeface="黑体" panose="02010609060101010101" pitchFamily="49" charset="-122"/>
                <a:ea typeface="黑体" panose="02010609060101010101" pitchFamily="49" charset="-122"/>
              </a:rPr>
              <a:t>业务支撑响应慢</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③</a:t>
            </a:r>
            <a:r>
              <a:rPr lang="zh-CN" altLang="en-US" sz="2400" dirty="0">
                <a:latin typeface="黑体" panose="02010609060101010101" pitchFamily="49" charset="-122"/>
                <a:ea typeface="黑体" panose="02010609060101010101" pitchFamily="49" charset="-122"/>
              </a:rPr>
              <a:t>系统可用性差</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④</a:t>
            </a:r>
            <a:r>
              <a:rPr lang="zh-CN" altLang="en-US" sz="2400" dirty="0">
                <a:latin typeface="黑体" panose="02010609060101010101" pitchFamily="49" charset="-122"/>
                <a:ea typeface="黑体" panose="02010609060101010101" pitchFamily="49" charset="-122"/>
              </a:rPr>
              <a:t>创新业务难以支撑</a:t>
            </a:r>
          </a:p>
        </p:txBody>
      </p:sp>
      <p:sp>
        <p:nvSpPr>
          <p:cNvPr id="9" name="矩形 8">
            <a:extLst>
              <a:ext uri="{FF2B5EF4-FFF2-40B4-BE49-F238E27FC236}">
                <a16:creationId xmlns:a16="http://schemas.microsoft.com/office/drawing/2014/main" id="{CABF92FF-5100-428D-98B2-521D05A968F1}"/>
              </a:ext>
            </a:extLst>
          </p:cNvPr>
          <p:cNvSpPr/>
          <p:nvPr/>
        </p:nvSpPr>
        <p:spPr>
          <a:xfrm>
            <a:off x="6482081" y="1536174"/>
            <a:ext cx="5103818" cy="378565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开发人员以体系结构优化为出发点，提出了基于微服务的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其核心理念是将复杂的应用系统以独立业务单元的形式分解为多个服务，每个服务可以采用不同的实现技术，以轻量级、更灵活的模式进行独立设计、开发、部署，运行于独立的进程中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形成高度内聚的自治单元。</a:t>
            </a:r>
            <a:endParaRPr lang="zh-CN" altLang="en-US" dirty="0">
              <a:latin typeface="黑体" panose="02010609060101010101" pitchFamily="49" charset="-122"/>
              <a:ea typeface="黑体" panose="02010609060101010101" pitchFamily="49" charset="-122"/>
            </a:endParaRPr>
          </a:p>
        </p:txBody>
      </p:sp>
      <p:cxnSp>
        <p:nvCxnSpPr>
          <p:cNvPr id="18" name="直接连接符 17">
            <a:extLst>
              <a:ext uri="{FF2B5EF4-FFF2-40B4-BE49-F238E27FC236}">
                <a16:creationId xmlns:a16="http://schemas.microsoft.com/office/drawing/2014/main" id="{3AEAEFEE-AF1A-4323-BA0D-DC5E4D1DDA55}"/>
              </a:ext>
            </a:extLst>
          </p:cNvPr>
          <p:cNvCxnSpPr>
            <a:cxnSpLocks/>
          </p:cNvCxnSpPr>
          <p:nvPr/>
        </p:nvCxnSpPr>
        <p:spPr>
          <a:xfrm flipV="1">
            <a:off x="6096000" y="1615440"/>
            <a:ext cx="0" cy="370638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742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304F76-6C1B-4BC8-B48F-0A901C543409}"/>
              </a:ext>
            </a:extLst>
          </p:cNvPr>
          <p:cNvPicPr>
            <a:picLocks noChangeAspect="1"/>
          </p:cNvPicPr>
          <p:nvPr/>
        </p:nvPicPr>
        <p:blipFill rotWithShape="1">
          <a:blip r:embed="rId2"/>
          <a:srcRect r="6219"/>
          <a:stretch/>
        </p:blipFill>
        <p:spPr>
          <a:xfrm>
            <a:off x="6200619" y="904812"/>
            <a:ext cx="5678876" cy="4594120"/>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35940" y="457200"/>
            <a:ext cx="3990980" cy="584775"/>
            <a:chOff x="708660" y="589565"/>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服务的组合与组装</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357809" y="1325504"/>
            <a:ext cx="5633573" cy="4740016"/>
          </a:xfrm>
          <a:prstGeom prst="rect">
            <a:avLst/>
          </a:prstGeom>
        </p:spPr>
        <p:txBody>
          <a:bodyPr wrap="square">
            <a:spAutoFit/>
          </a:bodyPr>
          <a:lstStyle/>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a</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a:t>
            </a:r>
            <a:r>
              <a:rPr lang="zh-CN" altLang="en-US" sz="1700" b="1" dirty="0">
                <a:latin typeface="黑体" panose="02010609060101010101" pitchFamily="49" charset="-122"/>
                <a:ea typeface="黑体" panose="02010609060101010101" pitchFamily="49" charset="-122"/>
              </a:rPr>
              <a:t>整体架构将所有软件功能放在一个进程中</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由多个服务器共同支持运行计算任务，最后将运行结果返还给用户。</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b</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微服务架构将软件整体功能分解成多个服务，分别由不同类别的服务器进行支持；然后，将数据反馈给数据库，用户可以从数据库中获取数据，既加快了系统的整体响应速度，又满足互联网化环境下前后端分离的业务需求。</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由此可见</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微服务体系架构的优势主要体现在：</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1. </a:t>
            </a:r>
            <a:r>
              <a:rPr lang="zh-CN" altLang="en-US" sz="1700" b="1" dirty="0">
                <a:latin typeface="黑体" panose="02010609060101010101" pitchFamily="49" charset="-122"/>
                <a:ea typeface="黑体" panose="02010609060101010101" pitchFamily="49" charset="-122"/>
              </a:rPr>
              <a:t>分布式</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物理部署、服务部署、数据存储</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2. </a:t>
            </a:r>
            <a:r>
              <a:rPr lang="zh-CN" altLang="en-US" sz="1700" b="1" dirty="0">
                <a:latin typeface="黑体" panose="02010609060101010101" pitchFamily="49" charset="-122"/>
                <a:ea typeface="黑体" panose="02010609060101010101" pitchFamily="49" charset="-122"/>
              </a:rPr>
              <a:t>高可用</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分布式架构、集群化部署、服务自动注册</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3. </a:t>
            </a:r>
            <a:r>
              <a:rPr lang="zh-CN" altLang="en-US" sz="1700" b="1" dirty="0">
                <a:latin typeface="黑体" panose="02010609060101010101" pitchFamily="49" charset="-122"/>
                <a:ea typeface="黑体" panose="02010609060101010101" pitchFamily="49" charset="-122"/>
              </a:rPr>
              <a:t>可伸缩</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按需分配资源</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、运维智能化等方面。</a:t>
            </a:r>
          </a:p>
        </p:txBody>
      </p:sp>
      <p:sp>
        <p:nvSpPr>
          <p:cNvPr id="12" name="矩形 11">
            <a:extLst>
              <a:ext uri="{FF2B5EF4-FFF2-40B4-BE49-F238E27FC236}">
                <a16:creationId xmlns:a16="http://schemas.microsoft.com/office/drawing/2014/main" id="{E9AF8F8C-212F-4754-9CE9-2A1A63A01E61}"/>
              </a:ext>
            </a:extLst>
          </p:cNvPr>
          <p:cNvSpPr/>
          <p:nvPr/>
        </p:nvSpPr>
        <p:spPr>
          <a:xfrm>
            <a:off x="7861025" y="5501304"/>
            <a:ext cx="2723823" cy="369332"/>
          </a:xfrm>
          <a:prstGeom prst="rect">
            <a:avLst/>
          </a:prstGeom>
        </p:spPr>
        <p:txBody>
          <a:bodyPr wrap="none">
            <a:spAutoFit/>
          </a:bodyPr>
          <a:lstStyle/>
          <a:p>
            <a:pPr algn="ctr"/>
            <a:r>
              <a:rPr lang="zh-CN" altLang="en-US" b="1" dirty="0"/>
              <a:t>　整体架构与微服务架构</a:t>
            </a:r>
          </a:p>
        </p:txBody>
      </p:sp>
      <p:cxnSp>
        <p:nvCxnSpPr>
          <p:cNvPr id="11" name="直接连接符 10">
            <a:extLst>
              <a:ext uri="{FF2B5EF4-FFF2-40B4-BE49-F238E27FC236}">
                <a16:creationId xmlns:a16="http://schemas.microsoft.com/office/drawing/2014/main" id="{EEA17781-4C6B-4E91-A968-49B97E046BB3}"/>
              </a:ext>
            </a:extLst>
          </p:cNvPr>
          <p:cNvCxnSpPr>
            <a:cxnSpLocks/>
          </p:cNvCxnSpPr>
          <p:nvPr/>
        </p:nvCxnSpPr>
        <p:spPr>
          <a:xfrm>
            <a:off x="6096000" y="1391920"/>
            <a:ext cx="0" cy="467360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7417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801314" cy="3766820"/>
            <a:chOff x="1897463" y="2521522"/>
            <a:chExt cx="4040242"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040242"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发展过程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02</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B2B46F49-3695-40E3-B3DC-D04435703A8A}"/>
              </a:ext>
            </a:extLst>
          </p:cNvPr>
          <p:cNvGrpSpPr/>
          <p:nvPr/>
        </p:nvGrpSpPr>
        <p:grpSpPr>
          <a:xfrm>
            <a:off x="7514440" y="2340551"/>
            <a:ext cx="2763559" cy="2298247"/>
            <a:chOff x="7233881" y="2480792"/>
            <a:chExt cx="2191579" cy="1965893"/>
          </a:xfrm>
        </p:grpSpPr>
        <p:sp>
          <p:nvSpPr>
            <p:cNvPr id="26" name="任意多边形: 形状 25">
              <a:extLst>
                <a:ext uri="{FF2B5EF4-FFF2-40B4-BE49-F238E27FC236}">
                  <a16:creationId xmlns:a16="http://schemas.microsoft.com/office/drawing/2014/main" id="{A4B4832E-CCB7-44F5-BE8F-03E0E0EEF9B4}"/>
                </a:ext>
              </a:extLst>
            </p:cNvPr>
            <p:cNvSpPr/>
            <p:nvPr/>
          </p:nvSpPr>
          <p:spPr>
            <a:xfrm flipH="1">
              <a:off x="8404532" y="2480792"/>
              <a:ext cx="759619" cy="1877855"/>
            </a:xfrm>
            <a:custGeom>
              <a:avLst/>
              <a:gdLst/>
              <a:ahLst/>
              <a:cxnLst/>
              <a:rect l="l" t="t" r="r" b="b"/>
              <a:pathLst>
                <a:path w="759619" h="1877855">
                  <a:moveTo>
                    <a:pt x="346386" y="0"/>
                  </a:moveTo>
                  <a:lnTo>
                    <a:pt x="331194" y="0"/>
                  </a:lnTo>
                  <a:cubicBezTo>
                    <a:pt x="203578" y="0"/>
                    <a:pt x="93180" y="158001"/>
                    <a:pt x="0" y="474002"/>
                  </a:cubicBezTo>
                  <a:lnTo>
                    <a:pt x="0" y="498310"/>
                  </a:lnTo>
                  <a:cubicBezTo>
                    <a:pt x="0" y="854824"/>
                    <a:pt x="121539" y="1202223"/>
                    <a:pt x="364617" y="1540507"/>
                  </a:cubicBezTo>
                  <a:lnTo>
                    <a:pt x="413233" y="1634699"/>
                  </a:lnTo>
                  <a:lnTo>
                    <a:pt x="354893" y="1626219"/>
                  </a:lnTo>
                  <a:lnTo>
                    <a:pt x="718395" y="1877855"/>
                  </a:lnTo>
                  <a:lnTo>
                    <a:pt x="729804" y="1858217"/>
                  </a:lnTo>
                  <a:cubicBezTo>
                    <a:pt x="740565" y="1834289"/>
                    <a:pt x="750503" y="1806373"/>
                    <a:pt x="759619" y="1774469"/>
                  </a:cubicBezTo>
                  <a:cubicBezTo>
                    <a:pt x="759619" y="1677238"/>
                    <a:pt x="660362" y="1520250"/>
                    <a:pt x="461848" y="1303506"/>
                  </a:cubicBezTo>
                  <a:cubicBezTo>
                    <a:pt x="433489" y="1260967"/>
                    <a:pt x="351451" y="1055363"/>
                    <a:pt x="215732" y="686695"/>
                  </a:cubicBezTo>
                  <a:cubicBezTo>
                    <a:pt x="215732" y="449694"/>
                    <a:pt x="276501" y="331194"/>
                    <a:pt x="398040" y="331194"/>
                  </a:cubicBezTo>
                  <a:lnTo>
                    <a:pt x="431464" y="331194"/>
                  </a:lnTo>
                  <a:lnTo>
                    <a:pt x="546926" y="355501"/>
                  </a:lnTo>
                  <a:lnTo>
                    <a:pt x="528695" y="401079"/>
                  </a:lnTo>
                  <a:lnTo>
                    <a:pt x="528695" y="425386"/>
                  </a:lnTo>
                  <a:lnTo>
                    <a:pt x="546926" y="425386"/>
                  </a:lnTo>
                  <a:cubicBezTo>
                    <a:pt x="567182" y="425386"/>
                    <a:pt x="577310" y="410194"/>
                    <a:pt x="577310" y="379809"/>
                  </a:cubicBezTo>
                  <a:cubicBezTo>
                    <a:pt x="561105" y="126603"/>
                    <a:pt x="484131" y="0"/>
                    <a:pt x="346386"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任意多边形: 形状 26">
              <a:extLst>
                <a:ext uri="{FF2B5EF4-FFF2-40B4-BE49-F238E27FC236}">
                  <a16:creationId xmlns:a16="http://schemas.microsoft.com/office/drawing/2014/main" id="{01C771C5-96C5-4DD3-9A28-3E55C4096089}"/>
                </a:ext>
              </a:extLst>
            </p:cNvPr>
            <p:cNvSpPr/>
            <p:nvPr/>
          </p:nvSpPr>
          <p:spPr>
            <a:xfrm flipH="1">
              <a:off x="7233881" y="2480912"/>
              <a:ext cx="999658" cy="1965773"/>
            </a:xfrm>
            <a:custGeom>
              <a:avLst/>
              <a:gdLst/>
              <a:ahLst/>
              <a:cxnLst/>
              <a:rect l="l" t="t" r="r" b="b"/>
              <a:pathLst>
                <a:path w="999658" h="1965773">
                  <a:moveTo>
                    <a:pt x="710482" y="0"/>
                  </a:moveTo>
                  <a:lnTo>
                    <a:pt x="676250" y="7856"/>
                  </a:lnTo>
                  <a:cubicBezTo>
                    <a:pt x="640168" y="20769"/>
                    <a:pt x="600098" y="48496"/>
                    <a:pt x="556041" y="91034"/>
                  </a:cubicBezTo>
                  <a:cubicBezTo>
                    <a:pt x="472989" y="78880"/>
                    <a:pt x="413232" y="72803"/>
                    <a:pt x="376771" y="72803"/>
                  </a:cubicBezTo>
                  <a:cubicBezTo>
                    <a:pt x="239026" y="159906"/>
                    <a:pt x="135718" y="346266"/>
                    <a:pt x="66846" y="631883"/>
                  </a:cubicBezTo>
                  <a:cubicBezTo>
                    <a:pt x="22282" y="806089"/>
                    <a:pt x="0" y="926615"/>
                    <a:pt x="0" y="993461"/>
                  </a:cubicBezTo>
                  <a:cubicBezTo>
                    <a:pt x="198513" y="1629515"/>
                    <a:pt x="361578" y="1947542"/>
                    <a:pt x="489194" y="1947542"/>
                  </a:cubicBezTo>
                  <a:lnTo>
                    <a:pt x="622887" y="1965773"/>
                  </a:lnTo>
                  <a:lnTo>
                    <a:pt x="644156" y="1965773"/>
                  </a:lnTo>
                  <a:cubicBezTo>
                    <a:pt x="808234" y="1965773"/>
                    <a:pt x="890273" y="1785490"/>
                    <a:pt x="890273" y="1424925"/>
                  </a:cubicBezTo>
                  <a:cubicBezTo>
                    <a:pt x="944965" y="1380360"/>
                    <a:pt x="981427" y="1103859"/>
                    <a:pt x="999658" y="595421"/>
                  </a:cubicBezTo>
                  <a:cubicBezTo>
                    <a:pt x="999658" y="391590"/>
                    <a:pt x="962073" y="237609"/>
                    <a:pt x="886902" y="133478"/>
                  </a:cubicBezTo>
                  <a:lnTo>
                    <a:pt x="861479" y="104527"/>
                  </a:lnTo>
                  <a:lnTo>
                    <a:pt x="710482" y="0"/>
                  </a:lnTo>
                  <a:close/>
                  <a:moveTo>
                    <a:pt x="531733" y="215612"/>
                  </a:moveTo>
                  <a:cubicBezTo>
                    <a:pt x="665426" y="243971"/>
                    <a:pt x="732272" y="321958"/>
                    <a:pt x="732272" y="449574"/>
                  </a:cubicBezTo>
                  <a:cubicBezTo>
                    <a:pt x="793042" y="550857"/>
                    <a:pt x="830516" y="677460"/>
                    <a:pt x="844696" y="829384"/>
                  </a:cubicBezTo>
                  <a:cubicBezTo>
                    <a:pt x="844696" y="1465438"/>
                    <a:pt x="748477" y="1783465"/>
                    <a:pt x="556041" y="1783465"/>
                  </a:cubicBezTo>
                  <a:cubicBezTo>
                    <a:pt x="442604" y="1783465"/>
                    <a:pt x="323091" y="1657874"/>
                    <a:pt x="197501" y="1406694"/>
                  </a:cubicBezTo>
                  <a:cubicBezTo>
                    <a:pt x="183321" y="1256796"/>
                    <a:pt x="153949" y="1148423"/>
                    <a:pt x="109385" y="1081577"/>
                  </a:cubicBezTo>
                  <a:lnTo>
                    <a:pt x="133692" y="993461"/>
                  </a:lnTo>
                  <a:lnTo>
                    <a:pt x="133692" y="972192"/>
                  </a:lnTo>
                  <a:cubicBezTo>
                    <a:pt x="133692" y="917499"/>
                    <a:pt x="125590" y="857743"/>
                    <a:pt x="109385" y="792922"/>
                  </a:cubicBezTo>
                  <a:cubicBezTo>
                    <a:pt x="109385" y="624793"/>
                    <a:pt x="191423" y="432356"/>
                    <a:pt x="355501" y="215612"/>
                  </a:cubicBezTo>
                  <a:lnTo>
                    <a:pt x="531733" y="215612"/>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任意多边形: 形状 30">
              <a:extLst>
                <a:ext uri="{FF2B5EF4-FFF2-40B4-BE49-F238E27FC236}">
                  <a16:creationId xmlns:a16="http://schemas.microsoft.com/office/drawing/2014/main" id="{AB505452-3F3F-46F6-8535-0EECA91CD69D}"/>
                </a:ext>
              </a:extLst>
            </p:cNvPr>
            <p:cNvSpPr/>
            <p:nvPr/>
          </p:nvSpPr>
          <p:spPr>
            <a:xfrm flipH="1">
              <a:off x="7372060" y="2480792"/>
              <a:ext cx="150997" cy="104647"/>
            </a:xfrm>
            <a:custGeom>
              <a:avLst/>
              <a:gdLst/>
              <a:ahLst/>
              <a:cxnLst/>
              <a:rect l="l" t="t" r="r" b="b"/>
              <a:pathLst>
                <a:path w="150997" h="104647">
                  <a:moveTo>
                    <a:pt x="521" y="0"/>
                  </a:moveTo>
                  <a:lnTo>
                    <a:pt x="0" y="120"/>
                  </a:lnTo>
                  <a:lnTo>
                    <a:pt x="150997" y="104647"/>
                  </a:lnTo>
                  <a:lnTo>
                    <a:pt x="126807" y="77101"/>
                  </a:lnTo>
                  <a:cubicBezTo>
                    <a:pt x="90726" y="43425"/>
                    <a:pt x="48630" y="17725"/>
                    <a:pt x="521" y="0"/>
                  </a:cubicBez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4167E088-E11C-4FEB-B114-9212EC156303}"/>
                </a:ext>
              </a:extLst>
            </p:cNvPr>
            <p:cNvSpPr/>
            <p:nvPr/>
          </p:nvSpPr>
          <p:spPr>
            <a:xfrm flipH="1">
              <a:off x="8445756" y="3972683"/>
              <a:ext cx="979704" cy="474002"/>
            </a:xfrm>
            <a:custGeom>
              <a:avLst/>
              <a:gdLst/>
              <a:ahLst/>
              <a:cxnLst/>
              <a:rect l="l" t="t" r="r" b="b"/>
              <a:pathLst>
                <a:path w="979704" h="474002">
                  <a:moveTo>
                    <a:pt x="97232" y="0"/>
                  </a:moveTo>
                  <a:cubicBezTo>
                    <a:pt x="32411" y="0"/>
                    <a:pt x="0" y="54693"/>
                    <a:pt x="0" y="164078"/>
                  </a:cubicBezTo>
                  <a:cubicBezTo>
                    <a:pt x="0" y="354489"/>
                    <a:pt x="274476" y="449694"/>
                    <a:pt x="823427" y="449694"/>
                  </a:cubicBezTo>
                  <a:cubicBezTo>
                    <a:pt x="823427" y="465900"/>
                    <a:pt x="839632" y="474002"/>
                    <a:pt x="872043" y="474002"/>
                  </a:cubicBezTo>
                  <a:cubicBezTo>
                    <a:pt x="903440" y="474002"/>
                    <a:pt x="931546" y="458050"/>
                    <a:pt x="956360" y="426146"/>
                  </a:cubicBezTo>
                  <a:lnTo>
                    <a:pt x="979704" y="385964"/>
                  </a:lnTo>
                  <a:lnTo>
                    <a:pt x="616202" y="134328"/>
                  </a:lnTo>
                  <a:lnTo>
                    <a:pt x="563163" y="126619"/>
                  </a:lnTo>
                  <a:cubicBezTo>
                    <a:pt x="316350" y="88290"/>
                    <a:pt x="161040" y="46084"/>
                    <a:pt x="97232"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36278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67C0FEEE-F080-4B79-B266-BDBD85AF1AC5}"/>
              </a:ext>
            </a:extLst>
          </p:cNvPr>
          <p:cNvPicPr>
            <a:picLocks noChangeAspect="1"/>
          </p:cNvPicPr>
          <p:nvPr/>
        </p:nvPicPr>
        <p:blipFill>
          <a:blip r:embed="rId2"/>
          <a:stretch>
            <a:fillRect/>
          </a:stretch>
        </p:blipFill>
        <p:spPr>
          <a:xfrm>
            <a:off x="989330" y="1426845"/>
            <a:ext cx="9999134" cy="4004310"/>
          </a:xfrm>
          <a:prstGeom prst="rect">
            <a:avLst/>
          </a:prstGeom>
        </p:spPr>
      </p:pic>
    </p:spTree>
    <p:extLst>
      <p:ext uri="{BB962C8B-B14F-4D97-AF65-F5344CB8AC3E}">
        <p14:creationId xmlns:p14="http://schemas.microsoft.com/office/powerpoint/2010/main" val="132495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3913</Words>
  <Application>Microsoft Office PowerPoint</Application>
  <PresentationFormat>宽屏</PresentationFormat>
  <Paragraphs>228</Paragraphs>
  <Slides>40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-apple-system</vt:lpstr>
      <vt:lpstr>等线</vt:lpstr>
      <vt:lpstr>等线 Light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2019-09-15T16:48:50Z</dcterms:created>
  <dcterms:modified xsi:type="dcterms:W3CDTF">2020-07-01T10:37:41Z</dcterms:modified>
</cp:coreProperties>
</file>