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6" d="100"/>
          <a:sy n="66" d="100"/>
        </p:scale>
        <p:origin x="51"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5059C3-6A89-4494-99FF-5A4D6FFD50EB}" type="datetimeFigureOut">
              <a:rPr lang="en-US" dirty="0"/>
              <a:t>5/23/2020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D525BB-DA17-4BA0-B3C8-3AC3ABC827E6}" type="datetimeFigureOut">
              <a:rPr lang="en-US" dirty="0"/>
              <a:t>5/23/2020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C4C9A-3960-41CF-A4E9-2A8FB932454B}" type="datetimeFigureOut">
              <a:rPr lang="en-US" dirty="0"/>
              <a:t>5/23/2020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5/23/2020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FBC02-669B-446F-A973-3AA996C64566}"/>
              </a:ext>
            </a:extLst>
          </p:cNvPr>
          <p:cNvSpPr>
            <a:spLocks noGrp="1"/>
          </p:cNvSpPr>
          <p:nvPr>
            <p:ph type="ctrTitle"/>
          </p:nvPr>
        </p:nvSpPr>
        <p:spPr>
          <a:xfrm>
            <a:off x="2211185" y="3428998"/>
            <a:ext cx="6558742" cy="2268559"/>
          </a:xfrm>
        </p:spPr>
        <p:txBody>
          <a:bodyPr/>
          <a:lstStyle/>
          <a:p>
            <a:r>
              <a:rPr lang="zh-CN" altLang="en-US" dirty="0"/>
              <a:t>大数据技术与软件</a:t>
            </a:r>
          </a:p>
        </p:txBody>
      </p:sp>
      <p:sp>
        <p:nvSpPr>
          <p:cNvPr id="3" name="副标题 2">
            <a:extLst>
              <a:ext uri="{FF2B5EF4-FFF2-40B4-BE49-F238E27FC236}">
                <a16:creationId xmlns:a16="http://schemas.microsoft.com/office/drawing/2014/main" id="{A59B90EF-28A6-450B-B619-C1FF02DDB1B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8866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594DDA-7D86-4E26-BBBE-16CEB2E9881C}"/>
              </a:ext>
            </a:extLst>
          </p:cNvPr>
          <p:cNvPicPr>
            <a:picLocks noChangeAspect="1"/>
          </p:cNvPicPr>
          <p:nvPr/>
        </p:nvPicPr>
        <p:blipFill>
          <a:blip r:embed="rId2"/>
          <a:stretch>
            <a:fillRect/>
          </a:stretch>
        </p:blipFill>
        <p:spPr>
          <a:xfrm>
            <a:off x="2738905" y="132420"/>
            <a:ext cx="6039335" cy="6593160"/>
          </a:xfrm>
          <a:prstGeom prst="rect">
            <a:avLst/>
          </a:prstGeom>
        </p:spPr>
      </p:pic>
    </p:spTree>
    <p:extLst>
      <p:ext uri="{BB962C8B-B14F-4D97-AF65-F5344CB8AC3E}">
        <p14:creationId xmlns:p14="http://schemas.microsoft.com/office/powerpoint/2010/main" val="289815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4154984"/>
          </a:xfrm>
          <a:prstGeom prst="rect">
            <a:avLst/>
          </a:prstGeom>
          <a:noFill/>
        </p:spPr>
        <p:txBody>
          <a:bodyPr wrap="square" rtlCol="0">
            <a:spAutoFit/>
          </a:bodyPr>
          <a:lstStyle/>
          <a:p>
            <a:r>
              <a:rPr lang="en-US" altLang="zh-CN" sz="3200" b="1" dirty="0">
                <a:latin typeface="+mn-ea"/>
              </a:rPr>
              <a:t>4.5.</a:t>
            </a:r>
            <a:r>
              <a:rPr lang="zh-CN" altLang="en-US" sz="3200" b="1" dirty="0">
                <a:latin typeface="+mn-ea"/>
              </a:rPr>
              <a:t>前沿技术如何应用到软件产品以及软件产品范例；</a:t>
            </a:r>
            <a:endParaRPr lang="en-US" altLang="zh-CN" sz="3200" b="1" dirty="0">
              <a:latin typeface="+mn-ea"/>
            </a:endParaRPr>
          </a:p>
          <a:p>
            <a:r>
              <a:rPr lang="en-US" altLang="zh-CN" sz="2000" dirty="0">
                <a:latin typeface="+mn-ea"/>
              </a:rPr>
              <a:t>4.5.1.</a:t>
            </a:r>
            <a:r>
              <a:rPr lang="zh-CN" altLang="en-US" sz="2000" dirty="0">
                <a:latin typeface="+mn-ea"/>
              </a:rPr>
              <a:t>大数据平台</a:t>
            </a:r>
          </a:p>
          <a:p>
            <a:endParaRPr lang="zh-CN" altLang="en-US" sz="2000" dirty="0">
              <a:latin typeface="+mn-ea"/>
            </a:endParaRPr>
          </a:p>
          <a:p>
            <a:r>
              <a:rPr lang="en-US" altLang="zh-CN" sz="2000" dirty="0">
                <a:latin typeface="+mn-ea"/>
              </a:rPr>
              <a:t>1. </a:t>
            </a:r>
            <a:r>
              <a:rPr lang="zh-CN" altLang="en-US" sz="2000" dirty="0">
                <a:latin typeface="+mn-ea"/>
              </a:rPr>
              <a:t>星环科技</a:t>
            </a:r>
          </a:p>
          <a:p>
            <a:endParaRPr lang="zh-CN" altLang="en-US" sz="2000" dirty="0">
              <a:latin typeface="+mn-ea"/>
            </a:endParaRPr>
          </a:p>
          <a:p>
            <a:r>
              <a:rPr lang="zh-CN" altLang="en-US" sz="2000" dirty="0">
                <a:latin typeface="+mn-ea"/>
              </a:rPr>
              <a:t>   ​	</a:t>
            </a:r>
            <a:r>
              <a:rPr lang="en-US" altLang="zh-CN" sz="2000" dirty="0" err="1">
                <a:latin typeface="+mn-ea"/>
              </a:rPr>
              <a:t>Transwarp</a:t>
            </a:r>
            <a:r>
              <a:rPr lang="en-US" altLang="zh-CN" sz="2000" dirty="0">
                <a:latin typeface="+mn-ea"/>
              </a:rPr>
              <a:t> Data Hub</a:t>
            </a:r>
            <a:r>
              <a:rPr lang="zh-CN" altLang="en-US" sz="2000" dirty="0">
                <a:latin typeface="+mn-ea"/>
              </a:rPr>
              <a:t>（简称</a:t>
            </a:r>
            <a:r>
              <a:rPr lang="en-US" altLang="zh-CN" sz="2000" dirty="0">
                <a:latin typeface="+mn-ea"/>
              </a:rPr>
              <a:t>TDH</a:t>
            </a:r>
            <a:r>
              <a:rPr lang="zh-CN" altLang="en-US" sz="2000" dirty="0">
                <a:latin typeface="+mn-ea"/>
              </a:rPr>
              <a:t>）是星环信息科技（上海）有限公司研发的企业级大数据平台，经过这些年的快速成长，不断发展成熟，在邮政、交通、金融等行业获得了大量的部署实施经验，同时向新生的大数据技术领域进行积极的拓展和探索。</a:t>
            </a:r>
          </a:p>
          <a:p>
            <a:endParaRPr lang="zh-CN" altLang="en-US" sz="2000" dirty="0">
              <a:latin typeface="+mn-ea"/>
            </a:endParaRPr>
          </a:p>
        </p:txBody>
      </p:sp>
    </p:spTree>
    <p:extLst>
      <p:ext uri="{BB962C8B-B14F-4D97-AF65-F5344CB8AC3E}">
        <p14:creationId xmlns:p14="http://schemas.microsoft.com/office/powerpoint/2010/main" val="369671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5693866"/>
          </a:xfrm>
          <a:prstGeom prst="rect">
            <a:avLst/>
          </a:prstGeom>
          <a:noFill/>
        </p:spPr>
        <p:txBody>
          <a:bodyPr wrap="square" rtlCol="0">
            <a:spAutoFit/>
          </a:bodyPr>
          <a:lstStyle/>
          <a:p>
            <a:r>
              <a:rPr lang="en-US" altLang="zh-CN" sz="3200" b="1" dirty="0">
                <a:latin typeface="+mn-ea"/>
              </a:rPr>
              <a:t>4.5.</a:t>
            </a:r>
            <a:r>
              <a:rPr lang="zh-CN" altLang="en-US" sz="3200" b="1" dirty="0">
                <a:latin typeface="+mn-ea"/>
              </a:rPr>
              <a:t>前沿技术如何应用到软件产品以及软件产品范例；</a:t>
            </a:r>
            <a:endParaRPr lang="en-US" altLang="zh-CN" sz="3200" b="1" dirty="0">
              <a:latin typeface="+mn-ea"/>
            </a:endParaRPr>
          </a:p>
          <a:p>
            <a:r>
              <a:rPr lang="en-US" altLang="zh-CN" sz="2000" dirty="0">
                <a:latin typeface="+mn-ea"/>
              </a:rPr>
              <a:t>4.5.2.</a:t>
            </a:r>
            <a:r>
              <a:rPr lang="zh-CN" altLang="en-US" sz="2000" dirty="0">
                <a:latin typeface="+mn-ea"/>
              </a:rPr>
              <a:t>云端大数据</a:t>
            </a:r>
          </a:p>
          <a:p>
            <a:endParaRPr lang="zh-CN" altLang="en-US" sz="2000" dirty="0">
              <a:latin typeface="+mn-ea"/>
            </a:endParaRPr>
          </a:p>
          <a:p>
            <a:r>
              <a:rPr lang="en-US" altLang="zh-CN" sz="2000" dirty="0">
                <a:latin typeface="+mn-ea"/>
              </a:rPr>
              <a:t>1. </a:t>
            </a:r>
            <a:r>
              <a:rPr lang="zh-CN" altLang="en-US" sz="2000" dirty="0">
                <a:latin typeface="+mn-ea"/>
              </a:rPr>
              <a:t>阿里云</a:t>
            </a:r>
          </a:p>
          <a:p>
            <a:endParaRPr lang="zh-CN" altLang="en-US" sz="2000" dirty="0">
              <a:latin typeface="+mn-ea"/>
            </a:endParaRPr>
          </a:p>
          <a:p>
            <a:r>
              <a:rPr lang="zh-CN" altLang="en-US" sz="2000" dirty="0">
                <a:latin typeface="+mn-ea"/>
              </a:rPr>
              <a:t>   ​	阿里云创立于</a:t>
            </a:r>
            <a:r>
              <a:rPr lang="en-US" altLang="zh-CN" sz="2000" dirty="0">
                <a:latin typeface="+mn-ea"/>
              </a:rPr>
              <a:t>2009</a:t>
            </a:r>
            <a:r>
              <a:rPr lang="zh-CN" altLang="en-US" sz="2000" dirty="0">
                <a:latin typeface="+mn-ea"/>
              </a:rPr>
              <a:t>年，是全球领先的云计算及人工智能科技公司，致力于以在线公共</a:t>
            </a:r>
            <a:r>
              <a:rPr lang="en-US" altLang="zh-CN" sz="2000" dirty="0">
                <a:latin typeface="+mn-ea"/>
              </a:rPr>
              <a:t>[</a:t>
            </a:r>
            <a:r>
              <a:rPr lang="zh-CN" altLang="en-US" sz="2000" dirty="0">
                <a:latin typeface="+mn-ea"/>
              </a:rPr>
              <a:t>服务的</a:t>
            </a:r>
            <a:r>
              <a:rPr lang="en-US" altLang="zh-CN" sz="2000" dirty="0">
                <a:latin typeface="+mn-ea"/>
              </a:rPr>
              <a:t>[</a:t>
            </a:r>
            <a:r>
              <a:rPr lang="zh-CN" altLang="en-US" sz="2000" dirty="0">
                <a:latin typeface="+mn-ea"/>
              </a:rPr>
              <a:t>方式，提供</a:t>
            </a:r>
            <a:r>
              <a:rPr lang="en-US" altLang="zh-CN" sz="2000" dirty="0">
                <a:latin typeface="+mn-ea"/>
              </a:rPr>
              <a:t>[</a:t>
            </a:r>
            <a:r>
              <a:rPr lang="zh-CN" altLang="en-US" sz="2000" dirty="0">
                <a:latin typeface="+mn-ea"/>
              </a:rPr>
              <a:t>安全、可靠的计算和数据处理能力，让计算和人工智能成为普惠</a:t>
            </a:r>
            <a:r>
              <a:rPr lang="en-US" altLang="zh-CN" sz="2000" dirty="0">
                <a:latin typeface="+mn-ea"/>
              </a:rPr>
              <a:t>[</a:t>
            </a:r>
            <a:r>
              <a:rPr lang="zh-CN" altLang="en-US" sz="2000" dirty="0">
                <a:latin typeface="+mn-ea"/>
              </a:rPr>
              <a:t>科技。</a:t>
            </a:r>
          </a:p>
          <a:p>
            <a:endParaRPr lang="zh-CN" altLang="en-US" sz="2000" dirty="0">
              <a:latin typeface="+mn-ea"/>
            </a:endParaRPr>
          </a:p>
          <a:p>
            <a:r>
              <a:rPr lang="zh-CN" altLang="en-US" sz="2000" dirty="0">
                <a:latin typeface="+mn-ea"/>
              </a:rPr>
              <a:t>   ​	阿里云服务着制造、金融、政务、交通、医疗、电信、能源等众多领域的领军企业，包括中国联通、</a:t>
            </a:r>
            <a:r>
              <a:rPr lang="en-US" altLang="zh-CN" sz="2000" dirty="0">
                <a:latin typeface="+mn-ea"/>
              </a:rPr>
              <a:t>12306</a:t>
            </a:r>
            <a:r>
              <a:rPr lang="zh-CN" altLang="en-US" sz="2000" dirty="0">
                <a:latin typeface="+mn-ea"/>
              </a:rPr>
              <a:t>、中石化、中石油、飞利浦、华大基因等大型企业客户，以及微博、知乎、锤子科技等明星互联网公司。在天猫双</a:t>
            </a:r>
            <a:r>
              <a:rPr lang="en-US" altLang="zh-CN" sz="2000" dirty="0">
                <a:latin typeface="+mn-ea"/>
              </a:rPr>
              <a:t>11</a:t>
            </a:r>
            <a:r>
              <a:rPr lang="zh-CN" altLang="en-US" sz="2000" dirty="0">
                <a:latin typeface="+mn-ea"/>
              </a:rPr>
              <a:t>全球狂欢节、</a:t>
            </a:r>
            <a:r>
              <a:rPr lang="en-US" altLang="zh-CN" sz="2000" dirty="0">
                <a:latin typeface="+mn-ea"/>
              </a:rPr>
              <a:t>12306</a:t>
            </a:r>
            <a:r>
              <a:rPr lang="zh-CN" altLang="en-US" sz="2000" dirty="0">
                <a:latin typeface="+mn-ea"/>
              </a:rPr>
              <a:t>春运购票等极富挑战的应用场景中，阿里云保持着良好的运行纪录 。</a:t>
            </a:r>
          </a:p>
        </p:txBody>
      </p:sp>
    </p:spTree>
    <p:extLst>
      <p:ext uri="{BB962C8B-B14F-4D97-AF65-F5344CB8AC3E}">
        <p14:creationId xmlns:p14="http://schemas.microsoft.com/office/powerpoint/2010/main" val="224008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046988"/>
          </a:xfrm>
          <a:prstGeom prst="rect">
            <a:avLst/>
          </a:prstGeom>
          <a:noFill/>
        </p:spPr>
        <p:txBody>
          <a:bodyPr wrap="square" rtlCol="0">
            <a:spAutoFit/>
          </a:bodyPr>
          <a:lstStyle/>
          <a:p>
            <a:r>
              <a:rPr lang="en-US" altLang="zh-CN" sz="3200" b="1" dirty="0">
                <a:latin typeface="+mn-ea"/>
              </a:rPr>
              <a:t>4.6.</a:t>
            </a:r>
            <a:r>
              <a:rPr lang="zh-CN" altLang="en-US" sz="3200" b="1" dirty="0">
                <a:latin typeface="+mn-ea"/>
              </a:rPr>
              <a:t>前沿技术的应用开发框架概述；</a:t>
            </a:r>
            <a:endParaRPr lang="zh-CN" altLang="en-US" sz="2000" dirty="0">
              <a:latin typeface="+mn-ea"/>
            </a:endParaRPr>
          </a:p>
          <a:p>
            <a:r>
              <a:rPr lang="en-US" altLang="zh-CN" sz="2000" dirty="0">
                <a:latin typeface="+mn-ea"/>
              </a:rPr>
              <a:t>4.6.1.Apache Hadoop</a:t>
            </a:r>
          </a:p>
          <a:p>
            <a:endParaRPr lang="zh-CN" altLang="en-US" sz="2000" dirty="0">
              <a:latin typeface="+mn-ea"/>
            </a:endParaRPr>
          </a:p>
          <a:p>
            <a:r>
              <a:rPr lang="en-US" altLang="zh-CN" sz="2000" dirty="0">
                <a:latin typeface="+mn-ea"/>
              </a:rPr>
              <a:t>Apache Hadoop</a:t>
            </a:r>
            <a:r>
              <a:rPr lang="zh-CN" altLang="en-US" sz="2000" dirty="0">
                <a:latin typeface="+mn-ea"/>
              </a:rPr>
              <a:t>是一款支持数据密集型分布式应用程序并以</a:t>
            </a:r>
            <a:r>
              <a:rPr lang="en-US" altLang="zh-CN" sz="2000" dirty="0">
                <a:latin typeface="+mn-ea"/>
              </a:rPr>
              <a:t>Apache 2.0</a:t>
            </a:r>
            <a:r>
              <a:rPr lang="zh-CN" altLang="en-US" sz="2000" dirty="0">
                <a:latin typeface="+mn-ea"/>
              </a:rPr>
              <a:t>许可协议发布的开源软件框架。它支持在商品硬件构建的大型集群上运行的应用程序。</a:t>
            </a:r>
            <a:r>
              <a:rPr lang="en-US" altLang="zh-CN" sz="2000" dirty="0">
                <a:latin typeface="+mn-ea"/>
              </a:rPr>
              <a:t>Hadoop</a:t>
            </a:r>
            <a:r>
              <a:rPr lang="zh-CN" altLang="en-US" sz="2000" dirty="0">
                <a:latin typeface="+mn-ea"/>
              </a:rPr>
              <a:t>是根据</a:t>
            </a:r>
            <a:r>
              <a:rPr lang="en-US" altLang="zh-CN" sz="2000" dirty="0">
                <a:latin typeface="+mn-ea"/>
              </a:rPr>
              <a:t>[</a:t>
            </a:r>
            <a:r>
              <a:rPr lang="zh-CN" altLang="en-US" sz="2000" dirty="0">
                <a:latin typeface="+mn-ea"/>
              </a:rPr>
              <a:t>谷歌公司发表的</a:t>
            </a:r>
            <a:r>
              <a:rPr lang="en-US" altLang="zh-CN" sz="2000" dirty="0">
                <a:latin typeface="+mn-ea"/>
              </a:rPr>
              <a:t>MapReduce </a:t>
            </a:r>
            <a:r>
              <a:rPr lang="zh-CN" altLang="en-US" sz="2000" dirty="0">
                <a:latin typeface="+mn-ea"/>
              </a:rPr>
              <a:t>和</a:t>
            </a:r>
            <a:r>
              <a:rPr lang="en-US" altLang="zh-CN" sz="2000" dirty="0">
                <a:latin typeface="+mn-ea"/>
              </a:rPr>
              <a:t>Google</a:t>
            </a:r>
            <a:r>
              <a:rPr lang="zh-CN" altLang="en-US" sz="2000" dirty="0">
                <a:latin typeface="+mn-ea"/>
              </a:rPr>
              <a:t>文件系统的论文自行实现而成。所有的</a:t>
            </a:r>
            <a:r>
              <a:rPr lang="en-US" altLang="zh-CN" sz="2000" dirty="0">
                <a:latin typeface="+mn-ea"/>
              </a:rPr>
              <a:t>Hadoop</a:t>
            </a:r>
            <a:r>
              <a:rPr lang="zh-CN" altLang="en-US" sz="2000" dirty="0">
                <a:latin typeface="+mn-ea"/>
              </a:rPr>
              <a:t>模块都有一个基本假设，即硬件故障是常见情况，应该由框架自动处理。</a:t>
            </a:r>
          </a:p>
        </p:txBody>
      </p:sp>
    </p:spTree>
    <p:extLst>
      <p:ext uri="{BB962C8B-B14F-4D97-AF65-F5344CB8AC3E}">
        <p14:creationId xmlns:p14="http://schemas.microsoft.com/office/powerpoint/2010/main" val="79557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046988"/>
          </a:xfrm>
          <a:prstGeom prst="rect">
            <a:avLst/>
          </a:prstGeom>
          <a:noFill/>
        </p:spPr>
        <p:txBody>
          <a:bodyPr wrap="square" rtlCol="0">
            <a:spAutoFit/>
          </a:bodyPr>
          <a:lstStyle/>
          <a:p>
            <a:r>
              <a:rPr lang="en-US" altLang="zh-CN" sz="3200" b="1" dirty="0">
                <a:latin typeface="+mn-ea"/>
              </a:rPr>
              <a:t>4.6.</a:t>
            </a:r>
            <a:r>
              <a:rPr lang="zh-CN" altLang="en-US" sz="3200" b="1" dirty="0">
                <a:latin typeface="+mn-ea"/>
              </a:rPr>
              <a:t>前沿技术的应用开发框架概述；</a:t>
            </a:r>
            <a:endParaRPr lang="zh-CN" altLang="en-US" sz="2000" dirty="0">
              <a:latin typeface="+mn-ea"/>
            </a:endParaRPr>
          </a:p>
          <a:p>
            <a:r>
              <a:rPr lang="en-US" altLang="zh-CN" sz="2000" dirty="0">
                <a:latin typeface="+mn-ea"/>
              </a:rPr>
              <a:t>4.6.1.Apache Hadoop</a:t>
            </a:r>
          </a:p>
          <a:p>
            <a:endParaRPr lang="zh-CN" altLang="en-US" sz="2000" dirty="0">
              <a:latin typeface="+mn-ea"/>
            </a:endParaRPr>
          </a:p>
          <a:p>
            <a:r>
              <a:rPr lang="en-US" altLang="zh-CN" sz="2000" dirty="0">
                <a:latin typeface="+mn-ea"/>
              </a:rPr>
              <a:t>Apache Hadoop</a:t>
            </a:r>
            <a:r>
              <a:rPr lang="zh-CN" altLang="en-US" sz="2000" dirty="0">
                <a:latin typeface="+mn-ea"/>
              </a:rPr>
              <a:t>是一款支持数据密集型分布式应用程序并以</a:t>
            </a:r>
            <a:r>
              <a:rPr lang="en-US" altLang="zh-CN" sz="2000" dirty="0">
                <a:latin typeface="+mn-ea"/>
              </a:rPr>
              <a:t>Apache 2.0</a:t>
            </a:r>
            <a:r>
              <a:rPr lang="zh-CN" altLang="en-US" sz="2000" dirty="0">
                <a:latin typeface="+mn-ea"/>
              </a:rPr>
              <a:t>许可协议发布的开源软件框架。它支持在商品硬件构建的大型集群上运行的应用程序。</a:t>
            </a:r>
            <a:r>
              <a:rPr lang="en-US" altLang="zh-CN" sz="2000" dirty="0">
                <a:latin typeface="+mn-ea"/>
              </a:rPr>
              <a:t>Hadoop</a:t>
            </a:r>
            <a:r>
              <a:rPr lang="zh-CN" altLang="en-US" sz="2000" dirty="0">
                <a:latin typeface="+mn-ea"/>
              </a:rPr>
              <a:t>是根据</a:t>
            </a:r>
            <a:r>
              <a:rPr lang="en-US" altLang="zh-CN" sz="2000" dirty="0">
                <a:latin typeface="+mn-ea"/>
              </a:rPr>
              <a:t>[</a:t>
            </a:r>
            <a:r>
              <a:rPr lang="zh-CN" altLang="en-US" sz="2000" dirty="0">
                <a:latin typeface="+mn-ea"/>
              </a:rPr>
              <a:t>谷歌公司发表的</a:t>
            </a:r>
            <a:r>
              <a:rPr lang="en-US" altLang="zh-CN" sz="2000" dirty="0">
                <a:latin typeface="+mn-ea"/>
              </a:rPr>
              <a:t>MapReduce </a:t>
            </a:r>
            <a:r>
              <a:rPr lang="zh-CN" altLang="en-US" sz="2000" dirty="0">
                <a:latin typeface="+mn-ea"/>
              </a:rPr>
              <a:t>和</a:t>
            </a:r>
            <a:r>
              <a:rPr lang="en-US" altLang="zh-CN" sz="2000" dirty="0">
                <a:latin typeface="+mn-ea"/>
              </a:rPr>
              <a:t>Google</a:t>
            </a:r>
            <a:r>
              <a:rPr lang="zh-CN" altLang="en-US" sz="2000" dirty="0">
                <a:latin typeface="+mn-ea"/>
              </a:rPr>
              <a:t>文件系统的论文自行实现而成。所有的</a:t>
            </a:r>
            <a:r>
              <a:rPr lang="en-US" altLang="zh-CN" sz="2000" dirty="0">
                <a:latin typeface="+mn-ea"/>
              </a:rPr>
              <a:t>Hadoop</a:t>
            </a:r>
            <a:r>
              <a:rPr lang="zh-CN" altLang="en-US" sz="2000" dirty="0">
                <a:latin typeface="+mn-ea"/>
              </a:rPr>
              <a:t>模块都有一个基本假设，即硬件故障是常见情况，应该由框架自动处理。</a:t>
            </a:r>
          </a:p>
        </p:txBody>
      </p:sp>
    </p:spTree>
    <p:extLst>
      <p:ext uri="{BB962C8B-B14F-4D97-AF65-F5344CB8AC3E}">
        <p14:creationId xmlns:p14="http://schemas.microsoft.com/office/powerpoint/2010/main" val="181071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046988"/>
          </a:xfrm>
          <a:prstGeom prst="rect">
            <a:avLst/>
          </a:prstGeom>
          <a:noFill/>
        </p:spPr>
        <p:txBody>
          <a:bodyPr wrap="square" rtlCol="0">
            <a:spAutoFit/>
          </a:bodyPr>
          <a:lstStyle/>
          <a:p>
            <a:r>
              <a:rPr lang="en-US" altLang="zh-CN" sz="3200" b="1" dirty="0">
                <a:latin typeface="+mn-ea"/>
              </a:rPr>
              <a:t>4.6.</a:t>
            </a:r>
            <a:r>
              <a:rPr lang="zh-CN" altLang="en-US" sz="3200" b="1" dirty="0">
                <a:latin typeface="+mn-ea"/>
              </a:rPr>
              <a:t>前沿技术的应用开发框架概述；</a:t>
            </a:r>
            <a:endParaRPr lang="zh-CN" altLang="en-US" sz="2000" dirty="0">
              <a:latin typeface="+mn-ea"/>
            </a:endParaRPr>
          </a:p>
          <a:p>
            <a:r>
              <a:rPr lang="en-US" altLang="zh-CN" sz="2000" dirty="0">
                <a:latin typeface="+mn-ea"/>
              </a:rPr>
              <a:t>4.6.2.Apache Hive</a:t>
            </a:r>
          </a:p>
          <a:p>
            <a:endParaRPr lang="zh-CN" altLang="en-US" sz="2000" dirty="0">
              <a:latin typeface="+mn-ea"/>
            </a:endParaRPr>
          </a:p>
          <a:p>
            <a:r>
              <a:rPr lang="en-US" altLang="zh-CN" sz="2000" dirty="0">
                <a:latin typeface="+mn-ea"/>
              </a:rPr>
              <a:t>Apache Hive</a:t>
            </a:r>
            <a:r>
              <a:rPr lang="zh-CN" altLang="en-US" sz="2000" dirty="0">
                <a:latin typeface="+mn-ea"/>
              </a:rPr>
              <a:t>是一个建立在</a:t>
            </a:r>
            <a:r>
              <a:rPr lang="en-US" altLang="zh-CN" sz="2000" dirty="0">
                <a:latin typeface="+mn-ea"/>
              </a:rPr>
              <a:t>Hadoop</a:t>
            </a:r>
            <a:r>
              <a:rPr lang="zh-CN" altLang="en-US" sz="2000" dirty="0">
                <a:latin typeface="+mn-ea"/>
              </a:rPr>
              <a:t>架构之上的数据仓库。它能够提供数据的精炼，查询和分析。</a:t>
            </a:r>
            <a:r>
              <a:rPr lang="en-US" altLang="zh-CN" sz="2000" dirty="0">
                <a:latin typeface="+mn-ea"/>
              </a:rPr>
              <a:t>Apache Hive</a:t>
            </a:r>
            <a:r>
              <a:rPr lang="zh-CN" altLang="en-US" sz="2000" dirty="0">
                <a:latin typeface="+mn-ea"/>
              </a:rPr>
              <a:t>起初由</a:t>
            </a:r>
            <a:r>
              <a:rPr lang="en-US" altLang="zh-CN" sz="2000" dirty="0">
                <a:latin typeface="+mn-ea"/>
              </a:rPr>
              <a:t>Facebook</a:t>
            </a:r>
            <a:r>
              <a:rPr lang="zh-CN" altLang="en-US" sz="2000" dirty="0">
                <a:latin typeface="+mn-ea"/>
              </a:rPr>
              <a:t>开发，目前也有其他公司使用和开发</a:t>
            </a:r>
            <a:r>
              <a:rPr lang="en-US" altLang="zh-CN" sz="2000" dirty="0">
                <a:latin typeface="+mn-ea"/>
              </a:rPr>
              <a:t>Apache Hive</a:t>
            </a:r>
            <a:r>
              <a:rPr lang="zh-CN" altLang="en-US" sz="2000" dirty="0">
                <a:latin typeface="+mn-ea"/>
              </a:rPr>
              <a:t>，例如</a:t>
            </a:r>
            <a:r>
              <a:rPr lang="en-US" altLang="zh-CN" sz="2000" dirty="0">
                <a:latin typeface="+mn-ea"/>
              </a:rPr>
              <a:t>Netflix</a:t>
            </a:r>
            <a:r>
              <a:rPr lang="zh-CN" altLang="en-US" sz="2000" dirty="0">
                <a:latin typeface="+mn-ea"/>
              </a:rPr>
              <a:t>等。亚马逊公司也开发了一个定制版本的</a:t>
            </a:r>
            <a:r>
              <a:rPr lang="en-US" altLang="zh-CN" sz="2000" dirty="0">
                <a:latin typeface="+mn-ea"/>
              </a:rPr>
              <a:t>Apache Hive</a:t>
            </a:r>
            <a:r>
              <a:rPr lang="zh-CN" altLang="en-US" sz="2000" dirty="0">
                <a:latin typeface="+mn-ea"/>
              </a:rPr>
              <a:t>，亚马逊网络服务包中的</a:t>
            </a:r>
            <a:r>
              <a:rPr lang="en-US" altLang="zh-CN" sz="2000" dirty="0">
                <a:latin typeface="+mn-ea"/>
              </a:rPr>
              <a:t>Amazon Elastic MapReduce</a:t>
            </a:r>
            <a:r>
              <a:rPr lang="zh-CN" altLang="en-US" sz="2000" dirty="0">
                <a:latin typeface="+mn-ea"/>
              </a:rPr>
              <a:t>包含了该定制版本。</a:t>
            </a:r>
          </a:p>
        </p:txBody>
      </p:sp>
    </p:spTree>
    <p:extLst>
      <p:ext uri="{BB962C8B-B14F-4D97-AF65-F5344CB8AC3E}">
        <p14:creationId xmlns:p14="http://schemas.microsoft.com/office/powerpoint/2010/main" val="304867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046988"/>
          </a:xfrm>
          <a:prstGeom prst="rect">
            <a:avLst/>
          </a:prstGeom>
          <a:noFill/>
        </p:spPr>
        <p:txBody>
          <a:bodyPr wrap="square" rtlCol="0">
            <a:spAutoFit/>
          </a:bodyPr>
          <a:lstStyle/>
          <a:p>
            <a:r>
              <a:rPr lang="en-US" altLang="zh-CN" sz="3200" b="1" dirty="0">
                <a:latin typeface="+mn-ea"/>
              </a:rPr>
              <a:t>4.6.</a:t>
            </a:r>
            <a:r>
              <a:rPr lang="zh-CN" altLang="en-US" sz="3200" b="1" dirty="0">
                <a:latin typeface="+mn-ea"/>
              </a:rPr>
              <a:t>前沿技术的应用开发框架概述；</a:t>
            </a:r>
            <a:endParaRPr lang="zh-CN" altLang="en-US" sz="2000" dirty="0">
              <a:latin typeface="+mn-ea"/>
            </a:endParaRPr>
          </a:p>
          <a:p>
            <a:r>
              <a:rPr lang="en-US" altLang="zh-CN" sz="2000" dirty="0">
                <a:latin typeface="+mn-ea"/>
              </a:rPr>
              <a:t>4.6.3.Apache Spark</a:t>
            </a:r>
          </a:p>
          <a:p>
            <a:endParaRPr lang="zh-CN" altLang="en-US" sz="2000" dirty="0">
              <a:latin typeface="+mn-ea"/>
            </a:endParaRPr>
          </a:p>
          <a:p>
            <a:r>
              <a:rPr lang="en-US" altLang="zh-CN" sz="2000" dirty="0">
                <a:latin typeface="+mn-ea"/>
              </a:rPr>
              <a:t>Spark</a:t>
            </a:r>
            <a:r>
              <a:rPr lang="zh-CN" altLang="en-US" sz="2000" dirty="0">
                <a:latin typeface="+mn-ea"/>
              </a:rPr>
              <a:t>在</a:t>
            </a:r>
            <a:r>
              <a:rPr lang="en-US" altLang="zh-CN" sz="2000" dirty="0">
                <a:latin typeface="+mn-ea"/>
              </a:rPr>
              <a:t>2009</a:t>
            </a:r>
            <a:r>
              <a:rPr lang="zh-CN" altLang="en-US" sz="2000" dirty="0">
                <a:latin typeface="+mn-ea"/>
              </a:rPr>
              <a:t>年由</a:t>
            </a:r>
            <a:r>
              <a:rPr lang="en-US" altLang="zh-CN" sz="2000" dirty="0">
                <a:latin typeface="+mn-ea"/>
              </a:rPr>
              <a:t>[</a:t>
            </a:r>
            <a:r>
              <a:rPr lang="en-US" altLang="zh-CN" sz="2000" dirty="0" err="1">
                <a:latin typeface="+mn-ea"/>
              </a:rPr>
              <a:t>Matei</a:t>
            </a:r>
            <a:r>
              <a:rPr lang="en-US" altLang="zh-CN" sz="2000" dirty="0">
                <a:latin typeface="+mn-ea"/>
              </a:rPr>
              <a:t> </a:t>
            </a:r>
            <a:r>
              <a:rPr lang="en-US" altLang="zh-CN" sz="2000" dirty="0" err="1">
                <a:latin typeface="+mn-ea"/>
              </a:rPr>
              <a:t>Zaharia</a:t>
            </a:r>
            <a:r>
              <a:rPr lang="zh-CN" altLang="en-US" sz="2000" dirty="0">
                <a:latin typeface="+mn-ea"/>
              </a:rPr>
              <a:t>在加州大学柏克莱分校</a:t>
            </a:r>
            <a:r>
              <a:rPr lang="en-US" altLang="zh-CN" sz="2000" dirty="0" err="1">
                <a:latin typeface="+mn-ea"/>
              </a:rPr>
              <a:t>AMPLab</a:t>
            </a:r>
            <a:r>
              <a:rPr lang="zh-CN" altLang="en-US" sz="2000" dirty="0">
                <a:latin typeface="+mn-ea"/>
              </a:rPr>
              <a:t>开创，</a:t>
            </a:r>
            <a:r>
              <a:rPr lang="en-US" altLang="zh-CN" sz="2000" dirty="0">
                <a:latin typeface="+mn-ea"/>
              </a:rPr>
              <a:t>2010</a:t>
            </a:r>
            <a:r>
              <a:rPr lang="zh-CN" altLang="en-US" sz="2000" dirty="0">
                <a:latin typeface="+mn-ea"/>
              </a:rPr>
              <a:t>年透过</a:t>
            </a:r>
            <a:r>
              <a:rPr lang="en-US" altLang="zh-CN" sz="2000" dirty="0">
                <a:latin typeface="+mn-ea"/>
              </a:rPr>
              <a:t>BSD</a:t>
            </a:r>
            <a:r>
              <a:rPr lang="zh-CN" altLang="en-US" sz="2000" dirty="0">
                <a:latin typeface="+mn-ea"/>
              </a:rPr>
              <a:t>许可协议开源发布。</a:t>
            </a:r>
            <a:r>
              <a:rPr lang="en-US" altLang="zh-CN" sz="2000" dirty="0">
                <a:latin typeface="+mn-ea"/>
              </a:rPr>
              <a:t>2013</a:t>
            </a:r>
            <a:r>
              <a:rPr lang="zh-CN" altLang="en-US" sz="2000" dirty="0">
                <a:latin typeface="+mn-ea"/>
              </a:rPr>
              <a:t>年，该项目被捐赠给</a:t>
            </a:r>
            <a:r>
              <a:rPr lang="en-US" altLang="zh-CN" sz="2000" dirty="0">
                <a:latin typeface="+mn-ea"/>
              </a:rPr>
              <a:t>Apache</a:t>
            </a:r>
            <a:r>
              <a:rPr lang="zh-CN" altLang="en-US" sz="2000" dirty="0">
                <a:latin typeface="+mn-ea"/>
              </a:rPr>
              <a:t>软件基金会并切换许可协议至</a:t>
            </a:r>
            <a:r>
              <a:rPr lang="en-US" altLang="zh-CN" sz="2000" dirty="0">
                <a:latin typeface="+mn-ea"/>
              </a:rPr>
              <a:t>Apache2.0</a:t>
            </a:r>
            <a:r>
              <a:rPr lang="zh-CN" altLang="en-US" sz="2000" dirty="0">
                <a:latin typeface="+mn-ea"/>
              </a:rPr>
              <a:t>。。</a:t>
            </a:r>
            <a:r>
              <a:rPr lang="en-US" altLang="zh-CN" sz="2000" dirty="0">
                <a:latin typeface="+mn-ea"/>
              </a:rPr>
              <a:t>2014</a:t>
            </a:r>
            <a:r>
              <a:rPr lang="zh-CN" altLang="en-US" sz="2000" dirty="0">
                <a:latin typeface="+mn-ea"/>
              </a:rPr>
              <a:t>年</a:t>
            </a:r>
            <a:r>
              <a:rPr lang="en-US" altLang="zh-CN" sz="2000" dirty="0">
                <a:latin typeface="+mn-ea"/>
              </a:rPr>
              <a:t>2</a:t>
            </a:r>
            <a:r>
              <a:rPr lang="zh-CN" altLang="en-US" sz="2000" dirty="0">
                <a:latin typeface="+mn-ea"/>
              </a:rPr>
              <a:t>月，</a:t>
            </a:r>
            <a:r>
              <a:rPr lang="en-US" altLang="zh-CN" sz="2000" dirty="0">
                <a:latin typeface="+mn-ea"/>
              </a:rPr>
              <a:t>Spark</a:t>
            </a:r>
            <a:r>
              <a:rPr lang="zh-CN" altLang="en-US" sz="2000" dirty="0">
                <a:latin typeface="+mn-ea"/>
              </a:rPr>
              <a:t>成为</a:t>
            </a:r>
            <a:r>
              <a:rPr lang="en-US" altLang="zh-CN" sz="2000" dirty="0">
                <a:latin typeface="+mn-ea"/>
              </a:rPr>
              <a:t>Apache</a:t>
            </a:r>
            <a:r>
              <a:rPr lang="zh-CN" altLang="en-US" sz="2000" dirty="0">
                <a:latin typeface="+mn-ea"/>
              </a:rPr>
              <a:t>的顶级项目。</a:t>
            </a:r>
            <a:r>
              <a:rPr lang="en-US" altLang="zh-CN" sz="2000" dirty="0">
                <a:latin typeface="+mn-ea"/>
              </a:rPr>
              <a:t>2014</a:t>
            </a:r>
            <a:r>
              <a:rPr lang="zh-CN" altLang="en-US" sz="2000" dirty="0">
                <a:latin typeface="+mn-ea"/>
              </a:rPr>
              <a:t>年</a:t>
            </a:r>
            <a:r>
              <a:rPr lang="en-US" altLang="zh-CN" sz="2000" dirty="0">
                <a:latin typeface="+mn-ea"/>
              </a:rPr>
              <a:t>11</a:t>
            </a:r>
            <a:r>
              <a:rPr lang="zh-CN" altLang="en-US" sz="2000" dirty="0">
                <a:latin typeface="+mn-ea"/>
              </a:rPr>
              <a:t>月，</a:t>
            </a:r>
            <a:r>
              <a:rPr lang="en-US" altLang="zh-CN" sz="2000" dirty="0">
                <a:latin typeface="+mn-ea"/>
              </a:rPr>
              <a:t>Databricks</a:t>
            </a:r>
            <a:r>
              <a:rPr lang="zh-CN" altLang="en-US" sz="2000" dirty="0">
                <a:latin typeface="+mn-ea"/>
              </a:rPr>
              <a:t>团队使用</a:t>
            </a:r>
            <a:r>
              <a:rPr lang="en-US" altLang="zh-CN" sz="2000" dirty="0">
                <a:latin typeface="+mn-ea"/>
              </a:rPr>
              <a:t>Spark </a:t>
            </a:r>
            <a:r>
              <a:rPr lang="zh-CN" altLang="en-US" sz="2000" dirty="0">
                <a:latin typeface="+mn-ea"/>
              </a:rPr>
              <a:t>刷新数据排序世界记录。</a:t>
            </a:r>
          </a:p>
        </p:txBody>
      </p:sp>
    </p:spTree>
    <p:extLst>
      <p:ext uri="{BB962C8B-B14F-4D97-AF65-F5344CB8AC3E}">
        <p14:creationId xmlns:p14="http://schemas.microsoft.com/office/powerpoint/2010/main" val="153961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539430"/>
          </a:xfrm>
          <a:prstGeom prst="rect">
            <a:avLst/>
          </a:prstGeom>
          <a:noFill/>
        </p:spPr>
        <p:txBody>
          <a:bodyPr wrap="square" rtlCol="0">
            <a:spAutoFit/>
          </a:bodyPr>
          <a:lstStyle/>
          <a:p>
            <a:r>
              <a:rPr lang="zh-CN" altLang="en-US" sz="3200" b="1" dirty="0">
                <a:latin typeface="+mn-ea"/>
              </a:rPr>
              <a:t>摘要</a:t>
            </a:r>
            <a:endParaRPr lang="en-US" altLang="zh-CN" sz="3200" b="1" dirty="0">
              <a:latin typeface="+mn-ea"/>
            </a:endParaRPr>
          </a:p>
          <a:p>
            <a:endParaRPr lang="en-US" altLang="zh-CN" sz="3200" b="1" dirty="0">
              <a:latin typeface="+mn-ea"/>
            </a:endParaRPr>
          </a:p>
          <a:p>
            <a:r>
              <a:rPr lang="zh-CN" altLang="en-US" sz="2000" dirty="0">
                <a:latin typeface="+mn-ea"/>
              </a:rPr>
              <a:t>大数据作为当今的热点技术，受到了各行各业的广泛关注。为了进一步认识大数据，本文从大数据、大数据的起源和发展现状、大数据的先进代表、大数据推动软件工程、大数据在中国的发展和成长、大数据的成果产品、大数据的经典开发框架六个方面对大数据进行了综合性描述。其中大数据的经典开发框架阐述了开发框架的历史、发展和基本使用方法。本文是大数据的系统性综述，可以对初次接触大数据的学者建立了良好的知识体系。</a:t>
            </a:r>
          </a:p>
        </p:txBody>
      </p:sp>
    </p:spTree>
    <p:extLst>
      <p:ext uri="{BB962C8B-B14F-4D97-AF65-F5344CB8AC3E}">
        <p14:creationId xmlns:p14="http://schemas.microsoft.com/office/powerpoint/2010/main" val="402119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847207"/>
          </a:xfrm>
          <a:prstGeom prst="rect">
            <a:avLst/>
          </a:prstGeom>
          <a:noFill/>
        </p:spPr>
        <p:txBody>
          <a:bodyPr wrap="square" rtlCol="0">
            <a:spAutoFit/>
          </a:bodyPr>
          <a:lstStyle/>
          <a:p>
            <a:r>
              <a:rPr lang="zh-CN" altLang="en-US" sz="3200" b="1" dirty="0">
                <a:latin typeface="+mn-ea"/>
              </a:rPr>
              <a:t>简介</a:t>
            </a:r>
            <a:endParaRPr lang="en-US" altLang="zh-CN" sz="3200" b="1" dirty="0">
              <a:latin typeface="+mn-ea"/>
            </a:endParaRPr>
          </a:p>
          <a:p>
            <a:endParaRPr lang="en-US" altLang="zh-CN" sz="3200" b="1" dirty="0">
              <a:latin typeface="+mn-ea"/>
            </a:endParaRPr>
          </a:p>
          <a:p>
            <a:r>
              <a:rPr lang="zh-CN" altLang="en-US" sz="2000" dirty="0">
                <a:latin typeface="+mn-ea"/>
              </a:rPr>
              <a:t>本报告主要分为七块内容，一是专题综述报告题目，二是专题综述报告主题报告中英文摘要，三是专题综述报告主题报告简介，四是专题综述报告正文，五是参考文献，六是作者列表（包含</a:t>
            </a:r>
            <a:r>
              <a:rPr lang="en-US" altLang="zh-CN" sz="2000" dirty="0" err="1">
                <a:latin typeface="+mn-ea"/>
              </a:rPr>
              <a:t>github</a:t>
            </a:r>
            <a:r>
              <a:rPr lang="zh-CN" altLang="en-US" sz="2000" dirty="0">
                <a:latin typeface="+mn-ea"/>
              </a:rPr>
              <a:t>账号）及分工情况，七是演讲</a:t>
            </a:r>
            <a:r>
              <a:rPr lang="en-US" altLang="zh-CN" sz="2000" dirty="0">
                <a:latin typeface="+mn-ea"/>
              </a:rPr>
              <a:t>PPT</a:t>
            </a:r>
            <a:r>
              <a:rPr lang="zh-CN" altLang="en-US" sz="2000" dirty="0">
                <a:latin typeface="+mn-ea"/>
              </a:rPr>
              <a:t>。其中正文部分分为六个方面，前沿技术概述、前沿技术在工业和学术界的先进代表、前沿技术如何推进软件工程、前沿技术在中国的发展和成长、前沿技术如何应用到软件产品以及软件产品范例、前沿技术的应用开发框架概述。</a:t>
            </a:r>
          </a:p>
        </p:txBody>
      </p:sp>
    </p:spTree>
    <p:extLst>
      <p:ext uri="{BB962C8B-B14F-4D97-AF65-F5344CB8AC3E}">
        <p14:creationId xmlns:p14="http://schemas.microsoft.com/office/powerpoint/2010/main" val="325976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4154984"/>
          </a:xfrm>
          <a:prstGeom prst="rect">
            <a:avLst/>
          </a:prstGeom>
          <a:noFill/>
        </p:spPr>
        <p:txBody>
          <a:bodyPr wrap="square" rtlCol="0">
            <a:spAutoFit/>
          </a:bodyPr>
          <a:lstStyle/>
          <a:p>
            <a:r>
              <a:rPr lang="en-US" altLang="zh-CN" sz="3200" b="1" dirty="0">
                <a:latin typeface="+mn-ea"/>
              </a:rPr>
              <a:t>4.1.</a:t>
            </a:r>
            <a:r>
              <a:rPr lang="zh-CN" altLang="en-US" sz="3200" b="1" dirty="0">
                <a:latin typeface="+mn-ea"/>
              </a:rPr>
              <a:t>前沿技术概述</a:t>
            </a:r>
            <a:endParaRPr lang="en-US" altLang="zh-CN" sz="3200" b="1" dirty="0">
              <a:latin typeface="+mn-ea"/>
            </a:endParaRPr>
          </a:p>
          <a:p>
            <a:endParaRPr lang="en-US" altLang="zh-CN" sz="3200" b="1" dirty="0">
              <a:latin typeface="+mn-ea"/>
            </a:endParaRPr>
          </a:p>
          <a:p>
            <a:r>
              <a:rPr lang="en-US" altLang="zh-CN" sz="2000" dirty="0">
                <a:latin typeface="+mn-ea"/>
              </a:rPr>
              <a:t>4.1.1.</a:t>
            </a:r>
            <a:r>
              <a:rPr lang="zh-CN" altLang="en-US" sz="2000" dirty="0">
                <a:latin typeface="+mn-ea"/>
              </a:rPr>
              <a:t>大数据的起源</a:t>
            </a:r>
          </a:p>
          <a:p>
            <a:endParaRPr lang="zh-CN" altLang="en-US" sz="2000" dirty="0">
              <a:latin typeface="+mn-ea"/>
            </a:endParaRPr>
          </a:p>
          <a:p>
            <a:r>
              <a:rPr lang="zh-CN" altLang="en-US" sz="2000" dirty="0">
                <a:latin typeface="+mn-ea"/>
              </a:rPr>
              <a:t>​	目前， </a:t>
            </a:r>
            <a:r>
              <a:rPr lang="en-US" altLang="zh-CN" sz="2000" dirty="0">
                <a:latin typeface="+mn-ea"/>
              </a:rPr>
              <a:t>IT </a:t>
            </a:r>
            <a:r>
              <a:rPr lang="zh-CN" altLang="en-US" sz="2000" dirty="0">
                <a:latin typeface="+mn-ea"/>
              </a:rPr>
              <a:t>界普遍认为大数据起源于谷歌的“三驾马车”：谷歌文件系统、 </a:t>
            </a:r>
            <a:r>
              <a:rPr lang="en-US" altLang="zh-CN" sz="2000" dirty="0">
                <a:latin typeface="+mn-ea"/>
              </a:rPr>
              <a:t>MapReduce </a:t>
            </a:r>
            <a:r>
              <a:rPr lang="zh-CN" altLang="en-US" sz="2000" dirty="0">
                <a:latin typeface="+mn-ea"/>
              </a:rPr>
              <a:t>和 </a:t>
            </a:r>
            <a:r>
              <a:rPr lang="en-US" altLang="zh-CN" sz="2000" dirty="0" err="1">
                <a:latin typeface="+mn-ea"/>
              </a:rPr>
              <a:t>BigTable</a:t>
            </a:r>
            <a:r>
              <a:rPr lang="en-US" altLang="zh-CN" sz="2000" dirty="0">
                <a:latin typeface="+mn-ea"/>
              </a:rPr>
              <a:t> </a:t>
            </a:r>
            <a:r>
              <a:rPr lang="zh-CN" altLang="en-US" sz="2000" dirty="0">
                <a:latin typeface="+mn-ea"/>
              </a:rPr>
              <a:t>。 谷歌工程师在 </a:t>
            </a:r>
            <a:r>
              <a:rPr lang="en-US" altLang="zh-CN" sz="2000" dirty="0">
                <a:latin typeface="+mn-ea"/>
              </a:rPr>
              <a:t>2003 </a:t>
            </a:r>
            <a:r>
              <a:rPr lang="zh-CN" altLang="en-US" sz="2000" dirty="0">
                <a:latin typeface="+mn-ea"/>
              </a:rPr>
              <a:t>年至 </a:t>
            </a:r>
            <a:r>
              <a:rPr lang="en-US" altLang="zh-CN" sz="2000" dirty="0">
                <a:latin typeface="+mn-ea"/>
              </a:rPr>
              <a:t>2006 </a:t>
            </a:r>
            <a:r>
              <a:rPr lang="zh-CN" altLang="en-US" sz="2000" dirty="0">
                <a:latin typeface="+mn-ea"/>
              </a:rPr>
              <a:t>年先后公开发表了这几项核心技术的学术论文，引起了巨大反响，吸引了 众多互联网公司的注意。在各大互联网公司的技术推动下，最终诞生了 </a:t>
            </a:r>
            <a:r>
              <a:rPr lang="en-US" altLang="zh-CN" sz="2000" dirty="0">
                <a:latin typeface="+mn-ea"/>
              </a:rPr>
              <a:t>Hadoop </a:t>
            </a:r>
            <a:r>
              <a:rPr lang="zh-CN" altLang="en-US" sz="2000" dirty="0">
                <a:latin typeface="+mn-ea"/>
              </a:rPr>
              <a:t>系统，并在 </a:t>
            </a:r>
            <a:r>
              <a:rPr lang="en-US" altLang="zh-CN" sz="2000" dirty="0">
                <a:latin typeface="+mn-ea"/>
              </a:rPr>
              <a:t>2008 </a:t>
            </a:r>
            <a:r>
              <a:rPr lang="zh-CN" altLang="en-US" sz="2000" dirty="0">
                <a:latin typeface="+mn-ea"/>
              </a:rPr>
              <a:t>年 </a:t>
            </a:r>
            <a:r>
              <a:rPr lang="en-US" altLang="zh-CN" sz="2000" dirty="0">
                <a:latin typeface="+mn-ea"/>
              </a:rPr>
              <a:t>6 </a:t>
            </a:r>
            <a:r>
              <a:rPr lang="zh-CN" altLang="en-US" sz="2000" dirty="0">
                <a:latin typeface="+mn-ea"/>
              </a:rPr>
              <a:t>月 处于相对稳定的状态。 </a:t>
            </a:r>
            <a:r>
              <a:rPr lang="en-US" altLang="zh-CN" sz="2000" dirty="0">
                <a:latin typeface="+mn-ea"/>
              </a:rPr>
              <a:t>Hadoop </a:t>
            </a:r>
            <a:r>
              <a:rPr lang="zh-CN" altLang="en-US" sz="2000" dirty="0">
                <a:latin typeface="+mn-ea"/>
              </a:rPr>
              <a:t>发展过程中一个标志性的公司是 </a:t>
            </a:r>
            <a:r>
              <a:rPr lang="en-US" altLang="zh-CN" sz="2000" dirty="0">
                <a:latin typeface="+mn-ea"/>
              </a:rPr>
              <a:t>Facebook</a:t>
            </a:r>
            <a:r>
              <a:rPr lang="zh-CN" altLang="en-US" sz="2000" dirty="0">
                <a:latin typeface="+mn-ea"/>
              </a:rPr>
              <a:t>，其在 </a:t>
            </a:r>
            <a:r>
              <a:rPr lang="en-US" altLang="zh-CN" sz="2000" dirty="0">
                <a:latin typeface="+mn-ea"/>
              </a:rPr>
              <a:t>Hive </a:t>
            </a:r>
            <a:r>
              <a:rPr lang="zh-CN" altLang="en-US" sz="2000" dirty="0">
                <a:latin typeface="+mn-ea"/>
              </a:rPr>
              <a:t>上投入大量资源。</a:t>
            </a:r>
          </a:p>
        </p:txBody>
      </p:sp>
    </p:spTree>
    <p:extLst>
      <p:ext uri="{BB962C8B-B14F-4D97-AF65-F5344CB8AC3E}">
        <p14:creationId xmlns:p14="http://schemas.microsoft.com/office/powerpoint/2010/main" val="42224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4154984"/>
          </a:xfrm>
          <a:prstGeom prst="rect">
            <a:avLst/>
          </a:prstGeom>
          <a:noFill/>
        </p:spPr>
        <p:txBody>
          <a:bodyPr wrap="square" rtlCol="0">
            <a:spAutoFit/>
          </a:bodyPr>
          <a:lstStyle/>
          <a:p>
            <a:r>
              <a:rPr lang="en-US" altLang="zh-CN" sz="3200" b="1" dirty="0">
                <a:latin typeface="+mn-ea"/>
              </a:rPr>
              <a:t>4.1.</a:t>
            </a:r>
            <a:r>
              <a:rPr lang="zh-CN" altLang="en-US" sz="3200" b="1" dirty="0">
                <a:latin typeface="+mn-ea"/>
              </a:rPr>
              <a:t>前沿技术概述</a:t>
            </a:r>
            <a:endParaRPr lang="en-US" altLang="zh-CN" sz="3200" b="1" dirty="0">
              <a:latin typeface="+mn-ea"/>
            </a:endParaRPr>
          </a:p>
          <a:p>
            <a:endParaRPr lang="en-US" altLang="zh-CN" sz="3200" b="1" dirty="0">
              <a:latin typeface="+mn-ea"/>
            </a:endParaRPr>
          </a:p>
          <a:p>
            <a:r>
              <a:rPr lang="en-US" altLang="zh-CN" sz="2000" dirty="0">
                <a:latin typeface="+mn-ea"/>
              </a:rPr>
              <a:t>4.1.2.</a:t>
            </a:r>
            <a:r>
              <a:rPr lang="zh-CN" altLang="en-US" sz="2000" dirty="0">
                <a:latin typeface="+mn-ea"/>
              </a:rPr>
              <a:t>大数据的发展</a:t>
            </a:r>
          </a:p>
          <a:p>
            <a:endParaRPr lang="zh-CN" altLang="en-US" sz="2000" dirty="0">
              <a:latin typeface="+mn-ea"/>
            </a:endParaRPr>
          </a:p>
          <a:p>
            <a:r>
              <a:rPr lang="zh-CN" altLang="en-US" sz="2000" dirty="0">
                <a:latin typeface="+mn-ea"/>
              </a:rPr>
              <a:t>​	随着大数据技术的不断发展，许多国家都认识到大数据对国家发展的重要性。以美国为首的多个国 家先后发布了大数据的国家发展战略，联合国也发布了“全球脉搏”项目的重要成果 </a:t>
            </a:r>
            <a:r>
              <a:rPr lang="en-US" altLang="zh-CN" sz="2000" dirty="0">
                <a:latin typeface="+mn-ea"/>
              </a:rPr>
              <a:t>—— </a:t>
            </a:r>
            <a:r>
              <a:rPr lang="zh-CN" altLang="en-US" sz="2000" dirty="0">
                <a:latin typeface="+mn-ea"/>
              </a:rPr>
              <a:t>名为</a:t>
            </a:r>
            <a:r>
              <a:rPr lang="en-US" altLang="zh-CN" sz="2000" dirty="0">
                <a:latin typeface="+mn-ea"/>
              </a:rPr>
              <a:t>《</a:t>
            </a:r>
            <a:r>
              <a:rPr lang="zh-CN" altLang="en-US" sz="2000" dirty="0">
                <a:latin typeface="+mn-ea"/>
              </a:rPr>
              <a:t>大数据 促发展 </a:t>
            </a:r>
            <a:r>
              <a:rPr lang="en-US" altLang="zh-CN" sz="2000" dirty="0">
                <a:latin typeface="+mn-ea"/>
              </a:rPr>
              <a:t>: </a:t>
            </a:r>
            <a:r>
              <a:rPr lang="zh-CN" altLang="en-US" sz="2000" dirty="0">
                <a:latin typeface="+mn-ea"/>
              </a:rPr>
              <a:t>挑战与机遇</a:t>
            </a:r>
            <a:r>
              <a:rPr lang="en-US" altLang="zh-CN" sz="2000" dirty="0">
                <a:latin typeface="+mn-ea"/>
              </a:rPr>
              <a:t>》</a:t>
            </a:r>
            <a:r>
              <a:rPr lang="zh-CN" altLang="en-US" sz="2000" dirty="0">
                <a:latin typeface="+mn-ea"/>
              </a:rPr>
              <a:t>的大数据政务白皮书。美国政府投入了巨资到大数据的研究领域，将其作为重要 的战略发展方向，并将大数据技术发展提升到国家安全和未来的发展战略的高度 </a:t>
            </a:r>
            <a:r>
              <a:rPr lang="en-US" altLang="zh-CN" sz="2000" dirty="0">
                <a:latin typeface="+mn-ea"/>
              </a:rPr>
              <a:t>[4] </a:t>
            </a:r>
            <a:r>
              <a:rPr lang="zh-CN" altLang="en-US" sz="2000" dirty="0">
                <a:latin typeface="+mn-ea"/>
              </a:rPr>
              <a:t>。</a:t>
            </a:r>
          </a:p>
        </p:txBody>
      </p:sp>
    </p:spTree>
    <p:extLst>
      <p:ext uri="{BB962C8B-B14F-4D97-AF65-F5344CB8AC3E}">
        <p14:creationId xmlns:p14="http://schemas.microsoft.com/office/powerpoint/2010/main" val="50193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5386090"/>
          </a:xfrm>
          <a:prstGeom prst="rect">
            <a:avLst/>
          </a:prstGeom>
          <a:noFill/>
        </p:spPr>
        <p:txBody>
          <a:bodyPr wrap="square" rtlCol="0">
            <a:spAutoFit/>
          </a:bodyPr>
          <a:lstStyle/>
          <a:p>
            <a:r>
              <a:rPr lang="en-US" altLang="zh-CN" sz="3200" b="1" dirty="0">
                <a:latin typeface="+mn-ea"/>
              </a:rPr>
              <a:t>4.1.</a:t>
            </a:r>
            <a:r>
              <a:rPr lang="zh-CN" altLang="en-US" sz="3200" b="1" dirty="0">
                <a:latin typeface="+mn-ea"/>
              </a:rPr>
              <a:t>前沿技术概述</a:t>
            </a:r>
            <a:endParaRPr lang="en-US" altLang="zh-CN" sz="3200" b="1" dirty="0">
              <a:latin typeface="+mn-ea"/>
            </a:endParaRPr>
          </a:p>
          <a:p>
            <a:endParaRPr lang="en-US" altLang="zh-CN" sz="3200" b="1" dirty="0">
              <a:latin typeface="+mn-ea"/>
            </a:endParaRPr>
          </a:p>
          <a:p>
            <a:r>
              <a:rPr lang="en-US" altLang="zh-CN" sz="2000" dirty="0">
                <a:latin typeface="+mn-ea"/>
              </a:rPr>
              <a:t>4.1.3.</a:t>
            </a:r>
            <a:r>
              <a:rPr lang="zh-CN" altLang="en-US" sz="2000" dirty="0">
                <a:latin typeface="+mn-ea"/>
              </a:rPr>
              <a:t>大数据的成熟</a:t>
            </a:r>
          </a:p>
          <a:p>
            <a:endParaRPr lang="zh-CN" altLang="en-US" sz="2000" dirty="0">
              <a:latin typeface="+mn-ea"/>
            </a:endParaRPr>
          </a:p>
          <a:p>
            <a:r>
              <a:rPr lang="zh-CN" altLang="en-US" sz="2000" dirty="0">
                <a:latin typeface="+mn-ea"/>
              </a:rPr>
              <a:t>​	我国科技界与信息技术密切相关的产业领域对大数据技术与应用的关注程度正在逐渐增强，并引起 了政府相关部门的重视。 </a:t>
            </a:r>
            <a:r>
              <a:rPr lang="en-US" altLang="zh-CN" sz="2000" dirty="0">
                <a:latin typeface="+mn-ea"/>
              </a:rPr>
              <a:t>2013 </a:t>
            </a:r>
            <a:r>
              <a:rPr lang="zh-CN" altLang="en-US" sz="2000" dirty="0">
                <a:latin typeface="+mn-ea"/>
              </a:rPr>
              <a:t>年 </a:t>
            </a:r>
            <a:r>
              <a:rPr lang="en-US" altLang="zh-CN" sz="2000" dirty="0">
                <a:latin typeface="+mn-ea"/>
              </a:rPr>
              <a:t>3 </a:t>
            </a:r>
            <a:r>
              <a:rPr lang="zh-CN" altLang="en-US" sz="2000" dirty="0">
                <a:latin typeface="+mn-ea"/>
              </a:rPr>
              <a:t>月在上海召开了题为“大数据技术与应用中的挑战性科学问题”双清 论坛，并将“大数据技术与应用中的挑战性科学问题”列入 </a:t>
            </a:r>
            <a:r>
              <a:rPr lang="en-US" altLang="zh-CN" sz="2000" dirty="0">
                <a:latin typeface="+mn-ea"/>
              </a:rPr>
              <a:t>2014 </a:t>
            </a:r>
            <a:r>
              <a:rPr lang="zh-CN" altLang="en-US" sz="2000" dirty="0">
                <a:latin typeface="+mn-ea"/>
              </a:rPr>
              <a:t>年的项目指南中，拟以重点项目群的方 式支持和推动相关领域的基础研究 </a:t>
            </a:r>
            <a:r>
              <a:rPr lang="en-US" altLang="zh-CN" sz="2000" dirty="0">
                <a:latin typeface="+mn-ea"/>
              </a:rPr>
              <a:t>[2] </a:t>
            </a:r>
            <a:r>
              <a:rPr lang="zh-CN" altLang="en-US" sz="2000" dirty="0">
                <a:latin typeface="+mn-ea"/>
              </a:rPr>
              <a:t>。自 </a:t>
            </a:r>
            <a:r>
              <a:rPr lang="en-US" altLang="zh-CN" sz="2000" dirty="0">
                <a:latin typeface="+mn-ea"/>
              </a:rPr>
              <a:t>2016 </a:t>
            </a:r>
            <a:r>
              <a:rPr lang="zh-CN" altLang="en-US" sz="2000" dirty="0">
                <a:latin typeface="+mn-ea"/>
              </a:rPr>
              <a:t>年开始， 国家信息中心已经连续 </a:t>
            </a:r>
            <a:r>
              <a:rPr lang="en-US" altLang="zh-CN" sz="2000" dirty="0">
                <a:latin typeface="+mn-ea"/>
              </a:rPr>
              <a:t>3 </a:t>
            </a:r>
            <a:r>
              <a:rPr lang="zh-CN" altLang="en-US" sz="2000" dirty="0">
                <a:latin typeface="+mn-ea"/>
              </a:rPr>
              <a:t>年利用大数据技术反映 “一带一路”的建设进展和成效。除此之外，大数据技术目前已经在很多领域有了具体应用案例。 </a:t>
            </a:r>
            <a:r>
              <a:rPr lang="en-US" altLang="zh-CN" sz="2000" dirty="0">
                <a:latin typeface="+mn-ea"/>
              </a:rPr>
              <a:t>2018 </a:t>
            </a:r>
            <a:r>
              <a:rPr lang="zh-CN" altLang="en-US" sz="2000" dirty="0">
                <a:latin typeface="+mn-ea"/>
              </a:rPr>
              <a:t>年 </a:t>
            </a:r>
            <a:r>
              <a:rPr lang="en-US" altLang="zh-CN" sz="2000" dirty="0">
                <a:latin typeface="+mn-ea"/>
              </a:rPr>
              <a:t>9 </a:t>
            </a:r>
            <a:r>
              <a:rPr lang="zh-CN" altLang="en-US" sz="2000" dirty="0">
                <a:latin typeface="+mn-ea"/>
              </a:rPr>
              <a:t>月 </a:t>
            </a:r>
            <a:r>
              <a:rPr lang="en-US" altLang="zh-CN" sz="2000" dirty="0">
                <a:latin typeface="+mn-ea"/>
              </a:rPr>
              <a:t>19 </a:t>
            </a:r>
            <a:r>
              <a:rPr lang="zh-CN" altLang="en-US" sz="2000" dirty="0">
                <a:latin typeface="+mn-ea"/>
              </a:rPr>
              <a:t>日，国家信息发布中心在天津举办的 </a:t>
            </a:r>
            <a:r>
              <a:rPr lang="en-US" altLang="zh-CN" sz="2000" dirty="0">
                <a:latin typeface="+mn-ea"/>
              </a:rPr>
              <a:t>2018 </a:t>
            </a:r>
            <a:r>
              <a:rPr lang="zh-CN" altLang="en-US" sz="2000" dirty="0">
                <a:latin typeface="+mn-ea"/>
              </a:rPr>
              <a:t>年夏季达沃斯论坛上发布了</a:t>
            </a:r>
            <a:r>
              <a:rPr lang="en-US" altLang="zh-CN" sz="2000" dirty="0">
                <a:latin typeface="+mn-ea"/>
              </a:rPr>
              <a:t>《“</a:t>
            </a:r>
            <a:r>
              <a:rPr lang="zh-CN" altLang="en-US" sz="2000" dirty="0">
                <a:latin typeface="+mn-ea"/>
              </a:rPr>
              <a:t>一带一路”大数据 报告 </a:t>
            </a:r>
            <a:r>
              <a:rPr lang="en-US" altLang="zh-CN" sz="2000" dirty="0">
                <a:latin typeface="+mn-ea"/>
              </a:rPr>
              <a:t>2018》</a:t>
            </a:r>
            <a:r>
              <a:rPr lang="zh-CN" altLang="en-US" sz="2000" dirty="0">
                <a:latin typeface="+mn-ea"/>
              </a:rPr>
              <a:t>。</a:t>
            </a:r>
          </a:p>
        </p:txBody>
      </p:sp>
    </p:spTree>
    <p:extLst>
      <p:ext uri="{BB962C8B-B14F-4D97-AF65-F5344CB8AC3E}">
        <p14:creationId xmlns:p14="http://schemas.microsoft.com/office/powerpoint/2010/main" val="379974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5078313"/>
          </a:xfrm>
          <a:prstGeom prst="rect">
            <a:avLst/>
          </a:prstGeom>
          <a:noFill/>
        </p:spPr>
        <p:txBody>
          <a:bodyPr wrap="square" rtlCol="0">
            <a:spAutoFit/>
          </a:bodyPr>
          <a:lstStyle/>
          <a:p>
            <a:r>
              <a:rPr lang="en-US" altLang="zh-CN" sz="3200" b="1" dirty="0">
                <a:latin typeface="+mn-ea"/>
              </a:rPr>
              <a:t>4.1.</a:t>
            </a:r>
            <a:r>
              <a:rPr lang="zh-CN" altLang="en-US" sz="3200" b="1" dirty="0">
                <a:latin typeface="+mn-ea"/>
              </a:rPr>
              <a:t>前沿技术概述</a:t>
            </a:r>
            <a:endParaRPr lang="en-US" altLang="zh-CN" sz="3200" b="1" dirty="0">
              <a:latin typeface="+mn-ea"/>
            </a:endParaRPr>
          </a:p>
          <a:p>
            <a:endParaRPr lang="en-US" altLang="zh-CN" sz="3200" b="1" dirty="0">
              <a:latin typeface="+mn-ea"/>
            </a:endParaRPr>
          </a:p>
          <a:p>
            <a:r>
              <a:rPr lang="en-US" altLang="zh-CN" sz="2000" dirty="0">
                <a:latin typeface="+mn-ea"/>
              </a:rPr>
              <a:t>4.1.4.</a:t>
            </a:r>
            <a:r>
              <a:rPr lang="zh-CN" altLang="en-US" sz="2000" dirty="0">
                <a:latin typeface="+mn-ea"/>
              </a:rPr>
              <a:t>大数据的现状</a:t>
            </a:r>
          </a:p>
          <a:p>
            <a:endParaRPr lang="zh-CN" altLang="en-US" sz="2000" dirty="0">
              <a:latin typeface="+mn-ea"/>
            </a:endParaRPr>
          </a:p>
          <a:p>
            <a:r>
              <a:rPr lang="zh-CN" altLang="en-US" sz="2000" dirty="0">
                <a:latin typeface="+mn-ea"/>
              </a:rPr>
              <a:t>​	目前，大数据行业主要分为三类产业：数据服务产业、基础支撑产业、融合应用产业。数据服务产 业是以大数据为核心资源，以大数据应用为主业开展商业经营的产业，包括数据交易、数据采集、数据 应用服务、基于大数据的信息服务、数据增值服务等。基础支撑产业是指提供直接应用于大数据处理相 关的软硬件、解决方案及其他工具的产业，例如提供大数据存储管理、大数据预处理软硬件、大数据计 算、大数据可视化产品等。融合应用产业是指在业务应用中产生大数据，并与行业资源相结合开展商业 经营的产业，例如政务大数据、金融大数据、交通大数据、工业大数据等。</a:t>
            </a:r>
          </a:p>
        </p:txBody>
      </p:sp>
    </p:spTree>
    <p:extLst>
      <p:ext uri="{BB962C8B-B14F-4D97-AF65-F5344CB8AC3E}">
        <p14:creationId xmlns:p14="http://schemas.microsoft.com/office/powerpoint/2010/main" val="33562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5386090"/>
          </a:xfrm>
          <a:prstGeom prst="rect">
            <a:avLst/>
          </a:prstGeom>
          <a:noFill/>
        </p:spPr>
        <p:txBody>
          <a:bodyPr wrap="square" rtlCol="0">
            <a:spAutoFit/>
          </a:bodyPr>
          <a:lstStyle/>
          <a:p>
            <a:r>
              <a:rPr lang="en-US" altLang="zh-CN" sz="3200" b="1" dirty="0">
                <a:latin typeface="+mn-ea"/>
              </a:rPr>
              <a:t>4.2.</a:t>
            </a:r>
            <a:r>
              <a:rPr lang="zh-CN" altLang="en-US" sz="3200" b="1" dirty="0">
                <a:latin typeface="+mn-ea"/>
              </a:rPr>
              <a:t>前沿技术在工业和学术界的先进代表</a:t>
            </a:r>
            <a:endParaRPr lang="en-US" altLang="zh-CN" sz="3200" b="1" dirty="0">
              <a:latin typeface="+mn-ea"/>
            </a:endParaRPr>
          </a:p>
          <a:p>
            <a:r>
              <a:rPr lang="zh-CN" altLang="en-US" sz="2000" dirty="0">
                <a:latin typeface="+mn-ea"/>
              </a:rPr>
              <a:t>百度百科中这样定义大数据（</a:t>
            </a:r>
            <a:r>
              <a:rPr lang="en-US" altLang="zh-CN" sz="2000" dirty="0">
                <a:latin typeface="+mn-ea"/>
              </a:rPr>
              <a:t>big data</a:t>
            </a:r>
            <a:r>
              <a:rPr lang="zh-CN" altLang="en-US" sz="2000" dirty="0">
                <a:latin typeface="+mn-ea"/>
              </a:rPr>
              <a:t>），指无法在一定时间范围内用常规软件工具进行捕捉、管理和处理的数据集合，是需要新处理模式才能具有更强的决策力、洞察发现力和流程优化能力的海量、高增长率和多样化的信息资产。</a:t>
            </a:r>
          </a:p>
          <a:p>
            <a:endParaRPr lang="zh-CN" altLang="en-US" sz="2000" dirty="0">
              <a:latin typeface="+mn-ea"/>
            </a:endParaRPr>
          </a:p>
          <a:p>
            <a:r>
              <a:rPr lang="zh-CN" altLang="en-US" sz="2000" dirty="0">
                <a:latin typeface="+mn-ea"/>
              </a:rPr>
              <a:t>大数据时代，传统的软件已经无法处理和挖掘大量数据中的信息。最重要的变革着就是谷歌的“三架马车”。谷歌在 </a:t>
            </a:r>
            <a:r>
              <a:rPr lang="en-US" altLang="zh-CN" sz="2000" dirty="0">
                <a:latin typeface="+mn-ea"/>
              </a:rPr>
              <a:t>2004 </a:t>
            </a:r>
            <a:r>
              <a:rPr lang="zh-CN" altLang="en-US" sz="2000" dirty="0">
                <a:latin typeface="+mn-ea"/>
              </a:rPr>
              <a:t>年左右相继发布谷歌分布式文件系统 </a:t>
            </a:r>
            <a:r>
              <a:rPr lang="en-US" altLang="zh-CN" sz="2000" dirty="0">
                <a:latin typeface="+mn-ea"/>
              </a:rPr>
              <a:t>GFS</a:t>
            </a:r>
            <a:r>
              <a:rPr lang="zh-CN" altLang="en-US" sz="2000" dirty="0">
                <a:latin typeface="+mn-ea"/>
              </a:rPr>
              <a:t>、大数据分布式计算框架 </a:t>
            </a:r>
            <a:r>
              <a:rPr lang="en-US" altLang="zh-CN" sz="2000" dirty="0" err="1">
                <a:latin typeface="+mn-ea"/>
              </a:rPr>
              <a:t>Mapreduce</a:t>
            </a:r>
            <a:r>
              <a:rPr lang="zh-CN" altLang="en-US" sz="2000" dirty="0">
                <a:latin typeface="+mn-ea"/>
              </a:rPr>
              <a:t>、大数据 </a:t>
            </a:r>
            <a:r>
              <a:rPr lang="en-US" altLang="zh-CN" sz="2000" dirty="0" err="1">
                <a:latin typeface="+mn-ea"/>
              </a:rPr>
              <a:t>Nosql</a:t>
            </a:r>
            <a:r>
              <a:rPr lang="en-US" altLang="zh-CN" sz="2000" dirty="0">
                <a:latin typeface="+mn-ea"/>
              </a:rPr>
              <a:t> </a:t>
            </a:r>
            <a:r>
              <a:rPr lang="zh-CN" altLang="en-US" sz="2000" dirty="0">
                <a:latin typeface="+mn-ea"/>
              </a:rPr>
              <a:t>数据库 </a:t>
            </a:r>
            <a:r>
              <a:rPr lang="en-US" altLang="zh-CN" sz="2000" dirty="0" err="1">
                <a:latin typeface="+mn-ea"/>
              </a:rPr>
              <a:t>BigTable</a:t>
            </a:r>
            <a:r>
              <a:rPr lang="en-US" altLang="zh-CN" sz="2000" dirty="0">
                <a:latin typeface="+mn-ea"/>
              </a:rPr>
              <a:t> </a:t>
            </a:r>
            <a:r>
              <a:rPr lang="zh-CN" altLang="en-US" sz="2000" dirty="0">
                <a:latin typeface="+mn-ea"/>
              </a:rPr>
              <a:t>，这三篇论文奠定了大数据技术的基石。变革总是像谷歌那样的大公司主导的，在当时大部分公司还在致力于提高单机性能时，谷歌已经开始设想把数据存储、计算分给大量的廉价计算机去执行。</a:t>
            </a:r>
          </a:p>
        </p:txBody>
      </p:sp>
    </p:spTree>
    <p:extLst>
      <p:ext uri="{BB962C8B-B14F-4D97-AF65-F5344CB8AC3E}">
        <p14:creationId xmlns:p14="http://schemas.microsoft.com/office/powerpoint/2010/main" val="197073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E3AB44B-CCD3-46E7-A5FE-81BB70F1044E}"/>
              </a:ext>
            </a:extLst>
          </p:cNvPr>
          <p:cNvSpPr txBox="1"/>
          <p:nvPr/>
        </p:nvSpPr>
        <p:spPr>
          <a:xfrm>
            <a:off x="2103120" y="590204"/>
            <a:ext cx="6450676" cy="3231654"/>
          </a:xfrm>
          <a:prstGeom prst="rect">
            <a:avLst/>
          </a:prstGeom>
          <a:noFill/>
        </p:spPr>
        <p:txBody>
          <a:bodyPr wrap="square" rtlCol="0">
            <a:spAutoFit/>
          </a:bodyPr>
          <a:lstStyle/>
          <a:p>
            <a:r>
              <a:rPr lang="en-US" altLang="zh-CN" sz="3200" b="1" dirty="0">
                <a:latin typeface="+mn-ea"/>
              </a:rPr>
              <a:t>4.4.</a:t>
            </a:r>
            <a:r>
              <a:rPr lang="zh-CN" altLang="en-US" sz="3200" b="1" dirty="0">
                <a:latin typeface="+mn-ea"/>
              </a:rPr>
              <a:t>前沿技术在中国的发展和成长；</a:t>
            </a:r>
            <a:endParaRPr lang="en-US" altLang="zh-CN" sz="3200" b="1" dirty="0">
              <a:latin typeface="+mn-ea"/>
            </a:endParaRPr>
          </a:p>
          <a:p>
            <a:endParaRPr lang="en-US" altLang="zh-CN" sz="3200" b="1" dirty="0">
              <a:latin typeface="+mn-ea"/>
            </a:endParaRPr>
          </a:p>
          <a:p>
            <a:r>
              <a:rPr lang="en-US" altLang="zh-CN" sz="2000" dirty="0">
                <a:latin typeface="+mn-ea"/>
              </a:rPr>
              <a:t>4.4.1.</a:t>
            </a:r>
            <a:r>
              <a:rPr lang="zh-CN" altLang="en-US" sz="2000" dirty="0">
                <a:latin typeface="+mn-ea"/>
              </a:rPr>
              <a:t>研究机构</a:t>
            </a:r>
          </a:p>
          <a:p>
            <a:endParaRPr lang="zh-CN" altLang="en-US" sz="2000" dirty="0">
              <a:latin typeface="+mn-ea"/>
            </a:endParaRPr>
          </a:p>
          <a:p>
            <a:r>
              <a:rPr lang="zh-CN" altLang="en-US" sz="2000" dirty="0">
                <a:latin typeface="+mn-ea"/>
              </a:rPr>
              <a:t>​	对文献按照发表的机构进行排序，大数据论文的主要来源机构是中国科学院、北京邮电大学、清华大学、华中科技大学、浙江大学、哈尔滨工业大学、武汉大学、北京 航空航天大学、上海交通大学和斯坦福大学，中国科学院在该领域的论文发表数量明显高于其他研究机构。</a:t>
            </a:r>
          </a:p>
        </p:txBody>
      </p:sp>
    </p:spTree>
    <p:extLst>
      <p:ext uri="{BB962C8B-B14F-4D97-AF65-F5344CB8AC3E}">
        <p14:creationId xmlns:p14="http://schemas.microsoft.com/office/powerpoint/2010/main" val="1427295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麦迪逊</Template>
  <TotalTime>19</TotalTime>
  <Words>1714</Words>
  <Application>Microsoft Office PowerPoint</Application>
  <PresentationFormat>宽屏</PresentationFormat>
  <Paragraphs>66</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Arial</vt:lpstr>
      <vt:lpstr>MS Shell Dlg 2</vt:lpstr>
      <vt:lpstr>Wingdings</vt:lpstr>
      <vt:lpstr>Wingdings 3</vt:lpstr>
      <vt:lpstr>麦迪逊</vt:lpstr>
      <vt:lpstr>大数据技术与软件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大数据技术与软件</dc:title>
  <dc:creator>陆 峦</dc:creator>
  <cp:lastModifiedBy>陆 峦</cp:lastModifiedBy>
  <cp:revision>3</cp:revision>
  <dcterms:created xsi:type="dcterms:W3CDTF">2020-05-23T14:25:03Z</dcterms:created>
  <dcterms:modified xsi:type="dcterms:W3CDTF">2020-05-23T14:44:48Z</dcterms:modified>
</cp:coreProperties>
</file>