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xoYyGP16HpAZDECgQuGfY0fIu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97DCBC-B199-4AAF-A13A-B0F6901D121E}">
  <a:tblStyle styleId="{BA97DCBC-B199-4AAF-A13A-B0F6901D12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cb77f79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24cb77f79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24cb77f79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f23a45ac2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cf23a45ac2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f23a45ac2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cf23a45ac2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f23a45ac2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cf23a45ac2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f23a45ac2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cf23a45ac2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f23a45ac2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cf23a45ac2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f23a45ac2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1cf23a45ac2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f23a45ac2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cf23a45ac2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f23a45ac2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1cf23a45ac2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cf23a45ac2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cf23a45ac2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cf23a45ac2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cf23a45ac2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f23a45ac2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1cf23a45ac2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f23a45ac2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1cf23a45ac2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f23a45ac2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cf23a45ac2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f23a45ac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cf23a45ac2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f23a45ac2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cf23a45ac2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4cb77f799_0_183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124cb77f799_0_183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24cb77f799_0_183"/>
          <p:cNvSpPr txBox="1"/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24cb77f799_0_183"/>
          <p:cNvSpPr txBox="1"/>
          <p:nvPr>
            <p:ph idx="1" type="subTitle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g124cb77f799_0_1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cb77f799_0_22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g124cb77f799_0_2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124cb77f799_0_225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9" name="Google Shape;59;g124cb77f799_0_22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g124cb77f799_0_22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124cb77f799_0_2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b77f799_0_2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124cb77f799_0_193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124cb77f799_0_193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124cb77f799_0_193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124cb77f799_0_1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4cb77f799_0_232"/>
          <p:cNvSpPr/>
          <p:nvPr/>
        </p:nvSpPr>
        <p:spPr>
          <a:xfrm rot="-5400000">
            <a:off x="11796688" y="6462600"/>
            <a:ext cx="335100" cy="45570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4cb77f799_0_189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24cb77f799_0_189"/>
          <p:cNvSpPr txBox="1"/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24cb77f799_0_1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24cb77f799_0_198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2" name="Google Shape;32;g124cb77f799_0_198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124cb77f799_0_198"/>
          <p:cNvSpPr txBox="1"/>
          <p:nvPr>
            <p:ph idx="1" type="body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24cb77f799_0_198"/>
          <p:cNvSpPr txBox="1"/>
          <p:nvPr>
            <p:ph idx="2" type="body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24cb77f799_0_1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4cb77f799_0_204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8" name="Google Shape;38;g124cb77f799_0_2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24cb77f799_0_207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1" name="Google Shape;41;g124cb77f799_0_207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g124cb77f799_0_207"/>
          <p:cNvSpPr txBox="1"/>
          <p:nvPr>
            <p:ph idx="1" type="body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g124cb77f799_0_2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cb77f799_0_212"/>
          <p:cNvSpPr txBox="1"/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124cb77f799_0_2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4cb77f799_0_215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124cb77f799_0_215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0" name="Google Shape;50;g124cb77f799_0_215"/>
          <p:cNvSpPr txBox="1"/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124cb77f799_0_215"/>
          <p:cNvSpPr txBox="1"/>
          <p:nvPr>
            <p:ph idx="1" type="subTitle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124cb77f799_0_21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124cb77f799_0_2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cb77f799_0_179"/>
          <p:cNvSpPr txBox="1"/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124cb77f799_0_179"/>
          <p:cNvSpPr txBox="1"/>
          <p:nvPr>
            <p:ph idx="1" type="body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b="0" i="0" sz="2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b="0" i="0" sz="19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Google Shape;12;g124cb77f799_0_1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cb77f799_0_1"/>
          <p:cNvSpPr txBox="1"/>
          <p:nvPr/>
        </p:nvSpPr>
        <p:spPr>
          <a:xfrm>
            <a:off x="6555668" y="4149070"/>
            <a:ext cx="5158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15기</a:t>
            </a: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ko-K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최준영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124cb77f799_0_1"/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24cb77f799_0_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24cb77f799_0_1"/>
          <p:cNvSpPr/>
          <p:nvPr/>
        </p:nvSpPr>
        <p:spPr>
          <a:xfrm>
            <a:off x="10859084" y="-40947"/>
            <a:ext cx="885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24cb77f799_0_1"/>
          <p:cNvSpPr txBox="1"/>
          <p:nvPr/>
        </p:nvSpPr>
        <p:spPr>
          <a:xfrm>
            <a:off x="5159896" y="2367345"/>
            <a:ext cx="67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DS 트랙 - 인공신경망 구현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124cb77f799_0_1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g124cb77f799_0_1"/>
          <p:cNvSpPr txBox="1"/>
          <p:nvPr/>
        </p:nvSpPr>
        <p:spPr>
          <a:xfrm>
            <a:off x="1289900" y="313350"/>
            <a:ext cx="30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>
                <a:solidFill>
                  <a:srgbClr val="3F3F3F"/>
                </a:solidFill>
              </a:rPr>
              <a:t>Codstats Project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124cb77f79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378c3f3d" id="77" name="Google Shape;77;g124cb77f799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5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f23a45ac2_0_78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cf23a45ac2_0_78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cf23a45ac2_0_78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1cf23a45ac2_0_78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g1cf23a45ac2_0_78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cf23a45ac2_0_78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[5] 입력값 정규화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normalize(df)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데이터를 입력값과 라벨로 분리한다.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학습 과정에서만 사용하여, 예측과정에서의 자원 낭비를 방지한다.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cf23a45ac2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12" y="2710150"/>
            <a:ext cx="5900975" cy="35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f23a45ac2_0_91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cf23a45ac2_0_91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cf23a45ac2_0_91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g1cf23a45ac2_0_91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g1cf23a45ac2_0_91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cf23a45ac2_0_91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[6] train - test 분리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splitData</a:t>
            </a: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(df, train_portion)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데이터를 train set과 test set으로 분리한다.</a:t>
            </a:r>
            <a:endParaRPr b="1" sz="1650">
              <a:solidFill>
                <a:schemeClr val="dk2"/>
              </a:solidFill>
              <a:highlight>
                <a:srgbClr val="FFF2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1cf23a45ac2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138" y="2353667"/>
            <a:ext cx="6348349" cy="286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cf23a45ac2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138" y="5304940"/>
            <a:ext cx="6348351" cy="98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cf23a45ac2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4762" y="2353668"/>
            <a:ext cx="1354999" cy="286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cf23a45ac2_0_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4762" y="5304940"/>
            <a:ext cx="1355000" cy="98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f23a45ac2_0_105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cf23a45ac2_0_105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cf23a45ac2_0_105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1cf23a45ac2_0_105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g1cf23a45ac2_0_105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cf23a45ac2_0_105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[7] 신경망 구조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1cf23a45ac2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400" y="884250"/>
            <a:ext cx="390525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cf23a45ac2_0_105"/>
          <p:cNvSpPr txBox="1"/>
          <p:nvPr/>
        </p:nvSpPr>
        <p:spPr>
          <a:xfrm>
            <a:off x="1584675" y="1970850"/>
            <a:ext cx="47139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highlight>
                  <a:srgbClr val="FFD9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단층 신경망 </a:t>
            </a:r>
            <a:r>
              <a:rPr lang="ko-KR" sz="1650">
                <a:highlight>
                  <a:srgbClr val="FFD96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650">
              <a:highlight>
                <a:srgbClr val="FFD96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Source Code Pro"/>
              <a:buChar char="-"/>
            </a:pPr>
            <a:r>
              <a:rPr lang="ko-KR" sz="1650">
                <a:latin typeface="Source Code Pro"/>
                <a:ea typeface="Source Code Pro"/>
                <a:cs typeface="Source Code Pro"/>
                <a:sym typeface="Source Code Pro"/>
              </a:rPr>
              <a:t>입력층 : 8 개 노드</a:t>
            </a:r>
            <a:endParaRPr sz="16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33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Source Code Pro"/>
              <a:buChar char="-"/>
            </a:pPr>
            <a:r>
              <a:rPr lang="ko-KR" sz="1650">
                <a:latin typeface="Source Code Pro"/>
                <a:ea typeface="Source Code Pro"/>
                <a:cs typeface="Source Code Pro"/>
                <a:sym typeface="Source Code Pro"/>
              </a:rPr>
              <a:t>데이터(입력값의 행)마다, </a:t>
            </a:r>
            <a:endParaRPr sz="16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latin typeface="Source Code Pro"/>
                <a:ea typeface="Source Code Pro"/>
                <a:cs typeface="Source Code Pro"/>
                <a:sym typeface="Source Code Pro"/>
              </a:rPr>
              <a:t>노드에 지정된 column 의 값이 입력됨</a:t>
            </a:r>
            <a:endParaRPr sz="16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Source Code Pro"/>
              <a:buChar char="-"/>
            </a:pPr>
            <a:r>
              <a:rPr lang="ko-KR" sz="1650">
                <a:latin typeface="Source Code Pro"/>
                <a:ea typeface="Source Code Pro"/>
                <a:cs typeface="Source Code Pro"/>
                <a:sym typeface="Source Code Pro"/>
              </a:rPr>
              <a:t>가중치 : 8개 (이전층 노드 수와 같음)</a:t>
            </a:r>
            <a:endParaRPr sz="16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Source Code Pro"/>
              <a:buChar char="-"/>
            </a:pPr>
            <a:r>
              <a:rPr lang="ko-KR" sz="1650">
                <a:latin typeface="Source Code Pro"/>
                <a:ea typeface="Source Code Pro"/>
                <a:cs typeface="Source Code Pro"/>
                <a:sym typeface="Source Code Pro"/>
              </a:rPr>
              <a:t>편향 : 1개 (이후층 노드 수와 같음) </a:t>
            </a:r>
            <a:endParaRPr sz="16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f23a45ac2_0_121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cf23a45ac2_0_121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cf23a45ac2_0_121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g1cf23a45ac2_0_121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g1cf23a45ac2_0_121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cf23a45ac2_0_121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[8] 신경망 매개변수 초기화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createPerceptron(df) 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	: 입력되는 데이터를 참고하여 필요한 수의 입력층 가중치와 편향값을 초기화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	가중치와 편향은 정규분포를 따름(numpy.random.rand())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1cf23a45ac2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0" y="3752858"/>
            <a:ext cx="11251500" cy="93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cf23a45ac2_0_134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cf23a45ac2_0_134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cf23a45ac2_0_134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1cf23a45ac2_0_134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g1cf23a45ac2_0_134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cf23a45ac2_0_134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[9] 미니 배치 분리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minibatch(df, batchSize) 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df를 batchSize 크기로 잘라 리스트:DataFrame 로 묶어서 반환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(단, 마지막 batch의 경우 batchSize 크기를 만족하지 못하면, 버린다.)</a:t>
            </a:r>
            <a:r>
              <a:rPr lang="ko-KR" sz="1650">
                <a:solidFill>
                  <a:srgbClr val="D4D4D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-KR" sz="1650">
                <a:solidFill>
                  <a:srgbClr val="3A3838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50">
              <a:solidFill>
                <a:srgbClr val="3A3838"/>
              </a:solidFill>
              <a:highlight>
                <a:srgbClr val="FFF2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1cf23a45ac2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313" y="2633466"/>
            <a:ext cx="5363475" cy="37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f23a45ac2_0_144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cf23a45ac2_0_144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cf23a45ac2_0_144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g1cf23a45ac2_0_144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g1cf23a45ac2_0_144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cf23a45ac2_0_144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[10] 가중합 구하기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calculForwardProp(df, weights, bias)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:노드를 통해 입력된 각 가중치와 편향을 바탕으로 가중합 계산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input:(n, m) * weights:(m, l) + bias : (n, l)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1cf23a45ac2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983" y="2951870"/>
            <a:ext cx="83439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f23a45ac2_0_153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cf23a45ac2_0_153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cf23a45ac2_0_153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g1cf23a45ac2_0_153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g1cf23a45ac2_0_153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cf23a45ac2_0_153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[11] Sigmoid 함수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sigmoid(x)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입력값인 x의 sigmoid(x) 값을 반환한다.</a:t>
            </a:r>
            <a:r>
              <a:rPr b="1" lang="ko-KR" sz="1650">
                <a:solidFill>
                  <a:srgbClr val="3A3838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50">
              <a:solidFill>
                <a:srgbClr val="3A3838"/>
              </a:solidFill>
              <a:highlight>
                <a:srgbClr val="FFF2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1cf23a45ac2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00" y="2266317"/>
            <a:ext cx="10853101" cy="41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cf23a45ac2_0_162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cf23a45ac2_0_162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cf23a45ac2_0_162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g1cf23a45ac2_0_162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g1cf23a45ac2_0_162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cf23a45ac2_0_162"/>
          <p:cNvSpPr/>
          <p:nvPr/>
        </p:nvSpPr>
        <p:spPr>
          <a:xfrm>
            <a:off x="1235449" y="1066175"/>
            <a:ext cx="97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[12] 순전파 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forwardProp(df, weights, bias, batchSize)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배치 별 입력값과 입력층의 가중합에 대한 sigmoid 함수 결과를 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리스트로 묶어 반환한다 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calculForwardProp()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calculForwardProp()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sigmoid()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forwardProp() 를 종료합니다. 반환값은 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sigmoid(weightsSums) 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[[0.8964468949189114, 0.8786061896801934, 0.8835640768515151, 0.892066281628331], [0.8966486930732275, 0.9389703747081227, 0.9247223543776207, 0.876721676992247], [0.8986559589639721, 0.9307459172328219, 0.8904712364429054, 0.8884051231025014], [0.8989566701078427, 0.9288278569541452, 0.9081594204055793, 0.883742192220601]]입니다.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f23a45ac2_0_171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cf23a45ac2_0_171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cf23a45ac2_0_171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g1cf23a45ac2_0_171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g1cf23a45ac2_0_171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cf23a45ac2_0_171"/>
          <p:cNvSpPr/>
          <p:nvPr/>
        </p:nvSpPr>
        <p:spPr>
          <a:xfrm>
            <a:off x="1235448" y="1066175"/>
            <a:ext cx="103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[13] 손실 함수 (Cross Entropy Error) 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crossEntropyError(y, t) .</a:t>
            </a:r>
            <a:endParaRPr b="1"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	: y, t 를 입력값으로 CEE 함수를 통과시킨 값을 반환한다.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	(현재 구현된 코드의 경우 OneHotEncoding된 라벨(t)를 가정한다.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crossEntropyError()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y가 0인 경우 -inf 값을 예방하기 위해, 아주 작은 값인 delta를 선언해 사용한다.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crossEntropyError()를 종료합니다. 출력값(y, 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[0.8964469949189113, 0.8786062896801934, 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0.883564176851515, 0.892066381628331]), 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예측값(t, 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0    1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1    0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2    1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3    1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Name: y, dtype: int64) 의 CEE값은 0.34732219297969025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f23a45ac2_0_180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cf23a45ac2_0_180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cf23a45ac2_0_180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1cf23a45ac2_0_180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g1cf23a45ac2_0_180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cf23a45ac2_0_180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[14]  정확도 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batchScore(y, t, 0.5) .</a:t>
            </a:r>
            <a:endParaRPr b="1"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배치 별 예측값을 0.5 를 기준으로 이진 분류(0 or 1)를 진행한다.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y 와 t의 동일 인덱스를 돌며, 동일하게 분류된 경우 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score를 1 만큼 증가시킨다.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loss = 0.16687523000833693, accuracy = 0.375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5" y="1107300"/>
            <a:ext cx="396175" cy="5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6296549" y="1485945"/>
            <a:ext cx="367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296549" y="2287034"/>
            <a:ext cx="49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자체 평가 의견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0" y="1107200"/>
            <a:ext cx="5231700" cy="575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3"/>
          <p:cNvSpPr txBox="1"/>
          <p:nvPr/>
        </p:nvSpPr>
        <p:spPr>
          <a:xfrm>
            <a:off x="1289900" y="313350"/>
            <a:ext cx="30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cf23a45ac2_0_189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cf23a45ac2_0_189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cf23a45ac2_0_189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g1cf23a45ac2_0_189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g1cf23a45ac2_0_189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cf23a45ac2_0_189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[15] 신경망 전체 구조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main() : 알고리즘 순서에 맞게, 함수 실행 .</a:t>
            </a:r>
            <a:endParaRPr b="1"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99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dataLoad()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createPerceptron()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shuffleDf()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divideLabelFeature()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normalize()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splitData() 를 시작합니다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forwardProp()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minibatch()를 시작합니다. 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calculForwardProp()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sigmoid()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debug_log | 2023.01.07 05:50:00 | &gt;&gt;&gt; crossEntropyError() 를 시작합니다.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loss = 0.16687523000833693, accuracy = 0.375</a:t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f23a45ac2_0_227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cf23a45ac2_0_227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cf23a45ac2_0_227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g1cf23a45ac2_0_227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g1cf23a45ac2_0_227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cf23a45ac2_0_227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범용 신경망 - [1] 기존 구조와의 차이점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655384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7" name="Google Shape;317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3"/>
          <p:cNvSpPr txBox="1"/>
          <p:nvPr/>
        </p:nvSpPr>
        <p:spPr>
          <a:xfrm>
            <a:off x="1164403" y="313350"/>
            <a:ext cx="31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05. 자체 평가 의견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1217717" y="1014266"/>
            <a:ext cx="101205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lang="ko-KR" sz="165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개선 사항</a:t>
            </a:r>
            <a:endParaRPr sz="165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latin typeface="Calibri"/>
                <a:ea typeface="Calibri"/>
                <a:cs typeface="Calibri"/>
                <a:sym typeface="Calibri"/>
              </a:rPr>
              <a:t>의존성이 낮은 함수, 클래스 등으로 구현된 부분은 별도 모듈로 분리하여 유지/보수 편의성을 개선해야함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latin typeface="Calibri"/>
                <a:ea typeface="Calibri"/>
                <a:cs typeface="Calibri"/>
                <a:sym typeface="Calibri"/>
              </a:rPr>
              <a:t>역전파 기능을 구현해야함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latin typeface="Calibri"/>
                <a:ea typeface="Calibri"/>
                <a:cs typeface="Calibri"/>
                <a:sym typeface="Calibri"/>
              </a:rPr>
              <a:t>미분을 통한 구현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latin typeface="Calibri"/>
                <a:ea typeface="Calibri"/>
                <a:cs typeface="Calibri"/>
                <a:sym typeface="Calibri"/>
              </a:rPr>
              <a:t>계산 그래프를 통한 구현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latin typeface="Calibri"/>
                <a:ea typeface="Calibri"/>
                <a:cs typeface="Calibri"/>
                <a:sym typeface="Calibri"/>
              </a:rPr>
              <a:t>CNN / R</a:t>
            </a:r>
            <a:r>
              <a:rPr lang="ko-KR" sz="1650">
                <a:latin typeface="Calibri"/>
                <a:ea typeface="Calibri"/>
                <a:cs typeface="Calibri"/>
                <a:sym typeface="Calibri"/>
              </a:rPr>
              <a:t>NN 구현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latin typeface="Calibri"/>
                <a:ea typeface="Calibri"/>
                <a:cs typeface="Calibri"/>
                <a:sym typeface="Calibri"/>
              </a:rPr>
              <a:t>전반적인 예외 처리 필요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b="1" lang="ko-KR" sz="165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기획 의도</a:t>
            </a:r>
            <a:endParaRPr b="1" sz="165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초기 의도는 참고자료를 활용하여, CNN, RNN의 구조까지 구현</a:t>
            </a:r>
            <a:endParaRPr sz="165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역전파(미분) 구현이 난관이 되어, CNN, RNN까지 도전하지 못했다.</a:t>
            </a:r>
            <a:endParaRPr sz="165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순전파 구간까지의 구현에 소모된 시간을 고려한다면, 완성도는 70% 정도로 판단(역전파 구현에 대부분의 시간을 소모함, 때문에 순전파 과정을 조정하는 CNN, RNN부분은 상대적으로 소모시간이 적을 것이며, 역전파 과정도 미분 과정만 해결되면 조속히 완성 가능.)</a:t>
            </a:r>
            <a:endParaRPr sz="165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AutoNum type="arabicPeriod"/>
            </a:pPr>
            <a:r>
              <a:rPr b="1" lang="ko-KR" sz="1650"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실무 활용 정도</a:t>
            </a:r>
            <a:endParaRPr b="1" sz="1650"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참고 서적을 활용해, 실제 라이브러리와 비슷하게 추가 개발을 수행중이다.</a:t>
            </a:r>
            <a:endParaRPr sz="165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Calibri"/>
              <a:buChar char="-"/>
            </a:pPr>
            <a:r>
              <a:rPr lang="ko-KR" sz="165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하지만, 예외 처리, 다양한 기능, 최적화 등을 고려했을때, 현재 개발되어 있는 라이브러리를 사용하는것이 합리적이다.</a:t>
            </a:r>
            <a:endParaRPr sz="165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962775" y="1478750"/>
            <a:ext cx="8027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Python 기본 라이브러리를 사용한 인공신경망 구현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데이터(20 × 9, 마지막 열은 라벨에 해당)를 처리할 수 있도록 신경망 구축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4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4"/>
          <p:cNvSpPr txBox="1"/>
          <p:nvPr/>
        </p:nvSpPr>
        <p:spPr>
          <a:xfrm>
            <a:off x="1164402" y="313350"/>
            <a:ext cx="27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AutoNum type="arabicPeriod"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959734" y="2240125"/>
            <a:ext cx="372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구현 상세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불러오기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셔플링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features - target 분리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정규화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train - test 분리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5154224" y="3061317"/>
            <a:ext cx="587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신경망 매개 변수 초기화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미니 배치 분리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예측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가중합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활성함수(Sigmoid)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손실(Cross Entropy Error)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정확도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041650" y="5223017"/>
            <a:ext cx="89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+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추가 구현 사항</a:t>
            </a: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(+α, ‘밑바닥부터 시작하는 딥러닝’ 참고)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4" name="Google Shape;104;p4"/>
          <p:cNvCxnSpPr/>
          <p:nvPr/>
        </p:nvCxnSpPr>
        <p:spPr>
          <a:xfrm flipH="1">
            <a:off x="5617375" y="3083508"/>
            <a:ext cx="8100" cy="20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5"/>
          <p:cNvCxnSpPr/>
          <p:nvPr/>
        </p:nvCxnSpPr>
        <p:spPr>
          <a:xfrm>
            <a:off x="5375920" y="790307"/>
            <a:ext cx="651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5"/>
          <p:cNvSpPr txBox="1"/>
          <p:nvPr/>
        </p:nvSpPr>
        <p:spPr>
          <a:xfrm>
            <a:off x="1164392" y="313361"/>
            <a:ext cx="387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02. 프로젝트 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645934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1144591" y="1192822"/>
            <a:ext cx="102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구성]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144591" y="1939213"/>
            <a:ext cx="9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sng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5"/>
          <p:cNvGraphicFramePr/>
          <p:nvPr/>
        </p:nvGraphicFramePr>
        <p:xfrm>
          <a:off x="1271464" y="2448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{BA97DCBC-B199-4AAF-A13A-B0F6901D121E}</a:tableStyleId>
              </a:tblPr>
              <a:tblGrid>
                <a:gridCol w="2016225"/>
                <a:gridCol w="1584175"/>
                <a:gridCol w="6048675"/>
              </a:tblGrid>
              <a:tr h="27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훈련생</a:t>
                      </a:r>
                      <a:endParaRPr sz="18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담당 업무</a:t>
                      </a:r>
                      <a:endParaRPr sz="18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14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최준영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인공신경망 설계 및 구현</a:t>
                      </a:r>
                      <a:endParaRPr i="1" sz="16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데이터 적재 및 전처리 구현</a:t>
                      </a:r>
                      <a:endParaRPr b="1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▶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 신경망 초기화 구현</a:t>
                      </a:r>
                      <a:endParaRPr b="1" sz="160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▶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미니 배치 구현</a:t>
                      </a:r>
                      <a:endParaRPr b="1" sz="160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▶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순전파 구현</a:t>
                      </a:r>
                      <a:endParaRPr b="1" sz="1600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▶</a:t>
                      </a: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i="1" lang="ko-KR" sz="1600">
                          <a:solidFill>
                            <a:srgbClr val="3A3838"/>
                          </a:solidFill>
                        </a:rPr>
                        <a:t>손실 및 정확도 구현</a:t>
                      </a:r>
                      <a:endParaRPr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156215" y="1104856"/>
            <a:ext cx="10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절차 및 방법]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03. 프로젝트 수행 절차 및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6"/>
          <p:cNvSpPr txBox="1"/>
          <p:nvPr/>
        </p:nvSpPr>
        <p:spPr>
          <a:xfrm>
            <a:off x="987794" y="1596796"/>
            <a:ext cx="988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지정된 기간 동안, 기능 별 구현을 반복 (1일 단위 반복 수행, 각 함수가 하나의 프로토타입)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638" y="2081925"/>
            <a:ext cx="4286074" cy="41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964976" y="1568775"/>
            <a:ext cx="28059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1" lang="ko-KR" sz="1600">
                <a:solidFill>
                  <a:srgbClr val="3A3838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구현 환경</a:t>
            </a:r>
            <a:endParaRPr b="1" sz="1600">
              <a:solidFill>
                <a:srgbClr val="3A3838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asttokens                     2.2.1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backcall                      0.2.0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backports.functools-lru-cache 1.6.4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certifi                       2022.12.7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colorama                      0.4.6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comm                          0.1.2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contourpy                     1.0.6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cycler                        0.11.0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debugpy                       1.5.1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decorator                     5.1.1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entrypoints                   0.4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executing                     1.2.0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fonttools                     4.38.0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ipykernel                     6.19.4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ipython                       8.8.0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jedi                          0.18.2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jupyter_client                7.4.8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jupyter_core                  5.1.2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kiwisolver                    1.4.4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matplotlib                    3.6.2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matplotlib-inline             0.1.6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nest-asyncio                  1.5.6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numpy                         1.24.1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 flipH="1" rot="10800000">
            <a:off x="4151784" y="790307"/>
            <a:ext cx="7736208" cy="108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7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AutoNum type="arabicPeriod"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[1] 구현 환경 및 디렉터리 구조</a:t>
            </a:r>
            <a:endParaRPr b="1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5888544" y="1644660"/>
            <a:ext cx="437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8000" lvl="0" marL="316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1" lang="ko-KR" sz="1600">
                <a:solidFill>
                  <a:srgbClr val="3A3838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디렉터리 구조</a:t>
            </a:r>
            <a:endParaRPr b="1" i="0" sz="1400" u="none" cap="none" strike="noStrike">
              <a:solidFill>
                <a:srgbClr val="000000"/>
              </a:solidFill>
              <a:highlight>
                <a:srgbClr val="FFD966"/>
              </a:highlight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3098576" y="1568775"/>
            <a:ext cx="2805900" cy="4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packaging                     22.0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parso                         0.8.3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pickleshare                   0.7.5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Pillow                        9.4.0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pip                           22.3.1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platformdirs                  2.6.2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prompt-toolkit                3.0.36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psutil                        5.9.0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pure-eval                     0.2.2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Pygments                      2.14.0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pyparsing                     3.0.9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python-dateutil               2.8.2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pywin32                       227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pyzmq                         23.2.0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setuptools                    65.5.0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six                           1.16.0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stack-data                    0.6.2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tornado                       6.2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traitlets                     5.8.0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typing_extensions             4.4.0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wcwidth                       0.2.5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wheel                         0.37.1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Calibri"/>
              <a:buChar char="-"/>
            </a:pPr>
            <a:r>
              <a:rPr lang="ko-KR" sz="1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wincertstore                  0.2</a:t>
            </a:r>
            <a:endParaRPr sz="1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374900" y="2038175"/>
            <a:ext cx="5046900" cy="201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CodeStates_Project_1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1300" lvl="0" marL="3527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-KR"/>
              <a:t>AIB_15기_최준영_CP1_DS.ipynb</a:t>
            </a:r>
            <a:endParaRPr/>
          </a:p>
          <a:p>
            <a:pPr indent="-211300" lvl="0" marL="352799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-KR"/>
              <a:t>AIB_15기_최준영_CP1_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DS_alpha.ipynb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1300" lvl="0" marL="352799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-KR"/>
              <a:t> binary_dataset.csv</a:t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9639667" y="2243501"/>
            <a:ext cx="1670400" cy="160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1300" lvl="0" marL="3527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-KR"/>
              <a:t>config.py</a:t>
            </a:r>
            <a:endParaRPr/>
          </a:p>
          <a:p>
            <a:pPr indent="-211300" lvl="0" marL="3527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-KR"/>
              <a:t>debugLog.py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5888544" y="4311660"/>
            <a:ext cx="4372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400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1" lang="ko-KR" sz="1600">
                <a:solidFill>
                  <a:srgbClr val="3A3838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참고 사항</a:t>
            </a:r>
            <a:endParaRPr b="1" sz="1600">
              <a:solidFill>
                <a:srgbClr val="3A3838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1999" lvl="1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debufLog.py : 알고리즘 중간 과정을 출력하기 위한 함수 모듈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999" lvl="1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config.py : debugLog.py의 출력 여부 등 설정값을 저장하는 변수 모듈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999" lvl="1" marL="63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AIB_15기_최준영_CP1_DS.ipynb : 메인 모듈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f23a45ac2_0_53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cf23a45ac2_0_53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cf23a45ac2_0_53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g1cf23a45ac2_0_53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g1cf23a45ac2_0_53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cf23a45ac2_0_53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[2] 데이터 메모리 적</a:t>
            </a: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재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7199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dataLoad()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csv파일을 읽어온다.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1cf23a45ac2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150" y="1993258"/>
            <a:ext cx="8235601" cy="431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f23a45ac2_0_19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cf23a45ac2_0_19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cf23a45ac2_0_19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g1cf23a45ac2_0_19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g1cf23a45ac2_0_19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cf23a45ac2_0_19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[3] 데이터 셔플링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shuffleDf(df) 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데이터의 순서를 섞고, 인덱스를 초기화한다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1cf23a45ac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3" y="3014663"/>
            <a:ext cx="108489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f23a45ac2_0_65"/>
          <p:cNvSpPr/>
          <p:nvPr/>
        </p:nvSpPr>
        <p:spPr>
          <a:xfrm>
            <a:off x="227348" y="191995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cf23a45ac2_0_65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cf23a45ac2_0_65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1cf23a45ac2_0_65"/>
          <p:cNvCxnSpPr/>
          <p:nvPr/>
        </p:nvCxnSpPr>
        <p:spPr>
          <a:xfrm>
            <a:off x="4151784" y="790415"/>
            <a:ext cx="7736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g1cf23a45ac2_0_65"/>
          <p:cNvSpPr txBox="1"/>
          <p:nvPr/>
        </p:nvSpPr>
        <p:spPr>
          <a:xfrm>
            <a:off x="654398" y="981715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i="0" sz="28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cf23a45ac2_0_65"/>
          <p:cNvSpPr/>
          <p:nvPr/>
        </p:nvSpPr>
        <p:spPr>
          <a:xfrm>
            <a:off x="1235460" y="1066165"/>
            <a:ext cx="885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50"/>
              <a:buFont typeface="Calibri"/>
              <a:buAutoNum type="arabicPeriod"/>
            </a:pPr>
            <a:r>
              <a:rPr b="1" lang="ko-KR" sz="165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특화 신경망  - [4] features - target 분리</a:t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divideLabelFeature(df, label, features) 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650">
                <a:solidFill>
                  <a:schemeClr val="dk2"/>
                </a:solidFill>
                <a:highlight>
                  <a:srgbClr val="FFD96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50">
              <a:solidFill>
                <a:schemeClr val="dk2"/>
              </a:solidFill>
              <a:highlight>
                <a:srgbClr val="FFD9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>
                <a:solidFill>
                  <a:schemeClr val="dk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데이터를 입력값과 라벨로 분리한다</a:t>
            </a:r>
            <a:endParaRPr sz="1650">
              <a:solidFill>
                <a:schemeClr val="dk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cf23a45ac2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975" y="2252700"/>
            <a:ext cx="7320635" cy="41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cf23a45ac2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765" y="2252700"/>
            <a:ext cx="1335110" cy="41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