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8"/>
  </p:notesMasterIdLst>
  <p:sldIdLst>
    <p:sldId id="287" r:id="rId2"/>
    <p:sldId id="299" r:id="rId3"/>
    <p:sldId id="300" r:id="rId4"/>
    <p:sldId id="288" r:id="rId5"/>
    <p:sldId id="301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73" r:id="rId14"/>
    <p:sldId id="274" r:id="rId15"/>
    <p:sldId id="275" r:id="rId16"/>
    <p:sldId id="276" r:id="rId17"/>
    <p:sldId id="292" r:id="rId18"/>
    <p:sldId id="293" r:id="rId19"/>
    <p:sldId id="294" r:id="rId20"/>
    <p:sldId id="295" r:id="rId21"/>
    <p:sldId id="277" r:id="rId22"/>
    <p:sldId id="278" r:id="rId23"/>
    <p:sldId id="279" r:id="rId24"/>
    <p:sldId id="280" r:id="rId25"/>
    <p:sldId id="281" r:id="rId26"/>
    <p:sldId id="282" r:id="rId27"/>
    <p:sldId id="297" r:id="rId28"/>
    <p:sldId id="298" r:id="rId29"/>
    <p:sldId id="283" r:id="rId30"/>
    <p:sldId id="284" r:id="rId31"/>
    <p:sldId id="285" r:id="rId32"/>
    <p:sldId id="296" r:id="rId33"/>
    <p:sldId id="290" r:id="rId34"/>
    <p:sldId id="289" r:id="rId35"/>
    <p:sldId id="286" r:id="rId36"/>
    <p:sldId id="291" r:id="rId37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AD6966-61CB-4817-929D-DC1701FB441A}">
          <p14:sldIdLst>
            <p14:sldId id="287"/>
            <p14:sldId id="299"/>
            <p14:sldId id="300"/>
            <p14:sldId id="288"/>
            <p14:sldId id="301"/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74"/>
            <p14:sldId id="275"/>
            <p14:sldId id="276"/>
            <p14:sldId id="292"/>
            <p14:sldId id="293"/>
            <p14:sldId id="294"/>
            <p14:sldId id="295"/>
            <p14:sldId id="277"/>
            <p14:sldId id="278"/>
            <p14:sldId id="279"/>
            <p14:sldId id="280"/>
            <p14:sldId id="281"/>
            <p14:sldId id="282"/>
            <p14:sldId id="297"/>
            <p14:sldId id="298"/>
            <p14:sldId id="283"/>
            <p14:sldId id="284"/>
            <p14:sldId id="285"/>
            <p14:sldId id="296"/>
            <p14:sldId id="290"/>
            <p14:sldId id="289"/>
            <p14:sldId id="286"/>
          </p14:sldIdLst>
        </p14:section>
        <p14:section name="Name" id="{169F69D8-67C2-41FE-8B8E-3AFF72BA9C2D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fidence I.Robinson.Jackmay" initials="CI" lastIdx="1" clrIdx="0">
    <p:extLst>
      <p:ext uri="{19B8F6BF-5375-455C-9EA6-DF929625EA0E}">
        <p15:presenceInfo xmlns:p15="http://schemas.microsoft.com/office/powerpoint/2012/main" userId="d2d011c7c81d1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11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943BB-6DF1-4CD3-AA61-3031B48D0FE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74DE-EAD5-4918-A43C-B76F62A0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Pycharm</a:t>
            </a:r>
            <a:r>
              <a:rPr lang="en-US" dirty="0"/>
              <a:t> user interface used to download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E74DE-EAD5-4918-A43C-B76F62A02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E74DE-EAD5-4918-A43C-B76F62A022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4192" cy="75565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95" y="1996405"/>
            <a:ext cx="6208424" cy="1669893"/>
          </a:xfrm>
        </p:spPr>
        <p:txBody>
          <a:bodyPr anchor="b">
            <a:noAutofit/>
          </a:bodyPr>
          <a:lstStyle>
            <a:lvl1pPr algn="ctr">
              <a:defRPr sz="528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595" y="3964824"/>
            <a:ext cx="6208424" cy="151796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3168" y="5569423"/>
            <a:ext cx="787359" cy="30785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7595" y="5569423"/>
            <a:ext cx="4753628" cy="30785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474" y="5569423"/>
            <a:ext cx="483545" cy="307857"/>
          </a:xfrm>
        </p:spPr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073" y="3824890"/>
            <a:ext cx="59794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5305874"/>
            <a:ext cx="7950742" cy="624461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0154" y="1138140"/>
            <a:ext cx="8293094" cy="370362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5930335"/>
            <a:ext cx="7950742" cy="54399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999240"/>
            <a:ext cx="7950742" cy="3413383"/>
          </a:xfrm>
        </p:spPr>
        <p:txBody>
          <a:bodyPr anchor="ctr">
            <a:normAutofit/>
          </a:bodyPr>
          <a:lstStyle>
            <a:lvl1pPr algn="ctr">
              <a:defRPr sz="352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711150"/>
            <a:ext cx="7950744" cy="17631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4" y="4561886"/>
            <a:ext cx="77258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28" y="1082164"/>
            <a:ext cx="7484737" cy="2612125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1345" y="3694288"/>
            <a:ext cx="6891300" cy="71833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3"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6" y="4785784"/>
            <a:ext cx="7950746" cy="1688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3992" y="997575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79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26958" y="3115894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79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95095" y="4561886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3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83" y="3645566"/>
            <a:ext cx="7950735" cy="1618400"/>
          </a:xfrm>
        </p:spPr>
        <p:txBody>
          <a:bodyPr anchor="b">
            <a:normAutofit/>
          </a:bodyPr>
          <a:lstStyle>
            <a:lvl1pPr algn="l">
              <a:defRPr sz="352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5263966"/>
            <a:ext cx="7950737" cy="948033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34" y="1082164"/>
            <a:ext cx="7396933" cy="2472190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4009983"/>
            <a:ext cx="7950737" cy="97730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991022"/>
            <a:ext cx="7950744" cy="1483313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6843" y="988245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6012" y="2873330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95095" y="3778250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3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082163"/>
            <a:ext cx="7950742" cy="25281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6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3929380"/>
            <a:ext cx="7950737" cy="99745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9" y="4925719"/>
            <a:ext cx="7950742" cy="1548616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9" y="3778250"/>
            <a:ext cx="77258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9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78" y="2743761"/>
            <a:ext cx="7950744" cy="373057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4498"/>
            <a:ext cx="77258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3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3769" y="999240"/>
            <a:ext cx="1893249" cy="5475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81" y="999240"/>
            <a:ext cx="5748415" cy="547509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03779" y="999240"/>
            <a:ext cx="0" cy="547509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6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95094" y="259624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94" y="1808594"/>
            <a:ext cx="7713111" cy="2008140"/>
          </a:xfrm>
        </p:spPr>
        <p:txBody>
          <a:bodyPr anchor="b">
            <a:normAutofit/>
          </a:bodyPr>
          <a:lstStyle>
            <a:lvl1pPr algn="ctr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94" y="4115262"/>
            <a:ext cx="7713111" cy="1201035"/>
          </a:xfrm>
        </p:spPr>
        <p:txBody>
          <a:bodyPr anchor="t">
            <a:normAutofit/>
          </a:bodyPr>
          <a:lstStyle>
            <a:lvl1pPr marL="0" indent="0" algn="ctr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096" y="3965997"/>
            <a:ext cx="77131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5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95094" y="259624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2" cy="1436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279" y="2740491"/>
            <a:ext cx="3903091" cy="37984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247" y="2740491"/>
            <a:ext cx="3903091" cy="37984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2929310"/>
            <a:ext cx="390309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282" y="3573595"/>
            <a:ext cx="3903091" cy="29822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8365" y="2929310"/>
            <a:ext cx="390309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365" y="3573595"/>
            <a:ext cx="3903091" cy="29822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95095" y="259449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3" cy="1436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449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5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529959"/>
            <a:ext cx="2966644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184" y="1082165"/>
            <a:ext cx="4508839" cy="539217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8" y="3339785"/>
            <a:ext cx="2966644" cy="268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95095" y="3209180"/>
            <a:ext cx="27290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8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2075704"/>
            <a:ext cx="4247658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1312" y="1138139"/>
            <a:ext cx="3425844" cy="528022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3587004"/>
            <a:ext cx="4247657" cy="201506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703302" cy="75565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2" cy="14366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2743761"/>
            <a:ext cx="7950744" cy="3795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3773" y="6567625"/>
            <a:ext cx="1342853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6279" y="6567625"/>
            <a:ext cx="5969624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495" y="6567625"/>
            <a:ext cx="462527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t>‹#›</a:t>
            </a:fld>
            <a:r>
              <a:rPr lang="en-US" spc="-5"/>
              <a:t>/</a:t>
            </a:r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503789" rtl="0" eaLnBrk="1" latinLnBrk="0" hangingPunct="1">
        <a:spcBef>
          <a:spcPct val="0"/>
        </a:spcBef>
        <a:buNone/>
        <a:defRPr sz="440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68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20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2445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9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0287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76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4075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NGE%20Candlestick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NGE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Pictures/NGE%20plot2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3A7D-38F4-43BE-A9EF-01E9A5C7E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595" y="1339851"/>
            <a:ext cx="6208424" cy="2326448"/>
          </a:xfrm>
        </p:spPr>
        <p:txBody>
          <a:bodyPr/>
          <a:lstStyle/>
          <a:p>
            <a:r>
              <a:rPr lang="en-US" sz="4800" dirty="0"/>
              <a:t>Data Visualization and Estimation with Python.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C61BF-372C-48B7-975B-03983B46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Nigeria’s Stock Exchange Values for Six Years.</a:t>
            </a:r>
          </a:p>
          <a:p>
            <a:endParaRPr lang="en-US" dirty="0"/>
          </a:p>
          <a:p>
            <a:r>
              <a:rPr lang="en-US" b="1" u="sng" dirty="0"/>
              <a:t>By Confidence Jackmay</a:t>
            </a:r>
          </a:p>
        </p:txBody>
      </p:sp>
    </p:spTree>
    <p:extLst>
      <p:ext uri="{BB962C8B-B14F-4D97-AF65-F5344CB8AC3E}">
        <p14:creationId xmlns:p14="http://schemas.microsoft.com/office/powerpoint/2010/main" val="110607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1058">
        <p14:reveal/>
      </p:transition>
    </mc:Choice>
    <mc:Fallback>
      <p:transition spd="slow" advTm="1105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72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51"/>
            <a:ext cx="8778240" cy="438784"/>
          </a:xfrm>
          <a:custGeom>
            <a:avLst/>
            <a:gdLst/>
            <a:ahLst/>
            <a:cxnLst/>
            <a:rect l="l" t="t" r="r" b="b"/>
            <a:pathLst>
              <a:path w="8778240" h="438784">
                <a:moveTo>
                  <a:pt x="0" y="424132"/>
                </a:moveTo>
                <a:lnTo>
                  <a:pt x="0" y="14296"/>
                </a:lnTo>
                <a:lnTo>
                  <a:pt x="0" y="12398"/>
                </a:lnTo>
                <a:lnTo>
                  <a:pt x="362" y="10573"/>
                </a:lnTo>
                <a:lnTo>
                  <a:pt x="1088" y="8821"/>
                </a:lnTo>
                <a:lnTo>
                  <a:pt x="1813" y="7069"/>
                </a:lnTo>
                <a:lnTo>
                  <a:pt x="2846" y="5524"/>
                </a:lnTo>
                <a:lnTo>
                  <a:pt x="4187" y="4186"/>
                </a:lnTo>
                <a:lnTo>
                  <a:pt x="5527" y="2843"/>
                </a:lnTo>
                <a:lnTo>
                  <a:pt x="7073" y="1809"/>
                </a:lnTo>
                <a:lnTo>
                  <a:pt x="8825" y="1086"/>
                </a:lnTo>
                <a:lnTo>
                  <a:pt x="10577" y="363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63"/>
                </a:lnTo>
                <a:lnTo>
                  <a:pt x="8769288" y="1086"/>
                </a:lnTo>
                <a:lnTo>
                  <a:pt x="8771039" y="1809"/>
                </a:lnTo>
                <a:lnTo>
                  <a:pt x="8772585" y="2843"/>
                </a:lnTo>
                <a:lnTo>
                  <a:pt x="8773927" y="4186"/>
                </a:lnTo>
                <a:lnTo>
                  <a:pt x="8775267" y="5524"/>
                </a:lnTo>
                <a:lnTo>
                  <a:pt x="8776300" y="7069"/>
                </a:lnTo>
                <a:lnTo>
                  <a:pt x="8777025" y="8821"/>
                </a:lnTo>
                <a:lnTo>
                  <a:pt x="8777751" y="10573"/>
                </a:lnTo>
                <a:lnTo>
                  <a:pt x="8778114" y="12398"/>
                </a:lnTo>
                <a:lnTo>
                  <a:pt x="8778115" y="14296"/>
                </a:lnTo>
                <a:lnTo>
                  <a:pt x="8778115" y="424132"/>
                </a:lnTo>
                <a:lnTo>
                  <a:pt x="8778114" y="426026"/>
                </a:lnTo>
                <a:lnTo>
                  <a:pt x="8777751" y="427848"/>
                </a:lnTo>
                <a:lnTo>
                  <a:pt x="8777025" y="429600"/>
                </a:lnTo>
                <a:lnTo>
                  <a:pt x="8776300" y="431353"/>
                </a:lnTo>
                <a:lnTo>
                  <a:pt x="8769288" y="437337"/>
                </a:lnTo>
                <a:lnTo>
                  <a:pt x="8767537" y="438064"/>
                </a:lnTo>
                <a:lnTo>
                  <a:pt x="8765714" y="438427"/>
                </a:lnTo>
                <a:lnTo>
                  <a:pt x="8763819" y="438429"/>
                </a:lnTo>
                <a:lnTo>
                  <a:pt x="14296" y="438429"/>
                </a:lnTo>
                <a:lnTo>
                  <a:pt x="1088" y="429600"/>
                </a:lnTo>
                <a:lnTo>
                  <a:pt x="362" y="427848"/>
                </a:lnTo>
                <a:lnTo>
                  <a:pt x="0" y="426026"/>
                </a:lnTo>
                <a:lnTo>
                  <a:pt x="0" y="42413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7607" y="469972"/>
            <a:ext cx="193293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(stock_df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describe())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9026" y="679036"/>
          <a:ext cx="5419086" cy="382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932">
                <a:tc gridSpan="7">
                  <a:txBody>
                    <a:bodyPr/>
                    <a:lstStyle/>
                    <a:p>
                      <a:pPr marL="41275">
                        <a:lnSpc>
                          <a:spcPts val="990"/>
                        </a:lnSpc>
                      </a:pPr>
                      <a:r>
                        <a:rPr sz="105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(stock_df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info())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count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Open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High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Low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R="6540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Adj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\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mean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34.032444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34.344556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33.649801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33.957901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29.667998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std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17.380578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17.440182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17.279634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17.351200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13.773470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14.750000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15.050000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14.650000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14.660000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13.619122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25%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19.040001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19.265000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18.657500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19.040001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17.898098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50%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25.225000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25.559999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24.659999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25.010000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22.969975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75%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55.860000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56.060001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55.150001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55.779999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46.754610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042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max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67.120003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67.279999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65.360001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65.480003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55.193237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count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2880" marR="3912235" indent="366395">
                        <a:lnSpc>
                          <a:spcPct val="101299"/>
                        </a:lnSpc>
                        <a:spcBef>
                          <a:spcPts val="464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Volume  1510.000000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mean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16989.801325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std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26273.659513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40322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25%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288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3500.000000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50%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10100.000000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75%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21900.000000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max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455800.000000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&lt;class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'pandas.core.frame.DataFrame'&gt;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4056">
                <a:tc gridSpan="7"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RangeIndex: 1510 entries, 0 to</a:t>
                      </a:r>
                      <a:r>
                        <a:rPr sz="105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1509</a:t>
                      </a:r>
                    </a:p>
                    <a:p>
                      <a:pPr marL="31750">
                        <a:lnSpc>
                          <a:spcPts val="122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Data columns (total 7</a:t>
                      </a:r>
                      <a:r>
                        <a:rPr sz="105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columns):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39026" y="4529589"/>
          <a:ext cx="3071494" cy="110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Date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datetime64[ns]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Open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float64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High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float64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Low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float64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float64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Adj</a:t>
                      </a:r>
                      <a:r>
                        <a:rPr sz="105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float64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Volume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1510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non-null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int64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8076" y="5616750"/>
            <a:ext cx="3474085" cy="5099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dtypes: datetime64[ns](1), float64(5),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int64(1)  memory usage: 82.6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KB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None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23">
        <p14:reveal/>
      </p:transition>
    </mc:Choice>
    <mc:Fallback>
      <p:transition spd="slow" advTm="30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70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48"/>
            <a:ext cx="8778240" cy="1753870"/>
          </a:xfrm>
          <a:custGeom>
            <a:avLst/>
            <a:gdLst/>
            <a:ahLst/>
            <a:cxnLst/>
            <a:rect l="l" t="t" r="r" b="b"/>
            <a:pathLst>
              <a:path w="8778240" h="1753870">
                <a:moveTo>
                  <a:pt x="0" y="1739420"/>
                </a:moveTo>
                <a:lnTo>
                  <a:pt x="0" y="14296"/>
                </a:lnTo>
                <a:lnTo>
                  <a:pt x="0" y="12398"/>
                </a:lnTo>
                <a:lnTo>
                  <a:pt x="362" y="10573"/>
                </a:lnTo>
                <a:lnTo>
                  <a:pt x="1088" y="8821"/>
                </a:lnTo>
                <a:lnTo>
                  <a:pt x="1813" y="7067"/>
                </a:lnTo>
                <a:lnTo>
                  <a:pt x="2846" y="5521"/>
                </a:lnTo>
                <a:lnTo>
                  <a:pt x="4187" y="4184"/>
                </a:lnTo>
                <a:lnTo>
                  <a:pt x="5527" y="2843"/>
                </a:lnTo>
                <a:lnTo>
                  <a:pt x="7073" y="1809"/>
                </a:lnTo>
                <a:lnTo>
                  <a:pt x="8825" y="1086"/>
                </a:lnTo>
                <a:lnTo>
                  <a:pt x="10577" y="363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63"/>
                </a:lnTo>
                <a:lnTo>
                  <a:pt x="8769288" y="1086"/>
                </a:lnTo>
                <a:lnTo>
                  <a:pt x="8771039" y="1809"/>
                </a:lnTo>
                <a:lnTo>
                  <a:pt x="8772585" y="2843"/>
                </a:lnTo>
                <a:lnTo>
                  <a:pt x="8773927" y="4184"/>
                </a:lnTo>
                <a:lnTo>
                  <a:pt x="8775267" y="5521"/>
                </a:lnTo>
                <a:lnTo>
                  <a:pt x="8776300" y="7067"/>
                </a:lnTo>
                <a:lnTo>
                  <a:pt x="8777025" y="8819"/>
                </a:lnTo>
                <a:lnTo>
                  <a:pt x="8777751" y="10570"/>
                </a:lnTo>
                <a:lnTo>
                  <a:pt x="8778114" y="12398"/>
                </a:lnTo>
                <a:lnTo>
                  <a:pt x="8778115" y="14296"/>
                </a:lnTo>
                <a:lnTo>
                  <a:pt x="8778115" y="1739420"/>
                </a:lnTo>
                <a:lnTo>
                  <a:pt x="8778114" y="1741312"/>
                </a:lnTo>
                <a:lnTo>
                  <a:pt x="8777751" y="1743133"/>
                </a:lnTo>
                <a:lnTo>
                  <a:pt x="8777025" y="1744886"/>
                </a:lnTo>
                <a:lnTo>
                  <a:pt x="8776300" y="1746638"/>
                </a:lnTo>
                <a:lnTo>
                  <a:pt x="8763819" y="1753716"/>
                </a:lnTo>
                <a:lnTo>
                  <a:pt x="14296" y="1753716"/>
                </a:lnTo>
                <a:lnTo>
                  <a:pt x="0" y="1741312"/>
                </a:lnTo>
                <a:lnTo>
                  <a:pt x="0" y="1739420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6378" y="469969"/>
            <a:ext cx="8833345" cy="187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fig </a:t>
            </a:r>
            <a:r>
              <a:rPr sz="120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=</a:t>
            </a:r>
            <a:r>
              <a:rPr sz="1200" spc="-1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figure()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ax </a:t>
            </a:r>
            <a:r>
              <a:rPr sz="1200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=</a:t>
            </a:r>
            <a:r>
              <a:rPr sz="1200" spc="-1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axes(projection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'3d'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3644900">
              <a:lnSpc>
                <a:spcPct val="101299"/>
              </a:lnSpc>
            </a:pP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title(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"Nigeria's </a:t>
            </a:r>
            <a:r>
              <a:rPr sz="1200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GDP and Revenue plot from 2016-19 as of 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Today."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)  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'Open'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'High'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6652895">
              <a:lnSpc>
                <a:spcPct val="101299"/>
              </a:lnSpc>
            </a:pP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'Low'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  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'Close'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  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'Adj Close'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  stock_df[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'Volume'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plot()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legend([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'Open'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'High'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'Low'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'Close'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, </a:t>
            </a:r>
            <a:r>
              <a:rPr sz="1200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'Adj </a:t>
            </a:r>
            <a:r>
              <a:rPr sz="1200"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Close'</a:t>
            </a:r>
            <a:r>
              <a:rPr sz="12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,</a:t>
            </a:r>
            <a:r>
              <a:rPr sz="12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'Volume'</a:t>
            </a:r>
            <a:r>
              <a:rPr sz="12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" y="3285523"/>
            <a:ext cx="37268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5291" dirty="0">
                <a:solidFill>
                  <a:srgbClr val="D84215"/>
                </a:solidFill>
                <a:latin typeface="Consolas"/>
                <a:cs typeface="Consolas"/>
              </a:rPr>
              <a:t>Out[157]: </a:t>
            </a:r>
            <a:r>
              <a:rPr sz="1050" dirty="0">
                <a:latin typeface="Consolas"/>
                <a:cs typeface="Consolas"/>
              </a:rPr>
              <a:t>&lt;matplotlib.legend.Legend at</a:t>
            </a:r>
            <a:r>
              <a:rPr sz="1050" spc="-4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0x4d808bb0&gt;</a:t>
            </a:r>
          </a:p>
        </p:txBody>
      </p:sp>
      <p:sp>
        <p:nvSpPr>
          <p:cNvPr id="8" name="object 8"/>
          <p:cNvSpPr/>
          <p:nvPr/>
        </p:nvSpPr>
        <p:spPr>
          <a:xfrm>
            <a:off x="1366378" y="3507140"/>
            <a:ext cx="6768396" cy="3730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84">
        <p14:reveal/>
      </p:transition>
    </mc:Choice>
    <mc:Fallback>
      <p:transition spd="slow" advTm="30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70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1197" y="469970"/>
            <a:ext cx="8778240" cy="2128801"/>
          </a:xfrm>
          <a:custGeom>
            <a:avLst/>
            <a:gdLst/>
            <a:ahLst/>
            <a:cxnLst/>
            <a:rect l="l" t="t" r="r" b="b"/>
            <a:pathLst>
              <a:path w="8778240" h="1572895">
                <a:moveTo>
                  <a:pt x="0" y="1558329"/>
                </a:moveTo>
                <a:lnTo>
                  <a:pt x="0" y="14296"/>
                </a:lnTo>
                <a:lnTo>
                  <a:pt x="0" y="12398"/>
                </a:lnTo>
                <a:lnTo>
                  <a:pt x="362" y="10573"/>
                </a:lnTo>
                <a:lnTo>
                  <a:pt x="1088" y="8823"/>
                </a:lnTo>
                <a:lnTo>
                  <a:pt x="1813" y="7069"/>
                </a:lnTo>
                <a:lnTo>
                  <a:pt x="2846" y="5524"/>
                </a:lnTo>
                <a:lnTo>
                  <a:pt x="4187" y="4188"/>
                </a:lnTo>
                <a:lnTo>
                  <a:pt x="5527" y="2847"/>
                </a:lnTo>
                <a:lnTo>
                  <a:pt x="7073" y="1814"/>
                </a:lnTo>
                <a:lnTo>
                  <a:pt x="8825" y="1089"/>
                </a:lnTo>
                <a:lnTo>
                  <a:pt x="10577" y="363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63"/>
                </a:lnTo>
                <a:lnTo>
                  <a:pt x="8769288" y="1089"/>
                </a:lnTo>
                <a:lnTo>
                  <a:pt x="8771039" y="1814"/>
                </a:lnTo>
                <a:lnTo>
                  <a:pt x="8772585" y="2847"/>
                </a:lnTo>
                <a:lnTo>
                  <a:pt x="8773927" y="4188"/>
                </a:lnTo>
                <a:lnTo>
                  <a:pt x="8775267" y="5524"/>
                </a:lnTo>
                <a:lnTo>
                  <a:pt x="8776300" y="7069"/>
                </a:lnTo>
                <a:lnTo>
                  <a:pt x="8777025" y="8823"/>
                </a:lnTo>
                <a:lnTo>
                  <a:pt x="8777751" y="10573"/>
                </a:lnTo>
                <a:lnTo>
                  <a:pt x="8778114" y="12398"/>
                </a:lnTo>
                <a:lnTo>
                  <a:pt x="8778115" y="14296"/>
                </a:lnTo>
                <a:lnTo>
                  <a:pt x="8778115" y="1558329"/>
                </a:lnTo>
                <a:lnTo>
                  <a:pt x="8763819" y="1572626"/>
                </a:lnTo>
                <a:lnTo>
                  <a:pt x="14296" y="1572626"/>
                </a:lnTo>
                <a:lnTo>
                  <a:pt x="0" y="1560223"/>
                </a:lnTo>
                <a:lnTo>
                  <a:pt x="0" y="1558329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469970"/>
            <a:ext cx="8768715" cy="186910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975" marR="4819650">
              <a:lnSpc>
                <a:spcPct val="101299"/>
              </a:lnSpc>
              <a:spcBef>
                <a:spcPts val="85"/>
              </a:spcBef>
            </a:pP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'red'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'High'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'High'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'green'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'Low'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'Low'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'purple'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'Close'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'Close'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'black'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'Adj Close'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B92020"/>
                </a:solidFill>
                <a:latin typeface="Consolas"/>
                <a:cs typeface="Consolas"/>
              </a:rPr>
              <a:t>'Adj 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Close'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'yellow'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scatter(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color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'blue'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xlabel(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'Time_Date'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 marL="53975" marR="7092950">
              <a:lnSpc>
                <a:spcPct val="101299"/>
              </a:lnSpc>
            </a:pP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ylabel(</a:t>
            </a:r>
            <a:r>
              <a:rPr sz="1200" spc="-5" dirty="0">
                <a:solidFill>
                  <a:srgbClr val="B92020"/>
                </a:solidFill>
                <a:latin typeface="Consolas"/>
                <a:cs typeface="Consolas"/>
              </a:rPr>
              <a:t>'GDP Rate'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show()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9100" y="3079171"/>
            <a:ext cx="6615996" cy="399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7572">
        <p14:reveal/>
      </p:transition>
    </mc:Choice>
    <mc:Fallback>
      <p:transition spd="slow" advTm="75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71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249" y="469971"/>
            <a:ext cx="8721052" cy="2787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'Open'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mean()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'High'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mean()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5919470">
              <a:lnSpc>
                <a:spcPct val="101299"/>
              </a:lnSpc>
            </a:pP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'Low'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</a:t>
            </a:r>
            <a:r>
              <a:rPr lang="en-US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e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an()  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'Close'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mean()  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'Adj Close'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mean()  stock_df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groupby([</a:t>
            </a:r>
            <a:r>
              <a:rPr spc="-5" dirty="0">
                <a:solidFill>
                  <a:srgbClr val="B920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'Volume'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])</a:t>
            </a:r>
            <a:r>
              <a:rPr spc="-5" dirty="0">
                <a:solidFill>
                  <a:srgbClr val="6666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mean()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368">
        <p14:reveal/>
      </p:transition>
    </mc:Choice>
    <mc:Fallback>
      <p:transition spd="slow" advTm="236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89914" y="6823200"/>
            <a:ext cx="462527" cy="30785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3273"/>
              </p:ext>
            </p:extLst>
          </p:nvPr>
        </p:nvGraphicFramePr>
        <p:xfrm>
          <a:off x="672222" y="450290"/>
          <a:ext cx="7766868" cy="66807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639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/>
                        <a:t>Out[160]: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5"/>
                        </a:lnSpc>
                      </a:pPr>
                      <a:r>
                        <a:rPr sz="900" dirty="0"/>
                        <a:t>Adj</a:t>
                      </a:r>
                      <a:r>
                        <a:rPr sz="900" spc="-35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59.120000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59.173333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59.120000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59.173333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49.320638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59.937143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60.331428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59.731429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60.182858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50.183932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60.331429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60.468571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59.988571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60.217142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50.212723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60.5</a:t>
                      </a:r>
                      <a:r>
                        <a:rPr sz="900" spc="-70" dirty="0"/>
                        <a:t>1111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60.760001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60.366667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60.588889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50.543184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57.192727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57.498181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56.890909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57.109091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47.904823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55.380000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55.932727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55.029091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55.581818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46.700531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58.78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58.898824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58.310588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58.618823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49.207435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58.952728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59.312728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58.410910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58.832727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49.135836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50.538572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50.860714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50.262143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50.543572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42.859179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59.670770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59.870770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59.126154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59.452308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49.575608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55.341334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55.653333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54.970667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55.376000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46.496397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50" dirty="0"/>
                        <a:t>1</a:t>
                      </a:r>
                      <a:r>
                        <a:rPr sz="900" dirty="0"/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18461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51.287692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50.730000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50.890000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43.007520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50.030000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50.317500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49.730000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49.918333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42.325076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50.350000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50.797778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49.99</a:t>
                      </a:r>
                      <a:r>
                        <a:rPr sz="900" spc="-70" dirty="0"/>
                        <a:t>111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50.424445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42.756843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51.768182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52.082727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51.486364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51.624546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43.598359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50.649000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51.193000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50.347000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50.762000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43.070385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53.803636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54.269091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53.454546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53.883637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45.522793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56.060000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56.16</a:t>
                      </a:r>
                      <a:r>
                        <a:rPr sz="900" spc="-70" dirty="0"/>
                        <a:t>111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55.35</a:t>
                      </a:r>
                      <a:r>
                        <a:rPr sz="900" spc="-70" dirty="0"/>
                        <a:t>11</a:t>
                      </a:r>
                      <a:r>
                        <a:rPr sz="900" dirty="0"/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55.530000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46.765418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45.094445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45.263334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44.752222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44.896666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38.482272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40.496667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40.936666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40.086667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40.499999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34.573151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46.360667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46.662001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45.990000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46.306667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39.553370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56.435555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57.164444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56.017778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56.23</a:t>
                      </a:r>
                      <a:r>
                        <a:rPr sz="900" spc="-70" dirty="0"/>
                        <a:t>111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47.276249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53.236364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53.678183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52.757272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53.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19092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44.735181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42.890000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43.166667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42.364444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42.690000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36.541277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948">
        <p14:reveal/>
      </p:transition>
    </mc:Choice>
    <mc:Fallback>
      <p:transition spd="slow" advTm="94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0051"/>
              </p:ext>
            </p:extLst>
          </p:nvPr>
        </p:nvGraphicFramePr>
        <p:xfrm>
          <a:off x="1079500" y="33494"/>
          <a:ext cx="7315199" cy="66880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/>
                    </a:p>
                    <a:p>
                      <a:pPr marR="50800" algn="r">
                        <a:lnSpc>
                          <a:spcPct val="100000"/>
                        </a:lnSpc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2069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Adj</a:t>
                      </a:r>
                      <a:r>
                        <a:rPr sz="900" spc="-100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 marR="0" lvl="0" indent="0" algn="l" defTabSz="503789" rtl="0" eaLnBrk="1" fontAlgn="auto" latinLnBrk="0" hangingPunct="1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/>
                          <a:cs typeface="Arial"/>
                        </a:rPr>
                        <a:t>NGE Analysis</a:t>
                      </a:r>
                    </a:p>
                    <a:p>
                      <a:pPr marL="107950">
                        <a:lnSpc>
                          <a:spcPts val="885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8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45.985000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46.443333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45.183332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45.451665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38.598404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46.198750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46.601250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45.886250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46.197500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39.510520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37.926428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38.158571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37.461429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37.785000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32.734597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36.504667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36.719333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36.179334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36.430000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31.775125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43.722222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44.215555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43.329999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43.72</a:t>
                      </a:r>
                      <a:r>
                        <a:rPr sz="900" spc="-70" dirty="0"/>
                        <a:t>111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37.579318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47.065000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47.682500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46.867500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47.147501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40.138414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81600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22.951845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81900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20.049999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20.100000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19.820000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19.990000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18.930317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82200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18.440001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18.799999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17.041655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83900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26.559999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27.240000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23.241917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84600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23.840000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19.579773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28.559999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29.160000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28.760000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24.947542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88300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18.299999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18.299999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17.750000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16.903761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89400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26.379999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26.420000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25.799999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26.250000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24.858471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90500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26.030001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26.090000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25.660000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25.690001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24.328157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95600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16.150000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16.150000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14.585279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95800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24.100000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23.510000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24.049999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22.775093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99700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26.590000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26.940001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25.426664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22.870001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23.070000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22.680000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23.070000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21.847044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50" dirty="0"/>
                        <a:t>11</a:t>
                      </a:r>
                      <a:r>
                        <a:rPr sz="900" dirty="0"/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20.010000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20.940001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20.940001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19.829958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50" dirty="0"/>
                        <a:t>1</a:t>
                      </a:r>
                      <a:r>
                        <a:rPr sz="900" dirty="0"/>
                        <a:t>12100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17.959999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19.280001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17.160000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19.040001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17.259207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50" dirty="0"/>
                        <a:t>1</a:t>
                      </a:r>
                      <a:r>
                        <a:rPr sz="900" dirty="0"/>
                        <a:t>17000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22.049999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22.049999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21.450001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19.927023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18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17.080000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16.799999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15.228713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728"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124500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23.980000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23.549999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23.620001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22.367889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618">
        <p14:reveal/>
      </p:transition>
    </mc:Choice>
    <mc:Fallback>
      <p:transition spd="slow" advTm="161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72" y="4377701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1483" y="4337979"/>
            <a:ext cx="8778240" cy="1410970"/>
          </a:xfrm>
          <a:custGeom>
            <a:avLst/>
            <a:gdLst/>
            <a:ahLst/>
            <a:cxnLst/>
            <a:rect l="l" t="t" r="r" b="b"/>
            <a:pathLst>
              <a:path w="8778240" h="1410970">
                <a:moveTo>
                  <a:pt x="0" y="1396301"/>
                </a:moveTo>
                <a:lnTo>
                  <a:pt x="0" y="14296"/>
                </a:lnTo>
                <a:lnTo>
                  <a:pt x="0" y="12388"/>
                </a:lnTo>
                <a:lnTo>
                  <a:pt x="362" y="10564"/>
                </a:lnTo>
                <a:lnTo>
                  <a:pt x="1088" y="8804"/>
                </a:lnTo>
                <a:lnTo>
                  <a:pt x="1813" y="7054"/>
                </a:lnTo>
                <a:lnTo>
                  <a:pt x="2846" y="5509"/>
                </a:lnTo>
                <a:lnTo>
                  <a:pt x="4187" y="4179"/>
                </a:lnTo>
                <a:lnTo>
                  <a:pt x="5527" y="2829"/>
                </a:lnTo>
                <a:lnTo>
                  <a:pt x="7073" y="1796"/>
                </a:lnTo>
                <a:lnTo>
                  <a:pt x="8825" y="1079"/>
                </a:lnTo>
                <a:lnTo>
                  <a:pt x="10577" y="363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3"/>
                </a:lnTo>
                <a:lnTo>
                  <a:pt x="8769288" y="1070"/>
                </a:lnTo>
                <a:lnTo>
                  <a:pt x="8771039" y="1796"/>
                </a:lnTo>
                <a:lnTo>
                  <a:pt x="8772585" y="2829"/>
                </a:lnTo>
                <a:lnTo>
                  <a:pt x="8773927" y="4179"/>
                </a:lnTo>
                <a:lnTo>
                  <a:pt x="8775267" y="5509"/>
                </a:lnTo>
                <a:lnTo>
                  <a:pt x="8778115" y="14296"/>
                </a:lnTo>
                <a:lnTo>
                  <a:pt x="8778115" y="1396301"/>
                </a:lnTo>
                <a:lnTo>
                  <a:pt x="8778114" y="1398190"/>
                </a:lnTo>
                <a:lnTo>
                  <a:pt x="8777751" y="1400006"/>
                </a:lnTo>
                <a:lnTo>
                  <a:pt x="8777025" y="1401746"/>
                </a:lnTo>
                <a:lnTo>
                  <a:pt x="8776300" y="1403496"/>
                </a:lnTo>
                <a:lnTo>
                  <a:pt x="8769288" y="1409481"/>
                </a:lnTo>
                <a:lnTo>
                  <a:pt x="8767537" y="1410217"/>
                </a:lnTo>
                <a:lnTo>
                  <a:pt x="8765714" y="1410588"/>
                </a:lnTo>
                <a:lnTo>
                  <a:pt x="8763819" y="1410598"/>
                </a:lnTo>
                <a:lnTo>
                  <a:pt x="14296" y="1410598"/>
                </a:lnTo>
                <a:lnTo>
                  <a:pt x="0" y="1398190"/>
                </a:lnTo>
                <a:lnTo>
                  <a:pt x="0" y="1396301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6248" y="4377701"/>
            <a:ext cx="8768715" cy="1541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408080"/>
                </a:solidFill>
                <a:latin typeface="Consolas"/>
                <a:cs typeface="Consolas"/>
              </a:rPr>
              <a:t># we get the entire column of the feature we need to</a:t>
            </a:r>
            <a:r>
              <a:rPr sz="1100" i="1" spc="-2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408080"/>
                </a:solidFill>
                <a:latin typeface="Consolas"/>
                <a:cs typeface="Consolas"/>
              </a:rPr>
              <a:t>encode</a:t>
            </a:r>
            <a:endParaRPr sz="1100" dirty="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openList </a:t>
            </a:r>
            <a:r>
              <a:rPr sz="11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stock_df[</a:t>
            </a:r>
            <a:r>
              <a:rPr sz="1100"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tolist()</a:t>
            </a:r>
            <a:endParaRPr sz="1100" dirty="0">
              <a:latin typeface="Consolas"/>
              <a:cs typeface="Consolas"/>
            </a:endParaRPr>
          </a:p>
          <a:p>
            <a:pPr marL="53975" marR="49530">
              <a:lnSpc>
                <a:spcPct val="101299"/>
              </a:lnSpc>
            </a:pPr>
            <a:r>
              <a:rPr sz="1100" i="1" dirty="0">
                <a:solidFill>
                  <a:srgbClr val="408080"/>
                </a:solidFill>
                <a:latin typeface="Consolas"/>
                <a:cs typeface="Consolas"/>
              </a:rPr>
              <a:t># we instantiate a LabelEncoder, fit it to the column, and transform it into a list of numbers, which go back into</a:t>
            </a:r>
            <a:r>
              <a:rPr sz="1100" i="1" spc="-10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408080"/>
                </a:solidFill>
                <a:latin typeface="Consolas"/>
                <a:cs typeface="Consolas"/>
              </a:rPr>
              <a:t>our  DataFrame.</a:t>
            </a:r>
            <a:endParaRPr sz="1100" dirty="0">
              <a:latin typeface="Consolas"/>
              <a:cs typeface="Consolas"/>
            </a:endParaRPr>
          </a:p>
          <a:p>
            <a:pPr marL="53975" marR="6285865">
              <a:lnSpc>
                <a:spcPct val="101299"/>
              </a:lnSpc>
            </a:pP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labelEncoderOpen </a:t>
            </a:r>
            <a:r>
              <a:rPr sz="11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100" spc="-4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LabelEncoder()  labelEncoderOpen</a:t>
            </a:r>
            <a:r>
              <a:rPr sz="11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fit(openList)</a:t>
            </a:r>
            <a:endParaRPr sz="1100" dirty="0">
              <a:latin typeface="Consolas"/>
              <a:cs typeface="Consolas"/>
            </a:endParaRPr>
          </a:p>
          <a:p>
            <a:pPr marL="53975" marR="5186045">
              <a:lnSpc>
                <a:spcPct val="101299"/>
              </a:lnSpc>
            </a:pP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labelOpen</a:t>
            </a:r>
            <a:r>
              <a:rPr lang="en-US" sz="11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labelEncoderOpen</a:t>
            </a:r>
            <a:r>
              <a:rPr sz="11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transform(openList)  stock_df[</a:t>
            </a:r>
            <a:r>
              <a:rPr sz="1100"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pd</a:t>
            </a:r>
            <a:r>
              <a:rPr sz="11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333333"/>
                </a:solidFill>
                <a:latin typeface="Consolas"/>
                <a:cs typeface="Consolas"/>
              </a:rPr>
              <a:t>Series(labelOpen)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8559"/>
              </p:ext>
            </p:extLst>
          </p:nvPr>
        </p:nvGraphicFramePr>
        <p:xfrm>
          <a:off x="1473904" y="187424"/>
          <a:ext cx="5244394" cy="373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7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/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15" dirty="0"/>
                        <a:t>Volume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/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dirty="0"/>
                        <a:t>Adj</a:t>
                      </a:r>
                      <a:r>
                        <a:rPr sz="900" spc="-35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 marR="0" lvl="0" indent="0" algn="l" defTabSz="503789" rtl="0" eaLnBrk="1" fontAlgn="auto" latinLnBrk="0" hangingPunct="1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/>
                          <a:cs typeface="Arial"/>
                        </a:rPr>
                        <a:t>NGE Analysis</a:t>
                      </a:r>
                    </a:p>
                    <a:p>
                      <a:pPr marL="107950">
                        <a:lnSpc>
                          <a:spcPts val="885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6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125900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20.809999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20.889999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20.160000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20.629999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19.165243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132300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26.870001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26.410000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25.009989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134600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24.799999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24.120001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/>
                        <a:t>22.190411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136400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21.150000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21.190001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20.930000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21.059999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19.943596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140700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16.510000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16.820000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16.730000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15.542148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149000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19.100000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18.570000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18.820000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17.483755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154400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17.650000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17.650000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18.240000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16.944937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185800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22.270000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23.170000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22.270000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22.530001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21.335670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253300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14.800000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13.795631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324400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23.120001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21.428974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363100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22.100000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21.660000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/>
                        <a:t>20.122112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136">
                <a:tc>
                  <a:txBody>
                    <a:bodyPr/>
                    <a:lstStyle/>
                    <a:p>
                      <a:pPr marL="23495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455800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24.090000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24.150000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23.450001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23.540001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22.292130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58076" y="3977397"/>
            <a:ext cx="13271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457 rows × 5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24">
        <p14:reveal/>
      </p:transition>
    </mc:Choice>
    <mc:Fallback>
      <p:transition spd="slow" advTm="30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4/24/2019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965" y="627519"/>
            <a:ext cx="6127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[18]: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069" y="973808"/>
            <a:ext cx="9115463" cy="3357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975" marR="5039360">
              <a:lnSpc>
                <a:spcPct val="101299"/>
              </a:lnSpc>
              <a:spcBef>
                <a:spcPts val="85"/>
              </a:spcBef>
            </a:pP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 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  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 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  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'High'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 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  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'Low'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 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  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'Close'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 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  stock_df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sort_values(</a:t>
            </a:r>
            <a:r>
              <a:rPr spc="-5" dirty="0">
                <a:solidFill>
                  <a:srgbClr val="B92020"/>
                </a:solidFill>
                <a:latin typeface="Consolas"/>
                <a:cs typeface="Consolas"/>
              </a:rPr>
              <a:t>'Adj Close'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pc="9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ascending</a:t>
            </a:r>
            <a:r>
              <a:rPr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23254" y="7235923"/>
            <a:ext cx="397637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077449" y="7235923"/>
            <a:ext cx="29273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r>
              <a:rPr lang="en-US" spc="-5"/>
              <a:t>/</a:t>
            </a:r>
            <a:r>
              <a:rPr lang="en-US"/>
              <a:t>35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17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23254" y="7235923"/>
            <a:ext cx="397637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077449" y="7235923"/>
            <a:ext cx="29273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r>
              <a:rPr lang="en-US" spc="-5"/>
              <a:t>/</a:t>
            </a:r>
            <a:r>
              <a:rPr lang="en-US"/>
              <a:t>35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4/24/2019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244"/>
              </p:ext>
            </p:extLst>
          </p:nvPr>
        </p:nvGraphicFramePr>
        <p:xfrm>
          <a:off x="800774" y="577850"/>
          <a:ext cx="8965524" cy="640451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2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4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797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/>
                        <a:t>Out[18]: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5"/>
                        </a:lnSpc>
                      </a:pPr>
                      <a:r>
                        <a:rPr sz="900" dirty="0"/>
                        <a:t>Adj</a:t>
                      </a:r>
                      <a:r>
                        <a:rPr sz="900" spc="-35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5"/>
                        </a:lnSpc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320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2014-07-10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874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65.599998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64.919998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65.440002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55.193237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848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63.840000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55.159504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48900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55.092026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64.800003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65.239998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55.024555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65.120003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54.923347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65.760002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64.959999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64.959999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54.788399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65.919998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64.919998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54.754665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65.559998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64.559998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64.879997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54.720924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65.480003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64.760002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64.879997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54.720924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64.800003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54.653454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64.760002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64.519997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54.552238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2013-06-10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67.279999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65.239998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65.480003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54.498169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64.599998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54.484764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64.959999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64.599998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54.484764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2013-06-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66.160004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65.120003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54.464874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2013-05-30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67.120003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54.464874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64.800003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64.040001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64.519997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54.417290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64.800003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54.349823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64.800003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54.349823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63.599998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54.316086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64.760002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54.316086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64.720001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64.120003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54.316086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2013-06-06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65.239998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54.298412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64.360001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54.282349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4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2014-06-24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64.400002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63.880001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64.239998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spc="-10" dirty="0"/>
                        <a:t>54.181137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13300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9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23254" y="7235923"/>
            <a:ext cx="397637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077449" y="7235923"/>
            <a:ext cx="29273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r>
              <a:rPr lang="en-US" spc="-5"/>
              <a:t>/</a:t>
            </a:r>
            <a:r>
              <a:rPr lang="en-US"/>
              <a:t>35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4/24/2019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09637"/>
              </p:ext>
            </p:extLst>
          </p:nvPr>
        </p:nvGraphicFramePr>
        <p:xfrm>
          <a:off x="800774" y="577850"/>
          <a:ext cx="9041726" cy="6324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2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dirty="0"/>
                        <a:t>Adj</a:t>
                      </a:r>
                      <a:r>
                        <a:rPr sz="900" spc="-100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2013-06-05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877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65.959999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65.080002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65.080002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54.165253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64.559998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63.720001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64.199997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54.147400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2014-01-17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64.599998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64.199997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64.199997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54.147400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2013-12-31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64.480003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64.160004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13670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2014-07-21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64.440002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64.080002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64.160004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54.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13670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16.160000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14.529540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14.492380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15.920000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14.492380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28600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14.492380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2017-04-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14.483089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77300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14.464510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7600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14.455220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58000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14.455220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2017-04-12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14.445930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41500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14.436640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53600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14.436640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43400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15.030000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14.418060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71900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14.418060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32800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14.399480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14.390190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14.380900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30900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15.560000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14.343740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33300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14.343740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23200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817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14.306580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41500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0494"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14.306580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25500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7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F98F-ADA7-4884-85D9-B56910C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611-2C5F-4033-91F0-5CB1D42D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Open:- The opening price the stock started trading at when the exchange opened.</a:t>
            </a:r>
          </a:p>
          <a:p>
            <a:r>
              <a:rPr lang="en-US" dirty="0"/>
              <a:t>High:- The highest price the stock has seen that day.</a:t>
            </a:r>
          </a:p>
          <a:p>
            <a:r>
              <a:rPr lang="en-US" dirty="0"/>
              <a:t>Low:- The lowest price the stock has seen that day.</a:t>
            </a:r>
          </a:p>
          <a:p>
            <a:r>
              <a:rPr lang="en-US" dirty="0"/>
              <a:t>Adj Close:- Is a closing price on any given day of trading that has been amended to include any distributions and corporate activities.</a:t>
            </a:r>
          </a:p>
        </p:txBody>
      </p:sp>
    </p:spTree>
    <p:extLst>
      <p:ext uri="{BB962C8B-B14F-4D97-AF65-F5344CB8AC3E}">
        <p14:creationId xmlns:p14="http://schemas.microsoft.com/office/powerpoint/2010/main" val="56901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23254" y="7235923"/>
            <a:ext cx="397637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localhost:8888/nbconvert/html/PycharmProjects/NSE</a:t>
            </a:r>
            <a:r>
              <a:rPr lang="en-US" spc="-70"/>
              <a:t> </a:t>
            </a:r>
            <a:r>
              <a:rPr lang="en-US"/>
              <a:t>Predictions.ipynb?download=false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077449" y="7235923"/>
            <a:ext cx="29273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r>
              <a:rPr lang="en-US" spc="-5"/>
              <a:t>/</a:t>
            </a:r>
            <a:r>
              <a:rPr lang="en-US"/>
              <a:t>35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4/24/2019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2939"/>
              </p:ext>
            </p:extLst>
          </p:nvPr>
        </p:nvGraphicFramePr>
        <p:xfrm>
          <a:off x="800774" y="654050"/>
          <a:ext cx="9041725" cy="53339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994"/>
                        </a:lnSpc>
                      </a:pPr>
                      <a:r>
                        <a:rPr sz="900" dirty="0"/>
                        <a:t>Adj</a:t>
                      </a:r>
                      <a:r>
                        <a:rPr sz="900" spc="-35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1041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2017-05-19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15.490000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15.310000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15.370000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14.278710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40900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14.269420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70" dirty="0"/>
                        <a:t>1</a:t>
                      </a:r>
                      <a:r>
                        <a:rPr sz="900" dirty="0"/>
                        <a:t>1500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14.269420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26700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2017-02-15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15.600000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14.232260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14.195101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33400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2017-03-02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15.160000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14.195101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26300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15.790000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15.230000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15.260000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14.176520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55900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15.060000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14.710000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13.795631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</a:t>
                      </a:r>
                      <a:r>
                        <a:rPr sz="900" spc="-70" dirty="0"/>
                        <a:t>1</a:t>
                      </a:r>
                      <a:r>
                        <a:rPr sz="900" dirty="0"/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3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14.800000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14.850000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13.795631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253300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994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1032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2017-05-08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15.050000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14.650000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14.660000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13.619122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54500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9500" y="6216650"/>
            <a:ext cx="14014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1510 rows × 7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76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63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41"/>
            <a:ext cx="8778240" cy="3964940"/>
          </a:xfrm>
          <a:custGeom>
            <a:avLst/>
            <a:gdLst/>
            <a:ahLst/>
            <a:cxnLst/>
            <a:rect l="l" t="t" r="r" b="b"/>
            <a:pathLst>
              <a:path w="8778240" h="3964940">
                <a:moveTo>
                  <a:pt x="0" y="3950628"/>
                </a:moveTo>
                <a:lnTo>
                  <a:pt x="0" y="14296"/>
                </a:lnTo>
                <a:lnTo>
                  <a:pt x="0" y="12388"/>
                </a:lnTo>
                <a:lnTo>
                  <a:pt x="362" y="10564"/>
                </a:lnTo>
                <a:lnTo>
                  <a:pt x="1088" y="8804"/>
                </a:lnTo>
                <a:lnTo>
                  <a:pt x="1813" y="7054"/>
                </a:lnTo>
                <a:lnTo>
                  <a:pt x="2846" y="5509"/>
                </a:lnTo>
                <a:lnTo>
                  <a:pt x="4187" y="4169"/>
                </a:lnTo>
                <a:lnTo>
                  <a:pt x="5527" y="2820"/>
                </a:lnTo>
                <a:lnTo>
                  <a:pt x="7073" y="1787"/>
                </a:lnTo>
                <a:lnTo>
                  <a:pt x="8825" y="1070"/>
                </a:lnTo>
                <a:lnTo>
                  <a:pt x="10577" y="353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3"/>
                </a:lnTo>
                <a:lnTo>
                  <a:pt x="8769288" y="1070"/>
                </a:lnTo>
                <a:lnTo>
                  <a:pt x="8771039" y="1787"/>
                </a:lnTo>
                <a:lnTo>
                  <a:pt x="8772585" y="2820"/>
                </a:lnTo>
                <a:lnTo>
                  <a:pt x="8773927" y="4169"/>
                </a:lnTo>
                <a:lnTo>
                  <a:pt x="8775267" y="5509"/>
                </a:lnTo>
                <a:lnTo>
                  <a:pt x="8778115" y="14296"/>
                </a:lnTo>
                <a:lnTo>
                  <a:pt x="8778115" y="3950628"/>
                </a:lnTo>
                <a:lnTo>
                  <a:pt x="8778114" y="3952509"/>
                </a:lnTo>
                <a:lnTo>
                  <a:pt x="8777751" y="3954323"/>
                </a:lnTo>
                <a:lnTo>
                  <a:pt x="8777025" y="3956073"/>
                </a:lnTo>
                <a:lnTo>
                  <a:pt x="8776300" y="3957823"/>
                </a:lnTo>
                <a:lnTo>
                  <a:pt x="8763819" y="3964925"/>
                </a:lnTo>
                <a:lnTo>
                  <a:pt x="14296" y="3964925"/>
                </a:lnTo>
                <a:lnTo>
                  <a:pt x="0" y="3952509"/>
                </a:lnTo>
                <a:lnTo>
                  <a:pt x="0" y="395062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469963"/>
            <a:ext cx="8768715" cy="375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we also need to prepare the training and test splits for the data. The following function does</a:t>
            </a:r>
            <a:r>
              <a:rPr sz="1050" i="1" spc="-5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that.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nsolas"/>
                <a:cs typeface="Consolas"/>
              </a:rPr>
              <a:t>prepareDataset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(stock_df):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#Keep track of the</a:t>
            </a:r>
            <a:r>
              <a:rPr sz="105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features</a:t>
            </a:r>
            <a:endParaRPr sz="105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headers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(stock_df)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347345" marR="5772150" indent="-294005">
              <a:lnSpc>
                <a:spcPct val="101299"/>
              </a:lnSpc>
              <a:spcBef>
                <a:spcPts val="5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#Store the revenues separately in a</a:t>
            </a:r>
            <a:r>
              <a:rPr sz="1050" i="1" spc="-10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list 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YIndex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headers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index(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 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datasetMatrix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stock_df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as_matrix()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#Make the train and test</a:t>
            </a:r>
            <a:r>
              <a:rPr sz="105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splits</a:t>
            </a:r>
            <a:endParaRPr sz="1050">
              <a:latin typeface="Consolas"/>
              <a:cs typeface="Consolas"/>
            </a:endParaRPr>
          </a:p>
          <a:p>
            <a:pPr marL="347345" marR="4012565">
              <a:lnSpc>
                <a:spcPct val="101299"/>
              </a:lnSpc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datasetTrain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datasetMatrix[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0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1500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] 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datasetTrainWithoutLabels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delete(datasetTrain,YIndex,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labels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datasetTrain[:,YIndex]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47345" marR="4159250">
              <a:lnSpc>
                <a:spcPct val="101299"/>
              </a:lnSpc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datasetTest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datasetMatrix[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1500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:datasetMatrix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shape[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0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]] 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datasetTestWithoutLabels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delete(datasetTest,YIndex,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trueLabels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datasetTest[:,YIndex]</a:t>
            </a:r>
            <a:endParaRPr sz="1050">
              <a:latin typeface="Consolas"/>
              <a:cs typeface="Consolas"/>
            </a:endParaRPr>
          </a:p>
          <a:p>
            <a:pPr marL="53975" marR="51435" indent="293370">
              <a:lnSpc>
                <a:spcPct val="202500"/>
              </a:lnSpc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headers, datasetMatrix, datasetTrainWithoutLabels, labels, datasetTest, datasetTestWithoutLabels,trueLabels  prepareDataset(stock_df)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67">
        <p14:reveal/>
      </p:transition>
    </mc:Choice>
    <mc:Fallback>
      <p:transition spd="slow" advTm="56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8076" y="412777"/>
            <a:ext cx="8609330" cy="5099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c:\users\confidence\appdata\local\programs\python\python37-32\lib\site-packages\ipykernel_launcher.py:9:</a:t>
            </a:r>
            <a:r>
              <a:rPr sz="1050" spc="-9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FutureWarnin  g: Method .as_matrix will be removed in a future version. Use .values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instead.</a:t>
            </a:r>
            <a:endParaRPr sz="10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5"/>
              </a:spcBef>
              <a:tabLst>
                <a:tab pos="996950" algn="l"/>
              </a:tabLst>
            </a:pPr>
            <a:r>
              <a:rPr sz="1050" dirty="0">
                <a:latin typeface="Consolas"/>
                <a:cs typeface="Consolas"/>
              </a:rPr>
              <a:t>if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 </a:t>
            </a:r>
            <a:r>
              <a:rPr sz="1050" dirty="0">
                <a:latin typeface="Consolas"/>
                <a:cs typeface="Consolas"/>
              </a:rPr>
              <a:t>name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	</a:t>
            </a:r>
            <a:r>
              <a:rPr sz="1050" dirty="0">
                <a:latin typeface="Consolas"/>
                <a:cs typeface="Consolas"/>
              </a:rPr>
              <a:t>== '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main</a:t>
            </a:r>
            <a:r>
              <a:rPr sz="1050" u="sng" spc="57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':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301">
        <p14:reveal/>
      </p:transition>
    </mc:Choice>
    <mc:Fallback>
      <p:transition spd="slow" advTm="130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03246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Out[172]: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8076" y="412777"/>
            <a:ext cx="545465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(['Date', 'Open', 'High', 'Low', 'Close', 'Adj Close',</a:t>
            </a:r>
            <a:r>
              <a:rPr sz="1050" spc="-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'Volume'],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array([[Timestamp('2013-04-03 00:00:00'), 842, 63.52, ...,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63.32,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52.700424,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300],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[Timestamp('2013-04-04 00:00:00'), 835, 63.240002, ...,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62.919998,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52.367508,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200],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[Timestamp('2013-04-05 00:00:00'), 834, 63.200001, ...,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62.84,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52.30093,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500],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...,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[Timestamp('2019-03-28 00:00:00'), 77, 17.049999, ...,</a:t>
            </a:r>
            <a:r>
              <a:rPr sz="1050" spc="-8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17.049999,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17.049999,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8600],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[Timestamp('2019-03-29 00:00:00'), 77, 17.01, ...,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16.889999,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16.889999,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8200],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[Timestamp('2019-04-01 00:00:00'), 67, 17.09, ...,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16.870001,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16.870001, 13700]],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array([[Timestamp('2013-04-03 00:00:00'), 63.52, 63.32, 63.32,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52.700424,</a:t>
            </a:r>
            <a:endParaRPr sz="1050">
              <a:latin typeface="Consolas"/>
              <a:cs typeface="Consolas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300],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932" y="3052264"/>
          <a:ext cx="4684394" cy="45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[Timestamp('2013-04-04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63.240002,</a:t>
                      </a:r>
                      <a:r>
                        <a:rPr sz="105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62.639999,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62.919998,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52.367508,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200],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[Timestamp('2013-04-05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63.200001, 62.639999,</a:t>
                      </a:r>
                      <a:r>
                        <a:rPr sz="105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62.84,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31439" y="3491312"/>
            <a:ext cx="538099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52.30093,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...,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[Timestamp('2019-03-14 00:00:00'), 17.5, 17.25, 17.25,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17.25,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7000],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[Timestamp('2019-03-15 00:00:00'), 17.549999, 17.16, 17.26,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17.26,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17800],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[Timestamp('2019-03-18 00:00:00'), 17.5, 17.02,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17.360001,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17.360001, 19100]],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array([842, 835, 834, ..., 107, 109, 107],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dtype=object),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2389" y="4996602"/>
          <a:ext cx="5198744" cy="943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array([[Timestamp('2019-03-19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17.440001,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17.25,</a:t>
                      </a:r>
                      <a:r>
                        <a:rPr sz="105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17.35,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L="618490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17.35,</a:t>
                      </a:r>
                      <a:r>
                        <a:rPr sz="105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2600],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98,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17.34,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1200],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98,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17.24,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17.379999,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16300],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44982" y="5921735"/>
            <a:ext cx="4721225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[Timestamp('2019-03-22 00:00:00'), 100, 17.379999, 17.32,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17.32,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17.32,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500],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5932" y="6292828"/>
          <a:ext cx="4758052" cy="78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92,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17.25,</a:t>
                      </a:r>
                      <a:r>
                        <a:rPr sz="105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17.110001,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5300],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88,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r>
                        <a:rPr sz="105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17.059999,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7800],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17.1, 17.0, 17.08,</a:t>
                      </a:r>
                      <a:r>
                        <a:rPr sz="105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17.08,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276">
        <p14:reveal/>
      </p:transition>
    </mc:Choice>
    <mc:Fallback>
      <p:transition spd="slow" advTm="327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959098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928906"/>
            <a:ext cx="8778240" cy="1410970"/>
          </a:xfrm>
          <a:custGeom>
            <a:avLst/>
            <a:gdLst/>
            <a:ahLst/>
            <a:cxnLst/>
            <a:rect l="l" t="t" r="r" b="b"/>
            <a:pathLst>
              <a:path w="8778240" h="1410970">
                <a:moveTo>
                  <a:pt x="0" y="1396301"/>
                </a:moveTo>
                <a:lnTo>
                  <a:pt x="0" y="14296"/>
                </a:lnTo>
                <a:lnTo>
                  <a:pt x="0" y="12380"/>
                </a:lnTo>
                <a:lnTo>
                  <a:pt x="362" y="10550"/>
                </a:lnTo>
                <a:lnTo>
                  <a:pt x="1088" y="8806"/>
                </a:lnTo>
                <a:lnTo>
                  <a:pt x="1813" y="7033"/>
                </a:lnTo>
                <a:lnTo>
                  <a:pt x="2846" y="5489"/>
                </a:lnTo>
                <a:lnTo>
                  <a:pt x="4187" y="4174"/>
                </a:lnTo>
                <a:lnTo>
                  <a:pt x="5527" y="2830"/>
                </a:lnTo>
                <a:lnTo>
                  <a:pt x="7073" y="1801"/>
                </a:lnTo>
                <a:lnTo>
                  <a:pt x="8825" y="1077"/>
                </a:lnTo>
                <a:lnTo>
                  <a:pt x="10577" y="35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77"/>
                </a:lnTo>
                <a:lnTo>
                  <a:pt x="8771039" y="1801"/>
                </a:lnTo>
                <a:lnTo>
                  <a:pt x="8772585" y="2830"/>
                </a:lnTo>
                <a:lnTo>
                  <a:pt x="8773927" y="4174"/>
                </a:lnTo>
                <a:lnTo>
                  <a:pt x="8775267" y="5489"/>
                </a:lnTo>
                <a:lnTo>
                  <a:pt x="8776300" y="7033"/>
                </a:lnTo>
                <a:lnTo>
                  <a:pt x="8777025" y="8806"/>
                </a:lnTo>
                <a:lnTo>
                  <a:pt x="8777751" y="10550"/>
                </a:lnTo>
                <a:lnTo>
                  <a:pt x="8778114" y="12380"/>
                </a:lnTo>
                <a:lnTo>
                  <a:pt x="8778115" y="14296"/>
                </a:lnTo>
                <a:lnTo>
                  <a:pt x="8778115" y="1396301"/>
                </a:lnTo>
                <a:lnTo>
                  <a:pt x="8769288" y="1409502"/>
                </a:lnTo>
                <a:lnTo>
                  <a:pt x="8767537" y="1410226"/>
                </a:lnTo>
                <a:lnTo>
                  <a:pt x="8765714" y="1410598"/>
                </a:lnTo>
                <a:lnTo>
                  <a:pt x="8763819" y="1410598"/>
                </a:lnTo>
                <a:lnTo>
                  <a:pt x="14296" y="1410598"/>
                </a:lnTo>
                <a:lnTo>
                  <a:pt x="12400" y="1410598"/>
                </a:lnTo>
                <a:lnTo>
                  <a:pt x="10577" y="1410226"/>
                </a:lnTo>
                <a:lnTo>
                  <a:pt x="0" y="1398179"/>
                </a:lnTo>
                <a:lnTo>
                  <a:pt x="0" y="1396301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4959098"/>
            <a:ext cx="8768715" cy="13201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975" marR="49530">
              <a:lnSpc>
                <a:spcPct val="101299"/>
              </a:lnSpc>
              <a:spcBef>
                <a:spcPts val="85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we initialize a Lasso regressor object and define the range of alphas we plan to search over to find the one that</a:t>
            </a:r>
            <a:r>
              <a:rPr sz="1050" i="1" spc="-10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gi  ves the best training accuracy determined by cross</a:t>
            </a:r>
            <a:r>
              <a:rPr sz="1050" i="1" spc="-1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validation</a:t>
            </a:r>
            <a:endParaRPr sz="1050">
              <a:latin typeface="Consolas"/>
              <a:cs typeface="Consolas"/>
            </a:endParaRPr>
          </a:p>
          <a:p>
            <a:pPr marL="53975" marR="6946900">
              <a:lnSpc>
                <a:spcPct val="101299"/>
              </a:lnSpc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regressor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Lasso() 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alphas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7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arange(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Now, we build our pipeline. In our case, it has only one step, i.e. making predictions using the regression</a:t>
            </a:r>
            <a:r>
              <a:rPr sz="1050" i="1" spc="-9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model: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steps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[(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'regressor'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,regressor)]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pipeline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Pipeline(steps)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define the pipeline</a:t>
            </a:r>
            <a:r>
              <a:rPr sz="1050" i="1" spc="-1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object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parameterGrid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dict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(regressor</a:t>
            </a:r>
            <a:r>
              <a:rPr sz="1050" u="sng" spc="-5" dirty="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alpha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alphas)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4982" y="346059"/>
            <a:ext cx="4867910" cy="50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6800],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[Timestamp('2019-03-28 00:00:00'), 77, 17.049999, 17.0,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17.049999,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17.049999,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8600],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25932" y="879180"/>
          <a:ext cx="4171313" cy="45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17.01,</a:t>
                      </a:r>
                      <a:r>
                        <a:rPr sz="105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16.860001,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16.889999,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16.889999,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8200],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[Timestamp('2019-04-01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67,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17.09,</a:t>
                      </a:r>
                      <a:r>
                        <a:rPr sz="105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16.809999,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31439" y="1318229"/>
            <a:ext cx="538099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16.870001, 16.870001, 13700]],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array([[Timestamp('2019-03-19 00:00:00'), 17.440001, 17.25, 17.35,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17.35,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2600],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[Timestamp('2019-03-20 00:00:00'), 17.379999, 17.34,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17.379999,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17.379999,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[Timestamp('2019-03-21 00:00:00'), 17.379999, 17.24,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17.379999,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17.379999,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16300],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[Timestamp('2019-03-22 00:00:00'), 17.379999, 17.32, 17.32,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17.32,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[Timestamp('2019-03-25 00:00:00'), 17.25, 17.110001,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17.190001,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17.190001,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5300],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5932" y="3147575"/>
          <a:ext cx="4977764" cy="61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r>
                        <a:rPr sz="105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17.059999,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r>
                        <a:rPr sz="105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17.190001,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7800],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8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17.1, 17.0, 17.08, 17.08,</a:t>
                      </a:r>
                      <a:r>
                        <a:rPr sz="105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6800],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31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[Timestamp('2019-03-28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00:00:00'),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latin typeface="Consolas"/>
                          <a:cs typeface="Consolas"/>
                        </a:rPr>
                        <a:t>17.049999, 17.0,</a:t>
                      </a:r>
                      <a:r>
                        <a:rPr sz="105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latin typeface="Consolas"/>
                          <a:cs typeface="Consolas"/>
                        </a:rPr>
                        <a:t>17.049999,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31439" y="3748652"/>
            <a:ext cx="516128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17.049999,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8600],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[Timestamp('2019-03-29 00:00:00'), 17.01, 16.860001,</a:t>
            </a:r>
            <a:r>
              <a:rPr sz="1050" spc="-9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16.889999,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16.889999,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8200],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[Timestamp('2019-04-01 00:00:00'), 17.09, 16.809999,</a:t>
            </a:r>
            <a:r>
              <a:rPr sz="1050" spc="-9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16.870001,</a:t>
            </a:r>
            <a:endParaRPr sz="1050">
              <a:latin typeface="Consolas"/>
              <a:cs typeface="Consolas"/>
            </a:endParaRPr>
          </a:p>
          <a:p>
            <a:pPr marL="5994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16.870001, 13700]],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array([99, 98, 98, 100, 92, 88, 79, 77, 77, 67],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dtype=object))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1421483" y="430244"/>
            <a:ext cx="8778240" cy="276860"/>
          </a:xfrm>
          <a:custGeom>
            <a:avLst/>
            <a:gdLst/>
            <a:ahLst/>
            <a:cxnLst/>
            <a:rect l="l" t="t" r="r" b="b"/>
            <a:pathLst>
              <a:path w="8778240" h="276859">
                <a:moveTo>
                  <a:pt x="0" y="262104"/>
                </a:moveTo>
                <a:lnTo>
                  <a:pt x="0" y="14296"/>
                </a:lnTo>
                <a:lnTo>
                  <a:pt x="0" y="12399"/>
                </a:lnTo>
                <a:lnTo>
                  <a:pt x="362" y="10569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77"/>
                </a:lnTo>
                <a:lnTo>
                  <a:pt x="8771039" y="1801"/>
                </a:lnTo>
                <a:lnTo>
                  <a:pt x="8778115" y="14296"/>
                </a:lnTo>
                <a:lnTo>
                  <a:pt x="8778115" y="262104"/>
                </a:lnTo>
                <a:lnTo>
                  <a:pt x="8778114" y="263982"/>
                </a:lnTo>
                <a:lnTo>
                  <a:pt x="8777751" y="265812"/>
                </a:lnTo>
                <a:lnTo>
                  <a:pt x="8777025" y="267537"/>
                </a:lnTo>
                <a:lnTo>
                  <a:pt x="8776300" y="269290"/>
                </a:lnTo>
                <a:lnTo>
                  <a:pt x="8769288" y="275285"/>
                </a:lnTo>
                <a:lnTo>
                  <a:pt x="8767537" y="276010"/>
                </a:lnTo>
                <a:lnTo>
                  <a:pt x="8765714" y="276381"/>
                </a:lnTo>
                <a:lnTo>
                  <a:pt x="8763819" y="276401"/>
                </a:lnTo>
                <a:lnTo>
                  <a:pt x="14296" y="276401"/>
                </a:lnTo>
                <a:lnTo>
                  <a:pt x="1088" y="267537"/>
                </a:lnTo>
                <a:lnTo>
                  <a:pt x="362" y="265812"/>
                </a:lnTo>
                <a:lnTo>
                  <a:pt x="0" y="263982"/>
                </a:lnTo>
                <a:lnTo>
                  <a:pt x="0" y="262104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114" y="667624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[165]: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1483" y="2574735"/>
            <a:ext cx="8778240" cy="610235"/>
          </a:xfrm>
          <a:custGeom>
            <a:avLst/>
            <a:gdLst/>
            <a:ahLst/>
            <a:cxnLst/>
            <a:rect l="l" t="t" r="r" b="b"/>
            <a:pathLst>
              <a:path w="8778240" h="610235">
                <a:moveTo>
                  <a:pt x="0" y="595691"/>
                </a:moveTo>
                <a:lnTo>
                  <a:pt x="0" y="14296"/>
                </a:lnTo>
                <a:lnTo>
                  <a:pt x="0" y="12380"/>
                </a:lnTo>
                <a:lnTo>
                  <a:pt x="362" y="10550"/>
                </a:lnTo>
                <a:lnTo>
                  <a:pt x="1088" y="8806"/>
                </a:lnTo>
                <a:lnTo>
                  <a:pt x="1813" y="7033"/>
                </a:lnTo>
                <a:lnTo>
                  <a:pt x="2846" y="5489"/>
                </a:lnTo>
                <a:lnTo>
                  <a:pt x="4187" y="4174"/>
                </a:lnTo>
                <a:lnTo>
                  <a:pt x="5527" y="2811"/>
                </a:lnTo>
                <a:lnTo>
                  <a:pt x="7073" y="1791"/>
                </a:lnTo>
                <a:lnTo>
                  <a:pt x="8825" y="1057"/>
                </a:lnTo>
                <a:lnTo>
                  <a:pt x="10577" y="35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57"/>
                </a:lnTo>
                <a:lnTo>
                  <a:pt x="8771039" y="1791"/>
                </a:lnTo>
                <a:lnTo>
                  <a:pt x="8772585" y="2811"/>
                </a:lnTo>
                <a:lnTo>
                  <a:pt x="8773927" y="4174"/>
                </a:lnTo>
                <a:lnTo>
                  <a:pt x="8775267" y="5489"/>
                </a:lnTo>
                <a:lnTo>
                  <a:pt x="8776300" y="7033"/>
                </a:lnTo>
                <a:lnTo>
                  <a:pt x="8777025" y="8806"/>
                </a:lnTo>
                <a:lnTo>
                  <a:pt x="8777751" y="10550"/>
                </a:lnTo>
                <a:lnTo>
                  <a:pt x="8778114" y="12380"/>
                </a:lnTo>
                <a:lnTo>
                  <a:pt x="8778115" y="14296"/>
                </a:lnTo>
                <a:lnTo>
                  <a:pt x="8778115" y="595691"/>
                </a:lnTo>
                <a:lnTo>
                  <a:pt x="8778114" y="597569"/>
                </a:lnTo>
                <a:lnTo>
                  <a:pt x="8777751" y="599399"/>
                </a:lnTo>
                <a:lnTo>
                  <a:pt x="8777025" y="601124"/>
                </a:lnTo>
                <a:lnTo>
                  <a:pt x="8776300" y="602878"/>
                </a:lnTo>
                <a:lnTo>
                  <a:pt x="8769288" y="608873"/>
                </a:lnTo>
                <a:lnTo>
                  <a:pt x="8767537" y="609597"/>
                </a:lnTo>
                <a:lnTo>
                  <a:pt x="8765714" y="609969"/>
                </a:lnTo>
                <a:lnTo>
                  <a:pt x="8763819" y="609988"/>
                </a:lnTo>
                <a:lnTo>
                  <a:pt x="14296" y="609988"/>
                </a:lnTo>
                <a:lnTo>
                  <a:pt x="1088" y="601124"/>
                </a:lnTo>
                <a:lnTo>
                  <a:pt x="362" y="599399"/>
                </a:lnTo>
                <a:lnTo>
                  <a:pt x="0" y="597569"/>
                </a:lnTo>
                <a:lnTo>
                  <a:pt x="0" y="595691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14" y="1156532"/>
            <a:ext cx="9701286" cy="1251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975" marR="6433185">
              <a:lnSpc>
                <a:spcPct val="101299"/>
              </a:lnSpc>
              <a:spcBef>
                <a:spcPts val="85"/>
              </a:spcBef>
            </a:pPr>
            <a:r>
              <a:rPr sz="2000" dirty="0">
                <a:solidFill>
                  <a:srgbClr val="333333"/>
                </a:solidFill>
                <a:latin typeface="Consolas"/>
                <a:cs typeface="Consolas"/>
              </a:rPr>
              <a:t>figures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stock_df[</a:t>
            </a:r>
            <a:r>
              <a:rPr sz="2000" spc="-5" dirty="0">
                <a:solidFill>
                  <a:srgbClr val="B92020"/>
                </a:solidFill>
                <a:latin typeface="Consolas"/>
                <a:cs typeface="Consolas"/>
              </a:rPr>
              <a:t>'Adj Close'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]  </a:t>
            </a:r>
            <a:r>
              <a:rPr sz="2000" dirty="0">
                <a:solidFill>
                  <a:srgbClr val="333333"/>
                </a:solidFill>
                <a:latin typeface="Consolas"/>
                <a:cs typeface="Consolas"/>
              </a:rPr>
              <a:t>prices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stock_df[</a:t>
            </a:r>
            <a:r>
              <a:rPr sz="2000" spc="-5" dirty="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2000" dirty="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333333"/>
                </a:solidFill>
                <a:latin typeface="Consolas"/>
                <a:cs typeface="Consolas"/>
              </a:rPr>
              <a:t>features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stock_df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drop(</a:t>
            </a:r>
            <a:r>
              <a:rPr sz="2000" spc="-5" dirty="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333333"/>
                </a:solidFill>
                <a:latin typeface="Consolas"/>
                <a:cs typeface="Consolas"/>
              </a:rPr>
              <a:t>axis </a:t>
            </a:r>
            <a:r>
              <a:rPr sz="20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66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44"/>
            <a:ext cx="8778240" cy="3679190"/>
          </a:xfrm>
          <a:custGeom>
            <a:avLst/>
            <a:gdLst/>
            <a:ahLst/>
            <a:cxnLst/>
            <a:rect l="l" t="t" r="r" b="b"/>
            <a:pathLst>
              <a:path w="8778240" h="3679190">
                <a:moveTo>
                  <a:pt x="0" y="3664696"/>
                </a:moveTo>
                <a:lnTo>
                  <a:pt x="0" y="14296"/>
                </a:lnTo>
                <a:lnTo>
                  <a:pt x="0" y="12380"/>
                </a:lnTo>
                <a:lnTo>
                  <a:pt x="362" y="10550"/>
                </a:lnTo>
                <a:lnTo>
                  <a:pt x="1088" y="8806"/>
                </a:lnTo>
                <a:lnTo>
                  <a:pt x="1813" y="7033"/>
                </a:lnTo>
                <a:lnTo>
                  <a:pt x="2846" y="5489"/>
                </a:lnTo>
                <a:lnTo>
                  <a:pt x="4187" y="4174"/>
                </a:lnTo>
                <a:lnTo>
                  <a:pt x="5527" y="2811"/>
                </a:lnTo>
                <a:lnTo>
                  <a:pt x="7073" y="1791"/>
                </a:lnTo>
                <a:lnTo>
                  <a:pt x="8825" y="1057"/>
                </a:lnTo>
                <a:lnTo>
                  <a:pt x="10577" y="35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57"/>
                </a:lnTo>
                <a:lnTo>
                  <a:pt x="8771039" y="1791"/>
                </a:lnTo>
                <a:lnTo>
                  <a:pt x="8772585" y="2811"/>
                </a:lnTo>
                <a:lnTo>
                  <a:pt x="8773927" y="4174"/>
                </a:lnTo>
                <a:lnTo>
                  <a:pt x="8775267" y="5489"/>
                </a:lnTo>
                <a:lnTo>
                  <a:pt x="8776300" y="7033"/>
                </a:lnTo>
                <a:lnTo>
                  <a:pt x="8777025" y="8806"/>
                </a:lnTo>
                <a:lnTo>
                  <a:pt x="8777751" y="10550"/>
                </a:lnTo>
                <a:lnTo>
                  <a:pt x="8778114" y="12380"/>
                </a:lnTo>
                <a:lnTo>
                  <a:pt x="8778115" y="14296"/>
                </a:lnTo>
                <a:lnTo>
                  <a:pt x="8778115" y="3664696"/>
                </a:lnTo>
                <a:lnTo>
                  <a:pt x="8763819" y="3678993"/>
                </a:lnTo>
                <a:lnTo>
                  <a:pt x="14296" y="3678993"/>
                </a:lnTo>
                <a:lnTo>
                  <a:pt x="0" y="3666574"/>
                </a:lnTo>
                <a:lnTo>
                  <a:pt x="0" y="366469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469966"/>
            <a:ext cx="8768715" cy="358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Minimum price of the</a:t>
            </a:r>
            <a:r>
              <a:rPr sz="105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minimum_price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amin(prices)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Maximum price of the</a:t>
            </a:r>
            <a:r>
              <a:rPr sz="105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maximum_price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amax(prices)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Mean price of the</a:t>
            </a:r>
            <a:r>
              <a:rPr sz="105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mean_price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mean(prices)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Median price of the</a:t>
            </a:r>
            <a:r>
              <a:rPr sz="105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median_price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median(prices)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Standard deviation of prices of the</a:t>
            </a:r>
            <a:r>
              <a:rPr sz="105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std_price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std(prices)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 marR="5038725">
              <a:lnSpc>
                <a:spcPct val="101299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Show the calculated statistics </a:t>
            </a:r>
            <a:r>
              <a:rPr sz="1050" i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"Statistics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 Nigeria's Stock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dataset:</a:t>
            </a:r>
            <a:r>
              <a:rPr sz="1050" b="1" spc="-5" dirty="0">
                <a:solidFill>
                  <a:srgbClr val="BA6621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 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"Minimum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price: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$</a:t>
            </a:r>
            <a:r>
              <a:rPr sz="1050" b="1" spc="-5" dirty="0">
                <a:solidFill>
                  <a:srgbClr val="66374A"/>
                </a:solidFill>
                <a:latin typeface="Consolas"/>
                <a:cs typeface="Consolas"/>
              </a:rPr>
              <a:t>{}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format(minimum_price)) 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"Maximum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price: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$</a:t>
            </a:r>
            <a:r>
              <a:rPr sz="1050" b="1" spc="-5" dirty="0">
                <a:solidFill>
                  <a:srgbClr val="66374A"/>
                </a:solidFill>
                <a:latin typeface="Consolas"/>
                <a:cs typeface="Consolas"/>
              </a:rPr>
              <a:t>{}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format(maximum_price)) 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"Mean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price: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$</a:t>
            </a:r>
            <a:r>
              <a:rPr sz="1050" b="1" spc="-5" dirty="0">
                <a:solidFill>
                  <a:srgbClr val="66374A"/>
                </a:solidFill>
                <a:latin typeface="Consolas"/>
                <a:cs typeface="Consolas"/>
              </a:rPr>
              <a:t>{}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format(mean_price)) 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"Median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price</a:t>
            </a:r>
            <a:r>
              <a:rPr sz="1050" spc="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$</a:t>
            </a:r>
            <a:r>
              <a:rPr sz="1050" b="1" spc="-5" dirty="0">
                <a:solidFill>
                  <a:srgbClr val="66374A"/>
                </a:solidFill>
                <a:latin typeface="Consolas"/>
                <a:cs typeface="Consolas"/>
              </a:rPr>
              <a:t>{}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format(median_price))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"Standard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deviation of prices:</a:t>
            </a:r>
            <a:r>
              <a:rPr sz="1050" spc="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$</a:t>
            </a:r>
            <a:r>
              <a:rPr sz="1050" b="1" spc="-5" dirty="0">
                <a:solidFill>
                  <a:srgbClr val="66374A"/>
                </a:solidFill>
                <a:latin typeface="Consolas"/>
                <a:cs typeface="Consolas"/>
              </a:rPr>
              <a:t>{}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format(std_price))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8076" y="4158491"/>
            <a:ext cx="354711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Statistics for Nigeria's Stock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dataset: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911985">
              <a:lnSpc>
                <a:spcPct val="101299"/>
              </a:lnSpc>
            </a:pPr>
            <a:r>
              <a:rPr sz="1050" dirty="0">
                <a:latin typeface="Consolas"/>
                <a:cs typeface="Consolas"/>
              </a:rPr>
              <a:t>Minimum price: $0  Maximum price: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$455800</a:t>
            </a:r>
            <a:endParaRPr sz="1050">
              <a:latin typeface="Consolas"/>
              <a:cs typeface="Consolas"/>
            </a:endParaRPr>
          </a:p>
          <a:p>
            <a:pPr marL="12700" marR="1325245">
              <a:lnSpc>
                <a:spcPct val="101299"/>
              </a:lnSpc>
            </a:pPr>
            <a:r>
              <a:rPr sz="1050" dirty="0">
                <a:latin typeface="Consolas"/>
                <a:cs typeface="Consolas"/>
              </a:rPr>
              <a:t>Mean price: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$16989.80132450331  Median price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$10100.0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Standard deviation of prices: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$26264.95818457264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02B-4BA4-4464-A769-F7F2F868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What’s coming next.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E18-038E-4254-9EE4-82A1201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stock chart is a numerical chart that helps readers understand how a stock is trading.</a:t>
            </a:r>
          </a:p>
          <a:p>
            <a:r>
              <a:rPr lang="en-US" sz="2400" dirty="0"/>
              <a:t>With this data, investors determine whether a stock should be bought or sold. It also aids the investor in calculating the financial return if they choose to sell a stock.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706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394-A668-41B6-8F01-432357F6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View of a Stock on a Brooker’s Website.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12A61-4895-4CDA-89DD-B26CA53E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29280" r="28195" b="2400"/>
          <a:stretch/>
        </p:blipFill>
        <p:spPr>
          <a:xfrm>
            <a:off x="1155699" y="2635250"/>
            <a:ext cx="8171321" cy="4114800"/>
          </a:xfrm>
        </p:spPr>
      </p:pic>
    </p:spTree>
    <p:extLst>
      <p:ext uri="{BB962C8B-B14F-4D97-AF65-F5344CB8AC3E}">
        <p14:creationId xmlns:p14="http://schemas.microsoft.com/office/powerpoint/2010/main" val="417093927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NSE</a:t>
            </a:r>
            <a:r>
              <a:rPr lang="en-US" sz="800" spc="-70" dirty="0">
                <a:latin typeface="Arial"/>
                <a:cs typeface="Arial"/>
              </a:rPr>
              <a:t> </a:t>
            </a:r>
            <a:r>
              <a:rPr lang="en-US" sz="800" dirty="0">
                <a:latin typeface="Arial"/>
                <a:cs typeface="Arial"/>
              </a:rPr>
              <a:t>Predictions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67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[168]: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44"/>
            <a:ext cx="8778240" cy="762635"/>
          </a:xfrm>
          <a:custGeom>
            <a:avLst/>
            <a:gdLst/>
            <a:ahLst/>
            <a:cxnLst/>
            <a:rect l="l" t="t" r="r" b="b"/>
            <a:pathLst>
              <a:path w="8778240" h="762635">
                <a:moveTo>
                  <a:pt x="0" y="748189"/>
                </a:moveTo>
                <a:lnTo>
                  <a:pt x="0" y="14296"/>
                </a:lnTo>
                <a:lnTo>
                  <a:pt x="0" y="12399"/>
                </a:lnTo>
                <a:lnTo>
                  <a:pt x="362" y="10569"/>
                </a:lnTo>
                <a:lnTo>
                  <a:pt x="1088" y="8806"/>
                </a:lnTo>
                <a:lnTo>
                  <a:pt x="1813" y="7052"/>
                </a:lnTo>
                <a:lnTo>
                  <a:pt x="2846" y="5508"/>
                </a:lnTo>
                <a:lnTo>
                  <a:pt x="4187" y="4174"/>
                </a:lnTo>
                <a:lnTo>
                  <a:pt x="5527" y="2830"/>
                </a:lnTo>
                <a:lnTo>
                  <a:pt x="7073" y="1801"/>
                </a:lnTo>
                <a:lnTo>
                  <a:pt x="8825" y="1077"/>
                </a:lnTo>
                <a:lnTo>
                  <a:pt x="10577" y="35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77"/>
                </a:lnTo>
                <a:lnTo>
                  <a:pt x="8771039" y="1801"/>
                </a:lnTo>
                <a:lnTo>
                  <a:pt x="8772585" y="2830"/>
                </a:lnTo>
                <a:lnTo>
                  <a:pt x="8773927" y="4174"/>
                </a:lnTo>
                <a:lnTo>
                  <a:pt x="8775267" y="5508"/>
                </a:lnTo>
                <a:lnTo>
                  <a:pt x="8778115" y="14296"/>
                </a:lnTo>
                <a:lnTo>
                  <a:pt x="8778115" y="748189"/>
                </a:lnTo>
                <a:lnTo>
                  <a:pt x="8778114" y="750066"/>
                </a:lnTo>
                <a:lnTo>
                  <a:pt x="8777751" y="751896"/>
                </a:lnTo>
                <a:lnTo>
                  <a:pt x="8777025" y="753621"/>
                </a:lnTo>
                <a:lnTo>
                  <a:pt x="8776300" y="755394"/>
                </a:lnTo>
                <a:lnTo>
                  <a:pt x="8769288" y="761370"/>
                </a:lnTo>
                <a:lnTo>
                  <a:pt x="8767537" y="762094"/>
                </a:lnTo>
                <a:lnTo>
                  <a:pt x="8765714" y="762466"/>
                </a:lnTo>
                <a:lnTo>
                  <a:pt x="8763819" y="762485"/>
                </a:lnTo>
                <a:lnTo>
                  <a:pt x="14296" y="762485"/>
                </a:lnTo>
                <a:lnTo>
                  <a:pt x="1088" y="753621"/>
                </a:lnTo>
                <a:lnTo>
                  <a:pt x="362" y="751896"/>
                </a:lnTo>
                <a:lnTo>
                  <a:pt x="0" y="750066"/>
                </a:lnTo>
                <a:lnTo>
                  <a:pt x="0" y="748189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6722" y="469967"/>
            <a:ext cx="8882977" cy="1585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sz="1700" b="1" dirty="0">
                <a:solidFill>
                  <a:srgbClr val="0000FF"/>
                </a:solidFill>
                <a:latin typeface="Consolas"/>
                <a:cs typeface="Consolas"/>
              </a:rPr>
              <a:t>seaborn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sz="17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nsolas"/>
                <a:cs typeface="Consolas"/>
              </a:rPr>
              <a:t>sns</a:t>
            </a:r>
            <a:endParaRPr sz="1700" dirty="0">
              <a:latin typeface="Consolas"/>
              <a:cs typeface="Consolas"/>
            </a:endParaRPr>
          </a:p>
          <a:p>
            <a:pPr marL="53975" marR="6359525">
              <a:lnSpc>
                <a:spcPct val="101299"/>
              </a:lnSpc>
            </a:pPr>
            <a:r>
              <a:rPr sz="1700" i="1" dirty="0">
                <a:solidFill>
                  <a:srgbClr val="408080"/>
                </a:solidFill>
                <a:latin typeface="Consolas"/>
                <a:cs typeface="Consolas"/>
              </a:rPr>
              <a:t># Calculate and show pairplot  </a:t>
            </a:r>
            <a:r>
              <a:rPr sz="1700" spc="-5" dirty="0">
                <a:solidFill>
                  <a:srgbClr val="333333"/>
                </a:solidFill>
                <a:latin typeface="Consolas"/>
                <a:cs typeface="Consolas"/>
              </a:rPr>
              <a:t>sns</a:t>
            </a:r>
            <a:r>
              <a:rPr sz="17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333333"/>
                </a:solidFill>
                <a:latin typeface="Consolas"/>
                <a:cs typeface="Consolas"/>
              </a:rPr>
              <a:t>pairplot(stock_df, size</a:t>
            </a:r>
            <a:r>
              <a:rPr sz="1700" spc="-5" dirty="0">
                <a:solidFill>
                  <a:srgbClr val="666666"/>
                </a:solidFill>
                <a:latin typeface="Consolas"/>
                <a:cs typeface="Consolas"/>
              </a:rPr>
              <a:t>=2.5</a:t>
            </a:r>
            <a:r>
              <a:rPr sz="1700" spc="-5" dirty="0">
                <a:solidFill>
                  <a:srgbClr val="333333"/>
                </a:solidFill>
                <a:latin typeface="Consolas"/>
                <a:cs typeface="Consolas"/>
              </a:rPr>
              <a:t>)  plt</a:t>
            </a:r>
            <a:r>
              <a:rPr sz="17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333333"/>
                </a:solidFill>
                <a:latin typeface="Consolas"/>
                <a:cs typeface="Consolas"/>
              </a:rPr>
              <a:t>tight_</a:t>
            </a:r>
            <a:r>
              <a:rPr sz="1700" spc="-5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</a:rPr>
              <a:t>layout</a:t>
            </a:r>
            <a:r>
              <a:rPr sz="1700" spc="-5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C0EE1-8E2E-4749-929E-547FC0D334A7}"/>
              </a:ext>
            </a:extLst>
          </p:cNvPr>
          <p:cNvSpPr txBox="1"/>
          <p:nvPr/>
        </p:nvSpPr>
        <p:spPr>
          <a:xfrm>
            <a:off x="469899" y="4083050"/>
            <a:ext cx="982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</a:rPr>
              <a:t>We will start by creating a scatterplot matrix that will allow us to visualize the pair-wise relationships and correlations between the different features.</a:t>
            </a:r>
          </a:p>
          <a:p>
            <a:r>
              <a:rPr lang="en-US" dirty="0">
                <a:latin typeface="Adobe Caslon Pro" panose="0205050205050A020403" pitchFamily="18" charset="0"/>
              </a:rPr>
              <a:t>It is also quite useful to have a quick overview of how the data is distributed and whether it contains or not outliers.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308-9964-4B85-9988-EE169AC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70E6-88FD-4C29-A8B1-CAEE24DA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Volume:- This shows the total number of shares traded for the day.</a:t>
            </a:r>
          </a:p>
          <a:p>
            <a:r>
              <a:rPr lang="en-US" dirty="0"/>
              <a:t>Close:- The last trading price recorded when the market closed on the day.</a:t>
            </a:r>
          </a:p>
        </p:txBody>
      </p:sp>
    </p:spTree>
    <p:extLst>
      <p:ext uri="{BB962C8B-B14F-4D97-AF65-F5344CB8AC3E}">
        <p14:creationId xmlns:p14="http://schemas.microsoft.com/office/powerpoint/2010/main" val="412349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8076" y="412781"/>
            <a:ext cx="8535670" cy="5099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c:\users\confidence\appdata\local\programs\python\python37-32\lib\site-packages\seaborn\axisgrid.py:2065:</a:t>
            </a:r>
            <a:r>
              <a:rPr sz="1050" spc="-9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UserWarnin  g: The `size` parameter has been renamed to `height`; pleaes update your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code.</a:t>
            </a:r>
          </a:p>
          <a:p>
            <a:pPr marL="15938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warnings.warn(msg,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UserWarning)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</a:t>
            </a:r>
            <a:r>
              <a:rPr lang="en-US" sz="800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E</a:t>
            </a:r>
            <a:r>
              <a:rPr lang="en-US" sz="800" dirty="0">
                <a:latin typeface="Arial"/>
                <a:cs typeface="Arial"/>
              </a:rPr>
              <a:t> 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927100" y="425480"/>
            <a:ext cx="9296400" cy="4724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3994D-E294-4AA2-92CD-EDFF4CF9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5149849"/>
            <a:ext cx="9283700" cy="185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E37FC-581D-4CBF-8520-10F4FADC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399" cy="7556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24E0571-613F-4FEA-A793-93DCFDBDCD75}"/>
              </a:ext>
            </a:extLst>
          </p:cNvPr>
          <p:cNvSpPr/>
          <p:nvPr/>
        </p:nvSpPr>
        <p:spPr>
          <a:xfrm>
            <a:off x="469900" y="697865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D118E85D-4728-4C05-9000-822B3311FB73}"/>
              </a:ext>
            </a:extLst>
          </p:cNvPr>
          <p:cNvSpPr txBox="1"/>
          <p:nvPr/>
        </p:nvSpPr>
        <p:spPr>
          <a:xfrm>
            <a:off x="88900" y="71691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5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DF91A-0981-44A2-A776-3CF6E519D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t="10709" r="1544" b="570"/>
          <a:stretch/>
        </p:blipFill>
        <p:spPr>
          <a:xfrm>
            <a:off x="22580" y="0"/>
            <a:ext cx="10670820" cy="7556500"/>
          </a:xfrm>
          <a:prstGeom prst="rect">
            <a:avLst/>
          </a:prstGeom>
        </p:spPr>
      </p:pic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1F011148-FFB9-4573-9FC8-657F40502A1D}"/>
              </a:ext>
            </a:extLst>
          </p:cNvPr>
          <p:cNvSpPr txBox="1"/>
          <p:nvPr/>
        </p:nvSpPr>
        <p:spPr>
          <a:xfrm>
            <a:off x="4051300" y="39423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2F868E-CD26-4CBD-A060-C0B46E8DBACF}"/>
              </a:ext>
            </a:extLst>
          </p:cNvPr>
          <p:cNvSpPr txBox="1">
            <a:spLocks/>
          </p:cNvSpPr>
          <p:nvPr/>
        </p:nvSpPr>
        <p:spPr>
          <a:xfrm>
            <a:off x="1376278" y="3778250"/>
            <a:ext cx="4961022" cy="533400"/>
          </a:xfrm>
          <a:prstGeom prst="rect">
            <a:avLst/>
          </a:prstGeom>
        </p:spPr>
        <p:txBody>
          <a:bodyPr/>
          <a:lstStyle>
            <a:lvl1pPr marL="314868" indent="-314868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2645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18657" indent="-314868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2204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22445" indent="-314868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98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700287" indent="-188921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76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04075" indent="-188921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54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70838" indent="-251894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54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74626" indent="-251894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54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778415" indent="-251894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54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282204" indent="-251894" algn="l" defTabSz="503789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Char char="•"/>
              <a:defRPr sz="1543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7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  <a:extLst>
              <a:ext uri="{FF2B5EF4-FFF2-40B4-BE49-F238E27FC236}">
                <a16:creationId xmlns:a16="http://schemas.microsoft.com/office/drawing/2014/main" id="{E157BD19-D2F9-41FC-B58C-0A08C8CC9C45}"/>
              </a:ext>
            </a:extLst>
          </p:cNvPr>
          <p:cNvSpPr txBox="1"/>
          <p:nvPr/>
        </p:nvSpPr>
        <p:spPr>
          <a:xfrm flipH="1">
            <a:off x="0" y="7160309"/>
            <a:ext cx="1301526" cy="52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13660-A952-47B9-B224-064D72F90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2557" cy="72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47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NSE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Predictions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272" y="2433383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2393660"/>
            <a:ext cx="8778240" cy="1420495"/>
          </a:xfrm>
          <a:custGeom>
            <a:avLst/>
            <a:gdLst/>
            <a:ahLst/>
            <a:cxnLst/>
            <a:rect l="l" t="t" r="r" b="b"/>
            <a:pathLst>
              <a:path w="8778240" h="1420495">
                <a:moveTo>
                  <a:pt x="0" y="1405832"/>
                </a:moveTo>
                <a:lnTo>
                  <a:pt x="0" y="14296"/>
                </a:lnTo>
                <a:lnTo>
                  <a:pt x="0" y="12399"/>
                </a:lnTo>
                <a:lnTo>
                  <a:pt x="362" y="10569"/>
                </a:lnTo>
                <a:lnTo>
                  <a:pt x="1088" y="8806"/>
                </a:lnTo>
                <a:lnTo>
                  <a:pt x="1813" y="7052"/>
                </a:lnTo>
                <a:lnTo>
                  <a:pt x="2846" y="5508"/>
                </a:lnTo>
                <a:lnTo>
                  <a:pt x="4187" y="4174"/>
                </a:lnTo>
                <a:lnTo>
                  <a:pt x="5527" y="2830"/>
                </a:lnTo>
                <a:lnTo>
                  <a:pt x="7073" y="1801"/>
                </a:lnTo>
                <a:lnTo>
                  <a:pt x="8825" y="1077"/>
                </a:lnTo>
                <a:lnTo>
                  <a:pt x="10577" y="35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52"/>
                </a:lnTo>
                <a:lnTo>
                  <a:pt x="8769288" y="1077"/>
                </a:lnTo>
                <a:lnTo>
                  <a:pt x="8771039" y="1801"/>
                </a:lnTo>
                <a:lnTo>
                  <a:pt x="8772585" y="2830"/>
                </a:lnTo>
                <a:lnTo>
                  <a:pt x="8773927" y="4174"/>
                </a:lnTo>
                <a:lnTo>
                  <a:pt x="8775267" y="5508"/>
                </a:lnTo>
                <a:lnTo>
                  <a:pt x="8778115" y="14296"/>
                </a:lnTo>
                <a:lnTo>
                  <a:pt x="8778115" y="1405832"/>
                </a:lnTo>
                <a:lnTo>
                  <a:pt x="8769288" y="1419033"/>
                </a:lnTo>
                <a:lnTo>
                  <a:pt x="8767537" y="1419757"/>
                </a:lnTo>
                <a:lnTo>
                  <a:pt x="8765714" y="1420110"/>
                </a:lnTo>
                <a:lnTo>
                  <a:pt x="8763819" y="1420129"/>
                </a:lnTo>
                <a:lnTo>
                  <a:pt x="14296" y="1420129"/>
                </a:lnTo>
                <a:lnTo>
                  <a:pt x="0" y="1407710"/>
                </a:lnTo>
                <a:lnTo>
                  <a:pt x="0" y="140583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2433383"/>
            <a:ext cx="8768715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Import</a:t>
            </a:r>
            <a:r>
              <a:rPr sz="105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'train_test_split'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Consolas"/>
                <a:cs typeface="Consolas"/>
              </a:rPr>
              <a:t>sklearn.model_selection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 Shuffle and split the data into training and testing</a:t>
            </a:r>
            <a:r>
              <a:rPr sz="1050" i="1" spc="-1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subsets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20"/>
              </a:spcBef>
            </a:pP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X_train, X_test, y_train,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y_test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train_test_split(features, prices, test_size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=0.2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random_state </a:t>
            </a:r>
            <a:r>
              <a:rPr sz="105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050" spc="6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66666"/>
                </a:solidFill>
                <a:latin typeface="Consolas"/>
                <a:cs typeface="Consolas"/>
              </a:rPr>
              <a:t>42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05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408080"/>
                </a:solidFill>
                <a:latin typeface="Consolas"/>
                <a:cs typeface="Consolas"/>
              </a:rPr>
              <a:t>Success</a:t>
            </a:r>
            <a:endParaRPr sz="1050">
              <a:latin typeface="Consolas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"Training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and testing split was</a:t>
            </a:r>
            <a:r>
              <a:rPr sz="1050" spc="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2020"/>
                </a:solidFill>
                <a:latin typeface="Consolas"/>
                <a:cs typeface="Consolas"/>
              </a:rPr>
              <a:t>successful."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076" y="3853513"/>
            <a:ext cx="31070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Training and testing split was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successful.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8A85-8894-4EA6-8965-A7CD2110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Apparent End.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862E2-5F77-4238-83A3-5711D203B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Thank You for your time.</a:t>
            </a:r>
          </a:p>
          <a:p>
            <a:endParaRPr lang="en-US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00707-B21B-46E1-8325-3B32BD801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8" y="654050"/>
            <a:ext cx="932070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441">
        <p14:reveal/>
      </p:transition>
    </mc:Choice>
    <mc:Fallback>
      <p:transition spd="slow" advTm="444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9D12E-EF47-4F91-BE6A-A769A8EE6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10693400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2014" y="522105"/>
            <a:ext cx="9721885" cy="2974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# Import libraries necessary for this</a:t>
            </a:r>
            <a:r>
              <a:rPr sz="1200" i="1" spc="-10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project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numpy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as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np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from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mpl_toolkits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mplot3d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pandas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as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pd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6432550">
              <a:lnSpc>
                <a:spcPct val="101299"/>
              </a:lnSpc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matplotlib.pyplot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as</a:t>
            </a:r>
            <a:r>
              <a:rPr sz="1200" b="1" spc="-114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plt </a:t>
            </a:r>
            <a:endParaRPr lang="en-US" sz="1200" b="1" dirty="0">
              <a:solidFill>
                <a:srgbClr val="0000FF"/>
              </a:solidFill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6432550">
              <a:lnSpc>
                <a:spcPct val="101299"/>
              </a:lnSpc>
            </a:pP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sklearn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as</a:t>
            </a:r>
            <a:r>
              <a:rPr sz="1200" b="1" spc="-4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sk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from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sklearn.pipeline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Pipeline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from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sklearn.preprocessing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LabelEncoder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from </a:t>
            </a:r>
            <a:r>
              <a:rPr sz="1200" b="1" dirty="0">
                <a:solidFill>
                  <a:srgbClr val="0000FF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sklearn.linear_model </a:t>
            </a:r>
            <a:r>
              <a:rPr sz="1200" b="1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import</a:t>
            </a:r>
            <a:r>
              <a:rPr sz="1200" b="1" spc="-20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Lasso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# Pretty display for</a:t>
            </a:r>
            <a:r>
              <a:rPr sz="1200" i="1" spc="-5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notebooks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%</a:t>
            </a:r>
            <a:r>
              <a:rPr sz="1200" b="1" spc="-5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matplotlib </a:t>
            </a: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inline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# Load the NSE housing</a:t>
            </a:r>
            <a:r>
              <a:rPr sz="1200" i="1" spc="-10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dataset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# stock_df =</a:t>
            </a:r>
            <a:r>
              <a:rPr sz="1200" i="1" spc="-5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pd.read_csv("NGE.csv")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 marR="3133090">
              <a:lnSpc>
                <a:spcPct val="101299"/>
              </a:lnSpc>
            </a:pPr>
            <a:r>
              <a:rPr sz="1200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stock_df </a:t>
            </a:r>
            <a:r>
              <a:rPr sz="1200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= 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pd</a:t>
            </a:r>
            <a:r>
              <a:rPr sz="1200" spc="-5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read_excel(</a:t>
            </a:r>
            <a:r>
              <a:rPr sz="1200" spc="-5" dirty="0">
                <a:solidFill>
                  <a:srgbClr val="B9202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"NGE.xls"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, </a:t>
            </a:r>
            <a:r>
              <a:rPr sz="1200" spc="-5" dirty="0">
                <a:solidFill>
                  <a:srgbClr val="B9202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"NGE"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, index_col</a:t>
            </a:r>
            <a:r>
              <a:rPr sz="1200" spc="-5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=</a:t>
            </a:r>
            <a:r>
              <a:rPr sz="1200" b="1" spc="-5" dirty="0">
                <a:solidFill>
                  <a:srgbClr val="00800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None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, na_values</a:t>
            </a:r>
            <a:r>
              <a:rPr sz="1200" spc="-5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=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[</a:t>
            </a:r>
            <a:r>
              <a:rPr sz="1200" spc="-5" dirty="0">
                <a:solidFill>
                  <a:srgbClr val="B9202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'NA'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])  stock_df</a:t>
            </a:r>
            <a:r>
              <a:rPr sz="1200" spc="-5" dirty="0">
                <a:solidFill>
                  <a:srgbClr val="666666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head()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#</a:t>
            </a:r>
            <a:r>
              <a:rPr sz="1200" i="1" spc="-5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 </a:t>
            </a:r>
            <a:r>
              <a:rPr sz="1200" i="1" dirty="0">
                <a:solidFill>
                  <a:srgbClr val="408080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Consolas"/>
              </a:rPr>
              <a:t>print(stock_df.index())</a:t>
            </a:r>
            <a:endParaRPr sz="1200" dirty="0">
              <a:latin typeface="Bookman Old Style" panose="02050604050505020204" pitchFamily="18" charset="0"/>
              <a:ea typeface="Cambria Math" panose="02040503050406030204" pitchFamily="18" charset="0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83564"/>
              </p:ext>
            </p:extLst>
          </p:nvPr>
        </p:nvGraphicFramePr>
        <p:xfrm>
          <a:off x="999246" y="4025754"/>
          <a:ext cx="8157456" cy="23432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9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35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/>
                        <a:t>Out[154]: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Open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5"/>
                        </a:lnSpc>
                      </a:pP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5"/>
                        </a:lnSpc>
                      </a:pPr>
                      <a:r>
                        <a:rPr sz="900" dirty="0"/>
                        <a:t>Adj</a:t>
                      </a:r>
                      <a:r>
                        <a:rPr sz="900" spc="-35" dirty="0"/>
                        <a:t> </a:t>
                      </a:r>
                      <a:r>
                        <a:rPr sz="900" dirty="0"/>
                        <a:t>Close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5"/>
                        </a:lnSpc>
                      </a:pPr>
                      <a:r>
                        <a:rPr sz="900" spc="-70" dirty="0"/>
                        <a:t>V</a:t>
                      </a:r>
                      <a:r>
                        <a:rPr sz="900" dirty="0"/>
                        <a:t>olume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2013-04-03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63.520000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63.520000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63.320000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63.320000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52.700424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/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2013-04-04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63.240002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63.240002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62.919998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52.367508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2013-04-05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62.639999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62.840000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52.300930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2013-04-08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63.720001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63.720001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62.439999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63.200001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52.600548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2013-04-09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62.040001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62.480000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61.200001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61.200001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50.935974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/>
                        <a:t>3600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1277">
        <p14:reveal/>
      </p:transition>
    </mc:Choice>
    <mc:Fallback>
      <p:transition spd="slow" advTm="1127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72" y="469972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483" y="430251"/>
            <a:ext cx="8778240" cy="276860"/>
          </a:xfrm>
          <a:custGeom>
            <a:avLst/>
            <a:gdLst/>
            <a:ahLst/>
            <a:cxnLst/>
            <a:rect l="l" t="t" r="r" b="b"/>
            <a:pathLst>
              <a:path w="8778240" h="276859">
                <a:moveTo>
                  <a:pt x="0" y="262104"/>
                </a:moveTo>
                <a:lnTo>
                  <a:pt x="0" y="14296"/>
                </a:lnTo>
                <a:lnTo>
                  <a:pt x="0" y="12400"/>
                </a:lnTo>
                <a:lnTo>
                  <a:pt x="362" y="10575"/>
                </a:lnTo>
                <a:lnTo>
                  <a:pt x="1088" y="8824"/>
                </a:lnTo>
                <a:lnTo>
                  <a:pt x="1813" y="7072"/>
                </a:lnTo>
                <a:lnTo>
                  <a:pt x="2846" y="5527"/>
                </a:lnTo>
                <a:lnTo>
                  <a:pt x="4187" y="4186"/>
                </a:lnTo>
                <a:lnTo>
                  <a:pt x="5527" y="2845"/>
                </a:lnTo>
                <a:lnTo>
                  <a:pt x="7073" y="1813"/>
                </a:lnTo>
                <a:lnTo>
                  <a:pt x="8825" y="1087"/>
                </a:lnTo>
                <a:lnTo>
                  <a:pt x="10577" y="362"/>
                </a:lnTo>
                <a:lnTo>
                  <a:pt x="12400" y="0"/>
                </a:lnTo>
                <a:lnTo>
                  <a:pt x="14296" y="0"/>
                </a:lnTo>
                <a:lnTo>
                  <a:pt x="8763819" y="0"/>
                </a:lnTo>
                <a:lnTo>
                  <a:pt x="8765714" y="0"/>
                </a:lnTo>
                <a:lnTo>
                  <a:pt x="8767537" y="362"/>
                </a:lnTo>
                <a:lnTo>
                  <a:pt x="8777025" y="8824"/>
                </a:lnTo>
                <a:lnTo>
                  <a:pt x="8777751" y="10576"/>
                </a:lnTo>
                <a:lnTo>
                  <a:pt x="8778114" y="12400"/>
                </a:lnTo>
                <a:lnTo>
                  <a:pt x="8778115" y="14296"/>
                </a:lnTo>
                <a:lnTo>
                  <a:pt x="8778115" y="262104"/>
                </a:lnTo>
                <a:lnTo>
                  <a:pt x="8778114" y="263999"/>
                </a:lnTo>
                <a:lnTo>
                  <a:pt x="8777751" y="265822"/>
                </a:lnTo>
                <a:lnTo>
                  <a:pt x="8777025" y="267574"/>
                </a:lnTo>
                <a:lnTo>
                  <a:pt x="8776300" y="269326"/>
                </a:lnTo>
                <a:lnTo>
                  <a:pt x="8769288" y="275311"/>
                </a:lnTo>
                <a:lnTo>
                  <a:pt x="8767537" y="276036"/>
                </a:lnTo>
                <a:lnTo>
                  <a:pt x="8765714" y="276400"/>
                </a:lnTo>
                <a:lnTo>
                  <a:pt x="8763819" y="276401"/>
                </a:lnTo>
                <a:lnTo>
                  <a:pt x="14296" y="276401"/>
                </a:lnTo>
                <a:lnTo>
                  <a:pt x="1088" y="267574"/>
                </a:lnTo>
                <a:lnTo>
                  <a:pt x="362" y="265822"/>
                </a:lnTo>
                <a:lnTo>
                  <a:pt x="0" y="263999"/>
                </a:lnTo>
                <a:lnTo>
                  <a:pt x="0" y="262104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6248" y="469972"/>
            <a:ext cx="87687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333333"/>
                </a:solidFill>
                <a:latin typeface="Consolas"/>
                <a:cs typeface="Consolas"/>
              </a:rPr>
              <a:t>(stock_df)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478">
        <p14:reveal/>
      </p:transition>
    </mc:Choice>
    <mc:Fallback>
      <p:transition spd="slow" advTm="547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66993"/>
              </p:ext>
            </p:extLst>
          </p:nvPr>
        </p:nvGraphicFramePr>
        <p:xfrm>
          <a:off x="800774" y="425450"/>
          <a:ext cx="7136725" cy="685801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4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3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5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Date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Open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High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Low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Adj</a:t>
                      </a:r>
                      <a:r>
                        <a:rPr sz="1050" spc="-100" dirty="0"/>
                        <a:t> </a:t>
                      </a:r>
                      <a:r>
                        <a:rPr sz="1050" dirty="0"/>
                        <a:t>Close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/>
                        <a:t>Volume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2013-04-03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52.700424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300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63.240002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63.240002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62.919998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52.367508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2013-04-05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62.840000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52.300930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63.720001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63.720001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62.439999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52.600548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2013-04-09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62.480000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50.935974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3600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50.003815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59.919998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50.436604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900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60.439999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50.236855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49.271397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59.919998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59.919998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49.637608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58.840000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48.772030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900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48.538990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58.320000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49.204819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300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49.171528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49.104946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59.480000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59.480000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49.604313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400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59.400002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49.204819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600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49.571022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49.571022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2013-04-30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50.003815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900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59.880001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59.919998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59.000000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49.104946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1300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49.937229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60.880001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60.759998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50.569771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61.439999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50.603062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61.560001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60.799999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50.603062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1400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62.799999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51.635098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3500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2013-05-09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62.400002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62.080002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52.567257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9500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63.400002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63.759998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62.400002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52.101177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62.720001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62.400002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52.134468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2013-05-14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63.279999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63.759998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62.599998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63.119999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52.533966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15000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18.200001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17.770000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17.930000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17.930000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14900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17.790001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17.790001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23100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18.370001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18.370001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17.930000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18.049999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18.049999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14100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18.330000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18.299999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18.299999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10900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18.549999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21700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18.150000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17.809999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16500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18.040001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18.389999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17.709999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17.950001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17.950001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10100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/>
                        <a:t>1487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2019-02-28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17.559999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17.620001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17.139999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13700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67566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/>
                        <a:t>1488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2019-03-01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17.520000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17.520000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17.260000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17.370001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17.370001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/>
                        <a:t>8100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581">
        <p14:reveal/>
      </p:transition>
    </mc:Choice>
    <mc:Fallback>
      <p:transition spd="slow" advTm="358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localhost:8888/nbconvert/html/PycharmProjects/NSE</a:t>
            </a:r>
            <a:r>
              <a:rPr spc="-70" dirty="0"/>
              <a:t> </a:t>
            </a:r>
            <a:r>
              <a:rPr dirty="0"/>
              <a:t>Predictions.ipynb?download=false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r>
              <a:rPr spc="-5" dirty="0"/>
              <a:t>/</a:t>
            </a: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4/23/2019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2021" y="165100"/>
            <a:ext cx="7651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"/>
                <a:cs typeface="Arial"/>
              </a:rPr>
              <a:t>NGE 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53186"/>
              </p:ext>
            </p:extLst>
          </p:nvPr>
        </p:nvGraphicFramePr>
        <p:xfrm>
          <a:off x="1439026" y="393104"/>
          <a:ext cx="8327272" cy="48329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1612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/>
                        <a:t>1489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90"/>
                        </a:lnSpc>
                      </a:pPr>
                      <a:r>
                        <a:rPr sz="1050" dirty="0"/>
                        <a:t>2019-03-04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/>
                        <a:t>17.389999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sz="1050" dirty="0"/>
                        <a:t>18.080000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/>
                        <a:t>22000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2019-03-05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17.629999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18.070000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17.530001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17.879999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17.879999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31500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2019-03-06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17.900000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17.900000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17.740000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17.740000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17.740000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2019-03-07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17.680000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17.730000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17.600000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17.600000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14400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17.889999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6600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17.660000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17.969999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17.639999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17.420000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17.450001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17.450001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10400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17.490000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17.510000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17.420000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17.510000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17.510000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17.520000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17.260000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17800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1499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17.500000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19100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17.360001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17.440001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2600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17.340000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17.340000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17.240000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16300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17.379999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17.320000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17.250000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17.110001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5300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17.059999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17.190001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7800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17.020000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17.100000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17.080000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6800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17.049999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8600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091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/>
                        <a:t>1508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105"/>
                        </a:lnSpc>
                      </a:pPr>
                      <a:r>
                        <a:rPr sz="1050" dirty="0"/>
                        <a:t>2019-03-29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/>
                        <a:t>17.000000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17.010000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16.860001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16.889999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05"/>
                        </a:lnSpc>
                      </a:pPr>
                      <a:r>
                        <a:rPr sz="1050" dirty="0"/>
                        <a:t>16.889999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/>
                        <a:t>8200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612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/>
                        <a:t>1509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65"/>
                        </a:lnSpc>
                      </a:pPr>
                      <a:r>
                        <a:rPr sz="1050" dirty="0"/>
                        <a:t>2019-04-01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/>
                        <a:t>16.809999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65"/>
                        </a:lnSpc>
                      </a:pPr>
                      <a:r>
                        <a:rPr sz="1050" dirty="0"/>
                        <a:t>17.090000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65"/>
                        </a:lnSpc>
                      </a:pPr>
                      <a:r>
                        <a:rPr sz="1050" dirty="0"/>
                        <a:t>16.809999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65"/>
                        </a:lnSpc>
                      </a:pPr>
                      <a:r>
                        <a:rPr sz="1050" dirty="0"/>
                        <a:t>16.870001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65"/>
                        </a:lnSpc>
                      </a:pPr>
                      <a:r>
                        <a:rPr sz="1050" dirty="0"/>
                        <a:t>16.870001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/>
                        <a:t>13700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03300" y="5988050"/>
            <a:ext cx="17132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[1510 rows x 7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columns]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398">
        <p14:reveal/>
      </p:transition>
    </mc:Choice>
    <mc:Fallback>
      <p:transition spd="slow" advTm="139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2417</TotalTime>
  <Words>4249</Words>
  <Application>Microsoft Office PowerPoint</Application>
  <PresentationFormat>Custom</PresentationFormat>
  <Paragraphs>1901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Adobe Caslon Pro</vt:lpstr>
      <vt:lpstr>Arial</vt:lpstr>
      <vt:lpstr>Bahnschrift SemiBold SemiConden</vt:lpstr>
      <vt:lpstr>Bookman Old Style</vt:lpstr>
      <vt:lpstr>Calibri</vt:lpstr>
      <vt:lpstr>Cambria Math</vt:lpstr>
      <vt:lpstr>Consolas</vt:lpstr>
      <vt:lpstr>Garamond</vt:lpstr>
      <vt:lpstr>Times New Roman</vt:lpstr>
      <vt:lpstr>Organic</vt:lpstr>
      <vt:lpstr>Data Visualization and Estimation with Python.</vt:lpstr>
      <vt:lpstr>Key Terms.</vt:lpstr>
      <vt:lpstr>Key Terms Continued…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What’s coming next.</vt:lpstr>
      <vt:lpstr>Major View of a Stock on a Brooker’s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Apparent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Estimation.</dc:title>
  <cp:lastModifiedBy>Confidence I.Robinson.Jackmay</cp:lastModifiedBy>
  <cp:revision>34</cp:revision>
  <dcterms:created xsi:type="dcterms:W3CDTF">2019-04-23T22:55:20Z</dcterms:created>
  <dcterms:modified xsi:type="dcterms:W3CDTF">2019-04-25T15:18:02Z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2019-04-23T00:00:00Z</vt:filetime>
  </property>
</Properties>
</file>