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A7BC6-B41E-FB46-BD36-4FA435C880FF}" v="27" dt="2024-12-10T16:17:3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8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18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05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1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65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67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013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78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56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99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33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65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36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377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380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90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88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B6BB-B577-5744-9FE2-31EEBF0DD198}" type="datetimeFigureOut">
              <a:rPr lang="en-CN" smtClean="0"/>
              <a:t>2024/12/9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812E6B-4AED-3D4A-9DB8-AB545E4149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19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7DD-3F8C-7477-7F84-67AD4EE14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CE889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06806-74F0-070D-5C5C-0BB9A7FDD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Jiwei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r>
              <a:rPr lang="en-US" altLang="zh-CN" dirty="0"/>
              <a:t>2401061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840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991E2-40AE-2AF0-638C-D3891871B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9666-C592-DE52-B866-B26A87B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E7FE-C897-ED39-E7FE-B35DE918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6" y="1418897"/>
            <a:ext cx="11185409" cy="14602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One-hot-encoding: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Stateholiday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contain int and str, so use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(str) to converts all values to str.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 one-hot-encoding </a:t>
            </a:r>
            <a:r>
              <a:rPr lang="en-US" sz="1800" dirty="0">
                <a:solidFill>
                  <a:srgbClr val="D19A66"/>
                </a:solidFill>
                <a:effectLst/>
              </a:rPr>
              <a:t>columns</a:t>
            </a:r>
            <a:r>
              <a:rPr lang="en-US" sz="1800" dirty="0">
                <a:solidFill>
                  <a:srgbClr val="ABB2BF"/>
                </a:solidFill>
                <a:effectLst/>
              </a:rPr>
              <a:t>=[</a:t>
            </a:r>
            <a:r>
              <a:rPr lang="en-US" sz="1800" dirty="0">
                <a:solidFill>
                  <a:srgbClr val="98C379"/>
                </a:solidFill>
                <a:effectLst/>
              </a:rPr>
              <a:t>'Assortment'</a:t>
            </a:r>
            <a:r>
              <a:rPr lang="en-US" sz="1800" dirty="0">
                <a:solidFill>
                  <a:srgbClr val="ABB2BF"/>
                </a:solidFill>
                <a:effectLst/>
              </a:rPr>
              <a:t>, 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 err="1">
                <a:solidFill>
                  <a:srgbClr val="98C379"/>
                </a:solidFill>
                <a:effectLst/>
              </a:rPr>
              <a:t>StoreType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>
                <a:solidFill>
                  <a:srgbClr val="ABB2BF"/>
                </a:solidFill>
                <a:effectLst/>
              </a:rPr>
              <a:t>, 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 err="1">
                <a:solidFill>
                  <a:srgbClr val="98C379"/>
                </a:solidFill>
                <a:effectLst/>
              </a:rPr>
              <a:t>StateHoliday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>
                <a:solidFill>
                  <a:srgbClr val="ABB2BF"/>
                </a:solidFill>
                <a:effectLst/>
              </a:rPr>
              <a:t>, 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 err="1">
                <a:solidFill>
                  <a:srgbClr val="98C379"/>
                </a:solidFill>
                <a:effectLst/>
              </a:rPr>
              <a:t>DayOfWeek</a:t>
            </a:r>
            <a:r>
              <a:rPr lang="en-US" sz="1800" dirty="0">
                <a:solidFill>
                  <a:srgbClr val="98C379"/>
                </a:solidFill>
                <a:effectLst/>
              </a:rPr>
              <a:t>'</a:t>
            </a:r>
            <a:r>
              <a:rPr lang="en-US" sz="1800" dirty="0">
                <a:solidFill>
                  <a:srgbClr val="ABB2BF"/>
                </a:solidFill>
                <a:effectLst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078414-B763-3BBF-8E3B-392CF0CA4AED}"/>
              </a:ext>
            </a:extLst>
          </p:cNvPr>
          <p:cNvSpPr txBox="1">
            <a:spLocks/>
          </p:cNvSpPr>
          <p:nvPr/>
        </p:nvSpPr>
        <p:spPr>
          <a:xfrm>
            <a:off x="565155" y="2739697"/>
            <a:ext cx="11185409" cy="401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By plotting the data, it was found to follow a standard distribution, so </a:t>
            </a:r>
            <a:r>
              <a:rPr lang="en-US" sz="1800" dirty="0" err="1"/>
              <a:t>StandardScaler</a:t>
            </a:r>
            <a:r>
              <a:rPr lang="en-US" sz="1800" dirty="0"/>
              <a:t> was chosen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effectLst/>
              </a:rPr>
              <a:t>columns_to_scale</a:t>
            </a:r>
            <a:r>
              <a:rPr lang="en-US" sz="1800" dirty="0">
                <a:solidFill>
                  <a:schemeClr val="tx1"/>
                </a:solidFill>
                <a:effectLst/>
              </a:rPr>
              <a:t> = [</a:t>
            </a:r>
            <a:endParaRPr lang="en-US" sz="18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'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CompetitionDistance</a:t>
            </a:r>
            <a:r>
              <a:rPr lang="en-US" sz="1600" dirty="0">
                <a:solidFill>
                  <a:schemeClr val="tx1"/>
                </a:solidFill>
                <a:effectLst/>
              </a:rPr>
              <a:t>’,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'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CompetitionOpenSinceMonth</a:t>
            </a:r>
            <a:r>
              <a:rPr lang="en-US" sz="1600" dirty="0">
                <a:solidFill>
                  <a:schemeClr val="tx1"/>
                </a:solidFill>
                <a:effectLst/>
              </a:rPr>
              <a:t>’, 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‘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CompetitionOpenSinceYear</a:t>
            </a:r>
            <a:r>
              <a:rPr lang="en-US" altLang="zh-CN" sz="1600" dirty="0">
                <a:solidFill>
                  <a:schemeClr val="tx1"/>
                </a:solidFill>
              </a:rPr>
              <a:t>’,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'Promo2SinceWeek’,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 'Promo2YearsActive’,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</a:rPr>
              <a:t>'Year', 'Month', 'Day','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WeekOfYear</a:t>
            </a:r>
            <a:r>
              <a:rPr lang="en-US" sz="1600" dirty="0">
                <a:solidFill>
                  <a:schemeClr val="tx1"/>
                </a:solidFill>
                <a:effectLst/>
              </a:rPr>
              <a:t>']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F894-506A-3F83-2C26-D54823E9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AFB1-E426-F2EF-55C5-362A82BB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4250-ADA5-DB4D-AA1F-6DA83876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6" y="1418897"/>
            <a:ext cx="11185409" cy="146022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‘Customer’,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doesn’s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test.csv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‘Sales’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CE6397-C958-3A79-EF91-26FC8D36EA88}"/>
              </a:ext>
            </a:extLst>
          </p:cNvPr>
          <p:cNvSpPr txBox="1">
            <a:spLocks/>
          </p:cNvSpPr>
          <p:nvPr/>
        </p:nvSpPr>
        <p:spPr>
          <a:xfrm>
            <a:off x="565155" y="2739697"/>
            <a:ext cx="11185409" cy="401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141B-038F-1AA8-04A6-286878A0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185-18E7-3DC6-39E6-8EA5773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854"/>
            <a:ext cx="8596668" cy="1320800"/>
          </a:xfrm>
        </p:spPr>
        <p:txBody>
          <a:bodyPr/>
          <a:lstStyle/>
          <a:p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0A45-5B1D-968B-E0B1-E832EE4C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4" y="758081"/>
            <a:ext cx="11185409" cy="14602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N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:Adam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Adaptive Learning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Epochs</a:t>
            </a:r>
            <a:r>
              <a:rPr lang="en-US" altLang="zh-CN" sz="2800" dirty="0"/>
              <a:t>=100;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Batch_size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64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442E3D-A057-FC8C-0A8B-193D6460EB66}"/>
              </a:ext>
            </a:extLst>
          </p:cNvPr>
          <p:cNvSpPr txBox="1">
            <a:spLocks/>
          </p:cNvSpPr>
          <p:nvPr/>
        </p:nvSpPr>
        <p:spPr>
          <a:xfrm>
            <a:off x="565155" y="2739697"/>
            <a:ext cx="11185409" cy="401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A029747-87D8-208E-D050-8DF22A6E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70570"/>
            <a:ext cx="7772400" cy="355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E540EA-DA69-77D9-5415-B7D591E09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21846"/>
            <a:ext cx="7772400" cy="8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44FB4-178A-6180-BF23-C29EDB6C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loss curve&#10;&#10;Description automatically generated">
            <a:extLst>
              <a:ext uri="{FF2B5EF4-FFF2-40B4-BE49-F238E27FC236}">
                <a16:creationId xmlns:a16="http://schemas.microsoft.com/office/drawing/2014/main" id="{83650DCE-D365-673C-B3BB-9F2B77B4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9" y="367921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C510F-5298-EA9A-FC16-063AAB6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854"/>
            <a:ext cx="8596668" cy="1320800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en-C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4C6A32-2B4B-3619-CD05-CFAEC2FADADA}"/>
              </a:ext>
            </a:extLst>
          </p:cNvPr>
          <p:cNvSpPr txBox="1">
            <a:spLocks/>
          </p:cNvSpPr>
          <p:nvPr/>
        </p:nvSpPr>
        <p:spPr>
          <a:xfrm>
            <a:off x="565155" y="2739697"/>
            <a:ext cx="11185409" cy="401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212155D7-1159-EC05-2085-6B66879E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58" y="877050"/>
            <a:ext cx="6706142" cy="58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757-F5C4-F1D4-8B2E-67C286BB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AFC2-0972-C2DE-7F62-299545B4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1B27-6FED-FB12-38F4-42574317A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8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CBAA-B7AF-4E1B-21D5-808B8F27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F64A-C261-186A-BA51-77424290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6" y="1418897"/>
            <a:ext cx="11185409" cy="51507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Split: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Set: 80%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Set: 20% of the data, randomly sampled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pandas.sample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Min-Max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column in the dataset is scaled to a range of [0, 1].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Formula: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min)/(max-min)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 parameters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(Min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Max):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min_max.csv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4578-FC23-06E5-172C-EEB9DDFC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C9EB-8826-AC72-FC99-85C9E1BA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npu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Hidden: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--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Output: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Activation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Sigmoid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alpha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0.3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Loss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Squared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Error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2B9D094-CF24-64D7-A684-450DED33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5" y="2900062"/>
            <a:ext cx="4876800" cy="1651000"/>
          </a:xfrm>
          <a:prstGeom prst="rect">
            <a:avLst/>
          </a:prstGeom>
        </p:spPr>
      </p:pic>
      <p:pic>
        <p:nvPicPr>
          <p:cNvPr id="7" name="Picture 6" descr="A black background with text&#10;&#10;Description automatically generated">
            <a:extLst>
              <a:ext uri="{FF2B5EF4-FFF2-40B4-BE49-F238E27FC236}">
                <a16:creationId xmlns:a16="http://schemas.microsoft.com/office/drawing/2014/main" id="{30FA1929-4025-6C86-D297-70732F59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5" y="5038062"/>
            <a:ext cx="6223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065-FAA9-6EE5-4ABC-C3CA8BB3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27AF-248E-02FE-BDBA-20850267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3" y="2098806"/>
            <a:ext cx="12284905" cy="121280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Weights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update: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gradient = delta * </a:t>
            </a:r>
            <a:r>
              <a:rPr lang="en-US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.sigmoid_derivative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.output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delta_weights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gradient * </a:t>
            </a:r>
            <a:r>
              <a:rPr lang="en-US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.input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momentum *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previous_delta_weights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22867-BAF4-F63D-FD66-62575D726CFD}"/>
              </a:ext>
            </a:extLst>
          </p:cNvPr>
          <p:cNvSpPr txBox="1">
            <a:spLocks/>
          </p:cNvSpPr>
          <p:nvPr/>
        </p:nvSpPr>
        <p:spPr>
          <a:xfrm>
            <a:off x="183063" y="3103822"/>
            <a:ext cx="12284905" cy="359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Neural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Network:</a:t>
            </a:r>
            <a:endParaRPr lang="en-C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 err="1">
                <a:solidFill>
                  <a:schemeClr val="tx1"/>
                </a:solidFill>
                <a:effectLst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</a:rPr>
              <a:t>.input_layer_size</a:t>
            </a:r>
            <a:r>
              <a:rPr lang="en-US" dirty="0">
                <a:solidFill>
                  <a:schemeClr val="tx1"/>
                </a:solidFill>
                <a:effectLst/>
              </a:rPr>
              <a:t> = 2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i="1" dirty="0" err="1">
                <a:solidFill>
                  <a:schemeClr val="tx1"/>
                </a:solidFill>
                <a:effectLst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</a:rPr>
              <a:t>.hidden_layer</a:t>
            </a:r>
            <a:r>
              <a:rPr lang="en-US" dirty="0">
                <a:solidFill>
                  <a:schemeClr val="tx1"/>
                </a:solidFill>
                <a:effectLst/>
              </a:rPr>
              <a:t> = [Neuron(</a:t>
            </a:r>
            <a:r>
              <a:rPr lang="en-US" i="1" dirty="0" err="1">
                <a:solidFill>
                  <a:schemeClr val="tx1"/>
                </a:solidFill>
                <a:effectLst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</a:rPr>
              <a:t>.input_layer_size</a:t>
            </a:r>
            <a:r>
              <a:rPr lang="en-US" dirty="0">
                <a:solidFill>
                  <a:schemeClr val="tx1"/>
                </a:solidFill>
                <a:effectLst/>
              </a:rPr>
              <a:t>) </a:t>
            </a:r>
            <a:r>
              <a:rPr lang="en-US" i="1" dirty="0">
                <a:solidFill>
                  <a:schemeClr val="tx1"/>
                </a:solidFill>
                <a:effectLst/>
              </a:rPr>
              <a:t>for </a:t>
            </a:r>
            <a:r>
              <a:rPr lang="en-US" dirty="0">
                <a:solidFill>
                  <a:schemeClr val="tx1"/>
                </a:solidFill>
                <a:effectLst/>
              </a:rPr>
              <a:t>_ </a:t>
            </a:r>
            <a:r>
              <a:rPr lang="en-US" i="1" dirty="0">
                <a:solidFill>
                  <a:schemeClr val="tx1"/>
                </a:solidFill>
                <a:effectLst/>
              </a:rPr>
              <a:t>in </a:t>
            </a:r>
            <a:r>
              <a:rPr lang="en-US" dirty="0">
                <a:solidFill>
                  <a:schemeClr val="tx1"/>
                </a:solidFill>
                <a:effectLst/>
              </a:rPr>
              <a:t>range(4)]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i="1" dirty="0" err="1">
                <a:solidFill>
                  <a:schemeClr val="tx1"/>
                </a:solidFill>
                <a:effectLst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</a:rPr>
              <a:t>.output_layer</a:t>
            </a:r>
            <a:r>
              <a:rPr lang="en-US" dirty="0">
                <a:solidFill>
                  <a:schemeClr val="tx1"/>
                </a:solidFill>
                <a:effectLst/>
              </a:rPr>
              <a:t> = [Neuron(</a:t>
            </a:r>
            <a:r>
              <a:rPr lang="en-US" dirty="0" err="1">
                <a:solidFill>
                  <a:schemeClr val="tx1"/>
                </a:solidFill>
                <a:effectLst/>
              </a:rPr>
              <a:t>len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i="1" dirty="0" err="1">
                <a:solidFill>
                  <a:schemeClr val="tx1"/>
                </a:solidFill>
                <a:effectLst/>
              </a:rPr>
              <a:t>self</a:t>
            </a:r>
            <a:r>
              <a:rPr lang="en-US" dirty="0" err="1">
                <a:solidFill>
                  <a:schemeClr val="tx1"/>
                </a:solidFill>
                <a:effectLst/>
              </a:rPr>
              <a:t>.hidden_layer</a:t>
            </a:r>
            <a:r>
              <a:rPr lang="en-US" dirty="0">
                <a:solidFill>
                  <a:schemeClr val="tx1"/>
                </a:solidFill>
                <a:effectLst/>
              </a:rPr>
              <a:t>)) </a:t>
            </a:r>
            <a:r>
              <a:rPr lang="en-US" i="1" dirty="0">
                <a:solidFill>
                  <a:schemeClr val="tx1"/>
                </a:solidFill>
                <a:effectLst/>
              </a:rPr>
              <a:t>for </a:t>
            </a:r>
            <a:r>
              <a:rPr lang="en-US" dirty="0">
                <a:solidFill>
                  <a:schemeClr val="tx1"/>
                </a:solidFill>
                <a:effectLst/>
              </a:rPr>
              <a:t>_ </a:t>
            </a:r>
            <a:r>
              <a:rPr lang="en-US" i="1" dirty="0">
                <a:solidFill>
                  <a:schemeClr val="tx1"/>
                </a:solidFill>
                <a:effectLst/>
              </a:rPr>
              <a:t>in </a:t>
            </a:r>
            <a:r>
              <a:rPr lang="en-US" dirty="0">
                <a:solidFill>
                  <a:schemeClr val="tx1"/>
                </a:solidFill>
                <a:effectLst/>
              </a:rPr>
              <a:t>range(2)]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altLang="zh-CN" dirty="0">
                <a:solidFill>
                  <a:schemeClr val="tx1"/>
                </a:solidFill>
              </a:rPr>
              <a:t>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early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stop: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sz="1200" i="1" dirty="0">
                <a:solidFill>
                  <a:srgbClr val="C678DD"/>
                </a:solidFill>
                <a:effectLst/>
              </a:rPr>
              <a:t>if </a:t>
            </a:r>
            <a:r>
              <a:rPr lang="en-US" sz="1200" dirty="0" err="1">
                <a:solidFill>
                  <a:srgbClr val="ABB2BF"/>
                </a:solidFill>
                <a:effectLst/>
              </a:rPr>
              <a:t>total_loss</a:t>
            </a:r>
            <a:r>
              <a:rPr lang="en-US" sz="1200" dirty="0">
                <a:solidFill>
                  <a:srgbClr val="ABB2BF"/>
                </a:solidFill>
                <a:effectLst/>
              </a:rPr>
              <a:t> &lt; </a:t>
            </a:r>
            <a:r>
              <a:rPr lang="en-US" sz="1200" dirty="0" err="1">
                <a:solidFill>
                  <a:srgbClr val="ABB2BF"/>
                </a:solidFill>
                <a:effectLst/>
              </a:rPr>
              <a:t>best_loss</a:t>
            </a:r>
            <a:r>
              <a:rPr lang="en-US" sz="1200" dirty="0">
                <a:solidFill>
                  <a:srgbClr val="ABB2BF"/>
                </a:solidFill>
                <a:effectLst/>
              </a:rPr>
              <a:t>:</a:t>
            </a:r>
            <a:br>
              <a:rPr lang="en-US" sz="1200" dirty="0">
                <a:solidFill>
                  <a:srgbClr val="ABB2BF"/>
                </a:solidFill>
                <a:effectLst/>
              </a:rPr>
            </a:br>
            <a:r>
              <a:rPr lang="en-US" sz="1200" dirty="0">
                <a:solidFill>
                  <a:srgbClr val="ABB2BF"/>
                </a:solidFill>
                <a:effectLst/>
              </a:rPr>
              <a:t>    </a:t>
            </a:r>
            <a:r>
              <a:rPr lang="en-US" sz="1200" dirty="0" err="1">
                <a:solidFill>
                  <a:srgbClr val="ABB2BF"/>
                </a:solidFill>
                <a:effectLst/>
              </a:rPr>
              <a:t>best_loss</a:t>
            </a:r>
            <a:r>
              <a:rPr lang="en-US" sz="1200" dirty="0">
                <a:solidFill>
                  <a:srgbClr val="ABB2BF"/>
                </a:solidFill>
                <a:effectLst/>
              </a:rPr>
              <a:t> = </a:t>
            </a:r>
            <a:r>
              <a:rPr lang="en-US" sz="1200" dirty="0" err="1">
                <a:solidFill>
                  <a:srgbClr val="ABB2BF"/>
                </a:solidFill>
                <a:effectLst/>
              </a:rPr>
              <a:t>total_loss</a:t>
            </a:r>
            <a:br>
              <a:rPr lang="en-US" sz="1200" dirty="0">
                <a:solidFill>
                  <a:srgbClr val="ABB2BF"/>
                </a:solidFill>
                <a:effectLst/>
              </a:rPr>
            </a:br>
            <a:r>
              <a:rPr lang="en-US" sz="1200" dirty="0">
                <a:solidFill>
                  <a:srgbClr val="ABB2BF"/>
                </a:solidFill>
                <a:effectLst/>
              </a:rPr>
              <a:t>    </a:t>
            </a:r>
            <a:r>
              <a:rPr lang="en-US" sz="1200" dirty="0" err="1">
                <a:solidFill>
                  <a:srgbClr val="ABB2BF"/>
                </a:solidFill>
                <a:effectLst/>
              </a:rPr>
              <a:t>nn.</a:t>
            </a:r>
            <a:r>
              <a:rPr lang="en-US" sz="1200" dirty="0" err="1">
                <a:solidFill>
                  <a:srgbClr val="61AFEF"/>
                </a:solidFill>
                <a:effectLst/>
              </a:rPr>
              <a:t>save_weights</a:t>
            </a:r>
            <a:r>
              <a:rPr lang="en-US" sz="1200" dirty="0">
                <a:solidFill>
                  <a:srgbClr val="ABB2BF"/>
                </a:solidFill>
                <a:effectLst/>
              </a:rPr>
              <a:t>(</a:t>
            </a:r>
            <a:r>
              <a:rPr lang="en-US" sz="1200" dirty="0">
                <a:solidFill>
                  <a:srgbClr val="98C379"/>
                </a:solidFill>
                <a:effectLst/>
              </a:rPr>
              <a:t>'</a:t>
            </a:r>
            <a:r>
              <a:rPr lang="en-US" sz="1200" dirty="0" err="1">
                <a:solidFill>
                  <a:srgbClr val="98C379"/>
                </a:solidFill>
                <a:effectLst/>
              </a:rPr>
              <a:t>best_weights.csv</a:t>
            </a:r>
            <a:r>
              <a:rPr lang="en-US" sz="1200" dirty="0">
                <a:solidFill>
                  <a:srgbClr val="98C379"/>
                </a:solidFill>
                <a:effectLst/>
              </a:rPr>
              <a:t>'</a:t>
            </a:r>
            <a:r>
              <a:rPr lang="en-US" sz="1200" dirty="0">
                <a:solidFill>
                  <a:srgbClr val="ABB2BF"/>
                </a:solidFill>
                <a:effectLst/>
              </a:rPr>
              <a:t>)</a:t>
            </a:r>
            <a:br>
              <a:rPr lang="en-US" sz="1200" dirty="0">
                <a:solidFill>
                  <a:srgbClr val="ABB2BF"/>
                </a:solidFill>
                <a:effectLst/>
              </a:rPr>
            </a:br>
            <a:r>
              <a:rPr lang="en-US" sz="1200" i="1" dirty="0">
                <a:solidFill>
                  <a:srgbClr val="C678DD"/>
                </a:solidFill>
                <a:effectLst/>
              </a:rPr>
              <a:t>else</a:t>
            </a:r>
            <a:r>
              <a:rPr lang="en-US" sz="1200" dirty="0">
                <a:solidFill>
                  <a:srgbClr val="ABB2BF"/>
                </a:solidFill>
                <a:effectLst/>
              </a:rPr>
              <a:t>:</a:t>
            </a:r>
            <a:br>
              <a:rPr lang="en-US" sz="1200" dirty="0">
                <a:solidFill>
                  <a:srgbClr val="ABB2BF"/>
                </a:solidFill>
                <a:effectLst/>
              </a:rPr>
            </a:br>
            <a:r>
              <a:rPr lang="en-US" sz="1200" dirty="0">
                <a:solidFill>
                  <a:srgbClr val="ABB2BF"/>
                </a:solidFill>
                <a:effectLst/>
              </a:rPr>
              <a:t>    counter += </a:t>
            </a:r>
            <a:r>
              <a:rPr lang="en-US" sz="1200" dirty="0">
                <a:solidFill>
                  <a:srgbClr val="D19A66"/>
                </a:solidFill>
                <a:effectLst/>
              </a:rPr>
              <a:t>1</a:t>
            </a:r>
            <a:br>
              <a:rPr lang="en-US" sz="1200" dirty="0">
                <a:solidFill>
                  <a:srgbClr val="D19A66"/>
                </a:solidFill>
                <a:effectLst/>
              </a:rPr>
            </a:br>
            <a:r>
              <a:rPr lang="en-US" sz="1200" i="1" dirty="0">
                <a:solidFill>
                  <a:srgbClr val="C678DD"/>
                </a:solidFill>
                <a:effectLst/>
              </a:rPr>
              <a:t>if </a:t>
            </a:r>
            <a:r>
              <a:rPr lang="en-US" sz="1200" dirty="0">
                <a:solidFill>
                  <a:srgbClr val="ABB2BF"/>
                </a:solidFill>
                <a:effectLst/>
              </a:rPr>
              <a:t>counter &gt; </a:t>
            </a:r>
            <a:r>
              <a:rPr lang="en-US" sz="1200" dirty="0">
                <a:solidFill>
                  <a:srgbClr val="D19A66"/>
                </a:solidFill>
                <a:effectLst/>
              </a:rPr>
              <a:t>20</a:t>
            </a:r>
            <a:r>
              <a:rPr lang="en-US" sz="1200" dirty="0">
                <a:solidFill>
                  <a:srgbClr val="ABB2BF"/>
                </a:solidFill>
                <a:effectLst/>
              </a:rPr>
              <a:t>:</a:t>
            </a:r>
            <a:br>
              <a:rPr lang="en-US" sz="1200" dirty="0">
                <a:solidFill>
                  <a:srgbClr val="ABB2BF"/>
                </a:solidFill>
                <a:effectLst/>
              </a:rPr>
            </a:br>
            <a:r>
              <a:rPr lang="en-US" sz="1200" dirty="0">
                <a:solidFill>
                  <a:srgbClr val="ABB2BF"/>
                </a:solidFill>
                <a:effectLst/>
              </a:rPr>
              <a:t>    </a:t>
            </a:r>
            <a:r>
              <a:rPr lang="en-US" sz="1200" i="1" dirty="0">
                <a:solidFill>
                  <a:srgbClr val="C678DD"/>
                </a:solidFill>
                <a:effectLst/>
              </a:rPr>
              <a:t>break</a:t>
            </a:r>
            <a:endParaRPr lang="en-US" sz="1200" dirty="0">
              <a:solidFill>
                <a:srgbClr val="ABB2BF"/>
              </a:solidFill>
              <a:effectLst/>
            </a:endParaRPr>
          </a:p>
          <a:p>
            <a:pPr lvl="1"/>
            <a:endParaRPr lang="en-US" dirty="0">
              <a:solidFill>
                <a:schemeClr val="tx1"/>
              </a:solidFill>
              <a:effectLst/>
            </a:endParaRPr>
          </a:p>
          <a:p>
            <a:pPr lvl="1"/>
            <a:endParaRPr lang="en-US" dirty="0">
              <a:solidFill>
                <a:schemeClr val="tx1"/>
              </a:solidFill>
              <a:effectLst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0D480-C505-6D2C-23E5-CF1392FC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170A-F327-1E80-2845-6D31E7C6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RMSE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B3687-7E57-21D4-98BD-C3AE2B8F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ABB2BF"/>
                </a:solidFill>
                <a:effectLst/>
              </a:rPr>
              <a:t>rmse</a:t>
            </a:r>
            <a:r>
              <a:rPr lang="en-US" dirty="0">
                <a:solidFill>
                  <a:srgbClr val="ABB2BF"/>
                </a:solidFill>
                <a:effectLst/>
              </a:rPr>
              <a:t> = </a:t>
            </a:r>
            <a:r>
              <a:rPr lang="en-US" dirty="0" err="1">
                <a:solidFill>
                  <a:srgbClr val="ABB2BF"/>
                </a:solidFill>
                <a:effectLst/>
              </a:rPr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sqrt</a:t>
            </a:r>
            <a:r>
              <a:rPr lang="en-US" dirty="0">
                <a:solidFill>
                  <a:srgbClr val="ABB2BF"/>
                </a:solidFill>
                <a:effectLst/>
              </a:rPr>
              <a:t>(</a:t>
            </a:r>
            <a:r>
              <a:rPr lang="en-US" dirty="0" err="1">
                <a:solidFill>
                  <a:srgbClr val="ABB2BF"/>
                </a:solidFill>
                <a:effectLst/>
              </a:rPr>
              <a:t>np.</a:t>
            </a:r>
            <a:r>
              <a:rPr lang="en-US" dirty="0" err="1">
                <a:solidFill>
                  <a:srgbClr val="61AFEF"/>
                </a:solidFill>
                <a:effectLst/>
              </a:rPr>
              <a:t>mean</a:t>
            </a:r>
            <a:r>
              <a:rPr lang="en-US" dirty="0">
                <a:solidFill>
                  <a:srgbClr val="ABB2BF"/>
                </a:solidFill>
                <a:effectLst/>
              </a:rPr>
              <a:t>((</a:t>
            </a:r>
            <a:r>
              <a:rPr lang="en-US" dirty="0" err="1">
                <a:solidFill>
                  <a:srgbClr val="ABB2BF"/>
                </a:solidFill>
                <a:effectLst/>
              </a:rPr>
              <a:t>predicted_outputs</a:t>
            </a:r>
            <a:r>
              <a:rPr lang="en-US" dirty="0">
                <a:solidFill>
                  <a:srgbClr val="ABB2BF"/>
                </a:solidFill>
                <a:effectLst/>
              </a:rPr>
              <a:t> - </a:t>
            </a:r>
            <a:r>
              <a:rPr lang="en-US" dirty="0" err="1">
                <a:solidFill>
                  <a:srgbClr val="ABB2BF"/>
                </a:solidFill>
                <a:effectLst/>
              </a:rPr>
              <a:t>outputs_test</a:t>
            </a:r>
            <a:r>
              <a:rPr lang="en-US" dirty="0">
                <a:solidFill>
                  <a:srgbClr val="ABB2BF"/>
                </a:solidFill>
                <a:effectLst/>
              </a:rPr>
              <a:t>) ** </a:t>
            </a:r>
            <a:r>
              <a:rPr lang="en-US" dirty="0">
                <a:solidFill>
                  <a:srgbClr val="D19A66"/>
                </a:solidFill>
                <a:effectLst/>
              </a:rPr>
              <a:t>2</a:t>
            </a:r>
            <a:r>
              <a:rPr lang="en-US" dirty="0">
                <a:solidFill>
                  <a:srgbClr val="ABB2BF"/>
                </a:solidFill>
                <a:effectLst/>
              </a:rPr>
              <a:t>))</a:t>
            </a:r>
          </a:p>
          <a:p>
            <a:pPr marL="1371600" lvl="3" indent="0">
              <a:buNone/>
            </a:pPr>
            <a:endParaRPr lang="en-US" dirty="0">
              <a:solidFill>
                <a:srgbClr val="ABB2BF"/>
              </a:solidFill>
              <a:effectLst/>
            </a:endParaRPr>
          </a:p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log: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							…</a:t>
            </a:r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D22F9-4D18-EAFA-DD74-EF1DD0A9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26" y="4933379"/>
            <a:ext cx="7608996" cy="82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55EB8-4781-7628-FF33-B1D44867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219" b="-3253"/>
          <a:stretch/>
        </p:blipFill>
        <p:spPr>
          <a:xfrm>
            <a:off x="900326" y="3268246"/>
            <a:ext cx="9173153" cy="10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9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BE9D-11F2-7815-8463-0DB041E6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F270-4DE2-EFFD-9FDE-6EFE47F94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41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F7A80-FA1A-8ADF-BBCB-77382049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5853-8ABA-AEA7-1B7F-3CEF19EB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A8CC-2281-3356-2ACE-6B7BE251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6" y="1418897"/>
            <a:ext cx="11185409" cy="10030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store.csv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train.csv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test.csv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AD002-1222-2AAB-32EA-A12B768232FF}"/>
              </a:ext>
            </a:extLst>
          </p:cNvPr>
          <p:cNvSpPr txBox="1"/>
          <p:nvPr/>
        </p:nvSpPr>
        <p:spPr>
          <a:xfrm>
            <a:off x="556054" y="2739697"/>
            <a:ext cx="596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 the Date column into multiple features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852559-9896-F4F4-802D-8563EA84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31221"/>
            <a:ext cx="6489700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DF496-412E-1D5A-7406-59A98C45CBF2}"/>
              </a:ext>
            </a:extLst>
          </p:cNvPr>
          <p:cNvSpPr txBox="1"/>
          <p:nvPr/>
        </p:nvSpPr>
        <p:spPr>
          <a:xfrm>
            <a:off x="7265773" y="525443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cyclic patterns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4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0C1E-2857-D0AB-89BE-29FF0EAD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A478-F918-5B5C-7768-FEC19161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7C3E-4E81-5FA8-A2C7-0A9E34DE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6" y="1418897"/>
            <a:ext cx="11185409" cy="4829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Features of competition: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Fills in missing values for (</a:t>
            </a:r>
            <a:r>
              <a:rPr lang="en-US" sz="1800" dirty="0" err="1"/>
              <a:t>CompetitionOpenSinceYear</a:t>
            </a:r>
            <a:r>
              <a:rPr lang="en-US" sz="1800" dirty="0"/>
              <a:t>, </a:t>
            </a:r>
            <a:r>
              <a:rPr lang="en-US" sz="1800" dirty="0" err="1"/>
              <a:t>CompetitionOpenSinceMonth</a:t>
            </a:r>
            <a:r>
              <a:rPr lang="en-US" sz="1800" dirty="0"/>
              <a:t>) with a 0, and </a:t>
            </a:r>
            <a:r>
              <a:rPr lang="en-US" sz="1800" dirty="0" err="1"/>
              <a:t>CompetitionDistance</a:t>
            </a:r>
            <a:r>
              <a:rPr lang="en-US" sz="1800" dirty="0"/>
              <a:t> with -1, representing no competition exist.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Derives a new feature, </a:t>
            </a:r>
            <a:r>
              <a:rPr lang="en-US" sz="1800" dirty="0" err="1"/>
              <a:t>CompetitionOpenDurationMonths</a:t>
            </a:r>
            <a:r>
              <a:rPr lang="en-US" sz="1800" dirty="0"/>
              <a:t>, representing the number of months the competition has been open up to the current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Cleans up redundant columns (Year, Month) after calculating the required features.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9E7060-488C-2F98-5D99-39848A793824}"/>
              </a:ext>
            </a:extLst>
          </p:cNvPr>
          <p:cNvSpPr txBox="1">
            <a:spLocks/>
          </p:cNvSpPr>
          <p:nvPr/>
        </p:nvSpPr>
        <p:spPr>
          <a:xfrm>
            <a:off x="565156" y="3833648"/>
            <a:ext cx="11185409" cy="482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PromoInterval: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Fills in missing values with an empty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Generates one-hot encoded columns (IsPromoJan, IsPromoFeb, etc.) for each month, indicating whether a promotion is active during that month.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Drops the original PromoInterval column after the transformation to avoid redundancy..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0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1928</TotalTime>
  <Words>576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Facet</vt:lpstr>
      <vt:lpstr>CE889 Assignment</vt:lpstr>
      <vt:lpstr>Assignment 1</vt:lpstr>
      <vt:lpstr>Partition of data</vt:lpstr>
      <vt:lpstr>Architecture</vt:lpstr>
      <vt:lpstr>Architecture</vt:lpstr>
      <vt:lpstr>RMSE</vt:lpstr>
      <vt:lpstr>Assignment 2</vt:lpstr>
      <vt:lpstr>Data process</vt:lpstr>
      <vt:lpstr>Data process</vt:lpstr>
      <vt:lpstr>Data process</vt:lpstr>
      <vt:lpstr>Data process</vt:lpstr>
      <vt:lpstr>Building model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Wore CJay</dc:creator>
  <cp:lastModifiedBy>Wore CJay</cp:lastModifiedBy>
  <cp:revision>1</cp:revision>
  <dcterms:created xsi:type="dcterms:W3CDTF">2024-12-09T08:09:05Z</dcterms:created>
  <dcterms:modified xsi:type="dcterms:W3CDTF">2024-12-10T16:17:40Z</dcterms:modified>
</cp:coreProperties>
</file>