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5"/>
  </p:notesMasterIdLst>
  <p:handoutMasterIdLst>
    <p:handoutMasterId r:id="rId16"/>
  </p:handoutMasterIdLst>
  <p:sldIdLst>
    <p:sldId id="470" r:id="rId5"/>
    <p:sldId id="471" r:id="rId6"/>
    <p:sldId id="497" r:id="rId7"/>
    <p:sldId id="498" r:id="rId8"/>
    <p:sldId id="505" r:id="rId9"/>
    <p:sldId id="499" r:id="rId10"/>
    <p:sldId id="500" r:id="rId11"/>
    <p:sldId id="501" r:id="rId12"/>
    <p:sldId id="502" r:id="rId13"/>
    <p:sldId id="503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orient="horz" pos="1111" userDrawn="1">
          <p15:clr>
            <a:srgbClr val="A4A3A4"/>
          </p15:clr>
        </p15:guide>
        <p15:guide id="3" orient="horz" pos="4111" userDrawn="1">
          <p15:clr>
            <a:srgbClr val="A4A3A4"/>
          </p15:clr>
        </p15:guide>
        <p15:guide id="4" orient="horz" pos="3622" userDrawn="1">
          <p15:clr>
            <a:srgbClr val="A4A3A4"/>
          </p15:clr>
        </p15:guide>
        <p15:guide id="5" pos="265" userDrawn="1">
          <p15:clr>
            <a:srgbClr val="A4A3A4"/>
          </p15:clr>
        </p15:guide>
        <p15:guide id="6" pos="54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3EB"/>
    <a:srgbClr val="77D8E8"/>
    <a:srgbClr val="A5A5A5"/>
    <a:srgbClr val="C0C0C0"/>
    <a:srgbClr val="008B92"/>
    <a:srgbClr val="00A78E"/>
    <a:srgbClr val="66CABB"/>
    <a:srgbClr val="78E2D7"/>
    <a:srgbClr val="267AC0"/>
    <a:srgbClr val="09A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 autoAdjust="0"/>
    <p:restoredTop sz="94075" autoAdjust="0"/>
  </p:normalViewPr>
  <p:slideViewPr>
    <p:cSldViewPr snapToGrid="0">
      <p:cViewPr>
        <p:scale>
          <a:sx n="152" d="100"/>
          <a:sy n="152" d="100"/>
        </p:scale>
        <p:origin x="888" y="-1040"/>
      </p:cViewPr>
      <p:guideLst>
        <p:guide orient="horz" pos="336"/>
        <p:guide orient="horz" pos="1111"/>
        <p:guide orient="horz" pos="4111"/>
        <p:guide orient="horz" pos="3622"/>
        <p:guide pos="265"/>
        <p:guide pos="5497"/>
      </p:guideLst>
    </p:cSldViewPr>
  </p:slid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107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</a:t>
            </a:fld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G: 1D array length equal to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num_steps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a game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Q: 2D matrix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num_states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num_actions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): yelp review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V: 1D array length equal to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num_states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order to get a complete yelp review, you need to explore first, and if you stick to that review, you can’t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explore the world before settling down</a:t>
            </a:r>
          </a:p>
          <a:p>
            <a:r>
              <a:rPr lang="en-US" dirty="0"/>
              <a:t>Local maxima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present based on the future</a:t>
            </a:r>
          </a:p>
          <a:p>
            <a:endParaRPr lang="en-US" dirty="0"/>
          </a:p>
          <a:p>
            <a:r>
              <a:rPr lang="en-US" dirty="0"/>
              <a:t>Double and Duel DQN I don’t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future to guide the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9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both the patient and our policy picks action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16" y="1464905"/>
            <a:ext cx="4277426" cy="355561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127185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022967"/>
            <a:ext cx="54864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9144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022967"/>
            <a:ext cx="54864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6441339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6441339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71500" indent="-2286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18447" y="1767532"/>
            <a:ext cx="3928859" cy="397817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791456" y="1767532"/>
            <a:ext cx="3928859" cy="397817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18447" y="1764792"/>
            <a:ext cx="2575564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282696" y="1764792"/>
            <a:ext cx="2575564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135624" y="1764792"/>
            <a:ext cx="2575564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18447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2555821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4693195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6830568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798706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2365235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3931765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5498294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7064824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77526" y="1752601"/>
            <a:ext cx="6788949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5740" y="1764792"/>
            <a:ext cx="5380715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6" y="1767531"/>
            <a:ext cx="257928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512211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0106" y="3718011"/>
            <a:ext cx="2620438" cy="2027697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35223" y="3718011"/>
            <a:ext cx="2620438" cy="2027697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164039" y="6241774"/>
            <a:ext cx="4190435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3047171" y="0"/>
            <a:ext cx="30436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6090785" y="0"/>
            <a:ext cx="30532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483560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635243" y="3148861"/>
            <a:ext cx="1776685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3680635" y="3148861"/>
            <a:ext cx="1776685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6729049" y="3148861"/>
            <a:ext cx="1776685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5300"/>
            <a:ext cx="366312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0192" y="530351"/>
            <a:ext cx="3758830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055520" y="1765300"/>
            <a:ext cx="366312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366312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0192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055520" y="1765300"/>
            <a:ext cx="366312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72800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6" y="1764792"/>
            <a:ext cx="370993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447" y="3590383"/>
            <a:ext cx="3700880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4650" y="2180108"/>
            <a:ext cx="537807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651" y="4020922"/>
            <a:ext cx="3429893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610309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4650" y="2180108"/>
            <a:ext cx="537807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651" y="4020922"/>
            <a:ext cx="3429893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378014" y="378058"/>
            <a:ext cx="417208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477977" y="2054488"/>
            <a:ext cx="1879581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3614587" y="2054488"/>
            <a:ext cx="1879581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baseline="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5751197" y="2054488"/>
            <a:ext cx="1879581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5100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418447" y="6427484"/>
            <a:ext cx="514484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512211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  <a:solidFill>
            <a:schemeClr val="bg1"/>
          </a:solidFill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374904" y="378058"/>
            <a:ext cx="306749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6441339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57409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28800" y="2344520"/>
            <a:ext cx="5486400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CLICK ICON TO ADD IMAGE</a:t>
            </a:r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33878" y="1196075"/>
            <a:ext cx="3521663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1786026" y="2996233"/>
            <a:ext cx="5571948" cy="684474"/>
            <a:chOff x="2825581" y="3027447"/>
            <a:chExt cx="6537663" cy="803106"/>
          </a:xfrm>
        </p:grpSpPr>
        <p:sp>
          <p:nvSpPr>
            <p:cNvPr id="20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9144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786026" y="2996233"/>
            <a:ext cx="5571948" cy="684474"/>
            <a:chOff x="2825581" y="3027447"/>
            <a:chExt cx="6537663" cy="803106"/>
          </a:xfrm>
          <a:solidFill>
            <a:schemeClr val="bg1"/>
          </a:solidFill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018" y="4634747"/>
            <a:ext cx="7923053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018" y="5578043"/>
            <a:ext cx="7923053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26850" y="6371584"/>
            <a:ext cx="2099095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4"/>
            <a:ext cx="9144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018" y="4634747"/>
            <a:ext cx="7923053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018" y="5578043"/>
            <a:ext cx="7923053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26850" y="6371584"/>
            <a:ext cx="2099095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512211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18019" y="378058"/>
            <a:ext cx="306749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18447" y="1764792"/>
            <a:ext cx="6441339" cy="4151376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18019" y="378058"/>
            <a:ext cx="306749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5239" y="1765601"/>
            <a:ext cx="2935989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9818" y="1765601"/>
            <a:ext cx="2934398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022967"/>
            <a:ext cx="54864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447" y="530351"/>
            <a:ext cx="7250794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8447" y="1767532"/>
            <a:ext cx="828662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418447" y="6367487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44820" y="6321767"/>
            <a:ext cx="6035306" cy="2286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870" r:id="rId7"/>
    <p:sldLayoutId id="2147483888" r:id="rId8"/>
    <p:sldLayoutId id="2147483889" r:id="rId9"/>
    <p:sldLayoutId id="2147483891" r:id="rId10"/>
    <p:sldLayoutId id="2147483892" r:id="rId11"/>
    <p:sldLayoutId id="2147483871" r:id="rId12"/>
    <p:sldLayoutId id="2147483893" r:id="rId13"/>
    <p:sldLayoutId id="2147483894" r:id="rId14"/>
    <p:sldLayoutId id="2147483896" r:id="rId15"/>
    <p:sldLayoutId id="2147483898" r:id="rId16"/>
    <p:sldLayoutId id="2147483900" r:id="rId17"/>
    <p:sldLayoutId id="2147483901" r:id="rId18"/>
    <p:sldLayoutId id="2147483902" r:id="rId19"/>
    <p:sldLayoutId id="2147483904" r:id="rId20"/>
    <p:sldLayoutId id="2147483905" r:id="rId21"/>
    <p:sldLayoutId id="2147483907" r:id="rId22"/>
    <p:sldLayoutId id="2147483909" r:id="rId23"/>
    <p:sldLayoutId id="2147483906" r:id="rId24"/>
    <p:sldLayoutId id="2147483908" r:id="rId25"/>
    <p:sldLayoutId id="2147483910" r:id="rId26"/>
    <p:sldLayoutId id="2147483911" r:id="rId27"/>
    <p:sldLayoutId id="2147483917" r:id="rId28"/>
    <p:sldLayoutId id="2147483912" r:id="rId29"/>
    <p:sldLayoutId id="2147483913" r:id="rId30"/>
    <p:sldLayoutId id="2147483878" r:id="rId31"/>
    <p:sldLayoutId id="2147483919" r:id="rId32"/>
    <p:sldLayoutId id="2147483879" r:id="rId33"/>
    <p:sldLayoutId id="2147483922" r:id="rId34"/>
    <p:sldLayoutId id="2147483920" r:id="rId35"/>
    <p:sldLayoutId id="2147483914" r:id="rId36"/>
    <p:sldLayoutId id="2147483915" r:id="rId37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" userDrawn="1">
          <p15:clr>
            <a:srgbClr val="F26B43"/>
          </p15:clr>
        </p15:guide>
        <p15:guide id="2" pos="264" userDrawn="1">
          <p15:clr>
            <a:srgbClr val="F26B43"/>
          </p15:clr>
        </p15:guide>
        <p15:guide id="3" pos="549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hyperlink" Target="https://arxiv.org/pdf/1811.1015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7900B4EB-AC90-420F-A8F2-C0D006D4A74D}"/>
              </a:ext>
            </a:extLst>
          </p:cNvPr>
          <p:cNvSpPr txBox="1">
            <a:spLocks/>
          </p:cNvSpPr>
          <p:nvPr/>
        </p:nvSpPr>
        <p:spPr>
          <a:xfrm>
            <a:off x="2124869" y="4208034"/>
            <a:ext cx="5038343" cy="6196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0" dirty="0" err="1"/>
              <a:t>Jin</a:t>
            </a:r>
            <a:r>
              <a:rPr lang="en-US" sz="2800" b="0" dirty="0"/>
              <a:t> Cui</a:t>
            </a:r>
          </a:p>
          <a:p>
            <a:pPr>
              <a:lnSpc>
                <a:spcPct val="100000"/>
              </a:lnSpc>
            </a:pPr>
            <a:r>
              <a:rPr lang="en-US" sz="2400" b="0" dirty="0"/>
              <a:t>May 14</a:t>
            </a:r>
            <a:r>
              <a:rPr lang="en-US" sz="2400" b="0" baseline="30000" dirty="0"/>
              <a:t>th</a:t>
            </a:r>
            <a:r>
              <a:rPr lang="en-US" sz="2400" b="0" dirty="0"/>
              <a:t> 2020</a:t>
            </a:r>
            <a:endParaRPr lang="en-US" sz="2400" dirty="0"/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7A18D48E-B99B-43CC-B8BD-EA3FC9545E5B}"/>
              </a:ext>
            </a:extLst>
          </p:cNvPr>
          <p:cNvSpPr txBox="1">
            <a:spLocks/>
          </p:cNvSpPr>
          <p:nvPr/>
        </p:nvSpPr>
        <p:spPr>
          <a:xfrm>
            <a:off x="2424084" y="1438807"/>
            <a:ext cx="4295832" cy="812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100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C2EFEFF2-FD1E-450B-82C3-1BEE5214933F}"/>
              </a:ext>
            </a:extLst>
          </p:cNvPr>
          <p:cNvSpPr txBox="1">
            <a:spLocks/>
          </p:cNvSpPr>
          <p:nvPr/>
        </p:nvSpPr>
        <p:spPr>
          <a:xfrm>
            <a:off x="1356773" y="2234463"/>
            <a:ext cx="6574536" cy="812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and Uplift modeling</a:t>
            </a:r>
            <a:endParaRPr lang="en-US" sz="6000" dirty="0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A5971220-25E3-4F36-A00D-A0DCC37BAE36}"/>
              </a:ext>
            </a:extLst>
          </p:cNvPr>
          <p:cNvSpPr txBox="1">
            <a:spLocks/>
          </p:cNvSpPr>
          <p:nvPr/>
        </p:nvSpPr>
        <p:spPr>
          <a:xfrm>
            <a:off x="1696674" y="3156713"/>
            <a:ext cx="5750652" cy="812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DBB7AA-2EA0-43F1-B058-D40DEFBED176}"/>
              </a:ext>
            </a:extLst>
          </p:cNvPr>
          <p:cNvCxnSpPr/>
          <p:nvPr/>
        </p:nvCxnSpPr>
        <p:spPr>
          <a:xfrm>
            <a:off x="4116468" y="3958059"/>
            <a:ext cx="911065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5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BEB7-FE55-D442-958D-72FE8BD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RL in uplift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92B093-7406-804D-8C3E-B64A133543A8}"/>
                  </a:ext>
                </a:extLst>
              </p:cNvPr>
              <p:cNvSpPr/>
              <p:nvPr/>
            </p:nvSpPr>
            <p:spPr>
              <a:xfrm>
                <a:off x="418447" y="1243583"/>
                <a:ext cx="8500964" cy="3485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Contextual bandit (multiple treatment)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= state, actions are treatment/interventions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patients are created equal (equal probability of state transition &amp; gamma=1)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Reward function: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 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92B093-7406-804D-8C3E-B64A13354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7" y="1243583"/>
                <a:ext cx="8500964" cy="3485762"/>
              </a:xfrm>
              <a:prstGeom prst="rect">
                <a:avLst/>
              </a:prstGeom>
              <a:blipFill>
                <a:blip r:embed="rId3"/>
                <a:stretch>
                  <a:fillRect l="-746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A3FE6D-2C60-DA42-BE07-27F185D7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501" y="4495493"/>
            <a:ext cx="2184440" cy="2184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98E786-F959-7545-B319-21AE15CAD621}"/>
                  </a:ext>
                </a:extLst>
              </p:cNvPr>
              <p:cNvSpPr/>
              <p:nvPr/>
            </p:nvSpPr>
            <p:spPr>
              <a:xfrm>
                <a:off x="5981684" y="3121135"/>
                <a:ext cx="270362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𝑃𝑒𝑟𝑠𝑢𝑎𝑑𝑎𝑏𝑙𝑒𝑠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98E786-F959-7545-B319-21AE15CAD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84" y="3121135"/>
                <a:ext cx="2703625" cy="710194"/>
              </a:xfrm>
              <a:prstGeom prst="rect">
                <a:avLst/>
              </a:prstGeom>
              <a:blipFill>
                <a:blip r:embed="rId5"/>
                <a:stretch>
                  <a:fillRect l="-39720" t="-189474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2C7F92-67D5-8047-9BF9-63EAF853DA21}"/>
                  </a:ext>
                </a:extLst>
              </p:cNvPr>
              <p:cNvSpPr/>
              <p:nvPr/>
            </p:nvSpPr>
            <p:spPr>
              <a:xfrm>
                <a:off x="6348981" y="3831329"/>
                <a:ext cx="1713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𝑆𝑙𝑒𝑒𝑝𝑖𝑛𝑔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𝑑𝑜𝑔𝑠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2C7F92-67D5-8047-9BF9-63EAF853D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981" y="3831329"/>
                <a:ext cx="171303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0AD6624-F977-CA42-9B48-F40FB18FA4B4}"/>
              </a:ext>
            </a:extLst>
          </p:cNvPr>
          <p:cNvSpPr/>
          <p:nvPr/>
        </p:nvSpPr>
        <p:spPr>
          <a:xfrm>
            <a:off x="418447" y="5429751"/>
            <a:ext cx="377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https://arxiv.org/pdf/1811.10158.pdf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5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418447" y="1293812"/>
            <a:ext cx="6996144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Markov Decision Process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Bellman equation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Deep Q Network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Policy Gradient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Actor Critic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RL used in uplift modeling (multiple offers)</a:t>
            </a:r>
          </a:p>
          <a:p>
            <a:pPr marL="0" lvl="1" indent="0">
              <a:spcAft>
                <a:spcPts val="1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Markov Decision Process (MDP)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418446" y="1293812"/>
            <a:ext cx="7982603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future is independent of the past given the present: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Gaming: chess, Super Mario, flappy bird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Route navigation, robotic control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….. ,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The Bellman equation and Q table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418446" y="1293812"/>
            <a:ext cx="7982603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make decisions which maximize the expected reward in the future: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F01B4-D81F-0044-A84F-02DD1ACB5D42}"/>
              </a:ext>
            </a:extLst>
          </p:cNvPr>
          <p:cNvGrpSpPr/>
          <p:nvPr/>
        </p:nvGrpSpPr>
        <p:grpSpPr>
          <a:xfrm>
            <a:off x="755598" y="2380506"/>
            <a:ext cx="8198398" cy="1777380"/>
            <a:chOff x="1818857" y="3282751"/>
            <a:chExt cx="8456242" cy="177738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CBA5B82-2B28-AD4C-BE98-47B65240EF3F}"/>
                </a:ext>
              </a:extLst>
            </p:cNvPr>
            <p:cNvSpPr txBox="1">
              <a:spLocks/>
            </p:cNvSpPr>
            <p:nvPr/>
          </p:nvSpPr>
          <p:spPr>
            <a:xfrm>
              <a:off x="3367793" y="3282751"/>
              <a:ext cx="6907306" cy="5934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i="1" dirty="0" err="1"/>
                <a:t>r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+ E[</a:t>
              </a:r>
              <a:r>
                <a:rPr lang="el-GR" sz="2400" b="1" i="1" dirty="0">
                  <a:solidFill>
                    <a:srgbClr val="FF0000"/>
                  </a:solidFill>
                </a:rPr>
                <a:t>γ</a:t>
              </a:r>
              <a:r>
                <a:rPr lang="en-US" sz="2400" b="1" i="1" dirty="0">
                  <a:solidFill>
                    <a:srgbClr val="FF0000"/>
                  </a:solidFill>
                </a:rPr>
                <a:t>*r</a:t>
              </a:r>
              <a:r>
                <a:rPr lang="en-US" sz="2400" b="1" i="1" baseline="-25000" dirty="0">
                  <a:solidFill>
                    <a:srgbClr val="FF0000"/>
                  </a:solidFill>
                </a:rPr>
                <a:t>t+1 </a:t>
              </a:r>
              <a:r>
                <a:rPr lang="en-US" sz="2400" b="1" dirty="0">
                  <a:solidFill>
                    <a:srgbClr val="FF0000"/>
                  </a:solidFill>
                </a:rPr>
                <a:t>+ </a:t>
              </a:r>
              <a:r>
                <a:rPr lang="el-GR" sz="2400" b="1" i="1" dirty="0">
                  <a:solidFill>
                    <a:srgbClr val="FF0000"/>
                  </a:solidFill>
                </a:rPr>
                <a:t>γ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*r</a:t>
              </a:r>
              <a:r>
                <a:rPr lang="en-US" sz="2400" b="1" i="1" baseline="-25000" dirty="0">
                  <a:solidFill>
                    <a:srgbClr val="FF0000"/>
                  </a:solidFill>
                </a:rPr>
                <a:t>t+2 </a:t>
              </a:r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r>
                <a:rPr lang="en-US" sz="2400" b="1" i="1" baseline="-25000" dirty="0">
                  <a:solidFill>
                    <a:srgbClr val="FF0000"/>
                  </a:solidFill>
                </a:rPr>
                <a:t> </a:t>
              </a:r>
              <a:r>
                <a:rPr lang="en-US" sz="2400" b="1" i="1" dirty="0">
                  <a:solidFill>
                    <a:srgbClr val="FF0000"/>
                  </a:solidFill>
                </a:rPr>
                <a:t>… </a:t>
              </a:r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r>
                <a:rPr lang="en-US" sz="2400" b="1" i="1" dirty="0">
                  <a:solidFill>
                    <a:srgbClr val="FF0000"/>
                  </a:solidFill>
                </a:rPr>
                <a:t> </a:t>
              </a:r>
              <a:r>
                <a:rPr lang="el-GR" sz="2400" b="1" i="1" dirty="0">
                  <a:solidFill>
                    <a:srgbClr val="FF0000"/>
                  </a:solidFill>
                </a:rPr>
                <a:t>γ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n-1</a:t>
              </a:r>
              <a:r>
                <a:rPr lang="en-US" sz="2400" b="1" i="1" dirty="0">
                  <a:solidFill>
                    <a:srgbClr val="FF0000"/>
                  </a:solidFill>
                </a:rPr>
                <a:t>*</a:t>
              </a:r>
              <a:r>
                <a:rPr lang="en-US" sz="2400" b="1" i="1" dirty="0" err="1">
                  <a:solidFill>
                    <a:srgbClr val="FF0000"/>
                  </a:solidFill>
                </a:rPr>
                <a:t>r</a:t>
              </a:r>
              <a:r>
                <a:rPr lang="en-US" sz="2400" b="1" i="1" baseline="-25000" dirty="0" err="1">
                  <a:solidFill>
                    <a:srgbClr val="FF0000"/>
                  </a:solidFill>
                </a:rPr>
                <a:t>t+n</a:t>
              </a:r>
              <a:r>
                <a:rPr lang="en-US" sz="2400" dirty="0"/>
                <a:t>]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0D18B6AD-39B2-3D47-A3DE-5F7DE416B765}"/>
                </a:ext>
              </a:extLst>
            </p:cNvPr>
            <p:cNvSpPr txBox="1">
              <a:spLocks/>
            </p:cNvSpPr>
            <p:nvPr/>
          </p:nvSpPr>
          <p:spPr>
            <a:xfrm>
              <a:off x="1818857" y="3282751"/>
              <a:ext cx="1783389" cy="5934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i="1" dirty="0"/>
                <a:t>Q(</a:t>
              </a:r>
              <a:r>
                <a:rPr lang="en-US" sz="2400" i="1" dirty="0" err="1"/>
                <a:t>s</a:t>
              </a:r>
              <a:r>
                <a:rPr lang="en-US" sz="2400" i="1" baseline="-25000" dirty="0" err="1"/>
                <a:t>t</a:t>
              </a:r>
              <a:r>
                <a:rPr lang="en-US" sz="2400" i="1" dirty="0"/>
                <a:t>, a</a:t>
              </a:r>
              <a:r>
                <a:rPr lang="en-US" sz="2400" i="1" baseline="-25000" dirty="0"/>
                <a:t>t</a:t>
              </a:r>
              <a:r>
                <a:rPr lang="en-US" sz="2400" i="1" dirty="0"/>
                <a:t>) </a:t>
              </a:r>
              <a:r>
                <a:rPr lang="en-US" sz="2400" dirty="0"/>
                <a:t>=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451861C-1E5C-A740-BF39-833CACE1D7FD}"/>
                </a:ext>
              </a:extLst>
            </p:cNvPr>
            <p:cNvSpPr txBox="1">
              <a:spLocks/>
            </p:cNvSpPr>
            <p:nvPr/>
          </p:nvSpPr>
          <p:spPr>
            <a:xfrm>
              <a:off x="2941292" y="3759283"/>
              <a:ext cx="3315340" cy="5934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i="1" dirty="0"/>
                <a:t>=   </a:t>
              </a:r>
              <a:r>
                <a:rPr lang="en-US" sz="2400" i="1" dirty="0" err="1"/>
                <a:t>r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+ </a:t>
              </a:r>
              <a:r>
                <a:rPr lang="el-GR" sz="2400" b="1" i="1" dirty="0">
                  <a:solidFill>
                    <a:srgbClr val="FF0000"/>
                  </a:solidFill>
                </a:rPr>
                <a:t>γ</a:t>
              </a:r>
              <a:r>
                <a:rPr lang="en-US" sz="2400" b="1" i="1" dirty="0">
                  <a:solidFill>
                    <a:srgbClr val="FF0000"/>
                  </a:solidFill>
                </a:rPr>
                <a:t>*Q(s</a:t>
              </a:r>
              <a:r>
                <a:rPr lang="en-US" sz="2400" b="1" i="1" baseline="-25000" dirty="0">
                  <a:solidFill>
                    <a:srgbClr val="FF0000"/>
                  </a:solidFill>
                </a:rPr>
                <a:t>t+1</a:t>
              </a:r>
              <a:r>
                <a:rPr lang="en-US" sz="2400" b="1" i="1" dirty="0">
                  <a:solidFill>
                    <a:srgbClr val="FF0000"/>
                  </a:solidFill>
                </a:rPr>
                <a:t>, a</a:t>
              </a:r>
              <a:r>
                <a:rPr lang="en-US" sz="2400" b="1" i="1" baseline="-25000" dirty="0">
                  <a:solidFill>
                    <a:srgbClr val="FF0000"/>
                  </a:solidFill>
                </a:rPr>
                <a:t>t+1</a:t>
              </a:r>
              <a:r>
                <a:rPr lang="en-US" sz="2400" b="1" i="1" dirty="0">
                  <a:solidFill>
                    <a:srgbClr val="FF0000"/>
                  </a:solidFill>
                </a:rPr>
                <a:t>)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4CC983-1188-304C-8DCF-DCDDA8624F2D}"/>
                    </a:ext>
                  </a:extLst>
                </p:cNvPr>
                <p:cNvSpPr/>
                <p:nvPr/>
              </p:nvSpPr>
              <p:spPr>
                <a:xfrm>
                  <a:off x="1818857" y="4598466"/>
                  <a:ext cx="45715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34CC983-1188-304C-8DCF-DCDDA862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57" y="4598466"/>
                  <a:ext cx="4571503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15DAE3-5B75-064B-A3F5-5FAA761C8C35}"/>
              </a:ext>
            </a:extLst>
          </p:cNvPr>
          <p:cNvSpPr txBox="1">
            <a:spLocks/>
          </p:cNvSpPr>
          <p:nvPr/>
        </p:nvSpPr>
        <p:spPr>
          <a:xfrm>
            <a:off x="418446" y="4677012"/>
            <a:ext cx="4201262" cy="112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R: Reward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s: state (feature vectors)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 action (↑↓←→)</a:t>
            </a:r>
          </a:p>
          <a:p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discount factor (0&lt;=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γ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&lt;=1)</a:t>
            </a:r>
          </a:p>
        </p:txBody>
      </p:sp>
    </p:spTree>
    <p:extLst>
      <p:ext uri="{BB962C8B-B14F-4D97-AF65-F5344CB8AC3E}">
        <p14:creationId xmlns:p14="http://schemas.microsoft.com/office/powerpoint/2010/main" val="41778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AE6-DB08-1245-885C-8D6E7CD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demonstration (Q, V, G)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814CAC-FCC0-7F42-AD0F-FEABD35F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48701"/>
              </p:ext>
            </p:extLst>
          </p:nvPr>
        </p:nvGraphicFramePr>
        <p:xfrm>
          <a:off x="1128958" y="1722809"/>
          <a:ext cx="2338140" cy="187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380">
                  <a:extLst>
                    <a:ext uri="{9D8B030D-6E8A-4147-A177-3AD203B41FA5}">
                      <a16:colId xmlns:a16="http://schemas.microsoft.com/office/drawing/2014/main" val="3672407103"/>
                    </a:ext>
                  </a:extLst>
                </a:gridCol>
                <a:gridCol w="779380">
                  <a:extLst>
                    <a:ext uri="{9D8B030D-6E8A-4147-A177-3AD203B41FA5}">
                      <a16:colId xmlns:a16="http://schemas.microsoft.com/office/drawing/2014/main" val="2664714301"/>
                    </a:ext>
                  </a:extLst>
                </a:gridCol>
                <a:gridCol w="779380">
                  <a:extLst>
                    <a:ext uri="{9D8B030D-6E8A-4147-A177-3AD203B41FA5}">
                      <a16:colId xmlns:a16="http://schemas.microsoft.com/office/drawing/2014/main" val="4127434720"/>
                    </a:ext>
                  </a:extLst>
                </a:gridCol>
              </a:tblGrid>
              <a:tr h="62531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86816"/>
                  </a:ext>
                </a:extLst>
              </a:tr>
              <a:tr h="62531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47982"/>
                  </a:ext>
                </a:extLst>
              </a:tr>
              <a:tr h="625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5329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295ECE7-32B5-1D44-8864-3EF561E7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16" y="3192636"/>
            <a:ext cx="401925" cy="40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66991-3889-0F4A-BD3B-B431A3BE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6" y="2416096"/>
            <a:ext cx="497628" cy="497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DAB83-E0C3-D04D-BD88-C2DC5EBAE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013" y="3028231"/>
            <a:ext cx="565735" cy="565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9736C-173F-A542-924D-DB172A54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266" y="3279418"/>
            <a:ext cx="597137" cy="287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EFA5C6-F6DC-C246-84D7-B2CB5061FD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1935458" y="2027926"/>
            <a:ext cx="346262" cy="295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1FFFB-CEB8-8F4E-BD13-C4C82D5B97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1921700" y="2380649"/>
            <a:ext cx="346262" cy="295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06151-9E6A-704E-9673-A6D1516DA2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1927972" y="2658468"/>
            <a:ext cx="346262" cy="295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56BAD-21E0-864D-879F-F5CE6086D3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2281720" y="2643552"/>
            <a:ext cx="346262" cy="295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CE1C4-3D07-934F-B362-8B42B908AA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2717326" y="2664910"/>
            <a:ext cx="346262" cy="2952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CA4C2C-A964-BB4B-90EA-2609A6A427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1944513" y="1746334"/>
            <a:ext cx="346262" cy="295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B72E1-3589-7948-A29F-9B6996D20D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927" y="1750404"/>
            <a:ext cx="311040" cy="20759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AA6581C-2200-F947-B095-514711A1186F}"/>
              </a:ext>
            </a:extLst>
          </p:cNvPr>
          <p:cNvGrpSpPr/>
          <p:nvPr/>
        </p:nvGrpSpPr>
        <p:grpSpPr>
          <a:xfrm>
            <a:off x="2708518" y="1854201"/>
            <a:ext cx="755164" cy="480691"/>
            <a:chOff x="3483055" y="1856435"/>
            <a:chExt cx="755164" cy="48069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3C11E7-9BA8-5C4C-85CB-CFFCDF4A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3055" y="1856435"/>
              <a:ext cx="242940" cy="1621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413FF9D-5993-C74E-B19D-C133D50D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797" y="2022496"/>
              <a:ext cx="231198" cy="1543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1BB84B-C370-0F41-8099-EAD7E6D5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8329" y="2176802"/>
              <a:ext cx="231197" cy="1543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3D5B2F-4A3A-A443-80D4-074FDDE0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0065" y="2182821"/>
              <a:ext cx="231197" cy="15430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878CAF2-B0B4-5E47-A985-ED05968BB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7024" y="2181694"/>
              <a:ext cx="231195" cy="15430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4A44A9-0919-B248-98B2-48636768B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3058" y="2010180"/>
              <a:ext cx="242940" cy="16214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185BE12-D04C-D543-9DFB-2A0EBDFA7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4108" y="2012815"/>
              <a:ext cx="242940" cy="162143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8096A5-FE01-604A-B629-054F9FD65D30}"/>
              </a:ext>
            </a:extLst>
          </p:cNvPr>
          <p:cNvSpPr txBox="1">
            <a:spLocks/>
          </p:cNvSpPr>
          <p:nvPr/>
        </p:nvSpPr>
        <p:spPr>
          <a:xfrm>
            <a:off x="799154" y="1861342"/>
            <a:ext cx="994414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s0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9C5BC95-C0E9-8347-B0DA-80242754B883}"/>
              </a:ext>
            </a:extLst>
          </p:cNvPr>
          <p:cNvSpPr txBox="1">
            <a:spLocks/>
          </p:cNvSpPr>
          <p:nvPr/>
        </p:nvSpPr>
        <p:spPr>
          <a:xfrm>
            <a:off x="750808" y="2480568"/>
            <a:ext cx="574336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s3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31CB3E0-BAE6-DD4B-9851-1ABA8BD305F6}"/>
              </a:ext>
            </a:extLst>
          </p:cNvPr>
          <p:cNvSpPr txBox="1">
            <a:spLocks/>
          </p:cNvSpPr>
          <p:nvPr/>
        </p:nvSpPr>
        <p:spPr>
          <a:xfrm>
            <a:off x="750808" y="3120101"/>
            <a:ext cx="1136841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s6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EFE4152-FDA8-3242-8069-AEB999CBB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97240"/>
              </p:ext>
            </p:extLst>
          </p:nvPr>
        </p:nvGraphicFramePr>
        <p:xfrm>
          <a:off x="4054404" y="1380531"/>
          <a:ext cx="338426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44">
                  <a:extLst>
                    <a:ext uri="{9D8B030D-6E8A-4147-A177-3AD203B41FA5}">
                      <a16:colId xmlns:a16="http://schemas.microsoft.com/office/drawing/2014/main" val="4060040789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726602344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1105052878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387019334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3287096051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21109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58896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9231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07710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4446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96929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60422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37080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26873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13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650EEB-61E3-D14E-9DEB-F156FFA0FD91}"/>
                  </a:ext>
                </a:extLst>
              </p:cNvPr>
              <p:cNvSpPr/>
              <p:nvPr/>
            </p:nvSpPr>
            <p:spPr>
              <a:xfrm>
                <a:off x="739970" y="4754154"/>
                <a:ext cx="2351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650EEB-61E3-D14E-9DEB-F156FFA0F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0" y="4754154"/>
                <a:ext cx="235115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23A6EE3-E78C-E043-80AA-8681C4762625}"/>
                  </a:ext>
                </a:extLst>
              </p:cNvPr>
              <p:cNvSpPr/>
              <p:nvPr/>
            </p:nvSpPr>
            <p:spPr>
              <a:xfrm>
                <a:off x="749997" y="5200123"/>
                <a:ext cx="692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3A6EE3-E78C-E043-80AA-8681C4762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7" y="5200123"/>
                <a:ext cx="69204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25CA4C2C-A964-BB4B-90EA-2609A6A427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84" t="16917" r="13888" b="26050"/>
          <a:stretch/>
        </p:blipFill>
        <p:spPr>
          <a:xfrm>
            <a:off x="2714442" y="2353589"/>
            <a:ext cx="346262" cy="29528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477967" y="5200123"/>
            <a:ext cx="612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s7-&gt;s4-&gt;s1-&gt;s2: (100,130,150,150)  1-D matrix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18709" y="4213692"/>
                <a:ext cx="4544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2-D matrix of (</a:t>
                </a:r>
                <a:r>
                  <a:rPr lang="en-US" dirty="0" err="1"/>
                  <a:t>n_states</a:t>
                </a:r>
                <a:r>
                  <a:rPr lang="en-US" dirty="0"/>
                  <a:t>, </a:t>
                </a:r>
                <a:r>
                  <a:rPr lang="en-US" dirty="0" err="1"/>
                  <a:t>n_actions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09" y="4213692"/>
                <a:ext cx="454483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8" t="-8197" r="-6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82179" y="475415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1-D matrix of </a:t>
            </a:r>
            <a:r>
              <a:rPr lang="en-US" dirty="0" err="1"/>
              <a:t>n_states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5" y="694114"/>
            <a:ext cx="8382653" cy="71323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Epsilon-greedy strategy (Exploitation vs </a:t>
            </a:r>
            <a:r>
              <a:rPr lang="en-US" dirty="0" err="1">
                <a:cs typeface="Arial" panose="020B0604020202020204" pitchFamily="34" charset="0"/>
              </a:rPr>
              <a:t>eploration</a:t>
            </a:r>
            <a:r>
              <a:rPr lang="en-US" dirty="0"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484CF62-D403-444B-A0F2-0637BA272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5" t="20991" r="1518"/>
          <a:stretch/>
        </p:blipFill>
        <p:spPr>
          <a:xfrm>
            <a:off x="909515" y="2118939"/>
            <a:ext cx="6835515" cy="1575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04D834-0D40-2A42-B9FE-CCE2EAA83BFE}"/>
              </a:ext>
            </a:extLst>
          </p:cNvPr>
          <p:cNvSpPr/>
          <p:nvPr/>
        </p:nvSpPr>
        <p:spPr>
          <a:xfrm>
            <a:off x="606405" y="2387093"/>
            <a:ext cx="1381780" cy="4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π(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s|a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0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446" y="530351"/>
            <a:ext cx="8382653" cy="7132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Q-learning and Deep Q Network</a:t>
            </a:r>
            <a:endParaRPr lang="en-US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87D5B1D8-E762-5A42-A839-9D9295F92E4F}"/>
              </a:ext>
            </a:extLst>
          </p:cNvPr>
          <p:cNvSpPr txBox="1">
            <a:spLocks/>
          </p:cNvSpPr>
          <p:nvPr/>
        </p:nvSpPr>
        <p:spPr bwMode="gray">
          <a:xfrm>
            <a:off x="418446" y="1293812"/>
            <a:ext cx="7982603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Q table update itself ? (use future to guide the present)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333500-CA80-1C42-93AC-48339EE86DFD}"/>
                  </a:ext>
                </a:extLst>
              </p:cNvPr>
              <p:cNvSpPr/>
              <p:nvPr/>
            </p:nvSpPr>
            <p:spPr>
              <a:xfrm>
                <a:off x="75782" y="2304467"/>
                <a:ext cx="86497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𝑚𝑎𝑥𝑄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333500-CA80-1C42-93AC-48339EE86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2" y="2304467"/>
                <a:ext cx="8649772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2EF1EC5-BEFF-3B4F-99FE-4316B4DB75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084" y="3874054"/>
                <a:ext cx="7579036" cy="536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𝑇𝑎𝑟𝑔𝑒𝑡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𝐶𝑢𝑟𝑟𝑒𝑛𝑡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2EF1EC5-BEFF-3B4F-99FE-4316B4DB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4" y="3874054"/>
                <a:ext cx="7579036" cy="536516"/>
              </a:xfrm>
              <a:prstGeom prst="rect">
                <a:avLst/>
              </a:prstGeom>
              <a:blipFill>
                <a:blip r:embed="rId4"/>
                <a:stretch>
                  <a:fillRect l="-502" t="-1395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D59C0F-A45A-F248-99BD-F43A78E8D345}"/>
                  </a:ext>
                </a:extLst>
              </p:cNvPr>
              <p:cNvSpPr/>
              <p:nvPr/>
            </p:nvSpPr>
            <p:spPr>
              <a:xfrm>
                <a:off x="543084" y="5342845"/>
                <a:ext cx="507279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𝑇𝑎𝑟𝑔𝑒𝑡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𝐶𝑢𝑟𝑟𝑒𝑛𝑡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D59C0F-A45A-F248-99BD-F43A78E8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4" y="5342845"/>
                <a:ext cx="5072799" cy="613886"/>
              </a:xfrm>
              <a:prstGeom prst="rect">
                <a:avLst/>
              </a:prstGeom>
              <a:blipFill>
                <a:blip r:embed="rId5"/>
                <a:stretch>
                  <a:fillRect l="-250" t="-81633" b="-1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635B078-6DD4-4547-A0B0-40CA13A5CAFC}"/>
              </a:ext>
            </a:extLst>
          </p:cNvPr>
          <p:cNvSpPr txBox="1"/>
          <p:nvPr/>
        </p:nvSpPr>
        <p:spPr>
          <a:xfrm>
            <a:off x="524105" y="3329075"/>
            <a:ext cx="273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Vanilla Q-learning: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040E1-B789-5D47-8EE7-D3AB541C3A34}"/>
              </a:ext>
            </a:extLst>
          </p:cNvPr>
          <p:cNvSpPr txBox="1"/>
          <p:nvPr/>
        </p:nvSpPr>
        <p:spPr>
          <a:xfrm>
            <a:off x="543084" y="4867668"/>
            <a:ext cx="355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Deep Q Network (DQN):</a:t>
            </a:r>
          </a:p>
        </p:txBody>
      </p:sp>
    </p:spTree>
    <p:extLst>
      <p:ext uri="{BB962C8B-B14F-4D97-AF65-F5344CB8AC3E}">
        <p14:creationId xmlns:p14="http://schemas.microsoft.com/office/powerpoint/2010/main" val="25792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956D-9241-EF4A-969E-E858E903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4066E-0D10-3049-9D57-59F3E0F1EA4D}"/>
              </a:ext>
            </a:extLst>
          </p:cNvPr>
          <p:cNvSpPr/>
          <p:nvPr/>
        </p:nvSpPr>
        <p:spPr>
          <a:xfrm>
            <a:off x="342269" y="808494"/>
            <a:ext cx="8484922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Instead of approximating Q table, policy gradient directly approximate the policy (probability distribution of actions)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Takes random actions and check rewards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probabilities of action that give positive rewards and decrease otherwise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Weighted cross entropy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DEC0E-1CF6-B749-A082-7FB903AD1BAE}"/>
              </a:ext>
            </a:extLst>
          </p:cNvPr>
          <p:cNvGrpSpPr/>
          <p:nvPr/>
        </p:nvGrpSpPr>
        <p:grpSpPr>
          <a:xfrm>
            <a:off x="1199543" y="3473116"/>
            <a:ext cx="1836992" cy="1198294"/>
            <a:chOff x="1899234" y="3743669"/>
            <a:chExt cx="1836992" cy="11982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98F220-88C8-8F42-B5C9-0533F55BB36C}"/>
                </a:ext>
              </a:extLst>
            </p:cNvPr>
            <p:cNvGrpSpPr/>
            <p:nvPr/>
          </p:nvGrpSpPr>
          <p:grpSpPr>
            <a:xfrm>
              <a:off x="1899234" y="3743669"/>
              <a:ext cx="1045941" cy="1198294"/>
              <a:chOff x="4753531" y="3795080"/>
              <a:chExt cx="1045941" cy="11982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EA17940-84C4-6045-B214-94D4FA5C4B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576" y="4262597"/>
                    <a:ext cx="357470" cy="730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EA17940-84C4-6045-B214-94D4FA5C4B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576" y="4262597"/>
                    <a:ext cx="357470" cy="730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45" r="-13793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75FAD2-B4F3-AC46-AC8A-D38E8CF16447}"/>
                      </a:ext>
                    </a:extLst>
                  </p:cNvPr>
                  <p:cNvSpPr/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75FAD2-B4F3-AC46-AC8A-D38E8CF16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561594-C6E4-2442-AF38-41A8FE2038B2}"/>
                      </a:ext>
                    </a:extLst>
                  </p:cNvPr>
                  <p:cNvSpPr txBox="1"/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561594-C6E4-2442-AF38-41A8FE203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750" r="-1875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4ABA851-479F-F64A-A7FB-8DB1B829C44E}"/>
                      </a:ext>
                    </a:extLst>
                  </p:cNvPr>
                  <p:cNvSpPr/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4ABA851-479F-F64A-A7FB-8DB1B829C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0A6316-67C1-954B-A7F8-0D2AE7F6F5DF}"/>
                    </a:ext>
                  </a:extLst>
                </p:cNvPr>
                <p:cNvSpPr txBox="1"/>
                <p:nvPr/>
              </p:nvSpPr>
              <p:spPr>
                <a:xfrm>
                  <a:off x="3250516" y="4206518"/>
                  <a:ext cx="485710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5.46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4.93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0A6316-67C1-954B-A7F8-0D2AE7F6F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516" y="4206518"/>
                  <a:ext cx="485710" cy="732573"/>
                </a:xfrm>
                <a:prstGeom prst="rect">
                  <a:avLst/>
                </a:prstGeom>
                <a:blipFill>
                  <a:blip r:embed="rId6"/>
                  <a:stretch>
                    <a:fillRect l="-10256" r="-7692"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8B1930-AC54-944D-816E-91FE12C0D1A4}"/>
                    </a:ext>
                  </a:extLst>
                </p:cNvPr>
                <p:cNvSpPr/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8B1930-AC54-944D-816E-91FE12C0D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27B7E2-6724-8649-9CA0-E397887A1EA9}"/>
              </a:ext>
            </a:extLst>
          </p:cNvPr>
          <p:cNvGrpSpPr/>
          <p:nvPr/>
        </p:nvGrpSpPr>
        <p:grpSpPr>
          <a:xfrm>
            <a:off x="1176305" y="5008355"/>
            <a:ext cx="1973104" cy="1224291"/>
            <a:chOff x="1899234" y="3743669"/>
            <a:chExt cx="1973104" cy="12242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8BB9F7-F27A-8F41-846E-AB668E4894E9}"/>
                </a:ext>
              </a:extLst>
            </p:cNvPr>
            <p:cNvGrpSpPr/>
            <p:nvPr/>
          </p:nvGrpSpPr>
          <p:grpSpPr>
            <a:xfrm>
              <a:off x="1899234" y="3743669"/>
              <a:ext cx="1045941" cy="1224291"/>
              <a:chOff x="4753531" y="3795080"/>
              <a:chExt cx="1045941" cy="12242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BE82A7E-8F99-EA49-AB2D-0A1EAB4DE6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490" y="4288594"/>
                    <a:ext cx="357470" cy="730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BE82A7E-8F99-EA49-AB2D-0A1EAB4DE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490" y="4288594"/>
                    <a:ext cx="357470" cy="730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45" r="-13793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0A353F4-AAF6-BA42-B5CF-385E19D936CF}"/>
                      </a:ext>
                    </a:extLst>
                  </p:cNvPr>
                  <p:cNvSpPr/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0A353F4-AAF6-BA42-B5CF-385E19D936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C49F3C-4510-D542-8098-E426A505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C49F3C-4510-D542-8098-E426A5051A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667" r="-200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0A610C-3D01-2242-A926-895CA79480BA}"/>
                      </a:ext>
                    </a:extLst>
                  </p:cNvPr>
                  <p:cNvSpPr/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0A610C-3D01-2242-A926-895CA7948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B1D3C4-35B1-2649-99BE-0DCD76DEDA77}"/>
                    </a:ext>
                  </a:extLst>
                </p:cNvPr>
                <p:cNvSpPr txBox="1"/>
                <p:nvPr/>
              </p:nvSpPr>
              <p:spPr>
                <a:xfrm>
                  <a:off x="3213503" y="4204328"/>
                  <a:ext cx="658835" cy="732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5.51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B1D3C4-35B1-2649-99BE-0DCD76DED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503" y="4204328"/>
                  <a:ext cx="658835" cy="732636"/>
                </a:xfrm>
                <a:prstGeom prst="rect">
                  <a:avLst/>
                </a:prstGeom>
                <a:blipFill>
                  <a:blip r:embed="rId12"/>
                  <a:stretch>
                    <a:fillRect r="-754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FB153E-94CA-0049-9A3E-AB572B2DDB83}"/>
                    </a:ext>
                  </a:extLst>
                </p:cNvPr>
                <p:cNvSpPr/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FB153E-94CA-0049-9A3E-AB572B2DD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3E997-739E-5741-9DCD-1B1B59A08A69}"/>
                  </a:ext>
                </a:extLst>
              </p:cNvPr>
              <p:cNvSpPr/>
              <p:nvPr/>
            </p:nvSpPr>
            <p:spPr>
              <a:xfrm>
                <a:off x="418447" y="3529124"/>
                <a:ext cx="440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3E997-739E-5741-9DCD-1B1B59A08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7" y="3529124"/>
                <a:ext cx="4404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16399E-1E86-754A-AF67-DD0FEFE16249}"/>
                  </a:ext>
                </a:extLst>
              </p:cNvPr>
              <p:cNvSpPr/>
              <p:nvPr/>
            </p:nvSpPr>
            <p:spPr>
              <a:xfrm>
                <a:off x="418447" y="5016388"/>
                <a:ext cx="446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16399E-1E86-754A-AF67-DD0FEFE16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7" y="5016388"/>
                <a:ext cx="4467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DE943F-E5FD-4D4D-BE95-A75758A021A3}"/>
                  </a:ext>
                </a:extLst>
              </p:cNvPr>
              <p:cNvSpPr/>
              <p:nvPr/>
            </p:nvSpPr>
            <p:spPr>
              <a:xfrm>
                <a:off x="3957189" y="3529124"/>
                <a:ext cx="4983362" cy="1735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DE943F-E5FD-4D4D-BE95-A75758A02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89" y="3529124"/>
                <a:ext cx="4983362" cy="1735155"/>
              </a:xfrm>
              <a:prstGeom prst="rect">
                <a:avLst/>
              </a:prstGeom>
              <a:blipFill>
                <a:blip r:embed="rId16"/>
                <a:stretch>
                  <a:fillRect t="-75362" b="-9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B8564B-1808-8148-B81A-A0D45A77069C}"/>
                  </a:ext>
                </a:extLst>
              </p:cNvPr>
              <p:cNvSpPr/>
              <p:nvPr/>
            </p:nvSpPr>
            <p:spPr>
              <a:xfrm>
                <a:off x="5932413" y="5448545"/>
                <a:ext cx="2548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𝑢𝑝𝑑𝑎𝑡𝑒𝑑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B8564B-1808-8148-B81A-A0D45A770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13" y="5448545"/>
                <a:ext cx="2548005" cy="461665"/>
              </a:xfrm>
              <a:prstGeom prst="rect">
                <a:avLst/>
              </a:prstGeom>
              <a:blipFill>
                <a:blip r:embed="rId1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2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0FF-D12C-964A-A955-23BE034E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Actor critic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FF1C0-7E08-C94F-AB1F-5007551E201A}"/>
                  </a:ext>
                </a:extLst>
              </p:cNvPr>
              <p:cNvSpPr/>
              <p:nvPr/>
            </p:nvSpPr>
            <p:spPr>
              <a:xfrm>
                <a:off x="6355894" y="3468974"/>
                <a:ext cx="2492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𝑇𝑒𝑚𝑝𝑜𝑟𝑎𝑙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FF1C0-7E08-C94F-AB1F-5007551E2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94" y="3468974"/>
                <a:ext cx="2492734" cy="646331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276089-6B5F-FB4C-8684-0120FD3976C5}"/>
                  </a:ext>
                </a:extLst>
              </p:cNvPr>
              <p:cNvSpPr/>
              <p:nvPr/>
            </p:nvSpPr>
            <p:spPr>
              <a:xfrm>
                <a:off x="418446" y="1243583"/>
                <a:ext cx="8131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neural network (actor, critic)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Actor is a classification model updating the policy </a:t>
                </a:r>
                <a14:m>
                  <m:oMath xmlns:m="http://schemas.openxmlformats.org/officeDocument/2006/math">
                    <m:r>
                      <a:rPr lang="en-US" sz="200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sz="2000" i="1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 is a regression model approximating the TD error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target of the critic model is used as the weight in the actor’s loss function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276089-6B5F-FB4C-8684-0120FD397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" y="1243583"/>
                <a:ext cx="8131995" cy="1631216"/>
              </a:xfrm>
              <a:prstGeom prst="rect">
                <a:avLst/>
              </a:prstGeom>
              <a:blipFill>
                <a:blip r:embed="rId4"/>
                <a:stretch>
                  <a:fillRect l="-780" t="-1550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71427-6098-3241-B900-152D24F583CA}"/>
                  </a:ext>
                </a:extLst>
              </p:cNvPr>
              <p:cNvSpPr/>
              <p:nvPr/>
            </p:nvSpPr>
            <p:spPr>
              <a:xfrm>
                <a:off x="418446" y="3557654"/>
                <a:ext cx="5364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𝑇𝑎𝑟𝑔𝑒𝑡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𝑐𝑟𝑖𝑡𝑖𝑐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𝒎𝒂𝒙𝑸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71427-6098-3241-B900-152D24F5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" y="3557654"/>
                <a:ext cx="5364995" cy="369332"/>
              </a:xfrm>
              <a:prstGeom prst="rect">
                <a:avLst/>
              </a:prstGeom>
              <a:blipFill>
                <a:blip r:embed="rId5"/>
                <a:stretch>
                  <a:fillRect l="-23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C2CA64-B083-6E4B-B9A5-4A51E5E3B0EF}"/>
                  </a:ext>
                </a:extLst>
              </p:cNvPr>
              <p:cNvSpPr/>
              <p:nvPr/>
            </p:nvSpPr>
            <p:spPr>
              <a:xfrm>
                <a:off x="418446" y="4167765"/>
                <a:ext cx="2957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baseline="-2500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C2CA64-B083-6E4B-B9A5-4A51E5E3B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" y="4167765"/>
                <a:ext cx="2957284" cy="369332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31EE6B-7FBF-1E49-BE02-27A142581AA4}"/>
                  </a:ext>
                </a:extLst>
              </p:cNvPr>
              <p:cNvSpPr/>
              <p:nvPr/>
            </p:nvSpPr>
            <p:spPr>
              <a:xfrm>
                <a:off x="4343292" y="4991518"/>
                <a:ext cx="4025204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 baseline="-250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𝑇𝐷</m:t>
                          </m:r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31EE6B-7FBF-1E49-BE02-27A142581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92" y="4991518"/>
                <a:ext cx="4025204" cy="871457"/>
              </a:xfrm>
              <a:prstGeom prst="rect">
                <a:avLst/>
              </a:prstGeom>
              <a:blipFill>
                <a:blip r:embed="rId7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72E27D-F3BD-644D-A160-78C96E44E508}"/>
                  </a:ext>
                </a:extLst>
              </p:cNvPr>
              <p:cNvSpPr/>
              <p:nvPr/>
            </p:nvSpPr>
            <p:spPr>
              <a:xfrm>
                <a:off x="418446" y="4984316"/>
                <a:ext cx="2888931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𝐶𝑟𝑖𝑡𝑖𝑐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 baseline="-25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𝑇𝐷</m:t>
                              </m:r>
                              <m:r>
                                <a:rPr lang="en-US" b="0" i="1" baseline="-2500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72E27D-F3BD-644D-A160-78C96E44E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" y="4984316"/>
                <a:ext cx="2888931" cy="871457"/>
              </a:xfrm>
              <a:prstGeom prst="rect">
                <a:avLst/>
              </a:prstGeom>
              <a:blipFill>
                <a:blip r:embed="rId8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26585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Standard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472BCC6-D005-4F79-8DF9-400569EAC8A6}" vid="{3B42A640-9F84-4E6A-A3EE-7E1AAB189125}"/>
    </a:ext>
  </a:extLst>
</a:theme>
</file>

<file path=ppt/theme/theme2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6182335466644B4D5D513AE74610A" ma:contentTypeVersion="42" ma:contentTypeDescription="Create a new document." ma:contentTypeScope="" ma:versionID="718a6ac502ca1fd6a800b481fa42a951">
  <xsd:schema xmlns:xsd="http://www.w3.org/2001/XMLSchema" xmlns:xs="http://www.w3.org/2001/XMLSchema" xmlns:p="http://schemas.microsoft.com/office/2006/metadata/properties" xmlns:ns2="6f1a8edd-907e-4477-8a35-415ab369682e" xmlns:ns3="96e6ab81-4a49-4c0f-99b7-e46eb5fd3fea" targetNamespace="http://schemas.microsoft.com/office/2006/metadata/properties" ma:root="true" ma:fieldsID="c8f1e8edc13dfbcbbe99d9a9848ad622" ns2:_="" ns3:_="">
    <xsd:import namespace="6f1a8edd-907e-4477-8a35-415ab369682e"/>
    <xsd:import namespace="96e6ab81-4a49-4c0f-99b7-e46eb5fd3fea"/>
    <xsd:element name="properties">
      <xsd:complexType>
        <xsd:sequence>
          <xsd:element name="documentManagement">
            <xsd:complexType>
              <xsd:all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a8edd-907e-4477-8a35-415ab36968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9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6ab81-4a49-4c0f-99b7-e46eb5fd3f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9571B-7759-4245-9CCC-DE9018212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a8edd-907e-4477-8a35-415ab369682e"/>
    <ds:schemaRef ds:uri="96e6ab81-4a49-4c0f-99b7-e46eb5fd3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F0FD7-590D-477C-84D8-04F64A55F94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6e6ab81-4a49-4c0f-99b7-e46eb5fd3fea"/>
    <ds:schemaRef ds:uri="6f1a8edd-907e-4477-8a35-415ab369682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CVS_Health_PPT_Everyday_Standard_Template</Template>
  <TotalTime>4560</TotalTime>
  <Words>763</Words>
  <Application>Microsoft Macintosh PowerPoint</Application>
  <PresentationFormat>On-screen Show (4:3)</PresentationFormat>
  <Paragraphs>175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Lucida Grande</vt:lpstr>
      <vt:lpstr>CVS_Health_PPT_Everyday_Standard_Template</vt:lpstr>
      <vt:lpstr>PowerPoint Presentation</vt:lpstr>
      <vt:lpstr>Content</vt:lpstr>
      <vt:lpstr>Markov Decision Process (MDP)</vt:lpstr>
      <vt:lpstr>The Bellman equation and Q table</vt:lpstr>
      <vt:lpstr>Term demonstration (Q, V, G)</vt:lpstr>
      <vt:lpstr>Epsilon-greedy strategy (Exploitation vs eploration)</vt:lpstr>
      <vt:lpstr>Q-learning and Deep Q Network</vt:lpstr>
      <vt:lpstr>Policy gradient method</vt:lpstr>
      <vt:lpstr>Actor critic</vt:lpstr>
      <vt:lpstr>RL in uplift modeling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Wen, Amy M</dc:creator>
  <cp:lastModifiedBy>CUI, JIN</cp:lastModifiedBy>
  <cp:revision>79</cp:revision>
  <cp:lastPrinted>2017-04-13T12:11:49Z</cp:lastPrinted>
  <dcterms:created xsi:type="dcterms:W3CDTF">2020-04-29T02:53:09Z</dcterms:created>
  <dcterms:modified xsi:type="dcterms:W3CDTF">2020-05-14T19:16:16Z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0x0101009396182335466644B4D5D513AE74610A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iteId">
    <vt:lpwstr>fabb61b8-3afe-4e75-b934-a47f782b8cd7</vt:lpwstr>
  </property>
  <property fmtid="{D5CDD505-2E9C-101B-9397-08002B2CF9AE}" pid="5" name="MSIP_Label_7837230a-460a-4aec-98a3-ac101fb30b10_Owner">
    <vt:lpwstr>RuscollJ@AETNA.com</vt:lpwstr>
  </property>
  <property fmtid="{D5CDD505-2E9C-101B-9397-08002B2CF9AE}" pid="6" name="MSIP_Label_7837230a-460a-4aec-98a3-ac101fb30b10_SetDate">
    <vt:lpwstr>2019-05-12T15:53:10.4458612Z</vt:lpwstr>
  </property>
  <property fmtid="{D5CDD505-2E9C-101B-9397-08002B2CF9AE}" pid="7" name="MSIP_Label_7837230a-460a-4aec-98a3-ac101fb30b10_Name">
    <vt:lpwstr>Public</vt:lpwstr>
  </property>
  <property fmtid="{D5CDD505-2E9C-101B-9397-08002B2CF9AE}" pid="8" name="MSIP_Label_7837230a-460a-4aec-98a3-ac101fb30b10_Application">
    <vt:lpwstr>Microsoft Azure Information Protection</vt:lpwstr>
  </property>
  <property fmtid="{D5CDD505-2E9C-101B-9397-08002B2CF9AE}" pid="9" name="MSIP_Label_7837230a-460a-4aec-98a3-ac101fb30b10_Extended_MSFT_Method">
    <vt:lpwstr>Manual</vt:lpwstr>
  </property>
  <property fmtid="{D5CDD505-2E9C-101B-9397-08002B2CF9AE}" pid="10" name="Sensitivity">
    <vt:lpwstr>Public</vt:lpwstr>
  </property>
</Properties>
</file>