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12.jpg" ContentType="image/jpeg"/>
  <Override PartName="/ppt/media/image13.jpg" ContentType="image/jpeg"/>
  <Override PartName="/ppt/media/image17.jpg" ContentType="image/jpeg"/>
  <Override PartName="/ppt/media/image18.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71" r:id="rId10"/>
    <p:sldId id="267" r:id="rId11"/>
    <p:sldId id="278" r:id="rId12"/>
    <p:sldId id="279" r:id="rId13"/>
    <p:sldId id="269" r:id="rId14"/>
    <p:sldId id="272" r:id="rId15"/>
    <p:sldId id="273" r:id="rId16"/>
    <p:sldId id="277" r:id="rId17"/>
    <p:sldId id="280" r:id="rId18"/>
    <p:sldId id="281" r:id="rId19"/>
    <p:sldId id="282" r:id="rId20"/>
    <p:sldId id="283" r:id="rId21"/>
    <p:sldId id="284" r:id="rId22"/>
    <p:sldId id="286" r:id="rId23"/>
    <p:sldId id="287" r:id="rId24"/>
    <p:sldId id="288" r:id="rId25"/>
    <p:sldId id="285" r:id="rId26"/>
    <p:sldId id="289" r:id="rId27"/>
    <p:sldId id="26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3/27/2015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3/27/2015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3/27/2015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3/27/2015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3/27/2015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3/27/2015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dirty="0"/>
              <a:t>Sistema de Atención odontológica</a:t>
            </a:r>
          </a:p>
        </p:txBody>
      </p:sp>
      <p:sp>
        <p:nvSpPr>
          <p:cNvPr id="3" name="Subtítulo 2"/>
          <p:cNvSpPr>
            <a:spLocks noGrp="1"/>
          </p:cNvSpPr>
          <p:nvPr>
            <p:ph type="subTitle" idx="1"/>
          </p:nvPr>
        </p:nvSpPr>
        <p:spPr>
          <a:xfrm>
            <a:off x="1876424" y="3602037"/>
            <a:ext cx="8791575" cy="2080305"/>
          </a:xfrm>
        </p:spPr>
        <p:txBody>
          <a:bodyPr/>
          <a:lstStyle/>
          <a:p>
            <a:r>
              <a:rPr lang="es-PE" dirty="0" smtClean="0"/>
              <a:t>Integrantes:</a:t>
            </a:r>
          </a:p>
          <a:p>
            <a:pPr marL="342900" indent="-342900">
              <a:buFont typeface="Arial" panose="020B0604020202020204" pitchFamily="34" charset="0"/>
              <a:buChar char="•"/>
            </a:pPr>
            <a:r>
              <a:rPr lang="es-PE" dirty="0" smtClean="0"/>
              <a:t>BOLIJE JONSHICH, CRISTIAN</a:t>
            </a:r>
          </a:p>
          <a:p>
            <a:pPr marL="342900" indent="-342900">
              <a:buFont typeface="Arial" panose="020B0604020202020204" pitchFamily="34" charset="0"/>
              <a:buChar char="•"/>
            </a:pPr>
            <a:r>
              <a:rPr lang="es-PE" dirty="0" smtClean="0"/>
              <a:t>Flores colcas, </a:t>
            </a:r>
            <a:r>
              <a:rPr lang="es-PE" dirty="0" err="1" smtClean="0"/>
              <a:t>jefferson</a:t>
            </a:r>
            <a:endParaRPr lang="es-PE" dirty="0" smtClean="0"/>
          </a:p>
          <a:p>
            <a:pPr marL="342900" indent="-342900">
              <a:buFont typeface="Arial" panose="020B0604020202020204" pitchFamily="34" charset="0"/>
              <a:buChar char="•"/>
            </a:pPr>
            <a:r>
              <a:rPr lang="es-PE" dirty="0" smtClean="0"/>
              <a:t>MEJIA DEL CARPIO, CRISTHIAN</a:t>
            </a:r>
          </a:p>
          <a:p>
            <a:pPr marL="342900" indent="-342900">
              <a:buFont typeface="Arial" panose="020B0604020202020204" pitchFamily="34" charset="0"/>
              <a:buChar char="•"/>
            </a:pPr>
            <a:endParaRPr lang="es-PE" dirty="0"/>
          </a:p>
          <a:p>
            <a:endParaRPr lang="es-PE" dirty="0" smtClean="0"/>
          </a:p>
          <a:p>
            <a:endParaRPr lang="es-PE" dirty="0"/>
          </a:p>
        </p:txBody>
      </p:sp>
    </p:spTree>
    <p:extLst>
      <p:ext uri="{BB962C8B-B14F-4D97-AF65-F5344CB8AC3E}">
        <p14:creationId xmlns:p14="http://schemas.microsoft.com/office/powerpoint/2010/main" val="2015111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Generar Cita</a:t>
            </a:r>
            <a:r>
              <a:rPr lang="es-PE" dirty="0"/>
              <a:t/>
            </a:r>
            <a:br>
              <a:rPr lang="es-PE" dirty="0"/>
            </a:br>
            <a:endParaRPr lang="es-PE" dirty="0"/>
          </a:p>
        </p:txBody>
      </p:sp>
      <p:pic>
        <p:nvPicPr>
          <p:cNvPr id="5" name="Marcador de contenido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66416" y="1598149"/>
            <a:ext cx="8736683" cy="4825492"/>
          </a:xfrm>
        </p:spPr>
      </p:pic>
    </p:spTree>
    <p:extLst>
      <p:ext uri="{BB962C8B-B14F-4D97-AF65-F5344CB8AC3E}">
        <p14:creationId xmlns:p14="http://schemas.microsoft.com/office/powerpoint/2010/main" val="39634447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pic>
        <p:nvPicPr>
          <p:cNvPr id="5" name="Marcador de contenido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41413" y="618518"/>
            <a:ext cx="9411794" cy="5640613"/>
          </a:xfrm>
        </p:spPr>
      </p:pic>
    </p:spTree>
    <p:extLst>
      <p:ext uri="{BB962C8B-B14F-4D97-AF65-F5344CB8AC3E}">
        <p14:creationId xmlns:p14="http://schemas.microsoft.com/office/powerpoint/2010/main" val="3047241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528035"/>
            <a:ext cx="9905997" cy="5589430"/>
          </a:xfrm>
        </p:spPr>
      </p:pic>
    </p:spTree>
    <p:extLst>
      <p:ext uri="{BB962C8B-B14F-4D97-AF65-F5344CB8AC3E}">
        <p14:creationId xmlns:p14="http://schemas.microsoft.com/office/powerpoint/2010/main" val="32075246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dirty="0"/>
          </a:p>
        </p:txBody>
      </p:sp>
      <p:sp>
        <p:nvSpPr>
          <p:cNvPr id="3" name="Marcador de contenido 2"/>
          <p:cNvSpPr>
            <a:spLocks noGrp="1"/>
          </p:cNvSpPr>
          <p:nvPr>
            <p:ph sz="half" idx="1"/>
          </p:nvPr>
        </p:nvSpPr>
        <p:spPr>
          <a:xfrm>
            <a:off x="1141410" y="1669143"/>
            <a:ext cx="9906001" cy="4775199"/>
          </a:xfrm>
        </p:spPr>
        <p:txBody>
          <a:bodyPr>
            <a:normAutofit fontScale="55000" lnSpcReduction="20000"/>
          </a:bodyPr>
          <a:lstStyle/>
          <a:p>
            <a:pPr marL="0" indent="0">
              <a:buNone/>
            </a:pPr>
            <a:r>
              <a:rPr lang="es-ES" sz="4400" i="1" dirty="0">
                <a:latin typeface="Tw Cen MT (Cuerpo)"/>
                <a:cs typeface="Arial" panose="020B0604020202020204" pitchFamily="34" charset="0"/>
              </a:rPr>
              <a:t>Está destinada para ser usada por las Pequeñas Organizaciones  para  establecer procesos para implementar cualquier enfoque o metodología de desarrollo.</a:t>
            </a:r>
          </a:p>
          <a:p>
            <a:endParaRPr lang="es-ES" sz="4400" i="1" dirty="0">
              <a:latin typeface="Tw Cen MT (Cuerpo)"/>
              <a:cs typeface="Arial" panose="020B0604020202020204" pitchFamily="34" charset="0"/>
            </a:endParaRPr>
          </a:p>
          <a:p>
            <a:r>
              <a:rPr lang="es-ES" sz="4400" i="1" dirty="0">
                <a:latin typeface="Tw Cen MT (Cuerpo)"/>
                <a:cs typeface="Arial" panose="020B0604020202020204" pitchFamily="34" charset="0"/>
              </a:rPr>
              <a:t>Por ejemplo:</a:t>
            </a:r>
          </a:p>
          <a:p>
            <a:pPr marL="457200" indent="-457200">
              <a:buFont typeface="+mj-lt"/>
              <a:buAutoNum type="arabicPeriod"/>
            </a:pPr>
            <a:r>
              <a:rPr lang="es-ES" sz="4400" i="1" dirty="0">
                <a:latin typeface="Tw Cen MT (Cuerpo)"/>
                <a:cs typeface="Arial" panose="020B0604020202020204" pitchFamily="34" charset="0"/>
              </a:rPr>
              <a:t>Ágil </a:t>
            </a:r>
          </a:p>
          <a:p>
            <a:pPr marL="457200" indent="-457200">
              <a:buFont typeface="+mj-lt"/>
              <a:buAutoNum type="arabicPeriod"/>
            </a:pPr>
            <a:r>
              <a:rPr lang="es-ES" sz="4400" i="1" dirty="0">
                <a:latin typeface="Tw Cen MT (Cuerpo)"/>
                <a:cs typeface="Arial" panose="020B0604020202020204" pitchFamily="34" charset="0"/>
              </a:rPr>
              <a:t>Evolutivo</a:t>
            </a:r>
          </a:p>
          <a:p>
            <a:pPr marL="457200" indent="-457200">
              <a:buFont typeface="+mj-lt"/>
              <a:buAutoNum type="arabicPeriod"/>
            </a:pPr>
            <a:r>
              <a:rPr lang="es-ES" sz="4400" i="1" dirty="0">
                <a:latin typeface="Tw Cen MT (Cuerpo)"/>
                <a:cs typeface="Arial" panose="020B0604020202020204" pitchFamily="34" charset="0"/>
              </a:rPr>
              <a:t>Incremental</a:t>
            </a:r>
          </a:p>
          <a:p>
            <a:pPr marL="457200" indent="-457200">
              <a:buFont typeface="+mj-lt"/>
              <a:buAutoNum type="arabicPeriod"/>
            </a:pPr>
            <a:r>
              <a:rPr lang="es-ES" sz="4400" i="1" dirty="0">
                <a:latin typeface="Tw Cen MT (Cuerpo)"/>
                <a:cs typeface="Arial" panose="020B0604020202020204" pitchFamily="34" charset="0"/>
              </a:rPr>
              <a:t>Desarrollo dirigido por pruebas basado en las necesidades de las  Pequeñas Organizaciones.</a:t>
            </a:r>
            <a:endParaRPr lang="en-US" sz="4400" dirty="0">
              <a:latin typeface="Tw Cen MT (Cuerpo)"/>
            </a:endParaRPr>
          </a:p>
          <a:p>
            <a:endParaRPr lang="es-PE"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295" y="0"/>
            <a:ext cx="9906002" cy="1502644"/>
          </a:xfrm>
          <a:prstGeom prst="rect">
            <a:avLst/>
          </a:prstGeom>
        </p:spPr>
      </p:pic>
    </p:spTree>
    <p:extLst>
      <p:ext uri="{BB962C8B-B14F-4D97-AF65-F5344CB8AC3E}">
        <p14:creationId xmlns:p14="http://schemas.microsoft.com/office/powerpoint/2010/main" val="12973728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9201" y="167758"/>
            <a:ext cx="9905998" cy="1478570"/>
          </a:xfrm>
        </p:spPr>
        <p:txBody>
          <a:bodyPr/>
          <a:lstStyle/>
          <a:p>
            <a:endParaRPr lang="es-PE" dirty="0"/>
          </a:p>
        </p:txBody>
      </p:sp>
      <p:pic>
        <p:nvPicPr>
          <p:cNvPr id="5" name="Marcador de contenido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66491" y="1538513"/>
            <a:ext cx="4453878" cy="5194879"/>
          </a:xfrm>
        </p:spPr>
      </p:pic>
      <p:pic>
        <p:nvPicPr>
          <p:cNvPr id="6" name="Marcador de contenido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966491" y="373989"/>
            <a:ext cx="7143650" cy="958293"/>
          </a:xfrm>
        </p:spPr>
      </p:pic>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4112" y="5523548"/>
            <a:ext cx="5334744" cy="1209844"/>
          </a:xfrm>
          <a:prstGeom prst="rect">
            <a:avLst/>
          </a:prstGeom>
        </p:spPr>
      </p:pic>
      <p:pic>
        <p:nvPicPr>
          <p:cNvPr id="4" name="Imagen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4112" y="1538513"/>
            <a:ext cx="5353797" cy="1838582"/>
          </a:xfrm>
          <a:prstGeom prst="rect">
            <a:avLst/>
          </a:prstGeom>
        </p:spPr>
      </p:pic>
    </p:spTree>
    <p:extLst>
      <p:ext uri="{BB962C8B-B14F-4D97-AF65-F5344CB8AC3E}">
        <p14:creationId xmlns:p14="http://schemas.microsoft.com/office/powerpoint/2010/main" val="1076806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p:cNvSpPr>
            <a:spLocks noGrp="1"/>
          </p:cNvSpPr>
          <p:nvPr>
            <p:ph type="title"/>
          </p:nvPr>
        </p:nvSpPr>
        <p:spPr/>
        <p:txBody>
          <a:bodyPr/>
          <a:lstStyle/>
          <a:p>
            <a:endParaRPr lang="es-PE"/>
          </a:p>
        </p:txBody>
      </p:sp>
      <p:pic>
        <p:nvPicPr>
          <p:cNvPr id="5" name="Marcador de contenido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8686" y="391886"/>
            <a:ext cx="6333890" cy="6074229"/>
          </a:xfrm>
        </p:spPr>
      </p:pic>
      <p:pic>
        <p:nvPicPr>
          <p:cNvPr id="6" name="Marcador de contenido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22576" y="2097088"/>
            <a:ext cx="5479257" cy="2648857"/>
          </a:xfrm>
        </p:spPr>
      </p:pic>
    </p:spTree>
    <p:extLst>
      <p:ext uri="{BB962C8B-B14F-4D97-AF65-F5344CB8AC3E}">
        <p14:creationId xmlns:p14="http://schemas.microsoft.com/office/powerpoint/2010/main" val="3258859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0" y="0"/>
            <a:ext cx="9905998" cy="638629"/>
          </a:xfrm>
        </p:spPr>
        <p:txBody>
          <a:bodyPr/>
          <a:lstStyle/>
          <a:p>
            <a:r>
              <a:rPr lang="es-PE" dirty="0" smtClean="0"/>
              <a:t>casuística</a:t>
            </a:r>
            <a:endParaRPr lang="es-PE" dirty="0"/>
          </a:p>
        </p:txBody>
      </p:sp>
      <p:sp>
        <p:nvSpPr>
          <p:cNvPr id="4" name="Marcador de contenido 2"/>
          <p:cNvSpPr>
            <a:spLocks noGrp="1"/>
          </p:cNvSpPr>
          <p:nvPr>
            <p:ph sz="half" idx="1"/>
          </p:nvPr>
        </p:nvSpPr>
        <p:spPr>
          <a:xfrm>
            <a:off x="1012818" y="638629"/>
            <a:ext cx="10034590" cy="4976561"/>
          </a:xfrm>
        </p:spPr>
        <p:txBody>
          <a:bodyPr>
            <a:normAutofit/>
          </a:bodyPr>
          <a:lstStyle/>
          <a:p>
            <a:r>
              <a:rPr lang="es-PE" dirty="0" smtClean="0"/>
              <a:t>El modulo permitirá ingresar una cita, buscando el odontólogo por disponibilidad, al paciente por DNI.</a:t>
            </a:r>
          </a:p>
          <a:p>
            <a:r>
              <a:rPr lang="es-PE" dirty="0" smtClean="0"/>
              <a:t>Al grabar está cambiará a un estado “A” que significa en “atención” y el odontólogo cambiará a estado “O” de ocupado.</a:t>
            </a:r>
          </a:p>
          <a:p>
            <a:r>
              <a:rPr lang="es-PE" dirty="0" smtClean="0"/>
              <a:t>En caso de que no se encuentre el paciente, se podrá registrarlo.</a:t>
            </a:r>
          </a:p>
        </p:txBody>
      </p:sp>
    </p:spTree>
    <p:extLst>
      <p:ext uri="{BB962C8B-B14F-4D97-AF65-F5344CB8AC3E}">
        <p14:creationId xmlns:p14="http://schemas.microsoft.com/office/powerpoint/2010/main" val="36038182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u="heavy" dirty="0"/>
              <a:t>PRUEBAS UNITARIAS</a:t>
            </a:r>
            <a:r>
              <a:rPr lang="es-PE" dirty="0"/>
              <a:t/>
            </a:r>
            <a:br>
              <a:rPr lang="es-PE" dirty="0"/>
            </a:br>
            <a:endParaRPr lang="es-PE" dirty="0"/>
          </a:p>
        </p:txBody>
      </p:sp>
      <p:sp>
        <p:nvSpPr>
          <p:cNvPr id="3" name="Marcador de contenido 2"/>
          <p:cNvSpPr>
            <a:spLocks noGrp="1"/>
          </p:cNvSpPr>
          <p:nvPr>
            <p:ph sz="half" idx="1"/>
          </p:nvPr>
        </p:nvSpPr>
        <p:spPr>
          <a:xfrm>
            <a:off x="1141410" y="2249486"/>
            <a:ext cx="8401835" cy="3541714"/>
          </a:xfrm>
        </p:spPr>
        <p:txBody>
          <a:bodyPr/>
          <a:lstStyle/>
          <a:p>
            <a:r>
              <a:rPr lang="es-PE" dirty="0"/>
              <a:t>Son pruebas dirigidas a probar clases java aisladamente y están relacionadas con el código y la responsabilidad de cada clase y sus fragmentos de código más críticos.</a:t>
            </a:r>
          </a:p>
          <a:p>
            <a:endParaRPr lang="es-PE" dirty="0"/>
          </a:p>
        </p:txBody>
      </p:sp>
    </p:spTree>
    <p:extLst>
      <p:ext uri="{BB962C8B-B14F-4D97-AF65-F5344CB8AC3E}">
        <p14:creationId xmlns:p14="http://schemas.microsoft.com/office/powerpoint/2010/main" val="22674211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18519"/>
            <a:ext cx="9905998" cy="617854"/>
          </a:xfrm>
        </p:spPr>
        <p:txBody>
          <a:bodyPr>
            <a:normAutofit fontScale="90000"/>
          </a:bodyPr>
          <a:lstStyle/>
          <a:p>
            <a:r>
              <a:rPr lang="es-PE" b="1" dirty="0"/>
              <a:t>JUNIT</a:t>
            </a:r>
            <a:r>
              <a:rPr lang="es-PE" dirty="0"/>
              <a:t/>
            </a:r>
            <a:br>
              <a:rPr lang="es-PE" dirty="0"/>
            </a:br>
            <a:endParaRPr lang="es-PE" dirty="0"/>
          </a:p>
        </p:txBody>
      </p:sp>
      <p:sp>
        <p:nvSpPr>
          <p:cNvPr id="3" name="Marcador de contenido 2"/>
          <p:cNvSpPr>
            <a:spLocks noGrp="1"/>
          </p:cNvSpPr>
          <p:nvPr>
            <p:ph sz="half" idx="1"/>
          </p:nvPr>
        </p:nvSpPr>
        <p:spPr>
          <a:xfrm>
            <a:off x="1141410" y="1068946"/>
            <a:ext cx="9906001" cy="4722254"/>
          </a:xfrm>
        </p:spPr>
        <p:txBody>
          <a:bodyPr>
            <a:normAutofit/>
          </a:bodyPr>
          <a:lstStyle/>
          <a:p>
            <a:pPr marL="0" indent="0">
              <a:buNone/>
            </a:pPr>
            <a:r>
              <a:rPr lang="es-PE" dirty="0"/>
              <a:t> </a:t>
            </a:r>
          </a:p>
          <a:p>
            <a:pPr algn="just"/>
            <a:r>
              <a:rPr lang="es-PE" dirty="0"/>
              <a:t>Es un “</a:t>
            </a:r>
            <a:r>
              <a:rPr lang="es-PE" dirty="0" err="1"/>
              <a:t>framework</a:t>
            </a:r>
            <a:r>
              <a:rPr lang="es-PE" dirty="0"/>
              <a:t>” para automatizar las pruebas unitarias de aplicaciones Java. Se utiliza en la fase de desarrollo, su utilización por parte de los desarrolladores permite la creación de software de mayor calidad.</a:t>
            </a:r>
          </a:p>
          <a:p>
            <a:pPr marL="0" indent="0">
              <a:buNone/>
            </a:pPr>
            <a:endParaRPr lang="es-PE" dirty="0"/>
          </a:p>
          <a:p>
            <a:pPr algn="just"/>
            <a:r>
              <a:rPr lang="es-PE" dirty="0" err="1"/>
              <a:t>JUnit</a:t>
            </a:r>
            <a:r>
              <a:rPr lang="es-PE" dirty="0"/>
              <a:t> es un conjunto de clases que permite realizar la ejecución de clases Java de manera controlada, para poder evaluar si  el funcionamiento de cada uno de los métodos de la clase se comporta como se espera.</a:t>
            </a:r>
          </a:p>
          <a:p>
            <a:pPr marL="0" indent="0">
              <a:buNone/>
            </a:pPr>
            <a:endParaRPr lang="es-PE" dirty="0"/>
          </a:p>
        </p:txBody>
      </p:sp>
    </p:spTree>
    <p:extLst>
      <p:ext uri="{BB962C8B-B14F-4D97-AF65-F5344CB8AC3E}">
        <p14:creationId xmlns:p14="http://schemas.microsoft.com/office/powerpoint/2010/main" val="34815936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18518"/>
            <a:ext cx="9905998" cy="1042857"/>
          </a:xfrm>
        </p:spPr>
        <p:txBody>
          <a:bodyPr/>
          <a:lstStyle/>
          <a:p>
            <a:r>
              <a:rPr lang="es-PE" b="1" dirty="0"/>
              <a:t>JUNIT</a:t>
            </a:r>
            <a:endParaRPr lang="es-PE" dirty="0"/>
          </a:p>
        </p:txBody>
      </p:sp>
      <p:sp>
        <p:nvSpPr>
          <p:cNvPr id="3" name="Marcador de contenido 2"/>
          <p:cNvSpPr>
            <a:spLocks noGrp="1"/>
          </p:cNvSpPr>
          <p:nvPr>
            <p:ph sz="half" idx="1"/>
          </p:nvPr>
        </p:nvSpPr>
        <p:spPr>
          <a:xfrm>
            <a:off x="1141410" y="1661375"/>
            <a:ext cx="9906001" cy="4829577"/>
          </a:xfrm>
        </p:spPr>
        <p:txBody>
          <a:bodyPr>
            <a:normAutofit/>
          </a:bodyPr>
          <a:lstStyle/>
          <a:p>
            <a:pPr algn="just"/>
            <a:r>
              <a:rPr lang="es-PE" dirty="0"/>
              <a:t>Es decir, en función de algún valor de entrada se evalúa el valor de retorno esperado, si la clase cumple la especificación, entonces </a:t>
            </a:r>
            <a:r>
              <a:rPr lang="es-PE" dirty="0" err="1"/>
              <a:t>JUnit</a:t>
            </a:r>
            <a:r>
              <a:rPr lang="es-PE" dirty="0"/>
              <a:t> devolverá que el método  de  la  clase  pasó  exitosamente  la  prueba.  En  caso  de  que  el  valor esperado sea diferente al retornado por el método durante la ejecución, </a:t>
            </a:r>
            <a:r>
              <a:rPr lang="es-PE" dirty="0" err="1"/>
              <a:t>Junit</a:t>
            </a:r>
            <a:r>
              <a:rPr lang="es-PE" dirty="0"/>
              <a:t> devolverá un fallo en el método correspondiente.</a:t>
            </a:r>
          </a:p>
          <a:p>
            <a:pPr marL="0" indent="0" algn="just">
              <a:buNone/>
            </a:pPr>
            <a:endParaRPr lang="es-PE" dirty="0"/>
          </a:p>
          <a:p>
            <a:pPr algn="just"/>
            <a:r>
              <a:rPr lang="es-PE" dirty="0" err="1"/>
              <a:t>JUnit</a:t>
            </a:r>
            <a:r>
              <a:rPr lang="es-PE" dirty="0"/>
              <a:t> es también un medio para controlar las pruebas de regresión, necesarias cuando una parte del código ha sido modificado y se desea ver que el nuevo código cumple los requisitos anteriores y que no se ha alterado su funcionalidad después de la nueva modificación.</a:t>
            </a:r>
          </a:p>
          <a:p>
            <a:endParaRPr lang="es-PE" dirty="0"/>
          </a:p>
        </p:txBody>
      </p:sp>
    </p:spTree>
    <p:extLst>
      <p:ext uri="{BB962C8B-B14F-4D97-AF65-F5344CB8AC3E}">
        <p14:creationId xmlns:p14="http://schemas.microsoft.com/office/powerpoint/2010/main" val="38714397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DESCRIPCIÓN DEL PRODUCTO</a:t>
            </a:r>
          </a:p>
        </p:txBody>
      </p:sp>
      <p:sp>
        <p:nvSpPr>
          <p:cNvPr id="3" name="Marcador de contenido 2"/>
          <p:cNvSpPr>
            <a:spLocks noGrp="1"/>
          </p:cNvSpPr>
          <p:nvPr>
            <p:ph idx="1"/>
          </p:nvPr>
        </p:nvSpPr>
        <p:spPr/>
        <p:txBody>
          <a:bodyPr/>
          <a:lstStyle/>
          <a:p>
            <a:pPr marL="0" indent="0" algn="just">
              <a:buNone/>
            </a:pPr>
            <a:r>
              <a:rPr lang="es-PE" dirty="0" smtClean="0"/>
              <a:t>EL Sistema </a:t>
            </a:r>
            <a:r>
              <a:rPr lang="es-PE" dirty="0"/>
              <a:t>de Atención </a:t>
            </a:r>
            <a:r>
              <a:rPr lang="es-PE" dirty="0" smtClean="0"/>
              <a:t>odontológica es un sistema de ayuda para la gestión de pacientes de clínicas odontológicas.</a:t>
            </a:r>
          </a:p>
          <a:p>
            <a:pPr marL="0" indent="0" algn="just">
              <a:buNone/>
            </a:pPr>
            <a:r>
              <a:rPr lang="es-PE" dirty="0" smtClean="0"/>
              <a:t>Este sistema se ha construido a partir de las necesidades del cliente por lo cual la automatización de procesos del negocio requiere de cierto grado de cambios a los que el personal debe adaptarse</a:t>
            </a:r>
            <a:endParaRPr lang="es-PE" dirty="0"/>
          </a:p>
        </p:txBody>
      </p:sp>
    </p:spTree>
    <p:extLst>
      <p:ext uri="{BB962C8B-B14F-4D97-AF65-F5344CB8AC3E}">
        <p14:creationId xmlns:p14="http://schemas.microsoft.com/office/powerpoint/2010/main" val="166193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18518"/>
            <a:ext cx="9905998" cy="489065"/>
          </a:xfrm>
        </p:spPr>
        <p:txBody>
          <a:bodyPr>
            <a:normAutofit fontScale="90000"/>
          </a:bodyPr>
          <a:lstStyle/>
          <a:p>
            <a:r>
              <a:rPr lang="es-PE" b="1" dirty="0"/>
              <a:t>Instalación de JUNIT</a:t>
            </a:r>
            <a:r>
              <a:rPr lang="es-PE" dirty="0"/>
              <a:t/>
            </a:r>
            <a:br>
              <a:rPr lang="es-PE" dirty="0"/>
            </a:br>
            <a:endParaRPr lang="es-PE" dirty="0"/>
          </a:p>
        </p:txBody>
      </p:sp>
      <p:sp>
        <p:nvSpPr>
          <p:cNvPr id="3" name="Marcador de contenido 2"/>
          <p:cNvSpPr>
            <a:spLocks noGrp="1"/>
          </p:cNvSpPr>
          <p:nvPr>
            <p:ph sz="half" idx="1"/>
          </p:nvPr>
        </p:nvSpPr>
        <p:spPr>
          <a:xfrm>
            <a:off x="1141410" y="1429555"/>
            <a:ext cx="9906001" cy="5048518"/>
          </a:xfrm>
        </p:spPr>
        <p:txBody>
          <a:bodyPr/>
          <a:lstStyle/>
          <a:p>
            <a:pPr marL="0" indent="0">
              <a:buNone/>
            </a:pPr>
            <a:r>
              <a:rPr lang="es-PE" b="1" dirty="0" smtClean="0"/>
              <a:t>Pre-requisitos : </a:t>
            </a:r>
            <a:endParaRPr lang="es-PE" dirty="0"/>
          </a:p>
          <a:p>
            <a:r>
              <a:rPr lang="es-PE" dirty="0" smtClean="0"/>
              <a:t> </a:t>
            </a:r>
            <a:r>
              <a:rPr lang="en-US" dirty="0"/>
              <a:t>JDK</a:t>
            </a:r>
            <a:endParaRPr lang="es-PE" dirty="0"/>
          </a:p>
          <a:p>
            <a:r>
              <a:rPr lang="en-US" dirty="0" smtClean="0"/>
              <a:t>Eclipse </a:t>
            </a:r>
            <a:r>
              <a:rPr lang="en-US" dirty="0"/>
              <a:t>o </a:t>
            </a:r>
            <a:r>
              <a:rPr lang="en-US" dirty="0" err="1" smtClean="0"/>
              <a:t>Netbeans</a:t>
            </a:r>
            <a:endParaRPr lang="en-US" dirty="0" smtClean="0"/>
          </a:p>
          <a:p>
            <a:endParaRPr lang="es-PE" dirty="0"/>
          </a:p>
          <a:p>
            <a:pPr marL="0" indent="0">
              <a:buNone/>
            </a:pPr>
            <a:r>
              <a:rPr lang="es-PE" b="1" dirty="0" smtClean="0"/>
              <a:t>Descargas : </a:t>
            </a:r>
          </a:p>
          <a:p>
            <a:r>
              <a:rPr lang="es-PE" dirty="0"/>
              <a:t>https://github.com/junit-team/junit/wiki/Download-and-Install</a:t>
            </a:r>
          </a:p>
        </p:txBody>
      </p:sp>
    </p:spTree>
    <p:extLst>
      <p:ext uri="{BB962C8B-B14F-4D97-AF65-F5344CB8AC3E}">
        <p14:creationId xmlns:p14="http://schemas.microsoft.com/office/powerpoint/2010/main" val="36760094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18518"/>
            <a:ext cx="9905998" cy="772400"/>
          </a:xfrm>
        </p:spPr>
        <p:txBody>
          <a:bodyPr>
            <a:normAutofit fontScale="90000"/>
          </a:bodyPr>
          <a:lstStyle/>
          <a:p>
            <a:r>
              <a:rPr lang="es-PE" b="1" dirty="0"/>
              <a:t>Agregar la Librería </a:t>
            </a:r>
            <a:r>
              <a:rPr lang="es-PE" b="1" dirty="0" err="1"/>
              <a:t>Junit</a:t>
            </a:r>
            <a:r>
              <a:rPr lang="es-PE" dirty="0"/>
              <a:t/>
            </a:r>
            <a:br>
              <a:rPr lang="es-PE" dirty="0"/>
            </a:br>
            <a:endParaRPr lang="es-PE" dirty="0"/>
          </a:p>
        </p:txBody>
      </p:sp>
      <p:sp>
        <p:nvSpPr>
          <p:cNvPr id="3" name="Marcador de contenido 2"/>
          <p:cNvSpPr>
            <a:spLocks noGrp="1"/>
          </p:cNvSpPr>
          <p:nvPr>
            <p:ph sz="half" idx="1"/>
          </p:nvPr>
        </p:nvSpPr>
        <p:spPr>
          <a:xfrm>
            <a:off x="1141410" y="1635617"/>
            <a:ext cx="4878389" cy="1815921"/>
          </a:xfrm>
        </p:spPr>
        <p:txBody>
          <a:bodyPr>
            <a:normAutofit/>
          </a:bodyPr>
          <a:lstStyle/>
          <a:p>
            <a:r>
              <a:rPr lang="es-PE" dirty="0"/>
              <a:t>Seleccionamos el </a:t>
            </a:r>
            <a:r>
              <a:rPr lang="es-PE" dirty="0" smtClean="0"/>
              <a:t>Proyecto, </a:t>
            </a:r>
            <a:r>
              <a:rPr lang="es-PE" dirty="0"/>
              <a:t>clic derecho: </a:t>
            </a:r>
            <a:r>
              <a:rPr lang="es-PE" dirty="0" err="1" smtClean="0"/>
              <a:t>Build</a:t>
            </a:r>
            <a:r>
              <a:rPr lang="es-PE" dirty="0" smtClean="0"/>
              <a:t> </a:t>
            </a:r>
            <a:r>
              <a:rPr lang="en-US" dirty="0" smtClean="0"/>
              <a:t>Path/Configure </a:t>
            </a:r>
            <a:r>
              <a:rPr lang="en-US" dirty="0"/>
              <a:t>Build </a:t>
            </a:r>
            <a:r>
              <a:rPr lang="en-US" dirty="0" smtClean="0"/>
              <a:t>Path.</a:t>
            </a:r>
          </a:p>
          <a:p>
            <a:endParaRPr lang="en-US" dirty="0"/>
          </a:p>
          <a:p>
            <a:endParaRPr lang="en-US" dirty="0" smtClean="0"/>
          </a:p>
          <a:p>
            <a:endParaRPr lang="en-US" dirty="0"/>
          </a:p>
          <a:p>
            <a:pPr marL="0" indent="0">
              <a:buNone/>
            </a:pPr>
            <a:endParaRPr lang="es-PE"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44" t="2243" r="7338" b="2564"/>
          <a:stretch/>
        </p:blipFill>
        <p:spPr bwMode="auto">
          <a:xfrm>
            <a:off x="6898783" y="103031"/>
            <a:ext cx="5293217" cy="3825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674" y="3348528"/>
            <a:ext cx="4937125"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Marcador de contenido 2"/>
          <p:cNvSpPr>
            <a:spLocks noGrp="1"/>
          </p:cNvSpPr>
          <p:nvPr>
            <p:ph sz="half" idx="1"/>
          </p:nvPr>
        </p:nvSpPr>
        <p:spPr>
          <a:xfrm>
            <a:off x="6898783" y="3786389"/>
            <a:ext cx="4878389" cy="2854614"/>
          </a:xfrm>
        </p:spPr>
        <p:txBody>
          <a:bodyPr>
            <a:normAutofit/>
          </a:bodyPr>
          <a:lstStyle/>
          <a:p>
            <a:endParaRPr lang="en-US" dirty="0"/>
          </a:p>
          <a:p>
            <a:r>
              <a:rPr lang="es-PE" dirty="0"/>
              <a:t> De  la  ventana  que  se  muestra,  en  la  pestaña  </a:t>
            </a:r>
            <a:r>
              <a:rPr lang="es-PE" dirty="0" err="1" smtClean="0"/>
              <a:t>Libraries</a:t>
            </a:r>
            <a:r>
              <a:rPr lang="es-PE" dirty="0" smtClean="0"/>
              <a:t>, seleccionamos </a:t>
            </a:r>
            <a:r>
              <a:rPr lang="es-PE" dirty="0"/>
              <a:t>el botón </a:t>
            </a:r>
            <a:r>
              <a:rPr lang="es-PE" dirty="0" err="1"/>
              <a:t>Add</a:t>
            </a:r>
            <a:r>
              <a:rPr lang="es-PE" dirty="0"/>
              <a:t> </a:t>
            </a:r>
            <a:r>
              <a:rPr lang="es-PE" dirty="0" err="1"/>
              <a:t>Jars</a:t>
            </a:r>
            <a:r>
              <a:rPr lang="es-PE" dirty="0"/>
              <a:t>  o  </a:t>
            </a:r>
            <a:r>
              <a:rPr lang="es-PE" dirty="0" err="1"/>
              <a:t>Add</a:t>
            </a:r>
            <a:r>
              <a:rPr lang="es-PE" dirty="0"/>
              <a:t> </a:t>
            </a:r>
            <a:r>
              <a:rPr lang="es-PE" dirty="0" err="1"/>
              <a:t>External</a:t>
            </a:r>
            <a:r>
              <a:rPr lang="es-PE" dirty="0"/>
              <a:t> </a:t>
            </a:r>
            <a:r>
              <a:rPr lang="es-PE" dirty="0" err="1"/>
              <a:t>JARs</a:t>
            </a:r>
            <a:r>
              <a:rPr lang="es-PE" dirty="0"/>
              <a:t>…</a:t>
            </a:r>
          </a:p>
          <a:p>
            <a:endParaRPr lang="es-PE" dirty="0"/>
          </a:p>
        </p:txBody>
      </p:sp>
      <p:sp>
        <p:nvSpPr>
          <p:cNvPr id="5" name="Flecha derecha 4"/>
          <p:cNvSpPr/>
          <p:nvPr/>
        </p:nvSpPr>
        <p:spPr>
          <a:xfrm>
            <a:off x="6220496" y="2015544"/>
            <a:ext cx="499986" cy="6632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Flecha derecha 7"/>
          <p:cNvSpPr/>
          <p:nvPr/>
        </p:nvSpPr>
        <p:spPr>
          <a:xfrm rot="10800000">
            <a:off x="6323527" y="4994765"/>
            <a:ext cx="575256" cy="6719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925590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4134" y="193515"/>
            <a:ext cx="9905998" cy="999903"/>
          </a:xfrm>
        </p:spPr>
        <p:txBody>
          <a:bodyPr/>
          <a:lstStyle/>
          <a:p>
            <a:r>
              <a:rPr lang="es-PE" b="1" dirty="0"/>
              <a:t>Agregar la Librería </a:t>
            </a:r>
            <a:r>
              <a:rPr lang="es-PE" b="1" dirty="0" err="1"/>
              <a:t>Junit</a:t>
            </a:r>
            <a:endParaRPr lang="es-PE" dirty="0"/>
          </a:p>
        </p:txBody>
      </p:sp>
      <p:sp>
        <p:nvSpPr>
          <p:cNvPr id="3" name="Marcador de contenido 2"/>
          <p:cNvSpPr>
            <a:spLocks noGrp="1"/>
          </p:cNvSpPr>
          <p:nvPr>
            <p:ph sz="half" idx="1"/>
          </p:nvPr>
        </p:nvSpPr>
        <p:spPr>
          <a:xfrm>
            <a:off x="326579" y="1455313"/>
            <a:ext cx="5525037" cy="5142988"/>
          </a:xfrm>
        </p:spPr>
        <p:txBody>
          <a:bodyPr>
            <a:normAutofit fontScale="92500" lnSpcReduction="20000"/>
          </a:bodyPr>
          <a:lstStyle/>
          <a:p>
            <a:r>
              <a:rPr lang="es-PE" dirty="0"/>
              <a:t>En  la  siguiente  ventana  seleccionamos  al  archivo  </a:t>
            </a:r>
            <a:r>
              <a:rPr lang="es-PE" dirty="0" err="1"/>
              <a:t>JRar</a:t>
            </a:r>
            <a:r>
              <a:rPr lang="es-PE" dirty="0"/>
              <a:t>  que descargamos al inicio. Clic en Abrir</a:t>
            </a:r>
            <a:r>
              <a:rPr lang="es-PE" dirty="0" smtClean="0"/>
              <a:t>.</a:t>
            </a:r>
          </a:p>
          <a:p>
            <a:r>
              <a:rPr lang="es-PE" dirty="0"/>
              <a:t>Finalmente clic en OK</a:t>
            </a:r>
            <a:r>
              <a:rPr lang="es-PE" dirty="0" smtClean="0"/>
              <a:t>.</a:t>
            </a:r>
          </a:p>
          <a:p>
            <a:pPr marL="0" indent="0">
              <a:buNone/>
            </a:pPr>
            <a:endParaRPr lang="es-PE" dirty="0"/>
          </a:p>
          <a:p>
            <a:endParaRPr lang="es-PE" dirty="0" smtClean="0"/>
          </a:p>
          <a:p>
            <a:r>
              <a:rPr lang="es-PE" dirty="0"/>
              <a:t>Con  esto  ya  tendríamos  agregado  la  librería  del  </a:t>
            </a:r>
            <a:r>
              <a:rPr lang="es-PE" dirty="0" err="1"/>
              <a:t>Junit</a:t>
            </a:r>
            <a:r>
              <a:rPr lang="es-PE" dirty="0"/>
              <a:t>.	Tal</a:t>
            </a:r>
          </a:p>
          <a:p>
            <a:r>
              <a:rPr lang="es-PE" dirty="0"/>
              <a:t>como lo muestra la siguiente figura:</a:t>
            </a:r>
          </a:p>
          <a:p>
            <a:endParaRPr lang="es-PE" dirty="0"/>
          </a:p>
          <a:p>
            <a:pPr marL="0" indent="0">
              <a:buNone/>
            </a:pPr>
            <a:r>
              <a:rPr lang="es-PE" dirty="0"/>
              <a:t/>
            </a:r>
            <a:br>
              <a:rPr lang="es-PE" dirty="0"/>
            </a:br>
            <a:endParaRPr lang="es-PE" dirty="0"/>
          </a:p>
          <a:p>
            <a:endParaRPr lang="es-PE"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2993" y="90484"/>
            <a:ext cx="4701931" cy="355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lecha derecha 4"/>
          <p:cNvSpPr/>
          <p:nvPr/>
        </p:nvSpPr>
        <p:spPr>
          <a:xfrm>
            <a:off x="5872766" y="1455313"/>
            <a:ext cx="450761" cy="6181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3527" y="3906515"/>
            <a:ext cx="4842456" cy="2598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lecha derecha 5"/>
          <p:cNvSpPr/>
          <p:nvPr/>
        </p:nvSpPr>
        <p:spPr>
          <a:xfrm>
            <a:off x="5872766" y="4198513"/>
            <a:ext cx="321972" cy="7469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41466597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half" idx="1"/>
          </p:nvPr>
        </p:nvSpPr>
        <p:spPr>
          <a:xfrm>
            <a:off x="1141410" y="109682"/>
            <a:ext cx="4878389" cy="2517608"/>
          </a:xfrm>
        </p:spPr>
        <p:txBody>
          <a:bodyPr>
            <a:normAutofit fontScale="92500"/>
          </a:bodyPr>
          <a:lstStyle/>
          <a:p>
            <a:r>
              <a:rPr lang="es-PE" dirty="0"/>
              <a:t>Ahora vamos a realizar una aplicación para ver el funcionamiento.</a:t>
            </a:r>
          </a:p>
          <a:p>
            <a:pPr marL="0" indent="0">
              <a:buNone/>
            </a:pPr>
            <a:r>
              <a:rPr lang="es-PE" b="1" dirty="0" smtClean="0"/>
              <a:t>File </a:t>
            </a:r>
            <a:r>
              <a:rPr lang="es-PE" b="1" dirty="0"/>
              <a:t>/ new / </a:t>
            </a:r>
            <a:r>
              <a:rPr lang="es-PE" b="1" dirty="0" err="1"/>
              <a:t>Junit</a:t>
            </a:r>
            <a:r>
              <a:rPr lang="es-PE" b="1" dirty="0"/>
              <a:t> Test</a:t>
            </a:r>
            <a:endParaRPr lang="es-PE" dirty="0"/>
          </a:p>
          <a:p>
            <a:pPr marL="0" indent="0">
              <a:buNone/>
            </a:pPr>
            <a:r>
              <a:rPr lang="es-PE" dirty="0"/>
              <a:t/>
            </a:r>
            <a:br>
              <a:rPr lang="es-PE" dirty="0"/>
            </a:br>
            <a:endParaRPr lang="es-PE"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029" y="2025797"/>
            <a:ext cx="6384320" cy="4436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9349" y="1343218"/>
            <a:ext cx="5385869" cy="5119140"/>
          </a:xfrm>
          <a:prstGeom prst="rect">
            <a:avLst/>
          </a:prstGeom>
        </p:spPr>
      </p:pic>
    </p:spTree>
    <p:extLst>
      <p:ext uri="{BB962C8B-B14F-4D97-AF65-F5344CB8AC3E}">
        <p14:creationId xmlns:p14="http://schemas.microsoft.com/office/powerpoint/2010/main" val="30618829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pic>
        <p:nvPicPr>
          <p:cNvPr id="5" name="Marcador de contenido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134686"/>
            <a:ext cx="4859785" cy="5603913"/>
          </a:xfrm>
        </p:spPr>
      </p:pic>
      <p:pic>
        <p:nvPicPr>
          <p:cNvPr id="6" name="Marcador de contenido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977743" y="-134686"/>
            <a:ext cx="4852556" cy="5606173"/>
          </a:xfrm>
        </p:spPr>
      </p:pic>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1442" y="5095629"/>
            <a:ext cx="3296110" cy="1762371"/>
          </a:xfrm>
          <a:prstGeom prst="rect">
            <a:avLst/>
          </a:prstGeom>
        </p:spPr>
      </p:pic>
    </p:spTree>
    <p:extLst>
      <p:ext uri="{BB962C8B-B14F-4D97-AF65-F5344CB8AC3E}">
        <p14:creationId xmlns:p14="http://schemas.microsoft.com/office/powerpoint/2010/main" val="38789433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2771" y="-128457"/>
            <a:ext cx="9905998" cy="1478570"/>
          </a:xfrm>
        </p:spPr>
        <p:txBody>
          <a:bodyPr/>
          <a:lstStyle/>
          <a:p>
            <a:r>
              <a:rPr lang="es-PE" dirty="0"/>
              <a:t>prueba con resultados exitosos</a:t>
            </a:r>
            <a:endParaRPr lang="es-PE" dirty="0"/>
          </a:p>
        </p:txBody>
      </p:sp>
      <p:pic>
        <p:nvPicPr>
          <p:cNvPr id="5" name="Marcador de contenido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27383" y="876855"/>
            <a:ext cx="6226366" cy="3179990"/>
          </a:xfrm>
        </p:spPr>
      </p:pic>
      <p:pic>
        <p:nvPicPr>
          <p:cNvPr id="6" name="Marcador de contenido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27383" y="4121999"/>
            <a:ext cx="7053337" cy="2766373"/>
          </a:xfrm>
        </p:spPr>
      </p:pic>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5723" y="876855"/>
            <a:ext cx="3591426" cy="5896798"/>
          </a:xfrm>
          <a:prstGeom prst="rect">
            <a:avLst/>
          </a:prstGeom>
        </p:spPr>
      </p:pic>
    </p:spTree>
    <p:extLst>
      <p:ext uri="{BB962C8B-B14F-4D97-AF65-F5344CB8AC3E}">
        <p14:creationId xmlns:p14="http://schemas.microsoft.com/office/powerpoint/2010/main" val="37795018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96715" y="0"/>
            <a:ext cx="9905998" cy="1478570"/>
          </a:xfrm>
        </p:spPr>
        <p:txBody>
          <a:bodyPr/>
          <a:lstStyle/>
          <a:p>
            <a:r>
              <a:rPr lang="es-PE" dirty="0"/>
              <a:t> prueba con resultados </a:t>
            </a:r>
            <a:r>
              <a:rPr lang="es-PE" dirty="0" smtClean="0"/>
              <a:t>fallidos</a:t>
            </a:r>
            <a:endParaRPr lang="es-PE" dirty="0"/>
          </a:p>
        </p:txBody>
      </p:sp>
      <p:pic>
        <p:nvPicPr>
          <p:cNvPr id="5" name="Marcador de contenido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5498" y="884035"/>
            <a:ext cx="6328333" cy="2601743"/>
          </a:xfrm>
        </p:spPr>
      </p:pic>
      <p:pic>
        <p:nvPicPr>
          <p:cNvPr id="6" name="Marcador de contenido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78672" y="3547213"/>
            <a:ext cx="6325159" cy="3381673"/>
          </a:xfrm>
        </p:spPr>
      </p:pic>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8722" y="113556"/>
            <a:ext cx="3929995" cy="6744444"/>
          </a:xfrm>
          <a:prstGeom prst="rect">
            <a:avLst/>
          </a:prstGeom>
        </p:spPr>
      </p:pic>
    </p:spTree>
    <p:extLst>
      <p:ext uri="{BB962C8B-B14F-4D97-AF65-F5344CB8AC3E}">
        <p14:creationId xmlns:p14="http://schemas.microsoft.com/office/powerpoint/2010/main" val="17730812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6800" y="2382003"/>
            <a:ext cx="9905998" cy="1478570"/>
          </a:xfrm>
        </p:spPr>
        <p:txBody>
          <a:bodyPr>
            <a:normAutofit/>
          </a:bodyPr>
          <a:lstStyle/>
          <a:p>
            <a:r>
              <a:rPr lang="es-PE" sz="7200" dirty="0" smtClean="0"/>
              <a:t>Gracias</a:t>
            </a:r>
            <a:endParaRPr lang="es-PE" sz="7200" dirty="0"/>
          </a:p>
        </p:txBody>
      </p:sp>
    </p:spTree>
    <p:extLst>
      <p:ext uri="{BB962C8B-B14F-4D97-AF65-F5344CB8AC3E}">
        <p14:creationId xmlns:p14="http://schemas.microsoft.com/office/powerpoint/2010/main" val="1735715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2" y="0"/>
            <a:ext cx="9905998" cy="1478570"/>
          </a:xfrm>
        </p:spPr>
        <p:txBody>
          <a:bodyPr/>
          <a:lstStyle/>
          <a:p>
            <a:r>
              <a:rPr lang="es-PE" dirty="0" smtClean="0"/>
              <a:t>Requisitos </a:t>
            </a:r>
            <a:r>
              <a:rPr lang="es-PE" dirty="0"/>
              <a:t>Generales del Cliente</a:t>
            </a:r>
          </a:p>
        </p:txBody>
      </p:sp>
      <p:sp>
        <p:nvSpPr>
          <p:cNvPr id="3" name="Marcador de contenido 2"/>
          <p:cNvSpPr>
            <a:spLocks noGrp="1"/>
          </p:cNvSpPr>
          <p:nvPr>
            <p:ph idx="1"/>
          </p:nvPr>
        </p:nvSpPr>
        <p:spPr>
          <a:xfrm>
            <a:off x="1141412" y="957943"/>
            <a:ext cx="9905999" cy="5562600"/>
          </a:xfrm>
        </p:spPr>
        <p:txBody>
          <a:bodyPr>
            <a:normAutofit/>
          </a:bodyPr>
          <a:lstStyle/>
          <a:p>
            <a:pPr lvl="0"/>
            <a:r>
              <a:rPr lang="es-PE" dirty="0"/>
              <a:t>Registro de pacientes con sus respectivas citas.</a:t>
            </a:r>
            <a:endParaRPr lang="es-PE" sz="1400" dirty="0"/>
          </a:p>
          <a:p>
            <a:pPr lvl="0"/>
            <a:r>
              <a:rPr lang="es-PE" dirty="0"/>
              <a:t>Generar las órdenes de laboratorio</a:t>
            </a:r>
            <a:r>
              <a:rPr lang="es-PE" dirty="0" smtClean="0"/>
              <a:t>.</a:t>
            </a:r>
            <a:endParaRPr lang="es-PE" sz="1400" dirty="0"/>
          </a:p>
          <a:p>
            <a:pPr lvl="0"/>
            <a:r>
              <a:rPr lang="es-PE" dirty="0"/>
              <a:t>Generar los recibos de pagos.</a:t>
            </a:r>
            <a:endParaRPr lang="es-PE" sz="1400" dirty="0"/>
          </a:p>
          <a:p>
            <a:pPr lvl="0"/>
            <a:r>
              <a:rPr lang="es-PE" dirty="0"/>
              <a:t>Control de Pacientes.</a:t>
            </a:r>
            <a:endParaRPr lang="es-PE" sz="1400" dirty="0"/>
          </a:p>
          <a:p>
            <a:pPr lvl="0"/>
            <a:r>
              <a:rPr lang="es-PE" dirty="0"/>
              <a:t>Consulta de historias </a:t>
            </a:r>
            <a:r>
              <a:rPr lang="es-PE" dirty="0" smtClean="0"/>
              <a:t>médicas.</a:t>
            </a:r>
            <a:endParaRPr lang="es-PE" sz="1400" dirty="0" smtClean="0"/>
          </a:p>
          <a:p>
            <a:pPr lvl="0"/>
            <a:r>
              <a:rPr lang="es-PE" dirty="0" smtClean="0"/>
              <a:t>Cotización </a:t>
            </a:r>
            <a:r>
              <a:rPr lang="es-PE" dirty="0"/>
              <a:t>de presupuestos de acuerdo al tratamiento del paciente.</a:t>
            </a:r>
            <a:endParaRPr lang="es-PE" sz="1400" dirty="0"/>
          </a:p>
          <a:p>
            <a:pPr lvl="0"/>
            <a:r>
              <a:rPr lang="es-PE" dirty="0" smtClean="0"/>
              <a:t>Consulta de tratamientos realizados.</a:t>
            </a:r>
            <a:endParaRPr lang="es-PE" sz="1400" dirty="0"/>
          </a:p>
          <a:p>
            <a:pPr lvl="0"/>
            <a:r>
              <a:rPr lang="es-PE" dirty="0"/>
              <a:t>Consulta </a:t>
            </a:r>
            <a:r>
              <a:rPr lang="es-PE" dirty="0" smtClean="0"/>
              <a:t>de </a:t>
            </a:r>
            <a:r>
              <a:rPr lang="es-PE" dirty="0"/>
              <a:t>pagos realizados por los pacientes.</a:t>
            </a:r>
            <a:endParaRPr lang="es-PE" sz="1400" dirty="0"/>
          </a:p>
          <a:p>
            <a:pPr lvl="0"/>
            <a:r>
              <a:rPr lang="es-PE" dirty="0" smtClean="0"/>
              <a:t>Historial </a:t>
            </a:r>
            <a:r>
              <a:rPr lang="es-PE" dirty="0"/>
              <a:t>de pagos y citas.</a:t>
            </a:r>
            <a:endParaRPr lang="es-PE" sz="1400" dirty="0"/>
          </a:p>
          <a:p>
            <a:pPr marL="0" lvl="1" indent="0">
              <a:buNone/>
            </a:pPr>
            <a:endParaRPr lang="es-PE" dirty="0"/>
          </a:p>
        </p:txBody>
      </p:sp>
      <p:sp>
        <p:nvSpPr>
          <p:cNvPr id="4" name="AutoShape 2" descr="Resultado de imagen para requisitos"/>
          <p:cNvSpPr>
            <a:spLocks noChangeAspect="1" noChangeArrowheads="1"/>
          </p:cNvSpPr>
          <p:nvPr/>
        </p:nvSpPr>
        <p:spPr bwMode="auto">
          <a:xfrm>
            <a:off x="9266918" y="192382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5" name="Imagen 4"/>
          <p:cNvPicPr>
            <a:picLocks noChangeAspect="1"/>
          </p:cNvPicPr>
          <p:nvPr/>
        </p:nvPicPr>
        <p:blipFill>
          <a:blip r:embed="rId2"/>
          <a:stretch>
            <a:fillRect/>
          </a:stretch>
        </p:blipFill>
        <p:spPr>
          <a:xfrm>
            <a:off x="8732835" y="1238023"/>
            <a:ext cx="2314575" cy="1981200"/>
          </a:xfrm>
          <a:prstGeom prst="rect">
            <a:avLst/>
          </a:prstGeom>
        </p:spPr>
      </p:pic>
    </p:spTree>
    <p:extLst>
      <p:ext uri="{BB962C8B-B14F-4D97-AF65-F5344CB8AC3E}">
        <p14:creationId xmlns:p14="http://schemas.microsoft.com/office/powerpoint/2010/main" val="551054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fontScale="90000"/>
          </a:bodyPr>
          <a:lstStyle/>
          <a:p>
            <a:r>
              <a:rPr lang="es-ES" b="1" dirty="0"/>
              <a:t>ESPECIFICACION DE CASO DE USO: Generar Cita</a:t>
            </a:r>
            <a:r>
              <a:rPr lang="es-PE" dirty="0"/>
              <a:t/>
            </a:r>
            <a:br>
              <a:rPr lang="es-PE" dirty="0"/>
            </a:br>
            <a:endParaRPr lang="es-PE" dirty="0"/>
          </a:p>
        </p:txBody>
      </p:sp>
      <p:pic>
        <p:nvPicPr>
          <p:cNvPr id="4" name="Marcador de contenido 3" descr="C:\Users\home\Desktop\mockup.png"/>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602846" y="2249488"/>
            <a:ext cx="3955520" cy="3541712"/>
          </a:xfrm>
          <a:prstGeom prst="rect">
            <a:avLst/>
          </a:prstGeom>
          <a:noFill/>
          <a:ln>
            <a:noFill/>
          </a:ln>
        </p:spPr>
      </p:pic>
      <p:sp>
        <p:nvSpPr>
          <p:cNvPr id="6" name="Marcador de contenido 5"/>
          <p:cNvSpPr>
            <a:spLocks noGrp="1"/>
          </p:cNvSpPr>
          <p:nvPr>
            <p:ph sz="half" idx="2"/>
          </p:nvPr>
        </p:nvSpPr>
        <p:spPr/>
        <p:txBody>
          <a:bodyPr/>
          <a:lstStyle/>
          <a:p>
            <a:pPr marL="0" lvl="0" indent="0">
              <a:buNone/>
            </a:pPr>
            <a:r>
              <a:rPr lang="es-ES" b="1" dirty="0"/>
              <a:t>Breve descripción: </a:t>
            </a:r>
            <a:endParaRPr lang="es-ES" b="1" dirty="0" smtClean="0"/>
          </a:p>
          <a:p>
            <a:pPr marL="0" lvl="0" indent="0">
              <a:buNone/>
            </a:pPr>
            <a:r>
              <a:rPr lang="es-ES" dirty="0" smtClean="0"/>
              <a:t>Este </a:t>
            </a:r>
            <a:r>
              <a:rPr lang="es-ES" dirty="0"/>
              <a:t>caso de uso permite al auxiliar programar una cita para un paciente.</a:t>
            </a:r>
            <a:endParaRPr lang="es-PE" dirty="0"/>
          </a:p>
          <a:p>
            <a:endParaRPr lang="es-PE" dirty="0"/>
          </a:p>
        </p:txBody>
      </p:sp>
    </p:spTree>
    <p:extLst>
      <p:ext uri="{BB962C8B-B14F-4D97-AF65-F5344CB8AC3E}">
        <p14:creationId xmlns:p14="http://schemas.microsoft.com/office/powerpoint/2010/main" val="3812511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es-ES" b="1" dirty="0"/>
              <a:t>Especificación de caso de uso: Generar </a:t>
            </a:r>
            <a:r>
              <a:rPr lang="es-ES" b="1" dirty="0" smtClean="0"/>
              <a:t>COMPROBANTE DE PAGO</a:t>
            </a:r>
            <a:endParaRPr lang="es-PE" dirty="0"/>
          </a:p>
        </p:txBody>
      </p:sp>
      <p:sp>
        <p:nvSpPr>
          <p:cNvPr id="2" name="Marcador de contenido 1"/>
          <p:cNvSpPr>
            <a:spLocks noGrp="1"/>
          </p:cNvSpPr>
          <p:nvPr>
            <p:ph sz="half" idx="1"/>
          </p:nvPr>
        </p:nvSpPr>
        <p:spPr/>
        <p:txBody>
          <a:bodyPr/>
          <a:lstStyle/>
          <a:p>
            <a:pPr marL="0" indent="0">
              <a:buNone/>
            </a:pPr>
            <a:r>
              <a:rPr lang="es-ES" b="1" dirty="0" smtClean="0"/>
              <a:t>Breve descripción</a:t>
            </a:r>
            <a:r>
              <a:rPr lang="es-ES" b="1" dirty="0"/>
              <a:t>: </a:t>
            </a:r>
            <a:endParaRPr lang="es-ES" b="1" dirty="0" smtClean="0"/>
          </a:p>
          <a:p>
            <a:pPr marL="0" indent="0">
              <a:buNone/>
            </a:pPr>
            <a:r>
              <a:rPr lang="es-ES" dirty="0" smtClean="0"/>
              <a:t>El </a:t>
            </a:r>
            <a:r>
              <a:rPr lang="es-ES" dirty="0"/>
              <a:t>caso de uso permite al cajero poder generar el comprobante de pago del paciente al sistema.</a:t>
            </a:r>
            <a:endParaRPr lang="es-PE" dirty="0"/>
          </a:p>
          <a:p>
            <a:endParaRPr lang="es-PE" dirty="0"/>
          </a:p>
        </p:txBody>
      </p:sp>
      <p:pic>
        <p:nvPicPr>
          <p:cNvPr id="7" name="0 Imagen"/>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6193971" y="1948543"/>
            <a:ext cx="3876791" cy="3842657"/>
          </a:xfrm>
          <a:prstGeom prst="rect">
            <a:avLst/>
          </a:prstGeom>
        </p:spPr>
      </p:pic>
    </p:spTree>
    <p:extLst>
      <p:ext uri="{BB962C8B-B14F-4D97-AF65-F5344CB8AC3E}">
        <p14:creationId xmlns:p14="http://schemas.microsoft.com/office/powerpoint/2010/main" val="4205981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1141413" y="370113"/>
            <a:ext cx="9905998" cy="1796143"/>
          </a:xfrm>
        </p:spPr>
        <p:txBody>
          <a:bodyPr>
            <a:normAutofit/>
          </a:bodyPr>
          <a:lstStyle/>
          <a:p>
            <a:r>
              <a:rPr lang="es-ES" b="1" dirty="0"/>
              <a:t>Especificación de caso de uso: Generar orden de </a:t>
            </a:r>
            <a:r>
              <a:rPr lang="es-ES" b="1" dirty="0" smtClean="0"/>
              <a:t>pago</a:t>
            </a:r>
            <a:r>
              <a:rPr lang="es-PE" dirty="0"/>
              <a:t/>
            </a:r>
            <a:br>
              <a:rPr lang="es-PE" dirty="0"/>
            </a:br>
            <a:endParaRPr lang="es-PE" dirty="0"/>
          </a:p>
        </p:txBody>
      </p:sp>
      <p:sp>
        <p:nvSpPr>
          <p:cNvPr id="6" name="Marcador de contenido 5"/>
          <p:cNvSpPr>
            <a:spLocks noGrp="1"/>
          </p:cNvSpPr>
          <p:nvPr>
            <p:ph sz="half" idx="2"/>
          </p:nvPr>
        </p:nvSpPr>
        <p:spPr/>
        <p:txBody>
          <a:bodyPr/>
          <a:lstStyle/>
          <a:p>
            <a:pPr marL="0" lvl="0" indent="0">
              <a:buNone/>
            </a:pPr>
            <a:r>
              <a:rPr lang="es-ES" b="1" dirty="0" smtClean="0"/>
              <a:t>Breve descripción:</a:t>
            </a:r>
            <a:endParaRPr lang="es-PE" dirty="0"/>
          </a:p>
          <a:p>
            <a:pPr marL="0" indent="0">
              <a:buNone/>
            </a:pPr>
            <a:r>
              <a:rPr lang="es-ES" dirty="0"/>
              <a:t>El caso de uso permite al auxiliar del odontólogo registrar aquellas intervenciones y atenciones que se han brindado al paciente luego de concluir su cita.</a:t>
            </a:r>
            <a:endParaRPr lang="es-PE" dirty="0"/>
          </a:p>
          <a:p>
            <a:endParaRPr lang="es-PE" dirty="0"/>
          </a:p>
        </p:txBody>
      </p:sp>
      <p:pic>
        <p:nvPicPr>
          <p:cNvPr id="7" name="0 Imagen"/>
          <p:cNvPicPr>
            <a:picLocks noGrp="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317171" y="2249488"/>
            <a:ext cx="3745040" cy="3541712"/>
          </a:xfrm>
          <a:prstGeom prst="rect">
            <a:avLst/>
          </a:prstGeom>
        </p:spPr>
      </p:pic>
    </p:spTree>
    <p:extLst>
      <p:ext uri="{BB962C8B-B14F-4D97-AF65-F5344CB8AC3E}">
        <p14:creationId xmlns:p14="http://schemas.microsoft.com/office/powerpoint/2010/main" val="2134052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es-ES" b="1" dirty="0"/>
              <a:t>ESPECIFICACION DE CASO DE USO: Generar Historial Clínico</a:t>
            </a:r>
            <a:endParaRPr lang="es-PE" dirty="0"/>
          </a:p>
        </p:txBody>
      </p:sp>
      <p:sp>
        <p:nvSpPr>
          <p:cNvPr id="2" name="Marcador de contenido 1"/>
          <p:cNvSpPr>
            <a:spLocks noGrp="1"/>
          </p:cNvSpPr>
          <p:nvPr>
            <p:ph sz="half" idx="1"/>
          </p:nvPr>
        </p:nvSpPr>
        <p:spPr/>
        <p:txBody>
          <a:bodyPr/>
          <a:lstStyle/>
          <a:p>
            <a:pPr marL="0" indent="0">
              <a:buNone/>
            </a:pPr>
            <a:r>
              <a:rPr lang="es-ES" b="1" dirty="0" smtClean="0"/>
              <a:t>Breve descripción</a:t>
            </a:r>
            <a:r>
              <a:rPr lang="es-ES" b="1" dirty="0"/>
              <a:t>: </a:t>
            </a:r>
            <a:endParaRPr lang="es-ES" b="1" dirty="0" smtClean="0"/>
          </a:p>
          <a:p>
            <a:pPr marL="0" indent="0">
              <a:buNone/>
            </a:pPr>
            <a:r>
              <a:rPr lang="es-ES" dirty="0" smtClean="0"/>
              <a:t>Este </a:t>
            </a:r>
            <a:r>
              <a:rPr lang="es-ES" dirty="0"/>
              <a:t>caso de uso permite al auxiliar poder generar el historial clínico a cada paciente.</a:t>
            </a:r>
            <a:endParaRPr lang="es-PE" dirty="0"/>
          </a:p>
        </p:txBody>
      </p:sp>
      <p:pic>
        <p:nvPicPr>
          <p:cNvPr id="6" name="0 Imagen"/>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6411686" y="1915886"/>
            <a:ext cx="3752466" cy="3875314"/>
          </a:xfrm>
          <a:prstGeom prst="rect">
            <a:avLst/>
          </a:prstGeom>
        </p:spPr>
      </p:pic>
    </p:spTree>
    <p:extLst>
      <p:ext uri="{BB962C8B-B14F-4D97-AF65-F5344CB8AC3E}">
        <p14:creationId xmlns:p14="http://schemas.microsoft.com/office/powerpoint/2010/main" val="42855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1141413" y="370113"/>
            <a:ext cx="9905998" cy="1796143"/>
          </a:xfrm>
        </p:spPr>
        <p:txBody>
          <a:bodyPr>
            <a:normAutofit/>
          </a:bodyPr>
          <a:lstStyle/>
          <a:p>
            <a:r>
              <a:rPr lang="es-PE" b="1" dirty="0"/>
              <a:t>ESPECIFICACIÓN DE CASO DE USO: Actualizar Historial </a:t>
            </a:r>
            <a:r>
              <a:rPr lang="es-PE" b="1" dirty="0" smtClean="0"/>
              <a:t>Clínico</a:t>
            </a:r>
            <a:r>
              <a:rPr lang="es-PE" dirty="0"/>
              <a:t/>
            </a:r>
            <a:br>
              <a:rPr lang="es-PE" dirty="0"/>
            </a:br>
            <a:endParaRPr lang="es-PE" dirty="0"/>
          </a:p>
        </p:txBody>
      </p:sp>
      <p:sp>
        <p:nvSpPr>
          <p:cNvPr id="6" name="Marcador de contenido 5"/>
          <p:cNvSpPr>
            <a:spLocks noGrp="1"/>
          </p:cNvSpPr>
          <p:nvPr>
            <p:ph sz="half" idx="2"/>
          </p:nvPr>
        </p:nvSpPr>
        <p:spPr/>
        <p:txBody>
          <a:bodyPr/>
          <a:lstStyle/>
          <a:p>
            <a:pPr marL="0" indent="0">
              <a:buNone/>
            </a:pPr>
            <a:r>
              <a:rPr lang="es-PE" b="1" dirty="0"/>
              <a:t>Breve descripción</a:t>
            </a:r>
            <a:endParaRPr lang="es-PE" dirty="0"/>
          </a:p>
          <a:p>
            <a:pPr marL="0" indent="0">
              <a:buNone/>
            </a:pPr>
            <a:r>
              <a:rPr lang="es-PE" dirty="0"/>
              <a:t>El caso de uso permite al auxiliar actualizar el historial clínico del  paciente.</a:t>
            </a:r>
          </a:p>
          <a:p>
            <a:endParaRPr lang="es-PE" dirty="0"/>
          </a:p>
        </p:txBody>
      </p:sp>
      <p:pic>
        <p:nvPicPr>
          <p:cNvPr id="8" name="0 Imagen"/>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a:xfrm>
            <a:off x="1273628" y="1981057"/>
            <a:ext cx="4299857" cy="4078571"/>
          </a:xfrm>
          <a:prstGeom prst="rect">
            <a:avLst/>
          </a:prstGeom>
        </p:spPr>
      </p:pic>
    </p:spTree>
    <p:extLst>
      <p:ext uri="{BB962C8B-B14F-4D97-AF65-F5344CB8AC3E}">
        <p14:creationId xmlns:p14="http://schemas.microsoft.com/office/powerpoint/2010/main" val="196962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Resumen del sistema </a:t>
            </a:r>
            <a:endParaRPr lang="es-PE" dirty="0"/>
          </a:p>
        </p:txBody>
      </p:sp>
      <p:sp>
        <p:nvSpPr>
          <p:cNvPr id="3" name="Marcador de contenido 2"/>
          <p:cNvSpPr>
            <a:spLocks noGrp="1"/>
          </p:cNvSpPr>
          <p:nvPr>
            <p:ph idx="1"/>
          </p:nvPr>
        </p:nvSpPr>
        <p:spPr/>
        <p:txBody>
          <a:bodyPr>
            <a:normAutofit/>
          </a:bodyPr>
          <a:lstStyle/>
          <a:p>
            <a:pPr algn="just"/>
            <a:r>
              <a:rPr lang="es-PE" dirty="0"/>
              <a:t>Desarrollo de un Software para una clínica odontológica llamada </a:t>
            </a:r>
            <a:r>
              <a:rPr lang="es-PE" dirty="0" err="1"/>
              <a:t>Karisma</a:t>
            </a:r>
            <a:r>
              <a:rPr lang="es-PE" dirty="0"/>
              <a:t>, el cual tiene como propósito controlar y mejorar el largo proceso administrativo que se realiza en cada uno de sus pacientes.</a:t>
            </a:r>
          </a:p>
          <a:p>
            <a:pPr algn="just"/>
            <a:r>
              <a:rPr lang="es-PE" dirty="0"/>
              <a:t>Actualmente se hace de forma manual, siendo nuestro objetivo principal, reducir tiempos administrativos al momento de generar citas, para pacientes nuevos, consultar citas y cotizar presupuestos de pago.</a:t>
            </a:r>
          </a:p>
          <a:p>
            <a:pPr marL="0" indent="0">
              <a:buNone/>
            </a:pPr>
            <a:endParaRPr lang="es-PE" dirty="0"/>
          </a:p>
        </p:txBody>
      </p:sp>
    </p:spTree>
    <p:extLst>
      <p:ext uri="{BB962C8B-B14F-4D97-AF65-F5344CB8AC3E}">
        <p14:creationId xmlns:p14="http://schemas.microsoft.com/office/powerpoint/2010/main" val="35383597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Circuito</Template>
  <TotalTime>229</TotalTime>
  <Words>714</Words>
  <Application>Microsoft Office PowerPoint</Application>
  <PresentationFormat>Panorámica</PresentationFormat>
  <Paragraphs>88</Paragraphs>
  <Slides>27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27</vt:i4>
      </vt:variant>
    </vt:vector>
  </HeadingPairs>
  <TitlesOfParts>
    <vt:vector size="32" baseType="lpstr">
      <vt:lpstr>Arial</vt:lpstr>
      <vt:lpstr>Trebuchet MS</vt:lpstr>
      <vt:lpstr>Tw Cen MT</vt:lpstr>
      <vt:lpstr>Tw Cen MT (Cuerpo)</vt:lpstr>
      <vt:lpstr>Circuito</vt:lpstr>
      <vt:lpstr>Sistema de Atención odontológica</vt:lpstr>
      <vt:lpstr>DESCRIPCIÓN DEL PRODUCTO</vt:lpstr>
      <vt:lpstr>Requisitos Generales del Cliente</vt:lpstr>
      <vt:lpstr>ESPECIFICACION DE CASO DE USO: Generar Cita </vt:lpstr>
      <vt:lpstr>Especificación de caso de uso: Generar COMPROBANTE DE PAGO</vt:lpstr>
      <vt:lpstr>Especificación de caso de uso: Generar orden de pago </vt:lpstr>
      <vt:lpstr>ESPECIFICACION DE CASO DE USO: Generar Historial Clínico</vt:lpstr>
      <vt:lpstr>ESPECIFICACIÓN DE CASO DE USO: Actualizar Historial Clínico </vt:lpstr>
      <vt:lpstr>Resumen del sistema </vt:lpstr>
      <vt:lpstr>Generar Cita </vt:lpstr>
      <vt:lpstr>Presentación de PowerPoint</vt:lpstr>
      <vt:lpstr>Presentación de PowerPoint</vt:lpstr>
      <vt:lpstr>Presentación de PowerPoint</vt:lpstr>
      <vt:lpstr>Presentación de PowerPoint</vt:lpstr>
      <vt:lpstr>Presentación de PowerPoint</vt:lpstr>
      <vt:lpstr>casuística</vt:lpstr>
      <vt:lpstr>PRUEBAS UNITARIAS </vt:lpstr>
      <vt:lpstr>JUNIT </vt:lpstr>
      <vt:lpstr>JUNIT</vt:lpstr>
      <vt:lpstr>Instalación de JUNIT </vt:lpstr>
      <vt:lpstr>Agregar la Librería Junit </vt:lpstr>
      <vt:lpstr>Agregar la Librería Junit</vt:lpstr>
      <vt:lpstr>Presentación de PowerPoint</vt:lpstr>
      <vt:lpstr>Presentación de PowerPoint</vt:lpstr>
      <vt:lpstr>prueba con resultados exitosos</vt:lpstr>
      <vt:lpstr> prueba con resultados fallidos</vt:lpstr>
      <vt:lpstr>Gracias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Toshiba-User</cp:lastModifiedBy>
  <cp:revision>22</cp:revision>
  <dcterms:created xsi:type="dcterms:W3CDTF">2015-03-14T14:46:20Z</dcterms:created>
  <dcterms:modified xsi:type="dcterms:W3CDTF">2015-03-27T20:17:32Z</dcterms:modified>
</cp:coreProperties>
</file>