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2.jpg" ContentType="image/jpeg"/>
  <Override PartName="/ppt/media/image13.jpg" ContentType="image/jpeg"/>
  <Override PartName="/ppt/media/image17.jpg" ContentType="image/jpeg"/>
  <Override PartName="/ppt/media/image18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1" r:id="rId10"/>
    <p:sldId id="267" r:id="rId11"/>
    <p:sldId id="278" r:id="rId12"/>
    <p:sldId id="279" r:id="rId13"/>
    <p:sldId id="269" r:id="rId14"/>
    <p:sldId id="272" r:id="rId15"/>
    <p:sldId id="273" r:id="rId16"/>
    <p:sldId id="277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Sistema de Atención odontológica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080305"/>
          </a:xfrm>
        </p:spPr>
        <p:txBody>
          <a:bodyPr/>
          <a:lstStyle/>
          <a:p>
            <a:r>
              <a:rPr lang="es-PE" dirty="0" smtClean="0"/>
              <a:t>Integrantes: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 smtClean="0"/>
              <a:t>BOLIJE JONSHICH, CRISTIAN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 smtClean="0"/>
              <a:t>Flores colcas, </a:t>
            </a:r>
            <a:r>
              <a:rPr lang="es-PE" dirty="0" err="1" smtClean="0"/>
              <a:t>jefferson</a:t>
            </a:r>
            <a:endParaRPr lang="es-P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 smtClean="0"/>
              <a:t>MEJIA DEL CARPIO, CRISTHIAN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15111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Generar Cita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16" y="1598149"/>
            <a:ext cx="8736683" cy="4825492"/>
          </a:xfrm>
        </p:spPr>
      </p:pic>
    </p:spTree>
    <p:extLst>
      <p:ext uri="{BB962C8B-B14F-4D97-AF65-F5344CB8AC3E}">
        <p14:creationId xmlns:p14="http://schemas.microsoft.com/office/powerpoint/2010/main" val="396344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618518"/>
            <a:ext cx="9411794" cy="5640613"/>
          </a:xfrm>
        </p:spPr>
      </p:pic>
    </p:spTree>
    <p:extLst>
      <p:ext uri="{BB962C8B-B14F-4D97-AF65-F5344CB8AC3E}">
        <p14:creationId xmlns:p14="http://schemas.microsoft.com/office/powerpoint/2010/main" val="3047241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528035"/>
            <a:ext cx="9905997" cy="5589430"/>
          </a:xfrm>
        </p:spPr>
      </p:pic>
    </p:spTree>
    <p:extLst>
      <p:ext uri="{BB962C8B-B14F-4D97-AF65-F5344CB8AC3E}">
        <p14:creationId xmlns:p14="http://schemas.microsoft.com/office/powerpoint/2010/main" val="3207524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41410" y="1669143"/>
            <a:ext cx="9906001" cy="47751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sz="4400" i="1" dirty="0">
                <a:latin typeface="Tw Cen MT (Cuerpo)"/>
                <a:cs typeface="Arial" panose="020B0604020202020204" pitchFamily="34" charset="0"/>
              </a:rPr>
              <a:t>Está destinada para ser usada por las Pequeñas Organizaciones  para  establecer procesos para implementar cualquier enfoque o metodología de desarrollo.</a:t>
            </a:r>
          </a:p>
          <a:p>
            <a:endParaRPr lang="es-ES" sz="4400" i="1" dirty="0">
              <a:latin typeface="Tw Cen MT (Cuerpo)"/>
              <a:cs typeface="Arial" panose="020B0604020202020204" pitchFamily="34" charset="0"/>
            </a:endParaRPr>
          </a:p>
          <a:p>
            <a:r>
              <a:rPr lang="es-ES" sz="4400" i="1" dirty="0">
                <a:latin typeface="Tw Cen MT (Cuerpo)"/>
                <a:cs typeface="Arial" panose="020B0604020202020204" pitchFamily="34" charset="0"/>
              </a:rPr>
              <a:t>Por ejemplo: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4400" i="1" dirty="0">
                <a:latin typeface="Tw Cen MT (Cuerpo)"/>
                <a:cs typeface="Arial" panose="020B0604020202020204" pitchFamily="34" charset="0"/>
              </a:rPr>
              <a:t>Ágil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4400" i="1" dirty="0">
                <a:latin typeface="Tw Cen MT (Cuerpo)"/>
                <a:cs typeface="Arial" panose="020B0604020202020204" pitchFamily="34" charset="0"/>
              </a:rPr>
              <a:t>Evolutivo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4400" i="1" dirty="0">
                <a:latin typeface="Tw Cen MT (Cuerpo)"/>
                <a:cs typeface="Arial" panose="020B0604020202020204" pitchFamily="34" charset="0"/>
              </a:rPr>
              <a:t>Incremental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4400" i="1" dirty="0">
                <a:latin typeface="Tw Cen MT (Cuerpo)"/>
                <a:cs typeface="Arial" panose="020B0604020202020204" pitchFamily="34" charset="0"/>
              </a:rPr>
              <a:t>Desarrollo dirigido por pruebas basado en las necesidades de las  Pequeñas Organizaciones.</a:t>
            </a:r>
            <a:endParaRPr lang="en-US" sz="4400" dirty="0">
              <a:latin typeface="Tw Cen MT (Cuerpo)"/>
            </a:endParaRPr>
          </a:p>
          <a:p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95" y="0"/>
            <a:ext cx="9906002" cy="150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7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1" y="167758"/>
            <a:ext cx="9905998" cy="1478570"/>
          </a:xfrm>
        </p:spPr>
        <p:txBody>
          <a:bodyPr/>
          <a:lstStyle/>
          <a:p>
            <a:endParaRPr lang="es-PE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91" y="1538513"/>
            <a:ext cx="4453878" cy="5194879"/>
          </a:xfrm>
        </p:spPr>
      </p:pic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91" y="373989"/>
            <a:ext cx="7143650" cy="958293"/>
          </a:xfr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112" y="5523548"/>
            <a:ext cx="5334744" cy="120984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112" y="1538513"/>
            <a:ext cx="5353797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0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6" y="391886"/>
            <a:ext cx="6333890" cy="6074229"/>
          </a:xfrm>
        </p:spPr>
      </p:pic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576" y="2097088"/>
            <a:ext cx="5479257" cy="2648857"/>
          </a:xfrm>
        </p:spPr>
      </p:pic>
    </p:spTree>
    <p:extLst>
      <p:ext uri="{BB962C8B-B14F-4D97-AF65-F5344CB8AC3E}">
        <p14:creationId xmlns:p14="http://schemas.microsoft.com/office/powerpoint/2010/main" val="325885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0"/>
            <a:ext cx="9905998" cy="638629"/>
          </a:xfrm>
        </p:spPr>
        <p:txBody>
          <a:bodyPr/>
          <a:lstStyle/>
          <a:p>
            <a:r>
              <a:rPr lang="es-PE" dirty="0" smtClean="0"/>
              <a:t>casuística</a:t>
            </a:r>
            <a:endParaRPr lang="es-PE" dirty="0"/>
          </a:p>
        </p:txBody>
      </p:sp>
      <p:sp>
        <p:nvSpPr>
          <p:cNvPr id="4" name="Marcador de contenido 2"/>
          <p:cNvSpPr>
            <a:spLocks noGrp="1"/>
          </p:cNvSpPr>
          <p:nvPr>
            <p:ph sz="half" idx="1"/>
          </p:nvPr>
        </p:nvSpPr>
        <p:spPr>
          <a:xfrm>
            <a:off x="1012818" y="638629"/>
            <a:ext cx="10034590" cy="4976561"/>
          </a:xfrm>
        </p:spPr>
        <p:txBody>
          <a:bodyPr>
            <a:normAutofit/>
          </a:bodyPr>
          <a:lstStyle/>
          <a:p>
            <a:r>
              <a:rPr lang="es-PE" dirty="0" smtClean="0"/>
              <a:t>El modulo permitirá ingresar una cita, buscando el odontólogo por disponibilidad, al paciente por DNI.</a:t>
            </a:r>
          </a:p>
          <a:p>
            <a:r>
              <a:rPr lang="es-PE" dirty="0" smtClean="0"/>
              <a:t>Al grabar está cambiará a un estado “A” que significa en “atención” y el odontólogo cambiará a estado “O” de ocupado.</a:t>
            </a:r>
          </a:p>
          <a:p>
            <a:r>
              <a:rPr lang="es-PE" dirty="0" smtClean="0"/>
              <a:t>En caso de que no se encuentre el paciente, se podrá registrarlo.</a:t>
            </a:r>
          </a:p>
        </p:txBody>
      </p:sp>
    </p:spTree>
    <p:extLst>
      <p:ext uri="{BB962C8B-B14F-4D97-AF65-F5344CB8AC3E}">
        <p14:creationId xmlns:p14="http://schemas.microsoft.com/office/powerpoint/2010/main" val="3603818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2382003"/>
            <a:ext cx="9905998" cy="1478570"/>
          </a:xfrm>
        </p:spPr>
        <p:txBody>
          <a:bodyPr>
            <a:normAutofit/>
          </a:bodyPr>
          <a:lstStyle/>
          <a:p>
            <a:r>
              <a:rPr lang="es-PE" sz="7200" dirty="0" smtClean="0"/>
              <a:t>Gracias</a:t>
            </a:r>
            <a:endParaRPr lang="es-PE" sz="7200" dirty="0"/>
          </a:p>
        </p:txBody>
      </p:sp>
    </p:spTree>
    <p:extLst>
      <p:ext uri="{BB962C8B-B14F-4D97-AF65-F5344CB8AC3E}">
        <p14:creationId xmlns:p14="http://schemas.microsoft.com/office/powerpoint/2010/main" val="173571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DESCRIPCIÓN DEL PRODUCTO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PE" dirty="0" smtClean="0"/>
              <a:t>EL Sistema </a:t>
            </a:r>
            <a:r>
              <a:rPr lang="es-PE" dirty="0"/>
              <a:t>de Atención </a:t>
            </a:r>
            <a:r>
              <a:rPr lang="es-PE" dirty="0" smtClean="0"/>
              <a:t>odontológica es un sistema de ayuda para la gestión de pacientes de clínicas odontológicas.</a:t>
            </a:r>
          </a:p>
          <a:p>
            <a:pPr marL="0" indent="0" algn="just">
              <a:buNone/>
            </a:pPr>
            <a:r>
              <a:rPr lang="es-PE" dirty="0" smtClean="0"/>
              <a:t>Este sistema se ha construido a partir de las necesidades del cliente por lo cual la automatización de procesos del negocio requiere de cierto grado de cambios a los que el personal debe adaptarse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6193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s-PE" dirty="0" smtClean="0"/>
              <a:t>Requisitos </a:t>
            </a:r>
            <a:r>
              <a:rPr lang="es-PE" dirty="0"/>
              <a:t>Generales del Cliente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957943"/>
            <a:ext cx="9905999" cy="5562600"/>
          </a:xfrm>
        </p:spPr>
        <p:txBody>
          <a:bodyPr>
            <a:normAutofit/>
          </a:bodyPr>
          <a:lstStyle/>
          <a:p>
            <a:pPr lvl="0"/>
            <a:r>
              <a:rPr lang="es-PE" dirty="0"/>
              <a:t>Registro de pacientes con sus respectivas citas.</a:t>
            </a:r>
            <a:endParaRPr lang="es-PE" sz="1400" dirty="0"/>
          </a:p>
          <a:p>
            <a:pPr lvl="0"/>
            <a:r>
              <a:rPr lang="es-PE" dirty="0"/>
              <a:t>Generar las órdenes de laboratorio</a:t>
            </a:r>
            <a:r>
              <a:rPr lang="es-PE" dirty="0" smtClean="0"/>
              <a:t>.</a:t>
            </a:r>
            <a:endParaRPr lang="es-PE" sz="1400" dirty="0"/>
          </a:p>
          <a:p>
            <a:pPr lvl="0"/>
            <a:r>
              <a:rPr lang="es-PE" dirty="0"/>
              <a:t>Generar los recibos de pagos.</a:t>
            </a:r>
            <a:endParaRPr lang="es-PE" sz="1400" dirty="0"/>
          </a:p>
          <a:p>
            <a:pPr lvl="0"/>
            <a:r>
              <a:rPr lang="es-PE" dirty="0"/>
              <a:t>Control de Pacientes.</a:t>
            </a:r>
            <a:endParaRPr lang="es-PE" sz="1400" dirty="0"/>
          </a:p>
          <a:p>
            <a:pPr lvl="0"/>
            <a:r>
              <a:rPr lang="es-PE" dirty="0"/>
              <a:t>Consulta de historias </a:t>
            </a:r>
            <a:r>
              <a:rPr lang="es-PE" dirty="0" smtClean="0"/>
              <a:t>médicas.</a:t>
            </a:r>
            <a:endParaRPr lang="es-PE" sz="1400" dirty="0" smtClean="0"/>
          </a:p>
          <a:p>
            <a:pPr lvl="0"/>
            <a:r>
              <a:rPr lang="es-PE" dirty="0" smtClean="0"/>
              <a:t>Cotización </a:t>
            </a:r>
            <a:r>
              <a:rPr lang="es-PE" dirty="0"/>
              <a:t>de presupuestos de acuerdo al tratamiento del paciente.</a:t>
            </a:r>
            <a:endParaRPr lang="es-PE" sz="1400" dirty="0"/>
          </a:p>
          <a:p>
            <a:pPr lvl="0"/>
            <a:r>
              <a:rPr lang="es-PE" dirty="0" smtClean="0"/>
              <a:t>Consulta de tratamientos realizados.</a:t>
            </a:r>
            <a:endParaRPr lang="es-PE" sz="1400" dirty="0"/>
          </a:p>
          <a:p>
            <a:pPr lvl="0"/>
            <a:r>
              <a:rPr lang="es-PE" dirty="0"/>
              <a:t>Consulta </a:t>
            </a:r>
            <a:r>
              <a:rPr lang="es-PE" dirty="0" smtClean="0"/>
              <a:t>de </a:t>
            </a:r>
            <a:r>
              <a:rPr lang="es-PE" dirty="0"/>
              <a:t>pagos realizados por los pacientes.</a:t>
            </a:r>
            <a:endParaRPr lang="es-PE" sz="1400" dirty="0"/>
          </a:p>
          <a:p>
            <a:pPr lvl="0"/>
            <a:r>
              <a:rPr lang="es-PE" dirty="0" smtClean="0"/>
              <a:t>Historial </a:t>
            </a:r>
            <a:r>
              <a:rPr lang="es-PE" dirty="0"/>
              <a:t>de pagos y citas.</a:t>
            </a:r>
            <a:endParaRPr lang="es-PE" sz="1400" dirty="0"/>
          </a:p>
          <a:p>
            <a:pPr marL="0" lvl="1" indent="0">
              <a:buNone/>
            </a:pPr>
            <a:endParaRPr lang="es-PE" dirty="0"/>
          </a:p>
        </p:txBody>
      </p:sp>
      <p:sp>
        <p:nvSpPr>
          <p:cNvPr id="4" name="AutoShape 2" descr="Resultado de imagen para requisitos"/>
          <p:cNvSpPr>
            <a:spLocks noChangeAspect="1" noChangeArrowheads="1"/>
          </p:cNvSpPr>
          <p:nvPr/>
        </p:nvSpPr>
        <p:spPr bwMode="auto">
          <a:xfrm>
            <a:off x="9266918" y="192382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835" y="1238023"/>
            <a:ext cx="23145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5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ESPECIFICACION DE CASO DE USO: Generar Cita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pic>
        <p:nvPicPr>
          <p:cNvPr id="4" name="Marcador de contenido 3" descr="C:\Users\home\Desktop\mockup.png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2846" y="2249488"/>
            <a:ext cx="3955520" cy="35417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ES" b="1" dirty="0"/>
              <a:t>Breve descripción: </a:t>
            </a:r>
            <a:endParaRPr lang="es-ES" b="1" dirty="0" smtClean="0"/>
          </a:p>
          <a:p>
            <a:pPr marL="0" lvl="0" indent="0">
              <a:buNone/>
            </a:pPr>
            <a:r>
              <a:rPr lang="es-ES" dirty="0" smtClean="0"/>
              <a:t>Este </a:t>
            </a:r>
            <a:r>
              <a:rPr lang="es-ES" dirty="0"/>
              <a:t>caso de uso permite al auxiliar programar una cita para un paciente.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1251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Especificación de caso de uso: Generar </a:t>
            </a:r>
            <a:r>
              <a:rPr lang="es-ES" b="1" dirty="0" smtClean="0"/>
              <a:t>COMPROBANTE DE PAGO</a:t>
            </a:r>
            <a:endParaRPr lang="es-PE" dirty="0"/>
          </a:p>
        </p:txBody>
      </p:sp>
      <p:sp>
        <p:nvSpPr>
          <p:cNvPr id="2" name="Marcador de contenido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smtClean="0"/>
              <a:t>Breve descripción</a:t>
            </a:r>
            <a:r>
              <a:rPr lang="es-ES" b="1" dirty="0"/>
              <a:t>: </a:t>
            </a:r>
            <a:endParaRPr lang="es-ES" b="1" dirty="0" smtClean="0"/>
          </a:p>
          <a:p>
            <a:pPr marL="0" indent="0">
              <a:buNone/>
            </a:pPr>
            <a:r>
              <a:rPr lang="es-ES" dirty="0" smtClean="0"/>
              <a:t>El </a:t>
            </a:r>
            <a:r>
              <a:rPr lang="es-ES" dirty="0"/>
              <a:t>caso de uso permite al cajero poder generar el comprobante de pago del paciente al sistema.</a:t>
            </a:r>
            <a:endParaRPr lang="es-PE" dirty="0"/>
          </a:p>
          <a:p>
            <a:endParaRPr lang="es-PE" dirty="0"/>
          </a:p>
        </p:txBody>
      </p:sp>
      <p:pic>
        <p:nvPicPr>
          <p:cNvPr id="7" name="0 Imagen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971" y="1948543"/>
            <a:ext cx="3876791" cy="384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81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141413" y="370113"/>
            <a:ext cx="9905998" cy="1796143"/>
          </a:xfrm>
        </p:spPr>
        <p:txBody>
          <a:bodyPr>
            <a:normAutofit/>
          </a:bodyPr>
          <a:lstStyle/>
          <a:p>
            <a:r>
              <a:rPr lang="es-ES" b="1" dirty="0"/>
              <a:t>Especificación de caso de uso: Generar orden de </a:t>
            </a:r>
            <a:r>
              <a:rPr lang="es-ES" b="1" dirty="0" smtClean="0"/>
              <a:t>pago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ES" b="1" dirty="0" smtClean="0"/>
              <a:t>Breve descripción:</a:t>
            </a:r>
            <a:endParaRPr lang="es-PE" dirty="0"/>
          </a:p>
          <a:p>
            <a:pPr marL="0" indent="0">
              <a:buNone/>
            </a:pPr>
            <a:r>
              <a:rPr lang="es-ES" dirty="0"/>
              <a:t>El caso de uso permite al auxiliar del odontólogo registrar aquellas intervenciones y atenciones que se han brindado al paciente luego de concluir su cita.</a:t>
            </a:r>
            <a:endParaRPr lang="es-PE" dirty="0"/>
          </a:p>
          <a:p>
            <a:endParaRPr lang="es-PE" dirty="0"/>
          </a:p>
        </p:txBody>
      </p:sp>
      <p:pic>
        <p:nvPicPr>
          <p:cNvPr id="7" name="0 Imagen"/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71" y="2249488"/>
            <a:ext cx="3745040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52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ESPECIFICACION DE CASO DE USO: Generar Historial Clínico</a:t>
            </a:r>
            <a:endParaRPr lang="es-PE" dirty="0"/>
          </a:p>
        </p:txBody>
      </p:sp>
      <p:sp>
        <p:nvSpPr>
          <p:cNvPr id="2" name="Marcador de contenido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smtClean="0"/>
              <a:t>Breve descripción</a:t>
            </a:r>
            <a:r>
              <a:rPr lang="es-ES" b="1" dirty="0"/>
              <a:t>: </a:t>
            </a:r>
            <a:endParaRPr lang="es-ES" b="1" dirty="0" smtClean="0"/>
          </a:p>
          <a:p>
            <a:pPr marL="0" indent="0">
              <a:buNone/>
            </a:pPr>
            <a:r>
              <a:rPr lang="es-ES" dirty="0" smtClean="0"/>
              <a:t>Este </a:t>
            </a:r>
            <a:r>
              <a:rPr lang="es-ES" dirty="0"/>
              <a:t>caso de uso permite al auxiliar poder generar el historial clínico a cada paciente.</a:t>
            </a:r>
            <a:endParaRPr lang="es-PE" dirty="0"/>
          </a:p>
        </p:txBody>
      </p:sp>
      <p:pic>
        <p:nvPicPr>
          <p:cNvPr id="6" name="0 Imagen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686" y="1915886"/>
            <a:ext cx="3752466" cy="387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141413" y="370113"/>
            <a:ext cx="9905998" cy="1796143"/>
          </a:xfrm>
        </p:spPr>
        <p:txBody>
          <a:bodyPr>
            <a:normAutofit/>
          </a:bodyPr>
          <a:lstStyle/>
          <a:p>
            <a:r>
              <a:rPr lang="es-PE" b="1" dirty="0"/>
              <a:t>ESPECIFICACIÓN DE CASO DE USO: Actualizar Historial </a:t>
            </a:r>
            <a:r>
              <a:rPr lang="es-PE" b="1" dirty="0" smtClean="0"/>
              <a:t>Clínico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b="1" dirty="0"/>
              <a:t>Breve descripción</a:t>
            </a:r>
            <a:endParaRPr lang="es-PE" dirty="0"/>
          </a:p>
          <a:p>
            <a:pPr marL="0" indent="0">
              <a:buNone/>
            </a:pPr>
            <a:r>
              <a:rPr lang="es-PE" dirty="0"/>
              <a:t>El caso de uso permite al auxiliar actualizar el historial clínico del  paciente.</a:t>
            </a:r>
          </a:p>
          <a:p>
            <a:endParaRPr lang="es-PE" dirty="0"/>
          </a:p>
        </p:txBody>
      </p:sp>
      <p:pic>
        <p:nvPicPr>
          <p:cNvPr id="8" name="0 Imagen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628" y="1981057"/>
            <a:ext cx="4299857" cy="407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2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Resumen del sistema 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/>
              <a:t>Desarrollo de un Software para una clínica odontológica llamada </a:t>
            </a:r>
            <a:r>
              <a:rPr lang="es-PE" dirty="0" err="1"/>
              <a:t>Karisma</a:t>
            </a:r>
            <a:r>
              <a:rPr lang="es-PE" dirty="0"/>
              <a:t>, el cual tiene como propósito controlar y mejorar el largo proceso administrativo que se realiza en cada uno de sus pacientes.</a:t>
            </a:r>
          </a:p>
          <a:p>
            <a:pPr algn="just"/>
            <a:r>
              <a:rPr lang="es-PE" dirty="0"/>
              <a:t>Actualmente se hace de forma manual, siendo nuestro objetivo principal, reducir tiempos administrativos al momento de generar citas, para pacientes nuevos, consultar citas y cotizar presupuestos de pago.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38359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126</TotalTime>
  <Words>458</Words>
  <Application>Microsoft Office PowerPoint</Application>
  <PresentationFormat>Panorámica</PresentationFormat>
  <Paragraphs>50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Trebuchet MS</vt:lpstr>
      <vt:lpstr>Tw Cen MT</vt:lpstr>
      <vt:lpstr>Tw Cen MT (Cuerpo)</vt:lpstr>
      <vt:lpstr>Circuito</vt:lpstr>
      <vt:lpstr>Sistema de Atención odontológica</vt:lpstr>
      <vt:lpstr>DESCRIPCIÓN DEL PRODUCTO</vt:lpstr>
      <vt:lpstr>Requisitos Generales del Cliente</vt:lpstr>
      <vt:lpstr>ESPECIFICACION DE CASO DE USO: Generar Cita </vt:lpstr>
      <vt:lpstr>Especificación de caso de uso: Generar COMPROBANTE DE PAGO</vt:lpstr>
      <vt:lpstr>Especificación de caso de uso: Generar orden de pago </vt:lpstr>
      <vt:lpstr>ESPECIFICACION DE CASO DE USO: Generar Historial Clínico</vt:lpstr>
      <vt:lpstr>ESPECIFICACIÓN DE CASO DE USO: Actualizar Historial Clínico </vt:lpstr>
      <vt:lpstr>Resumen del sistema </vt:lpstr>
      <vt:lpstr>Generar Cita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casuística</vt:lpstr>
      <vt:lpstr>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Cristian Gustavo Bolije Jonshich</cp:lastModifiedBy>
  <cp:revision>16</cp:revision>
  <dcterms:created xsi:type="dcterms:W3CDTF">2015-03-14T14:46:20Z</dcterms:created>
  <dcterms:modified xsi:type="dcterms:W3CDTF">2015-03-21T15:14:18Z</dcterms:modified>
</cp:coreProperties>
</file>