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5" r:id="rId3"/>
    <p:sldId id="310" r:id="rId4"/>
    <p:sldId id="311" r:id="rId5"/>
    <p:sldId id="312" r:id="rId6"/>
    <p:sldId id="313" r:id="rId7"/>
    <p:sldId id="314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144" y="4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4/4/2015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09836" y="1124744"/>
            <a:ext cx="9637710" cy="2016224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5400" b="0" i="0" spc="100" baseline="0" dirty="0" smtClean="0">
                <a:solidFill>
                  <a:schemeClr val="tx1"/>
                </a:solidFill>
                <a:latin typeface="Corbel"/>
                <a:ea typeface="+mj-ea"/>
                <a:cs typeface="+mj-cs"/>
              </a:rPr>
              <a:t>SISTEMA DE ATENCIÓN ODONTOLÓGICA</a:t>
            </a:r>
            <a:endParaRPr lang="es-ES" sz="54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909836" y="3645024"/>
            <a:ext cx="8229600" cy="1584176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s-ES" sz="2000" b="0" i="0" spc="200" baseline="0" dirty="0" smtClean="0">
                <a:solidFill>
                  <a:srgbClr val="56C5FF"/>
                </a:solidFill>
              </a:rPr>
              <a:t>Integrantes:</a:t>
            </a:r>
          </a:p>
          <a:p>
            <a:pPr marL="0" indent="0" algn="l">
              <a:spcBef>
                <a:spcPts val="0"/>
              </a:spcBef>
              <a:buNone/>
            </a:pPr>
            <a:endParaRPr lang="es-ES" sz="2000" b="0" i="0" spc="200" baseline="0" dirty="0" smtClean="0">
              <a:solidFill>
                <a:srgbClr val="56C5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BOLIJE JONSHICH, CRISTIAN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Flores colcas, </a:t>
            </a:r>
            <a:r>
              <a:rPr lang="es-PE" dirty="0" smtClean="0"/>
              <a:t>Jefferson</a:t>
            </a:r>
            <a:endParaRPr lang="es-P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MEJIA DEL CARPIO, CRISTHIAN</a:t>
            </a:r>
          </a:p>
          <a:p>
            <a:pPr marL="0" indent="0" algn="l">
              <a:spcBef>
                <a:spcPts val="0"/>
              </a:spcBef>
              <a:buNone/>
            </a:pPr>
            <a:endParaRPr lang="es-ES" sz="2000" b="0" i="0" spc="200" baseline="0" dirty="0">
              <a:solidFill>
                <a:srgbClr val="56C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es-ES" sz="3600" b="0" i="0" spc="100" baseline="0" dirty="0" smtClean="0">
                <a:solidFill>
                  <a:schemeClr val="tx1"/>
                </a:solidFill>
                <a:latin typeface="Corbel"/>
                <a:ea typeface="+mj-ea"/>
                <a:cs typeface="+mj-cs"/>
              </a:rPr>
              <a:t>CASOS DE PRUEBA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48337"/>
          </a:xfrm>
        </p:spPr>
        <p:txBody>
          <a:bodyPr>
            <a:normAutofit/>
          </a:bodyPr>
          <a:lstStyle/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s-MX" sz="2000" dirty="0" smtClean="0">
                <a:latin typeface="+mj-lt"/>
              </a:rPr>
              <a:t>ES UN CONJUNTO DE CONDICIONES O VARIABLES BAJO LAS CUÁLES SE PUEDE COMPROBAR SI UN MODULO O APLICACIÓN ES PARCIAL O COMPLETAMENTE SATISFACTORIA.</a:t>
            </a:r>
          </a:p>
          <a:p>
            <a:pPr marL="223200" lvl="1" indent="-223200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ES" sz="2200" dirty="0" smtClean="0">
                <a:latin typeface="+mj-lt"/>
              </a:rPr>
              <a:t>ESPECIFICA EL ESTADO Y AMBIENTE DEL PROGRAMA ANTES DE EJECUTAR LA PRUEBA, LAS ENTRADAS A LA PRUEBA Y EL RESULTADO ESPERADO.</a:t>
            </a:r>
            <a:endParaRPr lang="es-MX" sz="2000" dirty="0" smtClean="0">
              <a:latin typeface="+mj-lt"/>
            </a:endParaRPr>
          </a:p>
          <a:p>
            <a:pPr marL="223200" indent="-223200">
              <a:buClr>
                <a:srgbClr val="56C5FF"/>
              </a:buClr>
              <a:buFont typeface="Arial"/>
              <a:buChar char="•"/>
            </a:pPr>
            <a:r>
              <a:rPr lang="es-MX" sz="2000" dirty="0" smtClean="0">
                <a:latin typeface="+mj-lt"/>
              </a:rPr>
              <a:t> GENERALMENTE POSEEN LA SIGUIENTE ESTRUCTURA:</a:t>
            </a:r>
          </a:p>
          <a:p>
            <a:pPr marL="462912" lvl="1" indent="-223200">
              <a:buClr>
                <a:srgbClr val="56C5FF"/>
              </a:buClr>
              <a:buFont typeface="Arial"/>
              <a:buChar char="•"/>
            </a:pPr>
            <a:r>
              <a:rPr lang="es-MX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INTRODUCCIÓN: </a:t>
            </a:r>
            <a:r>
              <a:rPr lang="es-MX" sz="1600" dirty="0" smtClean="0">
                <a:latin typeface="+mj-lt"/>
              </a:rPr>
              <a:t>CONTIENE INFORMACIÓN GENERAL DEL CASO DE PRUEBA</a:t>
            </a:r>
          </a:p>
          <a:p>
            <a:pPr marL="462912" lvl="1" indent="-223200">
              <a:buClr>
                <a:srgbClr val="56C5FF"/>
              </a:buClr>
              <a:buFont typeface="Arial"/>
              <a:buChar char="•"/>
            </a:pPr>
            <a:r>
              <a:rPr lang="es-MX" sz="1600" b="0" i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ACTIVIDAD DEL CASO DE PRUEBA: </a:t>
            </a:r>
            <a:r>
              <a:rPr lang="es-MX" sz="1600" b="0" i="0" dirty="0" smtClean="0">
                <a:latin typeface="+mj-lt"/>
              </a:rPr>
              <a:t>FASE DE CONFIGURACIÓN Y EJECUCIÓN DE LA PRUEBA</a:t>
            </a:r>
          </a:p>
          <a:p>
            <a:pPr marL="462912" lvl="1" indent="-223200">
              <a:buClr>
                <a:srgbClr val="56C5FF"/>
              </a:buClr>
              <a:buFont typeface="Arial"/>
              <a:buChar char="•"/>
            </a:pPr>
            <a:r>
              <a:rPr lang="es-MX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RESULTADOS:</a:t>
            </a:r>
            <a:r>
              <a:rPr lang="es-MX" sz="1600" dirty="0" smtClean="0">
                <a:latin typeface="+mj-lt"/>
              </a:rPr>
              <a:t>SE RECOPILAN LOS RESULTADOS, TANTO LOS ESPERADOS COMO LOS OBTENIDOS. A SU VEZ SE REALIZA UN INFORME DE LA SERVERIDAD DEL IMPACTO QUE PUEDA PRESENTAR EL DEFECTO DEL MODULO O SISTEMA, SI ES REQUERIDO SE ESTABLECE UN SEGUIMIENTO.</a:t>
            </a:r>
            <a:endParaRPr lang="es-ES" sz="1600" b="0" i="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7948" y="332656"/>
            <a:ext cx="8692399" cy="108012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COMPLEJIDAD CICLOMATICA</a:t>
            </a:r>
            <a:endParaRPr lang="en-U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17948" y="1594297"/>
            <a:ext cx="8687333" cy="4248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se basa en el diagrama de flujo determinado por las estructuras de control de un determinado código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PROPORCIONA UNA IDEA DE LA COMPLEJIDAD DE UN CASO DE 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SIRVE ADEMÁS PARA </a:t>
            </a:r>
            <a:r>
              <a:rPr lang="en-US" dirty="0" err="1" smtClean="0">
                <a:solidFill>
                  <a:schemeClr val="tx1"/>
                </a:solidFill>
              </a:rPr>
              <a:t>calculaR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 err="1" smtClean="0">
                <a:solidFill>
                  <a:schemeClr val="tx1"/>
                </a:solidFill>
              </a:rPr>
              <a:t>número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minimo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escenarios</a:t>
            </a:r>
            <a:r>
              <a:rPr lang="en-US" dirty="0" smtClean="0">
                <a:solidFill>
                  <a:schemeClr val="tx1"/>
                </a:solidFill>
              </a:rPr>
              <a:t> A PROBAR.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SEGÚN </a:t>
            </a:r>
            <a:r>
              <a:rPr lang="en-US" dirty="0" err="1" smtClean="0">
                <a:solidFill>
                  <a:schemeClr val="tx1"/>
                </a:solidFill>
              </a:rPr>
              <a:t>Mc,caBE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calculada</a:t>
            </a:r>
            <a:r>
              <a:rPr lang="en-US" dirty="0" smtClean="0">
                <a:solidFill>
                  <a:schemeClr val="tx1"/>
                </a:solidFill>
              </a:rPr>
              <a:t> la cc se </a:t>
            </a:r>
            <a:r>
              <a:rPr lang="en-US" dirty="0" err="1" smtClean="0">
                <a:solidFill>
                  <a:schemeClr val="tx1"/>
                </a:solidFill>
              </a:rPr>
              <a:t>puede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determinar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 err="1" smtClean="0">
                <a:solidFill>
                  <a:schemeClr val="tx1"/>
                </a:solidFill>
              </a:rPr>
              <a:t>riesgo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probar</a:t>
            </a:r>
            <a:r>
              <a:rPr lang="en-US" dirty="0" smtClean="0">
                <a:solidFill>
                  <a:schemeClr val="tx1"/>
                </a:solidFill>
              </a:rPr>
              <a:t> el cu </a:t>
            </a:r>
            <a:r>
              <a:rPr lang="en-US" dirty="0" err="1" smtClean="0">
                <a:solidFill>
                  <a:schemeClr val="tx1"/>
                </a:solidFill>
              </a:rPr>
              <a:t>según</a:t>
            </a:r>
            <a:r>
              <a:rPr lang="en-US" dirty="0" smtClean="0">
                <a:solidFill>
                  <a:schemeClr val="tx1"/>
                </a:solidFill>
              </a:rPr>
              <a:t> la </a:t>
            </a:r>
            <a:r>
              <a:rPr lang="en-US" dirty="0" err="1" smtClean="0">
                <a:solidFill>
                  <a:schemeClr val="tx1"/>
                </a:solidFill>
              </a:rPr>
              <a:t>siguiente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5224809"/>
            <a:ext cx="4200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9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8564" y="188640"/>
            <a:ext cx="9144001" cy="1371600"/>
          </a:xfrm>
        </p:spPr>
        <p:txBody>
          <a:bodyPr/>
          <a:lstStyle/>
          <a:p>
            <a:pPr algn="ctr"/>
            <a:r>
              <a:rPr lang="es-MX" dirty="0" smtClean="0"/>
              <a:t>GRAFO </a:t>
            </a:r>
            <a:endParaRPr lang="en-US" dirty="0"/>
          </a:p>
        </p:txBody>
      </p:sp>
      <p:pic>
        <p:nvPicPr>
          <p:cNvPr id="3080" name="Picture 8" descr="http://carlopecchia.eu/uploads/2009/02/cyclomatic-example_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1772816"/>
            <a:ext cx="468052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texto 2"/>
          <p:cNvSpPr txBox="1">
            <a:spLocks/>
          </p:cNvSpPr>
          <p:nvPr/>
        </p:nvSpPr>
        <p:spPr>
          <a:xfrm>
            <a:off x="261764" y="1772816"/>
            <a:ext cx="6768752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s-MX" dirty="0" smtClean="0"/>
              <a:t>GRÁFICO QUE NOS PERMITE PLASMAR LOS DIFERENTES CAMINOS QUE TOMA EL MODULO O CU SEGÚN DURANTE SU EJECUCIÓN. </a:t>
            </a:r>
            <a:endParaRPr lang="es-MX" dirty="0"/>
          </a:p>
          <a:p>
            <a:pPr marL="342900" indent="-342900" algn="just"/>
            <a:r>
              <a:rPr lang="es-MX" dirty="0" smtClean="0"/>
              <a:t>GENERALMENTE SUELE INCLUIR DOS NODOS ESPECIALES UNO DE ENTRADA Y UNO DE SALIDA, LOS CUALES NO SON CONTADOS EN LAS FORMULAS.</a:t>
            </a:r>
            <a:endParaRPr lang="en-US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47346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6" y="404664"/>
            <a:ext cx="8692399" cy="936104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FORMULAS PARA HALLA LA C.C.</a:t>
            </a:r>
            <a:endParaRPr lang="en-U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6300" y="1772816"/>
            <a:ext cx="6768752" cy="165618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/>
              <a:t>POR ARISTAS Y NODOS (A-N+2):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SE RESTAN EL NÚMERO DE NODOS A LA CANTIDAD DE ARISTAS, SIN CONTAR LAS QUE CONECTAN EL INICIO Y FIN DEL GRAFO, AL RESULTADO DE ESTE SE LE SUMA 2.</a:t>
            </a:r>
          </a:p>
          <a:p>
            <a:endParaRPr lang="es-MX" dirty="0" smtClean="0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5086300" y="3861048"/>
            <a:ext cx="6768752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/>
              <a:t>POR regiones(r+1):</a:t>
            </a:r>
            <a:r>
              <a:rPr lang="en-US" dirty="0" smtClean="0"/>
              <a:t> </a:t>
            </a:r>
            <a:r>
              <a:rPr lang="es-MX" dirty="0" smtClean="0">
                <a:solidFill>
                  <a:schemeClr val="tx1"/>
                </a:solidFill>
              </a:rPr>
              <a:t>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adiciona</a:t>
            </a:r>
            <a:r>
              <a:rPr lang="en-US" dirty="0" smtClean="0">
                <a:solidFill>
                  <a:schemeClr val="tx1"/>
                </a:solidFill>
              </a:rPr>
              <a:t> 1 al </a:t>
            </a:r>
            <a:r>
              <a:rPr lang="en-US" dirty="0" err="1" smtClean="0">
                <a:solidFill>
                  <a:schemeClr val="tx1"/>
                </a:solidFill>
              </a:rPr>
              <a:t>número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regiones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grafo</a:t>
            </a:r>
            <a:r>
              <a:rPr lang="en-US" dirty="0" smtClean="0">
                <a:solidFill>
                  <a:schemeClr val="tx1"/>
                </a:solidFill>
              </a:rPr>
              <a:t>. Las </a:t>
            </a:r>
            <a:r>
              <a:rPr lang="en-US" dirty="0" err="1" smtClean="0">
                <a:solidFill>
                  <a:schemeClr val="tx1"/>
                </a:solidFill>
              </a:rPr>
              <a:t>regiones</a:t>
            </a:r>
            <a:r>
              <a:rPr lang="en-US" dirty="0" smtClean="0">
                <a:solidFill>
                  <a:schemeClr val="tx1"/>
                </a:solidFill>
              </a:rPr>
              <a:t> son el </a:t>
            </a:r>
            <a:r>
              <a:rPr lang="en-US" dirty="0" err="1" smtClean="0">
                <a:solidFill>
                  <a:schemeClr val="tx1"/>
                </a:solidFill>
              </a:rPr>
              <a:t>área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cerrada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formada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la </a:t>
            </a:r>
            <a:r>
              <a:rPr lang="en-US" dirty="0" err="1" smtClean="0">
                <a:solidFill>
                  <a:schemeClr val="tx1"/>
                </a:solidFill>
              </a:rPr>
              <a:t>unión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nodos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 la </a:t>
            </a:r>
            <a:r>
              <a:rPr lang="en-US" dirty="0" err="1" smtClean="0">
                <a:solidFill>
                  <a:schemeClr val="tx1"/>
                </a:solidFill>
              </a:rPr>
              <a:t>figura</a:t>
            </a:r>
            <a:r>
              <a:rPr lang="en-US" dirty="0" smtClean="0">
                <a:solidFill>
                  <a:schemeClr val="tx1"/>
                </a:solidFill>
              </a:rPr>
              <a:t> r1,r2 y r3 son </a:t>
            </a:r>
            <a:r>
              <a:rPr lang="en-US" dirty="0" err="1" smtClean="0">
                <a:solidFill>
                  <a:schemeClr val="tx1"/>
                </a:solidFill>
              </a:rPr>
              <a:t>regiones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s-MX" dirty="0" smtClean="0"/>
          </a:p>
        </p:txBody>
      </p:sp>
      <p:pic>
        <p:nvPicPr>
          <p:cNvPr id="5122" name="Picture 2" descr="http://www.softwaretestinggenius.com/photos/wbt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658966"/>
            <a:ext cx="3096344" cy="48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43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 txBox="1">
            <a:spLocks/>
          </p:cNvSpPr>
          <p:nvPr/>
        </p:nvSpPr>
        <p:spPr>
          <a:xfrm>
            <a:off x="1053852" y="548680"/>
            <a:ext cx="5112568" cy="5256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/>
              <a:t>POR nodos predicados (np+1): </a:t>
            </a:r>
            <a:r>
              <a:rPr lang="en-US" dirty="0" smtClean="0">
                <a:solidFill>
                  <a:schemeClr val="tx1"/>
                </a:solidFill>
              </a:rPr>
              <a:t>se </a:t>
            </a:r>
            <a:r>
              <a:rPr lang="en-US" dirty="0" err="1" smtClean="0">
                <a:solidFill>
                  <a:schemeClr val="tx1"/>
                </a:solidFill>
              </a:rPr>
              <a:t>adiciona</a:t>
            </a:r>
            <a:r>
              <a:rPr lang="en-US" dirty="0" smtClean="0">
                <a:solidFill>
                  <a:schemeClr val="tx1"/>
                </a:solidFill>
              </a:rPr>
              <a:t> 1 al </a:t>
            </a:r>
            <a:r>
              <a:rPr lang="en-US" dirty="0" err="1" smtClean="0">
                <a:solidFill>
                  <a:schemeClr val="tx1"/>
                </a:solidFill>
              </a:rPr>
              <a:t>número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nodos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predicados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grafo</a:t>
            </a:r>
            <a:r>
              <a:rPr lang="en-US" dirty="0" smtClean="0">
                <a:solidFill>
                  <a:schemeClr val="tx1"/>
                </a:solidFill>
              </a:rPr>
              <a:t>. Los </a:t>
            </a:r>
            <a:r>
              <a:rPr lang="en-US" dirty="0" err="1" smtClean="0">
                <a:solidFill>
                  <a:schemeClr val="tx1"/>
                </a:solidFill>
              </a:rPr>
              <a:t>nodos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predicados</a:t>
            </a:r>
            <a:r>
              <a:rPr lang="en-US" dirty="0" smtClean="0">
                <a:solidFill>
                  <a:schemeClr val="tx1"/>
                </a:solidFill>
              </a:rPr>
              <a:t> son los </a:t>
            </a:r>
            <a:r>
              <a:rPr lang="en-US" dirty="0" err="1" smtClean="0">
                <a:solidFill>
                  <a:schemeClr val="tx1"/>
                </a:solidFill>
              </a:rPr>
              <a:t>nodos</a:t>
            </a:r>
            <a:r>
              <a:rPr lang="en-US" dirty="0" smtClean="0">
                <a:solidFill>
                  <a:schemeClr val="tx1"/>
                </a:solidFill>
              </a:rPr>
              <a:t> en los </a:t>
            </a:r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comienza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bifurcación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 EL GRÁFICO b, C, G, H, J Y N SON NODOS PREDICADOS</a:t>
            </a:r>
          </a:p>
          <a:p>
            <a:endParaRPr lang="es-MX" dirty="0" smtClean="0"/>
          </a:p>
        </p:txBody>
      </p:sp>
      <p:pic>
        <p:nvPicPr>
          <p:cNvPr id="4098" name="Picture 2" descr="https://encrypted-tbn3.gstatic.com/images?q=tbn:ANd9GcTYwk7HBculmJE_nNWreLIINYY_AN6kpxEBpVU374vH3ByOdJi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541175"/>
            <a:ext cx="3096344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4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(panorámica)</Template>
  <TotalTime>0</TotalTime>
  <Words>373</Words>
  <Application>Microsoft Office PowerPoint</Application>
  <PresentationFormat>Personalizado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SISTEMA DE ATENCIÓN ODONTOLÓGICA</vt:lpstr>
      <vt:lpstr>CASOS DE PRUEBA</vt:lpstr>
      <vt:lpstr>COMPLEJIDAD CICLOMATICA</vt:lpstr>
      <vt:lpstr>GRAFO </vt:lpstr>
      <vt:lpstr>FORMULAS PARA HALLA LA C.C.</vt:lpstr>
      <vt:lpstr>Presentación de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2015-04-04T05:29:17Z</dcterms:created>
  <dcterms:modified xsi:type="dcterms:W3CDTF">2015-04-04T06:32:27Z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