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57" r:id="rId5"/>
    <p:sldId id="258" r:id="rId6"/>
    <p:sldId id="259" r:id="rId7"/>
    <p:sldId id="260"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1" d="100"/>
          <a:sy n="61" d="100"/>
        </p:scale>
        <p:origin x="81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364C1-9852-0C56-F974-E0FF6D8166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B586FA-9EAF-74E7-E838-1C51B7D860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33001B5-61EC-2338-E1F3-E180636C53FE}"/>
              </a:ext>
            </a:extLst>
          </p:cNvPr>
          <p:cNvSpPr>
            <a:spLocks noGrp="1"/>
          </p:cNvSpPr>
          <p:nvPr>
            <p:ph type="dt" sz="half" idx="10"/>
          </p:nvPr>
        </p:nvSpPr>
        <p:spPr/>
        <p:txBody>
          <a:bodyPr/>
          <a:lstStyle/>
          <a:p>
            <a:fld id="{95230FC5-E490-42FF-85AE-3EC8C9E413E7}" type="datetimeFigureOut">
              <a:rPr lang="en-US" smtClean="0"/>
              <a:t>6/15/2023</a:t>
            </a:fld>
            <a:endParaRPr lang="en-US"/>
          </a:p>
        </p:txBody>
      </p:sp>
      <p:sp>
        <p:nvSpPr>
          <p:cNvPr id="5" name="Footer Placeholder 4">
            <a:extLst>
              <a:ext uri="{FF2B5EF4-FFF2-40B4-BE49-F238E27FC236}">
                <a16:creationId xmlns:a16="http://schemas.microsoft.com/office/drawing/2014/main" id="{D0F69A9B-0635-E524-87F2-190F046430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4640F3-070A-8291-CC78-4C14161E9786}"/>
              </a:ext>
            </a:extLst>
          </p:cNvPr>
          <p:cNvSpPr>
            <a:spLocks noGrp="1"/>
          </p:cNvSpPr>
          <p:nvPr>
            <p:ph type="sldNum" sz="quarter" idx="12"/>
          </p:nvPr>
        </p:nvSpPr>
        <p:spPr/>
        <p:txBody>
          <a:bodyPr/>
          <a:lstStyle/>
          <a:p>
            <a:fld id="{FA9817DE-78C9-4F72-81F9-934EE11738D0}" type="slidenum">
              <a:rPr lang="en-US" smtClean="0"/>
              <a:t>‹#›</a:t>
            </a:fld>
            <a:endParaRPr lang="en-US"/>
          </a:p>
        </p:txBody>
      </p:sp>
    </p:spTree>
    <p:extLst>
      <p:ext uri="{BB962C8B-B14F-4D97-AF65-F5344CB8AC3E}">
        <p14:creationId xmlns:p14="http://schemas.microsoft.com/office/powerpoint/2010/main" val="3810118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73EA4-9808-F713-29E4-E5DCB62ACFC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A92C1A-00C6-F5DE-C173-7B11BDBA40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591870-E63C-AE20-8062-74D4D4D9A6DD}"/>
              </a:ext>
            </a:extLst>
          </p:cNvPr>
          <p:cNvSpPr>
            <a:spLocks noGrp="1"/>
          </p:cNvSpPr>
          <p:nvPr>
            <p:ph type="dt" sz="half" idx="10"/>
          </p:nvPr>
        </p:nvSpPr>
        <p:spPr/>
        <p:txBody>
          <a:bodyPr/>
          <a:lstStyle/>
          <a:p>
            <a:fld id="{95230FC5-E490-42FF-85AE-3EC8C9E413E7}" type="datetimeFigureOut">
              <a:rPr lang="en-US" smtClean="0"/>
              <a:t>6/15/2023</a:t>
            </a:fld>
            <a:endParaRPr lang="en-US"/>
          </a:p>
        </p:txBody>
      </p:sp>
      <p:sp>
        <p:nvSpPr>
          <p:cNvPr id="5" name="Footer Placeholder 4">
            <a:extLst>
              <a:ext uri="{FF2B5EF4-FFF2-40B4-BE49-F238E27FC236}">
                <a16:creationId xmlns:a16="http://schemas.microsoft.com/office/drawing/2014/main" id="{9A812F29-229E-9213-E4CF-F0365B9C85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941DF0-7C6B-EE96-5422-E65E1735E1D3}"/>
              </a:ext>
            </a:extLst>
          </p:cNvPr>
          <p:cNvSpPr>
            <a:spLocks noGrp="1"/>
          </p:cNvSpPr>
          <p:nvPr>
            <p:ph type="sldNum" sz="quarter" idx="12"/>
          </p:nvPr>
        </p:nvSpPr>
        <p:spPr/>
        <p:txBody>
          <a:bodyPr/>
          <a:lstStyle/>
          <a:p>
            <a:fld id="{FA9817DE-78C9-4F72-81F9-934EE11738D0}" type="slidenum">
              <a:rPr lang="en-US" smtClean="0"/>
              <a:t>‹#›</a:t>
            </a:fld>
            <a:endParaRPr lang="en-US"/>
          </a:p>
        </p:txBody>
      </p:sp>
    </p:spTree>
    <p:extLst>
      <p:ext uri="{BB962C8B-B14F-4D97-AF65-F5344CB8AC3E}">
        <p14:creationId xmlns:p14="http://schemas.microsoft.com/office/powerpoint/2010/main" val="3996155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BDB27A-9959-08FB-60AA-B2D29EE970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31DFCA-2FC7-2138-2DEC-4A3E308DF5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F50F6D-732F-955C-4100-D1846CF77F81}"/>
              </a:ext>
            </a:extLst>
          </p:cNvPr>
          <p:cNvSpPr>
            <a:spLocks noGrp="1"/>
          </p:cNvSpPr>
          <p:nvPr>
            <p:ph type="dt" sz="half" idx="10"/>
          </p:nvPr>
        </p:nvSpPr>
        <p:spPr/>
        <p:txBody>
          <a:bodyPr/>
          <a:lstStyle/>
          <a:p>
            <a:fld id="{95230FC5-E490-42FF-85AE-3EC8C9E413E7}" type="datetimeFigureOut">
              <a:rPr lang="en-US" smtClean="0"/>
              <a:t>6/15/2023</a:t>
            </a:fld>
            <a:endParaRPr lang="en-US"/>
          </a:p>
        </p:txBody>
      </p:sp>
      <p:sp>
        <p:nvSpPr>
          <p:cNvPr id="5" name="Footer Placeholder 4">
            <a:extLst>
              <a:ext uri="{FF2B5EF4-FFF2-40B4-BE49-F238E27FC236}">
                <a16:creationId xmlns:a16="http://schemas.microsoft.com/office/drawing/2014/main" id="{25579EDC-D836-1576-099F-978DF6BFE4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D056DD-7A4D-065A-8877-A7C815AF9741}"/>
              </a:ext>
            </a:extLst>
          </p:cNvPr>
          <p:cNvSpPr>
            <a:spLocks noGrp="1"/>
          </p:cNvSpPr>
          <p:nvPr>
            <p:ph type="sldNum" sz="quarter" idx="12"/>
          </p:nvPr>
        </p:nvSpPr>
        <p:spPr/>
        <p:txBody>
          <a:bodyPr/>
          <a:lstStyle/>
          <a:p>
            <a:fld id="{FA9817DE-78C9-4F72-81F9-934EE11738D0}" type="slidenum">
              <a:rPr lang="en-US" smtClean="0"/>
              <a:t>‹#›</a:t>
            </a:fld>
            <a:endParaRPr lang="en-US"/>
          </a:p>
        </p:txBody>
      </p:sp>
    </p:spTree>
    <p:extLst>
      <p:ext uri="{BB962C8B-B14F-4D97-AF65-F5344CB8AC3E}">
        <p14:creationId xmlns:p14="http://schemas.microsoft.com/office/powerpoint/2010/main" val="960982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C7AC7-BD62-D4F0-D623-4B0622560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D58877-ACE8-926D-D295-70E4EC4EFA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7CF73F-14E1-7E22-F11A-9693EBC7CA05}"/>
              </a:ext>
            </a:extLst>
          </p:cNvPr>
          <p:cNvSpPr>
            <a:spLocks noGrp="1"/>
          </p:cNvSpPr>
          <p:nvPr>
            <p:ph type="dt" sz="half" idx="10"/>
          </p:nvPr>
        </p:nvSpPr>
        <p:spPr/>
        <p:txBody>
          <a:bodyPr/>
          <a:lstStyle/>
          <a:p>
            <a:fld id="{95230FC5-E490-42FF-85AE-3EC8C9E413E7}" type="datetimeFigureOut">
              <a:rPr lang="en-US" smtClean="0"/>
              <a:t>6/15/2023</a:t>
            </a:fld>
            <a:endParaRPr lang="en-US"/>
          </a:p>
        </p:txBody>
      </p:sp>
      <p:sp>
        <p:nvSpPr>
          <p:cNvPr id="5" name="Footer Placeholder 4">
            <a:extLst>
              <a:ext uri="{FF2B5EF4-FFF2-40B4-BE49-F238E27FC236}">
                <a16:creationId xmlns:a16="http://schemas.microsoft.com/office/drawing/2014/main" id="{DDF50EF8-13D1-7B92-5A06-CCF6CB658B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471F92-F49F-D7EE-9CD9-A7AB93C22FFE}"/>
              </a:ext>
            </a:extLst>
          </p:cNvPr>
          <p:cNvSpPr>
            <a:spLocks noGrp="1"/>
          </p:cNvSpPr>
          <p:nvPr>
            <p:ph type="sldNum" sz="quarter" idx="12"/>
          </p:nvPr>
        </p:nvSpPr>
        <p:spPr/>
        <p:txBody>
          <a:bodyPr/>
          <a:lstStyle/>
          <a:p>
            <a:fld id="{FA9817DE-78C9-4F72-81F9-934EE11738D0}" type="slidenum">
              <a:rPr lang="en-US" smtClean="0"/>
              <a:t>‹#›</a:t>
            </a:fld>
            <a:endParaRPr lang="en-US"/>
          </a:p>
        </p:txBody>
      </p:sp>
    </p:spTree>
    <p:extLst>
      <p:ext uri="{BB962C8B-B14F-4D97-AF65-F5344CB8AC3E}">
        <p14:creationId xmlns:p14="http://schemas.microsoft.com/office/powerpoint/2010/main" val="3871173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EAFC6-723B-8F9A-5D21-D31881C748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315E003-7C4B-D4DC-BE4A-78435B8CDC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763347-F650-1846-1645-6A7EB0E8C0C8}"/>
              </a:ext>
            </a:extLst>
          </p:cNvPr>
          <p:cNvSpPr>
            <a:spLocks noGrp="1"/>
          </p:cNvSpPr>
          <p:nvPr>
            <p:ph type="dt" sz="half" idx="10"/>
          </p:nvPr>
        </p:nvSpPr>
        <p:spPr/>
        <p:txBody>
          <a:bodyPr/>
          <a:lstStyle/>
          <a:p>
            <a:fld id="{95230FC5-E490-42FF-85AE-3EC8C9E413E7}" type="datetimeFigureOut">
              <a:rPr lang="en-US" smtClean="0"/>
              <a:t>6/15/2023</a:t>
            </a:fld>
            <a:endParaRPr lang="en-US"/>
          </a:p>
        </p:txBody>
      </p:sp>
      <p:sp>
        <p:nvSpPr>
          <p:cNvPr id="5" name="Footer Placeholder 4">
            <a:extLst>
              <a:ext uri="{FF2B5EF4-FFF2-40B4-BE49-F238E27FC236}">
                <a16:creationId xmlns:a16="http://schemas.microsoft.com/office/drawing/2014/main" id="{33605B7A-E780-0C9E-FF04-57C2B521C2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C02DFB-3CCA-F016-7C68-ACD039877894}"/>
              </a:ext>
            </a:extLst>
          </p:cNvPr>
          <p:cNvSpPr>
            <a:spLocks noGrp="1"/>
          </p:cNvSpPr>
          <p:nvPr>
            <p:ph type="sldNum" sz="quarter" idx="12"/>
          </p:nvPr>
        </p:nvSpPr>
        <p:spPr/>
        <p:txBody>
          <a:bodyPr/>
          <a:lstStyle/>
          <a:p>
            <a:fld id="{FA9817DE-78C9-4F72-81F9-934EE11738D0}" type="slidenum">
              <a:rPr lang="en-US" smtClean="0"/>
              <a:t>‹#›</a:t>
            </a:fld>
            <a:endParaRPr lang="en-US"/>
          </a:p>
        </p:txBody>
      </p:sp>
    </p:spTree>
    <p:extLst>
      <p:ext uri="{BB962C8B-B14F-4D97-AF65-F5344CB8AC3E}">
        <p14:creationId xmlns:p14="http://schemas.microsoft.com/office/powerpoint/2010/main" val="3101204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BBFD6-CAEF-E5DE-824F-F2E6909B08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5A004E-B6DD-C93C-78EF-3883855BD0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54B46E-F249-38FB-6F3B-384E76EEB1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6460048-0950-71A5-76E8-456305716974}"/>
              </a:ext>
            </a:extLst>
          </p:cNvPr>
          <p:cNvSpPr>
            <a:spLocks noGrp="1"/>
          </p:cNvSpPr>
          <p:nvPr>
            <p:ph type="dt" sz="half" idx="10"/>
          </p:nvPr>
        </p:nvSpPr>
        <p:spPr/>
        <p:txBody>
          <a:bodyPr/>
          <a:lstStyle/>
          <a:p>
            <a:fld id="{95230FC5-E490-42FF-85AE-3EC8C9E413E7}" type="datetimeFigureOut">
              <a:rPr lang="en-US" smtClean="0"/>
              <a:t>6/15/2023</a:t>
            </a:fld>
            <a:endParaRPr lang="en-US"/>
          </a:p>
        </p:txBody>
      </p:sp>
      <p:sp>
        <p:nvSpPr>
          <p:cNvPr id="6" name="Footer Placeholder 5">
            <a:extLst>
              <a:ext uri="{FF2B5EF4-FFF2-40B4-BE49-F238E27FC236}">
                <a16:creationId xmlns:a16="http://schemas.microsoft.com/office/drawing/2014/main" id="{8A505878-62BD-3785-0A4D-D1B14C7CD5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1DFB99-C49F-283A-7B64-49F7564621B4}"/>
              </a:ext>
            </a:extLst>
          </p:cNvPr>
          <p:cNvSpPr>
            <a:spLocks noGrp="1"/>
          </p:cNvSpPr>
          <p:nvPr>
            <p:ph type="sldNum" sz="quarter" idx="12"/>
          </p:nvPr>
        </p:nvSpPr>
        <p:spPr/>
        <p:txBody>
          <a:bodyPr/>
          <a:lstStyle/>
          <a:p>
            <a:fld id="{FA9817DE-78C9-4F72-81F9-934EE11738D0}" type="slidenum">
              <a:rPr lang="en-US" smtClean="0"/>
              <a:t>‹#›</a:t>
            </a:fld>
            <a:endParaRPr lang="en-US"/>
          </a:p>
        </p:txBody>
      </p:sp>
    </p:spTree>
    <p:extLst>
      <p:ext uri="{BB962C8B-B14F-4D97-AF65-F5344CB8AC3E}">
        <p14:creationId xmlns:p14="http://schemas.microsoft.com/office/powerpoint/2010/main" val="2198492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8B1A8-CFC7-EA43-8347-20B3D610394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078062-70C1-93BB-9C2F-9C68BBDEF9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F9B6E5-4920-E287-35F6-071BAC8D88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BDE45F-11F1-4CD1-BAFD-E17CD8B317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81FFE8-8F59-CA99-E5F2-9085E623C6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78C160-8B4D-4ADE-EE83-DD5DB632EEA5}"/>
              </a:ext>
            </a:extLst>
          </p:cNvPr>
          <p:cNvSpPr>
            <a:spLocks noGrp="1"/>
          </p:cNvSpPr>
          <p:nvPr>
            <p:ph type="dt" sz="half" idx="10"/>
          </p:nvPr>
        </p:nvSpPr>
        <p:spPr/>
        <p:txBody>
          <a:bodyPr/>
          <a:lstStyle/>
          <a:p>
            <a:fld id="{95230FC5-E490-42FF-85AE-3EC8C9E413E7}" type="datetimeFigureOut">
              <a:rPr lang="en-US" smtClean="0"/>
              <a:t>6/15/2023</a:t>
            </a:fld>
            <a:endParaRPr lang="en-US"/>
          </a:p>
        </p:txBody>
      </p:sp>
      <p:sp>
        <p:nvSpPr>
          <p:cNvPr id="8" name="Footer Placeholder 7">
            <a:extLst>
              <a:ext uri="{FF2B5EF4-FFF2-40B4-BE49-F238E27FC236}">
                <a16:creationId xmlns:a16="http://schemas.microsoft.com/office/drawing/2014/main" id="{2BA773C9-1DA0-E12F-A762-328FE81D44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B8A201-73E0-9DB6-318A-6C3B5261651C}"/>
              </a:ext>
            </a:extLst>
          </p:cNvPr>
          <p:cNvSpPr>
            <a:spLocks noGrp="1"/>
          </p:cNvSpPr>
          <p:nvPr>
            <p:ph type="sldNum" sz="quarter" idx="12"/>
          </p:nvPr>
        </p:nvSpPr>
        <p:spPr/>
        <p:txBody>
          <a:bodyPr/>
          <a:lstStyle/>
          <a:p>
            <a:fld id="{FA9817DE-78C9-4F72-81F9-934EE11738D0}" type="slidenum">
              <a:rPr lang="en-US" smtClean="0"/>
              <a:t>‹#›</a:t>
            </a:fld>
            <a:endParaRPr lang="en-US"/>
          </a:p>
        </p:txBody>
      </p:sp>
    </p:spTree>
    <p:extLst>
      <p:ext uri="{BB962C8B-B14F-4D97-AF65-F5344CB8AC3E}">
        <p14:creationId xmlns:p14="http://schemas.microsoft.com/office/powerpoint/2010/main" val="3477997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37762-0EC6-E731-1CD3-4EE30BDB18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40A4832-5334-3B09-9F7A-FF203D1674B2}"/>
              </a:ext>
            </a:extLst>
          </p:cNvPr>
          <p:cNvSpPr>
            <a:spLocks noGrp="1"/>
          </p:cNvSpPr>
          <p:nvPr>
            <p:ph type="dt" sz="half" idx="10"/>
          </p:nvPr>
        </p:nvSpPr>
        <p:spPr/>
        <p:txBody>
          <a:bodyPr/>
          <a:lstStyle/>
          <a:p>
            <a:fld id="{95230FC5-E490-42FF-85AE-3EC8C9E413E7}" type="datetimeFigureOut">
              <a:rPr lang="en-US" smtClean="0"/>
              <a:t>6/15/2023</a:t>
            </a:fld>
            <a:endParaRPr lang="en-US"/>
          </a:p>
        </p:txBody>
      </p:sp>
      <p:sp>
        <p:nvSpPr>
          <p:cNvPr id="4" name="Footer Placeholder 3">
            <a:extLst>
              <a:ext uri="{FF2B5EF4-FFF2-40B4-BE49-F238E27FC236}">
                <a16:creationId xmlns:a16="http://schemas.microsoft.com/office/drawing/2014/main" id="{A81E9B66-C0A9-16A6-9ABC-638802B45AD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A75A79-3F89-6419-1864-C04BD342DE9D}"/>
              </a:ext>
            </a:extLst>
          </p:cNvPr>
          <p:cNvSpPr>
            <a:spLocks noGrp="1"/>
          </p:cNvSpPr>
          <p:nvPr>
            <p:ph type="sldNum" sz="quarter" idx="12"/>
          </p:nvPr>
        </p:nvSpPr>
        <p:spPr/>
        <p:txBody>
          <a:bodyPr/>
          <a:lstStyle/>
          <a:p>
            <a:fld id="{FA9817DE-78C9-4F72-81F9-934EE11738D0}" type="slidenum">
              <a:rPr lang="en-US" smtClean="0"/>
              <a:t>‹#›</a:t>
            </a:fld>
            <a:endParaRPr lang="en-US"/>
          </a:p>
        </p:txBody>
      </p:sp>
    </p:spTree>
    <p:extLst>
      <p:ext uri="{BB962C8B-B14F-4D97-AF65-F5344CB8AC3E}">
        <p14:creationId xmlns:p14="http://schemas.microsoft.com/office/powerpoint/2010/main" val="38067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CDB207-1509-2341-1AFB-EA75237941A8}"/>
              </a:ext>
            </a:extLst>
          </p:cNvPr>
          <p:cNvSpPr>
            <a:spLocks noGrp="1"/>
          </p:cNvSpPr>
          <p:nvPr>
            <p:ph type="dt" sz="half" idx="10"/>
          </p:nvPr>
        </p:nvSpPr>
        <p:spPr/>
        <p:txBody>
          <a:bodyPr/>
          <a:lstStyle/>
          <a:p>
            <a:fld id="{95230FC5-E490-42FF-85AE-3EC8C9E413E7}" type="datetimeFigureOut">
              <a:rPr lang="en-US" smtClean="0"/>
              <a:t>6/15/2023</a:t>
            </a:fld>
            <a:endParaRPr lang="en-US"/>
          </a:p>
        </p:txBody>
      </p:sp>
      <p:sp>
        <p:nvSpPr>
          <p:cNvPr id="3" name="Footer Placeholder 2">
            <a:extLst>
              <a:ext uri="{FF2B5EF4-FFF2-40B4-BE49-F238E27FC236}">
                <a16:creationId xmlns:a16="http://schemas.microsoft.com/office/drawing/2014/main" id="{A0F168E1-E032-97F7-250A-0C67D27B44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31016E-38A1-CDE7-17F6-FC0DB6080E0A}"/>
              </a:ext>
            </a:extLst>
          </p:cNvPr>
          <p:cNvSpPr>
            <a:spLocks noGrp="1"/>
          </p:cNvSpPr>
          <p:nvPr>
            <p:ph type="sldNum" sz="quarter" idx="12"/>
          </p:nvPr>
        </p:nvSpPr>
        <p:spPr/>
        <p:txBody>
          <a:bodyPr/>
          <a:lstStyle/>
          <a:p>
            <a:fld id="{FA9817DE-78C9-4F72-81F9-934EE11738D0}" type="slidenum">
              <a:rPr lang="en-US" smtClean="0"/>
              <a:t>‹#›</a:t>
            </a:fld>
            <a:endParaRPr lang="en-US"/>
          </a:p>
        </p:txBody>
      </p:sp>
    </p:spTree>
    <p:extLst>
      <p:ext uri="{BB962C8B-B14F-4D97-AF65-F5344CB8AC3E}">
        <p14:creationId xmlns:p14="http://schemas.microsoft.com/office/powerpoint/2010/main" val="2829210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703C5-8E19-1402-7343-30A9CEFACD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E5246A5-6C96-DBCB-DE0C-3A7E829813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A101D5-8C7A-32A8-41B3-FB5BDAEAEA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66D45F-4DDF-BBD4-08F6-D2F8A718D349}"/>
              </a:ext>
            </a:extLst>
          </p:cNvPr>
          <p:cNvSpPr>
            <a:spLocks noGrp="1"/>
          </p:cNvSpPr>
          <p:nvPr>
            <p:ph type="dt" sz="half" idx="10"/>
          </p:nvPr>
        </p:nvSpPr>
        <p:spPr/>
        <p:txBody>
          <a:bodyPr/>
          <a:lstStyle/>
          <a:p>
            <a:fld id="{95230FC5-E490-42FF-85AE-3EC8C9E413E7}" type="datetimeFigureOut">
              <a:rPr lang="en-US" smtClean="0"/>
              <a:t>6/15/2023</a:t>
            </a:fld>
            <a:endParaRPr lang="en-US"/>
          </a:p>
        </p:txBody>
      </p:sp>
      <p:sp>
        <p:nvSpPr>
          <p:cNvPr id="6" name="Footer Placeholder 5">
            <a:extLst>
              <a:ext uri="{FF2B5EF4-FFF2-40B4-BE49-F238E27FC236}">
                <a16:creationId xmlns:a16="http://schemas.microsoft.com/office/drawing/2014/main" id="{8A2B1CB6-654B-39BB-F021-0EC36C2CB7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AE71C8-0A76-899B-4450-AD42AC54E6E3}"/>
              </a:ext>
            </a:extLst>
          </p:cNvPr>
          <p:cNvSpPr>
            <a:spLocks noGrp="1"/>
          </p:cNvSpPr>
          <p:nvPr>
            <p:ph type="sldNum" sz="quarter" idx="12"/>
          </p:nvPr>
        </p:nvSpPr>
        <p:spPr/>
        <p:txBody>
          <a:bodyPr/>
          <a:lstStyle/>
          <a:p>
            <a:fld id="{FA9817DE-78C9-4F72-81F9-934EE11738D0}" type="slidenum">
              <a:rPr lang="en-US" smtClean="0"/>
              <a:t>‹#›</a:t>
            </a:fld>
            <a:endParaRPr lang="en-US"/>
          </a:p>
        </p:txBody>
      </p:sp>
    </p:spTree>
    <p:extLst>
      <p:ext uri="{BB962C8B-B14F-4D97-AF65-F5344CB8AC3E}">
        <p14:creationId xmlns:p14="http://schemas.microsoft.com/office/powerpoint/2010/main" val="903553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B4004-1B30-2315-20D3-528B4F724C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C2EC564-CE87-2386-271D-B704D7ED81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5840E3-31F4-84C0-CCC9-1D49A237E0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DEF1F5-5CA2-A872-72DC-9D6B6EFC011E}"/>
              </a:ext>
            </a:extLst>
          </p:cNvPr>
          <p:cNvSpPr>
            <a:spLocks noGrp="1"/>
          </p:cNvSpPr>
          <p:nvPr>
            <p:ph type="dt" sz="half" idx="10"/>
          </p:nvPr>
        </p:nvSpPr>
        <p:spPr/>
        <p:txBody>
          <a:bodyPr/>
          <a:lstStyle/>
          <a:p>
            <a:fld id="{95230FC5-E490-42FF-85AE-3EC8C9E413E7}" type="datetimeFigureOut">
              <a:rPr lang="en-US" smtClean="0"/>
              <a:t>6/15/2023</a:t>
            </a:fld>
            <a:endParaRPr lang="en-US"/>
          </a:p>
        </p:txBody>
      </p:sp>
      <p:sp>
        <p:nvSpPr>
          <p:cNvPr id="6" name="Footer Placeholder 5">
            <a:extLst>
              <a:ext uri="{FF2B5EF4-FFF2-40B4-BE49-F238E27FC236}">
                <a16:creationId xmlns:a16="http://schemas.microsoft.com/office/drawing/2014/main" id="{4A9D22EE-CC80-C1ED-D2E0-23C5EB7A25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9719CB-C1DB-D4F4-6807-91BF30B213F3}"/>
              </a:ext>
            </a:extLst>
          </p:cNvPr>
          <p:cNvSpPr>
            <a:spLocks noGrp="1"/>
          </p:cNvSpPr>
          <p:nvPr>
            <p:ph type="sldNum" sz="quarter" idx="12"/>
          </p:nvPr>
        </p:nvSpPr>
        <p:spPr/>
        <p:txBody>
          <a:bodyPr/>
          <a:lstStyle/>
          <a:p>
            <a:fld id="{FA9817DE-78C9-4F72-81F9-934EE11738D0}" type="slidenum">
              <a:rPr lang="en-US" smtClean="0"/>
              <a:t>‹#›</a:t>
            </a:fld>
            <a:endParaRPr lang="en-US"/>
          </a:p>
        </p:txBody>
      </p:sp>
    </p:spTree>
    <p:extLst>
      <p:ext uri="{BB962C8B-B14F-4D97-AF65-F5344CB8AC3E}">
        <p14:creationId xmlns:p14="http://schemas.microsoft.com/office/powerpoint/2010/main" val="105080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98542F-9BA6-F38A-E6F0-C04329564F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2EDB01-4458-1A39-A4BF-98444AC7C4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9369D2-82F9-EC69-4909-6E90F84E8E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230FC5-E490-42FF-85AE-3EC8C9E413E7}" type="datetimeFigureOut">
              <a:rPr lang="en-US" smtClean="0"/>
              <a:t>6/15/2023</a:t>
            </a:fld>
            <a:endParaRPr lang="en-US"/>
          </a:p>
        </p:txBody>
      </p:sp>
      <p:sp>
        <p:nvSpPr>
          <p:cNvPr id="5" name="Footer Placeholder 4">
            <a:extLst>
              <a:ext uri="{FF2B5EF4-FFF2-40B4-BE49-F238E27FC236}">
                <a16:creationId xmlns:a16="http://schemas.microsoft.com/office/drawing/2014/main" id="{4AA0CFA8-CAD2-0EDA-BDC3-AADE9B5A9D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157BFD-6357-E0CB-C3BD-43A802C210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9817DE-78C9-4F72-81F9-934EE11738D0}" type="slidenum">
              <a:rPr lang="en-US" smtClean="0"/>
              <a:t>‹#›</a:t>
            </a:fld>
            <a:endParaRPr lang="en-US"/>
          </a:p>
        </p:txBody>
      </p:sp>
    </p:spTree>
    <p:extLst>
      <p:ext uri="{BB962C8B-B14F-4D97-AF65-F5344CB8AC3E}">
        <p14:creationId xmlns:p14="http://schemas.microsoft.com/office/powerpoint/2010/main" val="1161186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jpg"/><Relationship Id="rId1" Type="http://schemas.openxmlformats.org/officeDocument/2006/relationships/slideLayout" Target="../slideLayouts/slideLayout2.xml"/><Relationship Id="rId5" Type="http://schemas.openxmlformats.org/officeDocument/2006/relationships/image" Target="../media/image19.emf"/><Relationship Id="rId4" Type="http://schemas.openxmlformats.org/officeDocument/2006/relationships/image" Target="../media/image18.emf"/></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9623D-314D-361F-3972-1AF043DDFD9C}"/>
              </a:ext>
            </a:extLst>
          </p:cNvPr>
          <p:cNvSpPr>
            <a:spLocks noGrp="1"/>
          </p:cNvSpPr>
          <p:nvPr>
            <p:ph type="ctrTitle"/>
          </p:nvPr>
        </p:nvSpPr>
        <p:spPr/>
        <p:txBody>
          <a:bodyPr/>
          <a:lstStyle/>
          <a:p>
            <a:r>
              <a:rPr lang="en-US" dirty="0"/>
              <a:t>Programming the car</a:t>
            </a:r>
          </a:p>
        </p:txBody>
      </p:sp>
      <p:sp>
        <p:nvSpPr>
          <p:cNvPr id="3" name="Subtitle 2">
            <a:extLst>
              <a:ext uri="{FF2B5EF4-FFF2-40B4-BE49-F238E27FC236}">
                <a16:creationId xmlns:a16="http://schemas.microsoft.com/office/drawing/2014/main" id="{8329FC44-D18F-849F-A9D5-0D2D0BD3731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21019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4B764-F411-E0DE-832F-9EF1F855564D}"/>
              </a:ext>
            </a:extLst>
          </p:cNvPr>
          <p:cNvSpPr>
            <a:spLocks noGrp="1"/>
          </p:cNvSpPr>
          <p:nvPr>
            <p:ph type="title"/>
          </p:nvPr>
        </p:nvSpPr>
        <p:spPr/>
        <p:txBody>
          <a:bodyPr/>
          <a:lstStyle/>
          <a:p>
            <a:r>
              <a:rPr lang="en-US" dirty="0"/>
              <a:t>Compiled program</a:t>
            </a:r>
          </a:p>
        </p:txBody>
      </p:sp>
      <p:sp>
        <p:nvSpPr>
          <p:cNvPr id="3" name="Content Placeholder 2">
            <a:extLst>
              <a:ext uri="{FF2B5EF4-FFF2-40B4-BE49-F238E27FC236}">
                <a16:creationId xmlns:a16="http://schemas.microsoft.com/office/drawing/2014/main" id="{9487B840-EC1F-425F-581B-01C37FABC47A}"/>
              </a:ext>
            </a:extLst>
          </p:cNvPr>
          <p:cNvSpPr>
            <a:spLocks noGrp="1"/>
          </p:cNvSpPr>
          <p:nvPr>
            <p:ph idx="1"/>
          </p:nvPr>
        </p:nvSpPr>
        <p:spPr>
          <a:xfrm>
            <a:off x="838200" y="1825625"/>
            <a:ext cx="6340366" cy="4351338"/>
          </a:xfrm>
        </p:spPr>
        <p:txBody>
          <a:bodyPr>
            <a:normAutofit fontScale="92500" lnSpcReduction="20000"/>
          </a:bodyPr>
          <a:lstStyle/>
          <a:p>
            <a:r>
              <a:rPr lang="en-US" dirty="0"/>
              <a:t>Remember, Arduino IDE compile your program before it load it to the device </a:t>
            </a:r>
          </a:p>
          <a:p>
            <a:r>
              <a:rPr lang="en-US" dirty="0"/>
              <a:t>What if you have a mistake in your sketch</a:t>
            </a:r>
          </a:p>
          <a:p>
            <a:r>
              <a:rPr lang="en-US" dirty="0"/>
              <a:t>Open Scamp-D2-S3-E2 file, and repeat same steps as exercise -1</a:t>
            </a:r>
          </a:p>
          <a:p>
            <a:r>
              <a:rPr lang="en-US" dirty="0"/>
              <a:t>Notice it will not compile </a:t>
            </a:r>
          </a:p>
          <a:p>
            <a:r>
              <a:rPr lang="en-US" dirty="0"/>
              <a:t>Most of the time, Error massages are self explanatory. However, it is not the case all the time. </a:t>
            </a:r>
          </a:p>
          <a:p>
            <a:r>
              <a:rPr lang="en-US" dirty="0"/>
              <a:t>In our case, we need to add a ; at the end of the line, before delay(1000);</a:t>
            </a:r>
          </a:p>
          <a:p>
            <a:r>
              <a:rPr lang="en-US" dirty="0"/>
              <a:t>Each line needs to properly end with a ; </a:t>
            </a:r>
          </a:p>
        </p:txBody>
      </p:sp>
      <p:pic>
        <p:nvPicPr>
          <p:cNvPr id="5" name="Picture 4">
            <a:extLst>
              <a:ext uri="{FF2B5EF4-FFF2-40B4-BE49-F238E27FC236}">
                <a16:creationId xmlns:a16="http://schemas.microsoft.com/office/drawing/2014/main" id="{0EB97010-E6E7-7162-965D-03C42D1ED9D2}"/>
              </a:ext>
            </a:extLst>
          </p:cNvPr>
          <p:cNvPicPr>
            <a:picLocks noChangeAspect="1"/>
          </p:cNvPicPr>
          <p:nvPr/>
        </p:nvPicPr>
        <p:blipFill>
          <a:blip r:embed="rId2"/>
          <a:stretch>
            <a:fillRect/>
          </a:stretch>
        </p:blipFill>
        <p:spPr>
          <a:xfrm>
            <a:off x="7451833" y="586762"/>
            <a:ext cx="4354567" cy="2842238"/>
          </a:xfrm>
          <a:prstGeom prst="rect">
            <a:avLst/>
          </a:prstGeom>
        </p:spPr>
      </p:pic>
    </p:spTree>
    <p:extLst>
      <p:ext uri="{BB962C8B-B14F-4D97-AF65-F5344CB8AC3E}">
        <p14:creationId xmlns:p14="http://schemas.microsoft.com/office/powerpoint/2010/main" val="2307569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A3531-7683-22A7-56DE-BB014A2F63C7}"/>
              </a:ext>
            </a:extLst>
          </p:cNvPr>
          <p:cNvSpPr>
            <a:spLocks noGrp="1"/>
          </p:cNvSpPr>
          <p:nvPr>
            <p:ph type="title"/>
          </p:nvPr>
        </p:nvSpPr>
        <p:spPr/>
        <p:txBody>
          <a:bodyPr/>
          <a:lstStyle/>
          <a:p>
            <a:r>
              <a:rPr lang="en-US" dirty="0"/>
              <a:t>General purpose IO</a:t>
            </a:r>
          </a:p>
        </p:txBody>
      </p:sp>
      <p:sp>
        <p:nvSpPr>
          <p:cNvPr id="3" name="Content Placeholder 2">
            <a:extLst>
              <a:ext uri="{FF2B5EF4-FFF2-40B4-BE49-F238E27FC236}">
                <a16:creationId xmlns:a16="http://schemas.microsoft.com/office/drawing/2014/main" id="{5F5F5A9A-1D08-3ED8-3A6C-937B4E5C0D97}"/>
              </a:ext>
            </a:extLst>
          </p:cNvPr>
          <p:cNvSpPr>
            <a:spLocks noGrp="1"/>
          </p:cNvSpPr>
          <p:nvPr>
            <p:ph idx="1"/>
          </p:nvPr>
        </p:nvSpPr>
        <p:spPr>
          <a:xfrm>
            <a:off x="838200" y="1825625"/>
            <a:ext cx="5783317" cy="4351338"/>
          </a:xfrm>
        </p:spPr>
        <p:txBody>
          <a:bodyPr>
            <a:normAutofit fontScale="92500" lnSpcReduction="10000"/>
          </a:bodyPr>
          <a:lstStyle/>
          <a:p>
            <a:r>
              <a:rPr lang="en-US" dirty="0"/>
              <a:t>Ability to controlling external peripheral is a key feature of Arduino boards</a:t>
            </a:r>
          </a:p>
          <a:p>
            <a:r>
              <a:rPr lang="en-US" dirty="0"/>
              <a:t>Arduino boards provide many general purpose Input output pins that can be controlled by software. </a:t>
            </a:r>
          </a:p>
          <a:p>
            <a:r>
              <a:rPr lang="en-US" dirty="0"/>
              <a:t>Our car kit has a RGB light that can produce any color</a:t>
            </a:r>
          </a:p>
          <a:p>
            <a:r>
              <a:rPr lang="en-US" dirty="0"/>
              <a:t>This is basically 3 LEDs , red, green and blue controlled by external controller. Let’s try to produce different colors using Arduino </a:t>
            </a:r>
          </a:p>
        </p:txBody>
      </p:sp>
      <p:sp>
        <p:nvSpPr>
          <p:cNvPr id="4" name="AutoShape 2" descr="Arduino pinout">
            <a:extLst>
              <a:ext uri="{FF2B5EF4-FFF2-40B4-BE49-F238E27FC236}">
                <a16:creationId xmlns:a16="http://schemas.microsoft.com/office/drawing/2014/main" id="{34B2B126-D9F0-89E9-85C3-5EB208C713C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descr="A picture containing text, screenshot, electronics, electronic engineering&#10;&#10;Description automatically generated">
            <a:extLst>
              <a:ext uri="{FF2B5EF4-FFF2-40B4-BE49-F238E27FC236}">
                <a16:creationId xmlns:a16="http://schemas.microsoft.com/office/drawing/2014/main" id="{2F20A658-6421-1A5C-6ACF-5B12263813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8577" y="180153"/>
            <a:ext cx="4345962" cy="3712423"/>
          </a:xfrm>
          <a:prstGeom prst="rect">
            <a:avLst/>
          </a:prstGeom>
        </p:spPr>
      </p:pic>
      <p:pic>
        <p:nvPicPr>
          <p:cNvPr id="12" name="Picture 11">
            <a:extLst>
              <a:ext uri="{FF2B5EF4-FFF2-40B4-BE49-F238E27FC236}">
                <a16:creationId xmlns:a16="http://schemas.microsoft.com/office/drawing/2014/main" id="{011971AE-1EC5-6CEF-0FC1-010DEF0A0843}"/>
              </a:ext>
            </a:extLst>
          </p:cNvPr>
          <p:cNvPicPr>
            <a:picLocks noChangeAspect="1"/>
          </p:cNvPicPr>
          <p:nvPr/>
        </p:nvPicPr>
        <p:blipFill>
          <a:blip r:embed="rId3"/>
          <a:stretch>
            <a:fillRect/>
          </a:stretch>
        </p:blipFill>
        <p:spPr>
          <a:xfrm>
            <a:off x="4862111" y="5664678"/>
            <a:ext cx="1233889" cy="1024569"/>
          </a:xfrm>
          <a:prstGeom prst="rect">
            <a:avLst/>
          </a:prstGeom>
        </p:spPr>
      </p:pic>
      <p:pic>
        <p:nvPicPr>
          <p:cNvPr id="14" name="Picture 13">
            <a:extLst>
              <a:ext uri="{FF2B5EF4-FFF2-40B4-BE49-F238E27FC236}">
                <a16:creationId xmlns:a16="http://schemas.microsoft.com/office/drawing/2014/main" id="{3DC4A5C6-9CAD-7EF1-B985-2793CA057C65}"/>
              </a:ext>
            </a:extLst>
          </p:cNvPr>
          <p:cNvPicPr>
            <a:picLocks noChangeAspect="1"/>
          </p:cNvPicPr>
          <p:nvPr/>
        </p:nvPicPr>
        <p:blipFill>
          <a:blip r:embed="rId4"/>
          <a:stretch>
            <a:fillRect/>
          </a:stretch>
        </p:blipFill>
        <p:spPr>
          <a:xfrm>
            <a:off x="6414817" y="4961530"/>
            <a:ext cx="2071171" cy="1531345"/>
          </a:xfrm>
          <a:prstGeom prst="rect">
            <a:avLst/>
          </a:prstGeom>
        </p:spPr>
      </p:pic>
      <p:pic>
        <p:nvPicPr>
          <p:cNvPr id="16" name="Picture 15">
            <a:extLst>
              <a:ext uri="{FF2B5EF4-FFF2-40B4-BE49-F238E27FC236}">
                <a16:creationId xmlns:a16="http://schemas.microsoft.com/office/drawing/2014/main" id="{51AFD88A-7FAE-295C-1B52-4376C94A1926}"/>
              </a:ext>
            </a:extLst>
          </p:cNvPr>
          <p:cNvPicPr>
            <a:picLocks noChangeAspect="1"/>
          </p:cNvPicPr>
          <p:nvPr/>
        </p:nvPicPr>
        <p:blipFill>
          <a:blip r:embed="rId5"/>
          <a:stretch>
            <a:fillRect/>
          </a:stretch>
        </p:blipFill>
        <p:spPr>
          <a:xfrm>
            <a:off x="8758850" y="4221532"/>
            <a:ext cx="3305060" cy="2599981"/>
          </a:xfrm>
          <a:prstGeom prst="rect">
            <a:avLst/>
          </a:prstGeom>
        </p:spPr>
      </p:pic>
    </p:spTree>
    <p:extLst>
      <p:ext uri="{BB962C8B-B14F-4D97-AF65-F5344CB8AC3E}">
        <p14:creationId xmlns:p14="http://schemas.microsoft.com/office/powerpoint/2010/main" val="931359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9D3EF-E1DC-3EF4-416C-E1B28E5F7D49}"/>
              </a:ext>
            </a:extLst>
          </p:cNvPr>
          <p:cNvSpPr>
            <a:spLocks noGrp="1"/>
          </p:cNvSpPr>
          <p:nvPr>
            <p:ph type="title"/>
          </p:nvPr>
        </p:nvSpPr>
        <p:spPr>
          <a:xfrm>
            <a:off x="320920" y="142882"/>
            <a:ext cx="11032880" cy="1325563"/>
          </a:xfrm>
        </p:spPr>
        <p:txBody>
          <a:bodyPr/>
          <a:lstStyle/>
          <a:p>
            <a:r>
              <a:rPr lang="en-US" dirty="0"/>
              <a:t>Exercise -1 Control RGB light using Arduino </a:t>
            </a:r>
          </a:p>
        </p:txBody>
      </p:sp>
      <p:sp>
        <p:nvSpPr>
          <p:cNvPr id="3" name="Content Placeholder 2">
            <a:extLst>
              <a:ext uri="{FF2B5EF4-FFF2-40B4-BE49-F238E27FC236}">
                <a16:creationId xmlns:a16="http://schemas.microsoft.com/office/drawing/2014/main" id="{13A9174E-C51B-BD31-647D-154A0AA3DB05}"/>
              </a:ext>
            </a:extLst>
          </p:cNvPr>
          <p:cNvSpPr>
            <a:spLocks noGrp="1"/>
          </p:cNvSpPr>
          <p:nvPr>
            <p:ph idx="1"/>
          </p:nvPr>
        </p:nvSpPr>
        <p:spPr>
          <a:xfrm>
            <a:off x="76201" y="1317020"/>
            <a:ext cx="11794879" cy="1553943"/>
          </a:xfrm>
        </p:spPr>
        <p:txBody>
          <a:bodyPr>
            <a:normAutofit lnSpcReduction="10000"/>
          </a:bodyPr>
          <a:lstStyle/>
          <a:p>
            <a:r>
              <a:rPr lang="en-US" dirty="0"/>
              <a:t>RGB light consist of controlling circuit. In order to control the color, we need to send a 24-bit signal to the controlling circuit. First 8 bit represent a value of green LED, which can be 0-255, second 8 bit is for the red LED and third is for blue. </a:t>
            </a:r>
          </a:p>
        </p:txBody>
      </p:sp>
      <p:pic>
        <p:nvPicPr>
          <p:cNvPr id="4" name="Picture 3">
            <a:extLst>
              <a:ext uri="{FF2B5EF4-FFF2-40B4-BE49-F238E27FC236}">
                <a16:creationId xmlns:a16="http://schemas.microsoft.com/office/drawing/2014/main" id="{8C788708-5B96-87B1-F246-548E245E4115}"/>
              </a:ext>
            </a:extLst>
          </p:cNvPr>
          <p:cNvPicPr>
            <a:picLocks noChangeAspect="1"/>
          </p:cNvPicPr>
          <p:nvPr/>
        </p:nvPicPr>
        <p:blipFill>
          <a:blip r:embed="rId2"/>
          <a:stretch>
            <a:fillRect/>
          </a:stretch>
        </p:blipFill>
        <p:spPr>
          <a:xfrm>
            <a:off x="1781794" y="2363688"/>
            <a:ext cx="7743825" cy="923925"/>
          </a:xfrm>
          <a:prstGeom prst="rect">
            <a:avLst/>
          </a:prstGeom>
        </p:spPr>
      </p:pic>
      <p:sp>
        <p:nvSpPr>
          <p:cNvPr id="5" name="TextBox 4">
            <a:extLst>
              <a:ext uri="{FF2B5EF4-FFF2-40B4-BE49-F238E27FC236}">
                <a16:creationId xmlns:a16="http://schemas.microsoft.com/office/drawing/2014/main" id="{B709D833-46FF-9F87-C59F-4209C47F07C5}"/>
              </a:ext>
            </a:extLst>
          </p:cNvPr>
          <p:cNvSpPr txBox="1"/>
          <p:nvPr/>
        </p:nvSpPr>
        <p:spPr>
          <a:xfrm>
            <a:off x="76202" y="3335886"/>
            <a:ext cx="8280856" cy="2677656"/>
          </a:xfrm>
          <a:prstGeom prst="rect">
            <a:avLst/>
          </a:prstGeom>
          <a:noFill/>
        </p:spPr>
        <p:txBody>
          <a:bodyPr wrap="square" rtlCol="0">
            <a:spAutoFit/>
          </a:bodyPr>
          <a:lstStyle/>
          <a:p>
            <a:pPr marL="457200" indent="-457200">
              <a:buFont typeface="Arial" panose="020B0604020202020204" pitchFamily="34" charset="0"/>
              <a:buChar char="•"/>
            </a:pPr>
            <a:r>
              <a:rPr lang="en-US" sz="2800" dirty="0"/>
              <a:t>Even though we could program this manually, it is very time consuming as we need to make sure correct signal is sent to the device using the IO pin</a:t>
            </a:r>
          </a:p>
          <a:p>
            <a:pPr marL="457200" indent="-457200">
              <a:buFont typeface="Arial" panose="020B0604020202020204" pitchFamily="34" charset="0"/>
              <a:buChar char="•"/>
            </a:pPr>
            <a:r>
              <a:rPr lang="en-US" sz="2800" dirty="0"/>
              <a:t>Each chip manufacturer provide timing specifications for their devices</a:t>
            </a:r>
          </a:p>
          <a:p>
            <a:pPr marL="457200" indent="-457200">
              <a:buFont typeface="Arial" panose="020B0604020202020204" pitchFamily="34" charset="0"/>
              <a:buChar char="•"/>
            </a:pPr>
            <a:r>
              <a:rPr lang="en-US" sz="2800" dirty="0"/>
              <a:t>For our LED timing information is as follows</a:t>
            </a:r>
          </a:p>
        </p:txBody>
      </p:sp>
      <p:pic>
        <p:nvPicPr>
          <p:cNvPr id="7" name="Picture 6">
            <a:extLst>
              <a:ext uri="{FF2B5EF4-FFF2-40B4-BE49-F238E27FC236}">
                <a16:creationId xmlns:a16="http://schemas.microsoft.com/office/drawing/2014/main" id="{D477BAC9-8FD0-42A4-62E1-64E00EFAA78D}"/>
              </a:ext>
            </a:extLst>
          </p:cNvPr>
          <p:cNvPicPr>
            <a:picLocks noChangeAspect="1"/>
          </p:cNvPicPr>
          <p:nvPr/>
        </p:nvPicPr>
        <p:blipFill>
          <a:blip r:embed="rId3"/>
          <a:stretch>
            <a:fillRect/>
          </a:stretch>
        </p:blipFill>
        <p:spPr>
          <a:xfrm>
            <a:off x="6868886" y="5140888"/>
            <a:ext cx="5313467" cy="1717112"/>
          </a:xfrm>
          <a:prstGeom prst="rect">
            <a:avLst/>
          </a:prstGeom>
        </p:spPr>
      </p:pic>
      <p:pic>
        <p:nvPicPr>
          <p:cNvPr id="9" name="Picture 8">
            <a:extLst>
              <a:ext uri="{FF2B5EF4-FFF2-40B4-BE49-F238E27FC236}">
                <a16:creationId xmlns:a16="http://schemas.microsoft.com/office/drawing/2014/main" id="{31B160CA-9419-0FDD-BDC6-F090373FE4D4}"/>
              </a:ext>
            </a:extLst>
          </p:cNvPr>
          <p:cNvPicPr>
            <a:picLocks noChangeAspect="1"/>
          </p:cNvPicPr>
          <p:nvPr/>
        </p:nvPicPr>
        <p:blipFill>
          <a:blip r:embed="rId4"/>
          <a:stretch>
            <a:fillRect/>
          </a:stretch>
        </p:blipFill>
        <p:spPr>
          <a:xfrm>
            <a:off x="8834213" y="3083073"/>
            <a:ext cx="2870984" cy="2057815"/>
          </a:xfrm>
          <a:prstGeom prst="rect">
            <a:avLst/>
          </a:prstGeom>
        </p:spPr>
      </p:pic>
    </p:spTree>
    <p:extLst>
      <p:ext uri="{BB962C8B-B14F-4D97-AF65-F5344CB8AC3E}">
        <p14:creationId xmlns:p14="http://schemas.microsoft.com/office/powerpoint/2010/main" val="3217695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F2F2B-E95B-1C54-A9F4-03618615B72E}"/>
              </a:ext>
            </a:extLst>
          </p:cNvPr>
          <p:cNvSpPr>
            <a:spLocks noGrp="1"/>
          </p:cNvSpPr>
          <p:nvPr>
            <p:ph type="title"/>
          </p:nvPr>
        </p:nvSpPr>
        <p:spPr/>
        <p:txBody>
          <a:bodyPr/>
          <a:lstStyle/>
          <a:p>
            <a:r>
              <a:rPr lang="en-US" dirty="0"/>
              <a:t>Control RGB light using Arduino </a:t>
            </a:r>
          </a:p>
        </p:txBody>
      </p:sp>
      <p:sp>
        <p:nvSpPr>
          <p:cNvPr id="3" name="Content Placeholder 2">
            <a:extLst>
              <a:ext uri="{FF2B5EF4-FFF2-40B4-BE49-F238E27FC236}">
                <a16:creationId xmlns:a16="http://schemas.microsoft.com/office/drawing/2014/main" id="{4AF8E38C-8904-7601-05E4-476B3AE8114B}"/>
              </a:ext>
            </a:extLst>
          </p:cNvPr>
          <p:cNvSpPr>
            <a:spLocks noGrp="1"/>
          </p:cNvSpPr>
          <p:nvPr>
            <p:ph idx="1"/>
          </p:nvPr>
        </p:nvSpPr>
        <p:spPr/>
        <p:txBody>
          <a:bodyPr/>
          <a:lstStyle/>
          <a:p>
            <a:r>
              <a:rPr lang="en-US" dirty="0"/>
              <a:t>Now if we need to control the LED, we need to send the correct signal by changing the IO pin status to the correct value, i.e. LOW or HIGH</a:t>
            </a:r>
          </a:p>
          <a:p>
            <a:r>
              <a:rPr lang="en-US" dirty="0"/>
              <a:t>His is not fun </a:t>
            </a:r>
            <a:r>
              <a:rPr lang="en-US" dirty="0">
                <a:sym typeface="Wingdings" panose="05000000000000000000" pitchFamily="2" charset="2"/>
              </a:rPr>
              <a:t> </a:t>
            </a:r>
          </a:p>
          <a:p>
            <a:r>
              <a:rPr lang="en-US" dirty="0">
                <a:sym typeface="Wingdings" panose="05000000000000000000" pitchFamily="2" charset="2"/>
              </a:rPr>
              <a:t>Luckily usually there is someone, already spent time and write these instruction as functions and make it available as a library. </a:t>
            </a:r>
          </a:p>
          <a:p>
            <a:r>
              <a:rPr lang="en-US" dirty="0">
                <a:sym typeface="Wingdings" panose="05000000000000000000" pitchFamily="2" charset="2"/>
              </a:rPr>
              <a:t>It will save a lot of time, if we can find an already available library for our task in hand. </a:t>
            </a:r>
          </a:p>
          <a:p>
            <a:r>
              <a:rPr lang="en-US" dirty="0">
                <a:sym typeface="Wingdings" panose="05000000000000000000" pitchFamily="2" charset="2"/>
              </a:rPr>
              <a:t>For this project we will use a library called, </a:t>
            </a:r>
            <a:r>
              <a:rPr lang="en-US" dirty="0" err="1">
                <a:sym typeface="Wingdings" panose="05000000000000000000" pitchFamily="2" charset="2"/>
              </a:rPr>
              <a:t>FastLED</a:t>
            </a:r>
            <a:r>
              <a:rPr lang="en-US" dirty="0">
                <a:sym typeface="Wingdings" panose="05000000000000000000" pitchFamily="2" charset="2"/>
              </a:rPr>
              <a:t>. https://github.com/FastLED/FastLED</a:t>
            </a:r>
            <a:endParaRPr lang="en-US" dirty="0"/>
          </a:p>
        </p:txBody>
      </p:sp>
    </p:spTree>
    <p:extLst>
      <p:ext uri="{BB962C8B-B14F-4D97-AF65-F5344CB8AC3E}">
        <p14:creationId xmlns:p14="http://schemas.microsoft.com/office/powerpoint/2010/main" val="4109067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570E6-67C8-5BBA-76F4-8C88609A65B9}"/>
              </a:ext>
            </a:extLst>
          </p:cNvPr>
          <p:cNvSpPr>
            <a:spLocks noGrp="1"/>
          </p:cNvSpPr>
          <p:nvPr>
            <p:ph type="title"/>
          </p:nvPr>
        </p:nvSpPr>
        <p:spPr/>
        <p:txBody>
          <a:bodyPr/>
          <a:lstStyle/>
          <a:p>
            <a:r>
              <a:rPr lang="en-US" dirty="0"/>
              <a:t>Control RGB light using Arduino </a:t>
            </a:r>
          </a:p>
        </p:txBody>
      </p:sp>
      <p:sp>
        <p:nvSpPr>
          <p:cNvPr id="3" name="Content Placeholder 2">
            <a:extLst>
              <a:ext uri="{FF2B5EF4-FFF2-40B4-BE49-F238E27FC236}">
                <a16:creationId xmlns:a16="http://schemas.microsoft.com/office/drawing/2014/main" id="{76BC46D7-C3C6-1D56-96FD-88E603D477E6}"/>
              </a:ext>
            </a:extLst>
          </p:cNvPr>
          <p:cNvSpPr>
            <a:spLocks noGrp="1"/>
          </p:cNvSpPr>
          <p:nvPr>
            <p:ph idx="1"/>
          </p:nvPr>
        </p:nvSpPr>
        <p:spPr>
          <a:xfrm>
            <a:off x="838200" y="1825625"/>
            <a:ext cx="5131676" cy="4351338"/>
          </a:xfrm>
        </p:spPr>
        <p:txBody>
          <a:bodyPr>
            <a:normAutofit fontScale="92500"/>
          </a:bodyPr>
          <a:lstStyle/>
          <a:p>
            <a:r>
              <a:rPr lang="en-US" dirty="0"/>
              <a:t>With this library we can write a simple program to control the RGB light </a:t>
            </a:r>
          </a:p>
          <a:p>
            <a:r>
              <a:rPr lang="en-US" dirty="0"/>
              <a:t>Please Open Scamp-D2-S3-E3 file</a:t>
            </a:r>
          </a:p>
          <a:p>
            <a:r>
              <a:rPr lang="en-US" dirty="0"/>
              <a:t>In the first like we have included </a:t>
            </a:r>
            <a:r>
              <a:rPr lang="en-US" dirty="0" err="1"/>
              <a:t>FastLED.h</a:t>
            </a:r>
            <a:r>
              <a:rPr lang="en-US" dirty="0"/>
              <a:t> file. This file contain all the definitions needed to call functions defined in the </a:t>
            </a:r>
            <a:r>
              <a:rPr lang="en-US" dirty="0" err="1"/>
              <a:t>FastLED</a:t>
            </a:r>
            <a:r>
              <a:rPr lang="en-US" dirty="0"/>
              <a:t> library. This will tell Arduino IDE to use these definition during pre-compilation</a:t>
            </a:r>
          </a:p>
        </p:txBody>
      </p:sp>
      <p:pic>
        <p:nvPicPr>
          <p:cNvPr id="5" name="Picture 4">
            <a:extLst>
              <a:ext uri="{FF2B5EF4-FFF2-40B4-BE49-F238E27FC236}">
                <a16:creationId xmlns:a16="http://schemas.microsoft.com/office/drawing/2014/main" id="{5D27C0C3-DE0F-CF88-3DF5-9B647018B949}"/>
              </a:ext>
            </a:extLst>
          </p:cNvPr>
          <p:cNvPicPr>
            <a:picLocks noChangeAspect="1"/>
          </p:cNvPicPr>
          <p:nvPr/>
        </p:nvPicPr>
        <p:blipFill>
          <a:blip r:embed="rId2"/>
          <a:stretch>
            <a:fillRect/>
          </a:stretch>
        </p:blipFill>
        <p:spPr>
          <a:xfrm>
            <a:off x="5969876" y="1476375"/>
            <a:ext cx="5667375" cy="2686050"/>
          </a:xfrm>
          <a:prstGeom prst="rect">
            <a:avLst/>
          </a:prstGeom>
        </p:spPr>
      </p:pic>
      <p:sp>
        <p:nvSpPr>
          <p:cNvPr id="6" name="TextBox 5">
            <a:extLst>
              <a:ext uri="{FF2B5EF4-FFF2-40B4-BE49-F238E27FC236}">
                <a16:creationId xmlns:a16="http://schemas.microsoft.com/office/drawing/2014/main" id="{7C99BEAF-7CE9-6C7B-49DC-9B5F66DDA8EE}"/>
              </a:ext>
            </a:extLst>
          </p:cNvPr>
          <p:cNvSpPr txBox="1"/>
          <p:nvPr/>
        </p:nvSpPr>
        <p:spPr>
          <a:xfrm>
            <a:off x="5969876" y="4297361"/>
            <a:ext cx="5667375" cy="954107"/>
          </a:xfrm>
          <a:prstGeom prst="rect">
            <a:avLst/>
          </a:prstGeom>
          <a:noFill/>
        </p:spPr>
        <p:txBody>
          <a:bodyPr wrap="square" rtlCol="0">
            <a:spAutoFit/>
          </a:bodyPr>
          <a:lstStyle/>
          <a:p>
            <a:r>
              <a:rPr lang="en-US" sz="2800" dirty="0"/>
              <a:t>Note that the LED is connected to Pin number D4 and we only have one LED</a:t>
            </a:r>
          </a:p>
        </p:txBody>
      </p:sp>
    </p:spTree>
    <p:extLst>
      <p:ext uri="{BB962C8B-B14F-4D97-AF65-F5344CB8AC3E}">
        <p14:creationId xmlns:p14="http://schemas.microsoft.com/office/powerpoint/2010/main" val="4071194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6C17B-CF65-26DA-80A1-8E69EFD8898A}"/>
              </a:ext>
            </a:extLst>
          </p:cNvPr>
          <p:cNvSpPr>
            <a:spLocks noGrp="1"/>
          </p:cNvSpPr>
          <p:nvPr>
            <p:ph type="title"/>
          </p:nvPr>
        </p:nvSpPr>
        <p:spPr/>
        <p:txBody>
          <a:bodyPr/>
          <a:lstStyle/>
          <a:p>
            <a:r>
              <a:rPr lang="en-US" dirty="0"/>
              <a:t>Control RGB light using Arduino </a:t>
            </a:r>
          </a:p>
        </p:txBody>
      </p:sp>
      <p:sp>
        <p:nvSpPr>
          <p:cNvPr id="3" name="Content Placeholder 2">
            <a:extLst>
              <a:ext uri="{FF2B5EF4-FFF2-40B4-BE49-F238E27FC236}">
                <a16:creationId xmlns:a16="http://schemas.microsoft.com/office/drawing/2014/main" id="{81B864ED-6D9D-6770-8BD8-CA4DE968AFCB}"/>
              </a:ext>
            </a:extLst>
          </p:cNvPr>
          <p:cNvSpPr>
            <a:spLocks noGrp="1"/>
          </p:cNvSpPr>
          <p:nvPr>
            <p:ph idx="1"/>
          </p:nvPr>
        </p:nvSpPr>
        <p:spPr>
          <a:xfrm>
            <a:off x="838199" y="1825625"/>
            <a:ext cx="7170683" cy="1852996"/>
          </a:xfrm>
        </p:spPr>
        <p:txBody>
          <a:bodyPr/>
          <a:lstStyle/>
          <a:p>
            <a:r>
              <a:rPr lang="en-US" dirty="0"/>
              <a:t>Now we need to create 24-bit signal. Our goal is to change the color of the LED incrementally.</a:t>
            </a:r>
          </a:p>
          <a:p>
            <a:r>
              <a:rPr lang="en-US" dirty="0"/>
              <a:t>Following two functions will achieve it </a:t>
            </a:r>
          </a:p>
        </p:txBody>
      </p:sp>
      <p:pic>
        <p:nvPicPr>
          <p:cNvPr id="5" name="Picture 4">
            <a:extLst>
              <a:ext uri="{FF2B5EF4-FFF2-40B4-BE49-F238E27FC236}">
                <a16:creationId xmlns:a16="http://schemas.microsoft.com/office/drawing/2014/main" id="{029CD3CE-2A56-BCB0-080F-D6D28605AB05}"/>
              </a:ext>
            </a:extLst>
          </p:cNvPr>
          <p:cNvPicPr>
            <a:picLocks noChangeAspect="1"/>
          </p:cNvPicPr>
          <p:nvPr/>
        </p:nvPicPr>
        <p:blipFill>
          <a:blip r:embed="rId2"/>
          <a:stretch>
            <a:fillRect/>
          </a:stretch>
        </p:blipFill>
        <p:spPr>
          <a:xfrm>
            <a:off x="8250293" y="646058"/>
            <a:ext cx="3448050" cy="5734050"/>
          </a:xfrm>
          <a:prstGeom prst="rect">
            <a:avLst/>
          </a:prstGeom>
        </p:spPr>
      </p:pic>
      <p:pic>
        <p:nvPicPr>
          <p:cNvPr id="10" name="Picture 9">
            <a:extLst>
              <a:ext uri="{FF2B5EF4-FFF2-40B4-BE49-F238E27FC236}">
                <a16:creationId xmlns:a16="http://schemas.microsoft.com/office/drawing/2014/main" id="{B0550F07-2F99-8958-698B-DF63204CC2A6}"/>
              </a:ext>
            </a:extLst>
          </p:cNvPr>
          <p:cNvPicPr>
            <a:picLocks noChangeAspect="1"/>
          </p:cNvPicPr>
          <p:nvPr/>
        </p:nvPicPr>
        <p:blipFill>
          <a:blip r:embed="rId3"/>
          <a:stretch>
            <a:fillRect/>
          </a:stretch>
        </p:blipFill>
        <p:spPr>
          <a:xfrm>
            <a:off x="672334" y="5139120"/>
            <a:ext cx="7743825" cy="923925"/>
          </a:xfrm>
          <a:prstGeom prst="rect">
            <a:avLst/>
          </a:prstGeom>
        </p:spPr>
      </p:pic>
      <p:pic>
        <p:nvPicPr>
          <p:cNvPr id="12" name="Picture 11">
            <a:extLst>
              <a:ext uri="{FF2B5EF4-FFF2-40B4-BE49-F238E27FC236}">
                <a16:creationId xmlns:a16="http://schemas.microsoft.com/office/drawing/2014/main" id="{EDFD059D-6CF8-5FC2-59FA-90422047D935}"/>
              </a:ext>
            </a:extLst>
          </p:cNvPr>
          <p:cNvPicPr>
            <a:picLocks noChangeAspect="1"/>
          </p:cNvPicPr>
          <p:nvPr/>
        </p:nvPicPr>
        <p:blipFill>
          <a:blip r:embed="rId4"/>
          <a:stretch>
            <a:fillRect/>
          </a:stretch>
        </p:blipFill>
        <p:spPr>
          <a:xfrm>
            <a:off x="672334" y="3804033"/>
            <a:ext cx="6115050" cy="1209675"/>
          </a:xfrm>
          <a:prstGeom prst="rect">
            <a:avLst/>
          </a:prstGeom>
        </p:spPr>
      </p:pic>
    </p:spTree>
    <p:extLst>
      <p:ext uri="{BB962C8B-B14F-4D97-AF65-F5344CB8AC3E}">
        <p14:creationId xmlns:p14="http://schemas.microsoft.com/office/powerpoint/2010/main" val="22385468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E08D4-1985-6E5D-2190-89C63940B741}"/>
              </a:ext>
            </a:extLst>
          </p:cNvPr>
          <p:cNvSpPr>
            <a:spLocks noGrp="1"/>
          </p:cNvSpPr>
          <p:nvPr>
            <p:ph type="title"/>
          </p:nvPr>
        </p:nvSpPr>
        <p:spPr/>
        <p:txBody>
          <a:bodyPr/>
          <a:lstStyle/>
          <a:p>
            <a:r>
              <a:rPr lang="en-US" dirty="0"/>
              <a:t>Control RGB light using Arduino </a:t>
            </a:r>
          </a:p>
        </p:txBody>
      </p:sp>
      <p:sp>
        <p:nvSpPr>
          <p:cNvPr id="3" name="Content Placeholder 2">
            <a:extLst>
              <a:ext uri="{FF2B5EF4-FFF2-40B4-BE49-F238E27FC236}">
                <a16:creationId xmlns:a16="http://schemas.microsoft.com/office/drawing/2014/main" id="{94330DB2-9193-D2E1-7EF2-4F62412ED3AB}"/>
              </a:ext>
            </a:extLst>
          </p:cNvPr>
          <p:cNvSpPr>
            <a:spLocks noGrp="1"/>
          </p:cNvSpPr>
          <p:nvPr>
            <p:ph idx="1"/>
          </p:nvPr>
        </p:nvSpPr>
        <p:spPr/>
        <p:txBody>
          <a:bodyPr>
            <a:normAutofit fontScale="85000" lnSpcReduction="20000"/>
          </a:bodyPr>
          <a:lstStyle/>
          <a:p>
            <a:r>
              <a:rPr lang="en-US" dirty="0"/>
              <a:t>Let’s take a close look at the code, especially C data types</a:t>
            </a:r>
          </a:p>
          <a:p>
            <a:r>
              <a:rPr lang="en-US" dirty="0"/>
              <a:t>During the python session we did not pay our attention to the data types as we should do, this is because python, most of the time, automatically store data in most efficient way. Btw, python is not efficient in most part </a:t>
            </a:r>
            <a:r>
              <a:rPr lang="en-US" dirty="0">
                <a:sym typeface="Wingdings" panose="05000000000000000000" pitchFamily="2" charset="2"/>
              </a:rPr>
              <a:t> </a:t>
            </a:r>
          </a:p>
          <a:p>
            <a:r>
              <a:rPr lang="en-US" dirty="0">
                <a:sym typeface="Wingdings" panose="05000000000000000000" pitchFamily="2" charset="2"/>
              </a:rPr>
              <a:t>However, C on the other hand requires you to pay close attention to details. </a:t>
            </a:r>
          </a:p>
          <a:p>
            <a:r>
              <a:rPr lang="en-US" dirty="0">
                <a:sym typeface="Wingdings" panose="05000000000000000000" pitchFamily="2" charset="2"/>
              </a:rPr>
              <a:t>In our code we define each color as  uint8_t, it is unsigned integer of length 8. a byte. </a:t>
            </a:r>
          </a:p>
          <a:p>
            <a:r>
              <a:rPr lang="en-US" dirty="0">
                <a:sym typeface="Wingdings" panose="05000000000000000000" pitchFamily="2" charset="2"/>
              </a:rPr>
              <a:t>Now we define the color as uint32_t, which is unsinged integer if length 32</a:t>
            </a:r>
          </a:p>
          <a:p>
            <a:r>
              <a:rPr lang="en-US" dirty="0">
                <a:sym typeface="Wingdings" panose="05000000000000000000" pitchFamily="2" charset="2"/>
              </a:rPr>
              <a:t>Then we convert g and r to different data type, (uint32_t)g this is called casting </a:t>
            </a:r>
          </a:p>
          <a:p>
            <a:r>
              <a:rPr lang="en-US" dirty="0"/>
              <a:t>&lt;&lt; operator shift the data to the left, so we shift green 16 places and red 8 places</a:t>
            </a:r>
          </a:p>
          <a:p>
            <a:r>
              <a:rPr lang="en-US" dirty="0"/>
              <a:t>They we take | operator. This is OR operator. Final product is 24 bit signal we need to send to </a:t>
            </a:r>
            <a:r>
              <a:rPr lang="en-US"/>
              <a:t>control chip. </a:t>
            </a:r>
            <a:endParaRPr lang="en-US" dirty="0"/>
          </a:p>
        </p:txBody>
      </p:sp>
    </p:spTree>
    <p:extLst>
      <p:ext uri="{BB962C8B-B14F-4D97-AF65-F5344CB8AC3E}">
        <p14:creationId xmlns:p14="http://schemas.microsoft.com/office/powerpoint/2010/main" val="401834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C22D3-07A3-6CE3-70E3-71CBEC1B4D35}"/>
              </a:ext>
            </a:extLst>
          </p:cNvPr>
          <p:cNvSpPr>
            <a:spLocks noGrp="1"/>
          </p:cNvSpPr>
          <p:nvPr>
            <p:ph type="title"/>
          </p:nvPr>
        </p:nvSpPr>
        <p:spPr/>
        <p:txBody>
          <a:bodyPr/>
          <a:lstStyle/>
          <a:p>
            <a:r>
              <a:rPr lang="en-US" dirty="0"/>
              <a:t>What is different now</a:t>
            </a:r>
          </a:p>
        </p:txBody>
      </p:sp>
      <p:sp>
        <p:nvSpPr>
          <p:cNvPr id="3" name="Content Placeholder 2">
            <a:extLst>
              <a:ext uri="{FF2B5EF4-FFF2-40B4-BE49-F238E27FC236}">
                <a16:creationId xmlns:a16="http://schemas.microsoft.com/office/drawing/2014/main" id="{22DA7F40-A231-6337-D486-D1426E1212AD}"/>
              </a:ext>
            </a:extLst>
          </p:cNvPr>
          <p:cNvSpPr>
            <a:spLocks noGrp="1"/>
          </p:cNvSpPr>
          <p:nvPr>
            <p:ph idx="1"/>
          </p:nvPr>
        </p:nvSpPr>
        <p:spPr>
          <a:xfrm>
            <a:off x="838200" y="1825624"/>
            <a:ext cx="4963510" cy="4438541"/>
          </a:xfrm>
        </p:spPr>
        <p:txBody>
          <a:bodyPr>
            <a:normAutofit lnSpcReduction="10000"/>
          </a:bodyPr>
          <a:lstStyle/>
          <a:p>
            <a:r>
              <a:rPr lang="en-US" dirty="0"/>
              <a:t>So far, we have used python</a:t>
            </a:r>
          </a:p>
          <a:p>
            <a:r>
              <a:rPr lang="en-US" dirty="0"/>
              <a:t>Python use plain text code and run it though a program called interpreter</a:t>
            </a:r>
          </a:p>
          <a:p>
            <a:r>
              <a:rPr lang="en-US" dirty="0"/>
              <a:t>Interpreter then convers python code into low level, platform independent byte code (intermediate code)</a:t>
            </a:r>
          </a:p>
          <a:p>
            <a:r>
              <a:rPr lang="en-US" dirty="0"/>
              <a:t>intermediate code and get execute in the python virtual machine</a:t>
            </a:r>
          </a:p>
        </p:txBody>
      </p:sp>
      <p:pic>
        <p:nvPicPr>
          <p:cNvPr id="4098" name="Picture 2" descr="Python Execution Model">
            <a:extLst>
              <a:ext uri="{FF2B5EF4-FFF2-40B4-BE49-F238E27FC236}">
                <a16:creationId xmlns:a16="http://schemas.microsoft.com/office/drawing/2014/main" id="{9EC9BA7A-F5DB-23B8-348D-B6D2C29A84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2537" y="1825625"/>
            <a:ext cx="4498428" cy="2530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7765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BEC3F-5CF2-3652-B207-CDE5771C4F72}"/>
              </a:ext>
            </a:extLst>
          </p:cNvPr>
          <p:cNvSpPr>
            <a:spLocks noGrp="1"/>
          </p:cNvSpPr>
          <p:nvPr>
            <p:ph type="title"/>
          </p:nvPr>
        </p:nvSpPr>
        <p:spPr/>
        <p:txBody>
          <a:bodyPr/>
          <a:lstStyle/>
          <a:p>
            <a:r>
              <a:rPr lang="en-US" dirty="0"/>
              <a:t>Why compiled code</a:t>
            </a:r>
          </a:p>
        </p:txBody>
      </p:sp>
      <p:sp>
        <p:nvSpPr>
          <p:cNvPr id="3" name="Content Placeholder 2">
            <a:extLst>
              <a:ext uri="{FF2B5EF4-FFF2-40B4-BE49-F238E27FC236}">
                <a16:creationId xmlns:a16="http://schemas.microsoft.com/office/drawing/2014/main" id="{5934B289-4A24-61A5-F116-B3B84BE6712D}"/>
              </a:ext>
            </a:extLst>
          </p:cNvPr>
          <p:cNvSpPr>
            <a:spLocks noGrp="1"/>
          </p:cNvSpPr>
          <p:nvPr>
            <p:ph idx="1"/>
          </p:nvPr>
        </p:nvSpPr>
        <p:spPr>
          <a:xfrm>
            <a:off x="838199" y="1825625"/>
            <a:ext cx="5446987" cy="4351338"/>
          </a:xfrm>
        </p:spPr>
        <p:txBody>
          <a:bodyPr>
            <a:normAutofit/>
          </a:bodyPr>
          <a:lstStyle/>
          <a:p>
            <a:r>
              <a:rPr lang="en-US" dirty="0"/>
              <a:t>Python style execution is not efficient for embedded systems. It does not have lot of resource on chip, also it needs to be power efficient, so the code we run needs to be highly optimized. </a:t>
            </a:r>
          </a:p>
          <a:p>
            <a:r>
              <a:rPr lang="en-US" dirty="0"/>
              <a:t>Python codes are in general NOT optimized</a:t>
            </a:r>
          </a:p>
        </p:txBody>
      </p:sp>
      <p:pic>
        <p:nvPicPr>
          <p:cNvPr id="6" name="Picture 5">
            <a:extLst>
              <a:ext uri="{FF2B5EF4-FFF2-40B4-BE49-F238E27FC236}">
                <a16:creationId xmlns:a16="http://schemas.microsoft.com/office/drawing/2014/main" id="{502821A7-29E2-DAB3-E404-CB1330491BEE}"/>
              </a:ext>
            </a:extLst>
          </p:cNvPr>
          <p:cNvPicPr>
            <a:picLocks noChangeAspect="1"/>
          </p:cNvPicPr>
          <p:nvPr/>
        </p:nvPicPr>
        <p:blipFill>
          <a:blip r:embed="rId2"/>
          <a:stretch>
            <a:fillRect/>
          </a:stretch>
        </p:blipFill>
        <p:spPr>
          <a:xfrm>
            <a:off x="9631910" y="454025"/>
            <a:ext cx="2133600" cy="6038850"/>
          </a:xfrm>
          <a:prstGeom prst="rect">
            <a:avLst/>
          </a:prstGeom>
        </p:spPr>
      </p:pic>
      <p:pic>
        <p:nvPicPr>
          <p:cNvPr id="5126" name="Picture 6" descr="A Performance Comparison Between C, Java, and Python | by Gunavaran  Brihadiswaran | The Startup | Medium">
            <a:extLst>
              <a:ext uri="{FF2B5EF4-FFF2-40B4-BE49-F238E27FC236}">
                <a16:creationId xmlns:a16="http://schemas.microsoft.com/office/drawing/2014/main" id="{36615D5D-94B2-4D1F-F5C2-04E74F9BD3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7110" y="470693"/>
            <a:ext cx="4114800" cy="11144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69EBCFE5-0681-9AD1-3F98-6EF0A2CF3C2A}"/>
              </a:ext>
            </a:extLst>
          </p:cNvPr>
          <p:cNvPicPr>
            <a:picLocks noChangeAspect="1"/>
          </p:cNvPicPr>
          <p:nvPr/>
        </p:nvPicPr>
        <p:blipFill>
          <a:blip r:embed="rId4"/>
          <a:stretch>
            <a:fillRect/>
          </a:stretch>
        </p:blipFill>
        <p:spPr>
          <a:xfrm>
            <a:off x="6194363" y="2066884"/>
            <a:ext cx="3072152" cy="3868820"/>
          </a:xfrm>
          <a:prstGeom prst="rect">
            <a:avLst/>
          </a:prstGeom>
        </p:spPr>
      </p:pic>
      <p:sp>
        <p:nvSpPr>
          <p:cNvPr id="9" name="TextBox 8">
            <a:extLst>
              <a:ext uri="{FF2B5EF4-FFF2-40B4-BE49-F238E27FC236}">
                <a16:creationId xmlns:a16="http://schemas.microsoft.com/office/drawing/2014/main" id="{69F5B491-2A90-B14C-AF65-4791C191633A}"/>
              </a:ext>
            </a:extLst>
          </p:cNvPr>
          <p:cNvSpPr txBox="1"/>
          <p:nvPr/>
        </p:nvSpPr>
        <p:spPr>
          <a:xfrm>
            <a:off x="6285186" y="6081068"/>
            <a:ext cx="4771695" cy="230832"/>
          </a:xfrm>
          <a:prstGeom prst="rect">
            <a:avLst/>
          </a:prstGeom>
          <a:noFill/>
        </p:spPr>
        <p:txBody>
          <a:bodyPr wrap="square" rtlCol="0">
            <a:spAutoFit/>
          </a:bodyPr>
          <a:lstStyle/>
          <a:p>
            <a:r>
              <a:rPr lang="en-US" sz="900" b="1" i="0" u="none" strike="noStrike" baseline="0" dirty="0">
                <a:solidFill>
                  <a:srgbClr val="FFFFFF"/>
                </a:solidFill>
                <a:highlight>
                  <a:srgbClr val="000000"/>
                </a:highlight>
                <a:latin typeface="Arial" panose="020B0604020202020204" pitchFamily="34" charset="0"/>
              </a:rPr>
              <a:t>doi:10.20944/preprints202012.0516.v1</a:t>
            </a:r>
            <a:endParaRPr lang="en-US" sz="900" dirty="0">
              <a:highlight>
                <a:srgbClr val="000000"/>
              </a:highlight>
            </a:endParaRPr>
          </a:p>
        </p:txBody>
      </p:sp>
    </p:spTree>
    <p:extLst>
      <p:ext uri="{BB962C8B-B14F-4D97-AF65-F5344CB8AC3E}">
        <p14:creationId xmlns:p14="http://schemas.microsoft.com/office/powerpoint/2010/main" val="1455625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977F5-2046-6931-6F4E-1573CB705848}"/>
              </a:ext>
            </a:extLst>
          </p:cNvPr>
          <p:cNvSpPr>
            <a:spLocks noGrp="1"/>
          </p:cNvSpPr>
          <p:nvPr>
            <p:ph type="title"/>
          </p:nvPr>
        </p:nvSpPr>
        <p:spPr/>
        <p:txBody>
          <a:bodyPr/>
          <a:lstStyle/>
          <a:p>
            <a:r>
              <a:rPr lang="en-US" dirty="0"/>
              <a:t>Let’s use C </a:t>
            </a:r>
          </a:p>
        </p:txBody>
      </p:sp>
      <p:sp>
        <p:nvSpPr>
          <p:cNvPr id="3" name="Content Placeholder 2">
            <a:extLst>
              <a:ext uri="{FF2B5EF4-FFF2-40B4-BE49-F238E27FC236}">
                <a16:creationId xmlns:a16="http://schemas.microsoft.com/office/drawing/2014/main" id="{BF200F27-0497-0724-B5B3-CFAF4263C7DC}"/>
              </a:ext>
            </a:extLst>
          </p:cNvPr>
          <p:cNvSpPr>
            <a:spLocks noGrp="1"/>
          </p:cNvSpPr>
          <p:nvPr>
            <p:ph idx="1"/>
          </p:nvPr>
        </p:nvSpPr>
        <p:spPr>
          <a:xfrm>
            <a:off x="838200" y="1825625"/>
            <a:ext cx="7007275" cy="4351338"/>
          </a:xfrm>
        </p:spPr>
        <p:txBody>
          <a:bodyPr/>
          <a:lstStyle/>
          <a:p>
            <a:r>
              <a:rPr lang="en-US" dirty="0"/>
              <a:t>In this section we will learn how to program Arduino Uno board</a:t>
            </a:r>
          </a:p>
          <a:p>
            <a:r>
              <a:rPr lang="en-US" dirty="0"/>
              <a:t>Arduino uses language similar to C/C++</a:t>
            </a:r>
          </a:p>
        </p:txBody>
      </p:sp>
      <p:pic>
        <p:nvPicPr>
          <p:cNvPr id="1028" name="Picture 4" descr="Arduino Uno Rev3">
            <a:extLst>
              <a:ext uri="{FF2B5EF4-FFF2-40B4-BE49-F238E27FC236}">
                <a16:creationId xmlns:a16="http://schemas.microsoft.com/office/drawing/2014/main" id="{4224FA5F-AFD6-D65A-AAA1-66449D9A73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2316" y="1825625"/>
            <a:ext cx="3508325" cy="263218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2F890824-D412-3EF5-3CC6-9258B73CA6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85" y="3429000"/>
            <a:ext cx="7930881" cy="4461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6427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6F977-4536-FA7A-F416-07EDC44C5999}"/>
              </a:ext>
            </a:extLst>
          </p:cNvPr>
          <p:cNvSpPr>
            <a:spLocks noGrp="1"/>
          </p:cNvSpPr>
          <p:nvPr>
            <p:ph type="title"/>
          </p:nvPr>
        </p:nvSpPr>
        <p:spPr/>
        <p:txBody>
          <a:bodyPr/>
          <a:lstStyle/>
          <a:p>
            <a:r>
              <a:rPr lang="en-US" dirty="0"/>
              <a:t>How Arduino IDE convert your code </a:t>
            </a:r>
          </a:p>
        </p:txBody>
      </p:sp>
      <p:sp>
        <p:nvSpPr>
          <p:cNvPr id="3" name="Content Placeholder 2">
            <a:extLst>
              <a:ext uri="{FF2B5EF4-FFF2-40B4-BE49-F238E27FC236}">
                <a16:creationId xmlns:a16="http://schemas.microsoft.com/office/drawing/2014/main" id="{537C8207-04C2-6D44-41CD-4786BBDF890F}"/>
              </a:ext>
            </a:extLst>
          </p:cNvPr>
          <p:cNvSpPr>
            <a:spLocks noGrp="1"/>
          </p:cNvSpPr>
          <p:nvPr>
            <p:ph idx="1"/>
          </p:nvPr>
        </p:nvSpPr>
        <p:spPr/>
        <p:txBody>
          <a:bodyPr/>
          <a:lstStyle/>
          <a:p>
            <a:r>
              <a:rPr lang="en-US" dirty="0"/>
              <a:t>Read your code segment, called </a:t>
            </a:r>
            <a:r>
              <a:rPr lang="en-US" b="0" i="0" dirty="0">
                <a:effectLst/>
                <a:latin typeface="Roboto" panose="02000000000000000000" pitchFamily="2" charset="0"/>
              </a:rPr>
              <a:t>sketch and perform a pre-processing to conver</a:t>
            </a:r>
            <a:r>
              <a:rPr lang="en-US" dirty="0">
                <a:latin typeface="Roboto" panose="02000000000000000000" pitchFamily="2" charset="0"/>
              </a:rPr>
              <a:t>t it to proper C/C++ code</a:t>
            </a:r>
          </a:p>
          <a:p>
            <a:r>
              <a:rPr lang="en-US" dirty="0">
                <a:latin typeface="Roboto" panose="02000000000000000000" pitchFamily="2" charset="0"/>
              </a:rPr>
              <a:t>Then it pass your human readable code through the </a:t>
            </a:r>
            <a:r>
              <a:rPr lang="en-US" dirty="0" err="1">
                <a:latin typeface="Roboto" panose="02000000000000000000" pitchFamily="2" charset="0"/>
              </a:rPr>
              <a:t>avr-gcc</a:t>
            </a:r>
            <a:r>
              <a:rPr lang="en-US" dirty="0">
                <a:latin typeface="Roboto" panose="02000000000000000000" pitchFamily="2" charset="0"/>
              </a:rPr>
              <a:t> compiler to build a </a:t>
            </a:r>
            <a:r>
              <a:rPr lang="en-US" b="0" i="0" dirty="0">
                <a:effectLst/>
                <a:latin typeface="Roboto" panose="02000000000000000000" pitchFamily="2" charset="0"/>
              </a:rPr>
              <a:t>machine-readable instructions</a:t>
            </a:r>
            <a:r>
              <a:rPr lang="en-US" dirty="0">
                <a:latin typeface="Roboto" panose="02000000000000000000" pitchFamily="2" charset="0"/>
              </a:rPr>
              <a:t> file called object file, you can think this as an intermediary file </a:t>
            </a:r>
          </a:p>
          <a:p>
            <a:r>
              <a:rPr lang="en-US" dirty="0">
                <a:latin typeface="Roboto" panose="02000000000000000000" pitchFamily="2" charset="0"/>
              </a:rPr>
              <a:t>Then it combine other information from libraries (link) and create a binary file</a:t>
            </a:r>
          </a:p>
          <a:p>
            <a:r>
              <a:rPr lang="en-US" dirty="0">
                <a:latin typeface="Roboto" panose="02000000000000000000" pitchFamily="2" charset="0"/>
              </a:rPr>
              <a:t>This file is then written to the program memory of the chip on the Arduino board</a:t>
            </a:r>
            <a:endParaRPr lang="en-US" dirty="0"/>
          </a:p>
        </p:txBody>
      </p:sp>
    </p:spTree>
    <p:extLst>
      <p:ext uri="{BB962C8B-B14F-4D97-AF65-F5344CB8AC3E}">
        <p14:creationId xmlns:p14="http://schemas.microsoft.com/office/powerpoint/2010/main" val="3888840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CFB3C-736C-2E55-0D83-33AAD7B0A991}"/>
              </a:ext>
            </a:extLst>
          </p:cNvPr>
          <p:cNvSpPr>
            <a:spLocks noGrp="1"/>
          </p:cNvSpPr>
          <p:nvPr>
            <p:ph type="title"/>
          </p:nvPr>
        </p:nvSpPr>
        <p:spPr/>
        <p:txBody>
          <a:bodyPr/>
          <a:lstStyle/>
          <a:p>
            <a:r>
              <a:rPr lang="en-US" dirty="0"/>
              <a:t>Arduino IDE</a:t>
            </a:r>
          </a:p>
        </p:txBody>
      </p:sp>
      <p:sp>
        <p:nvSpPr>
          <p:cNvPr id="3" name="Content Placeholder 2">
            <a:extLst>
              <a:ext uri="{FF2B5EF4-FFF2-40B4-BE49-F238E27FC236}">
                <a16:creationId xmlns:a16="http://schemas.microsoft.com/office/drawing/2014/main" id="{7F8CA15A-6409-F407-9821-6B290E252E74}"/>
              </a:ext>
            </a:extLst>
          </p:cNvPr>
          <p:cNvSpPr>
            <a:spLocks noGrp="1"/>
          </p:cNvSpPr>
          <p:nvPr>
            <p:ph idx="1"/>
          </p:nvPr>
        </p:nvSpPr>
        <p:spPr>
          <a:xfrm>
            <a:off x="147145" y="3647090"/>
            <a:ext cx="11824137" cy="3210909"/>
          </a:xfrm>
        </p:spPr>
        <p:txBody>
          <a:bodyPr>
            <a:normAutofit fontScale="55000" lnSpcReduction="20000"/>
          </a:bodyPr>
          <a:lstStyle/>
          <a:p>
            <a:r>
              <a:rPr lang="en-US" dirty="0">
                <a:cs typeface="Aharoni" panose="02010803020104030203" pitchFamily="2" charset="-79"/>
              </a:rPr>
              <a:t> </a:t>
            </a:r>
          </a:p>
          <a:p>
            <a:r>
              <a:rPr lang="en-US" dirty="0">
                <a:cs typeface="Aharoni" panose="02010803020104030203" pitchFamily="2" charset="-79"/>
              </a:rPr>
              <a:t>Verify / Upload - compile and upload your code to your Arduino Board.</a:t>
            </a:r>
          </a:p>
          <a:p>
            <a:r>
              <a:rPr lang="en-US" dirty="0">
                <a:cs typeface="Aharoni" panose="02010803020104030203" pitchFamily="2" charset="-79"/>
              </a:rPr>
              <a:t>Select Board &amp; Port - detected Arduino boards automatically show up here, along with the port number.</a:t>
            </a:r>
          </a:p>
          <a:p>
            <a:r>
              <a:rPr lang="en-US" dirty="0">
                <a:cs typeface="Aharoni" panose="02010803020104030203" pitchFamily="2" charset="-79"/>
              </a:rPr>
              <a:t>Sketchbook - here you will find all of your sketches locally stored on your computer. Additionally, you can sync with the Arduino Cloud, and also obtain your sketches from the online environment.</a:t>
            </a:r>
          </a:p>
          <a:p>
            <a:r>
              <a:rPr lang="en-US" dirty="0">
                <a:cs typeface="Aharoni" panose="02010803020104030203" pitchFamily="2" charset="-79"/>
              </a:rPr>
              <a:t>Boards Manager - browse through Arduino &amp; third party packages that can be installed. For example, using a MKR </a:t>
            </a:r>
            <a:r>
              <a:rPr lang="en-US" dirty="0" err="1">
                <a:cs typeface="Aharoni" panose="02010803020104030203" pitchFamily="2" charset="-79"/>
              </a:rPr>
              <a:t>WiFi</a:t>
            </a:r>
            <a:r>
              <a:rPr lang="en-US" dirty="0">
                <a:cs typeface="Aharoni" panose="02010803020104030203" pitchFamily="2" charset="-79"/>
              </a:rPr>
              <a:t> 1010 board requires the Arduino SAMD Boards package installed.</a:t>
            </a:r>
          </a:p>
          <a:p>
            <a:r>
              <a:rPr lang="en-US" dirty="0">
                <a:cs typeface="Aharoni" panose="02010803020104030203" pitchFamily="2" charset="-79"/>
              </a:rPr>
              <a:t>Library Manager - browse through thousands of Arduino libraries, made by Arduino &amp; its community.</a:t>
            </a:r>
          </a:p>
          <a:p>
            <a:r>
              <a:rPr lang="en-US" dirty="0">
                <a:cs typeface="Aharoni" panose="02010803020104030203" pitchFamily="2" charset="-79"/>
              </a:rPr>
              <a:t>Debugger - test and debug programs in real time.</a:t>
            </a:r>
          </a:p>
          <a:p>
            <a:r>
              <a:rPr lang="en-US" dirty="0">
                <a:cs typeface="Aharoni" panose="02010803020104030203" pitchFamily="2" charset="-79"/>
              </a:rPr>
              <a:t>Search - search for keywords in your code.</a:t>
            </a:r>
          </a:p>
          <a:p>
            <a:r>
              <a:rPr lang="en-US" dirty="0">
                <a:cs typeface="Aharoni" panose="02010803020104030203" pitchFamily="2" charset="-79"/>
              </a:rPr>
              <a:t>Open Serial Monitor - opens the Serial Monitor tool, as a new tab in the console</a:t>
            </a:r>
          </a:p>
        </p:txBody>
      </p:sp>
      <p:pic>
        <p:nvPicPr>
          <p:cNvPr id="2050" name="Picture 2">
            <a:extLst>
              <a:ext uri="{FF2B5EF4-FFF2-40B4-BE49-F238E27FC236}">
                <a16:creationId xmlns:a16="http://schemas.microsoft.com/office/drawing/2014/main" id="{C217FB6F-D60D-E32A-050F-EED7575F81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7387" y="0"/>
            <a:ext cx="6758151" cy="38014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971E9BAF-5248-66C5-C7CF-69B740F869A3}"/>
              </a:ext>
            </a:extLst>
          </p:cNvPr>
          <p:cNvPicPr>
            <a:picLocks noChangeAspect="1"/>
          </p:cNvPicPr>
          <p:nvPr/>
        </p:nvPicPr>
        <p:blipFill>
          <a:blip r:embed="rId3"/>
          <a:stretch>
            <a:fillRect/>
          </a:stretch>
        </p:blipFill>
        <p:spPr>
          <a:xfrm>
            <a:off x="1579300" y="1465182"/>
            <a:ext cx="2172892" cy="2181908"/>
          </a:xfrm>
          <a:prstGeom prst="rect">
            <a:avLst/>
          </a:prstGeom>
        </p:spPr>
      </p:pic>
    </p:spTree>
    <p:extLst>
      <p:ext uri="{BB962C8B-B14F-4D97-AF65-F5344CB8AC3E}">
        <p14:creationId xmlns:p14="http://schemas.microsoft.com/office/powerpoint/2010/main" val="533034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64830-D7CF-F198-AE59-47095ED9DF06}"/>
              </a:ext>
            </a:extLst>
          </p:cNvPr>
          <p:cNvSpPr>
            <a:spLocks noGrp="1"/>
          </p:cNvSpPr>
          <p:nvPr>
            <p:ph type="title"/>
          </p:nvPr>
        </p:nvSpPr>
        <p:spPr/>
        <p:txBody>
          <a:bodyPr/>
          <a:lstStyle/>
          <a:p>
            <a:r>
              <a:rPr lang="en-US" dirty="0"/>
              <a:t>Connect Arduino to the Computer </a:t>
            </a:r>
          </a:p>
        </p:txBody>
      </p:sp>
      <p:sp>
        <p:nvSpPr>
          <p:cNvPr id="3" name="Content Placeholder 2">
            <a:extLst>
              <a:ext uri="{FF2B5EF4-FFF2-40B4-BE49-F238E27FC236}">
                <a16:creationId xmlns:a16="http://schemas.microsoft.com/office/drawing/2014/main" id="{3C6E2F7E-30F1-BCE3-E80F-6DEC7E54D979}"/>
              </a:ext>
            </a:extLst>
          </p:cNvPr>
          <p:cNvSpPr>
            <a:spLocks noGrp="1"/>
          </p:cNvSpPr>
          <p:nvPr>
            <p:ph idx="1"/>
          </p:nvPr>
        </p:nvSpPr>
        <p:spPr>
          <a:xfrm>
            <a:off x="838200" y="1825625"/>
            <a:ext cx="4322379" cy="4667250"/>
          </a:xfrm>
        </p:spPr>
        <p:txBody>
          <a:bodyPr/>
          <a:lstStyle/>
          <a:p>
            <a:r>
              <a:rPr lang="en-US" dirty="0"/>
              <a:t>Open Arduino IDE, see if you can see the USB device there</a:t>
            </a:r>
          </a:p>
          <a:p>
            <a:r>
              <a:rPr lang="en-US" dirty="0"/>
              <a:t>Now create a new </a:t>
            </a:r>
            <a:r>
              <a:rPr lang="en-US" b="0" i="0" dirty="0">
                <a:effectLst/>
                <a:latin typeface="Roboto" panose="02000000000000000000" pitchFamily="2" charset="0"/>
              </a:rPr>
              <a:t>sketch, you will see something like this</a:t>
            </a:r>
          </a:p>
          <a:p>
            <a:endParaRPr lang="en-US" dirty="0"/>
          </a:p>
        </p:txBody>
      </p:sp>
      <p:pic>
        <p:nvPicPr>
          <p:cNvPr id="3074" name="Picture 2" descr="Arduino — Ready">
            <a:extLst>
              <a:ext uri="{FF2B5EF4-FFF2-40B4-BE49-F238E27FC236}">
                <a16:creationId xmlns:a16="http://schemas.microsoft.com/office/drawing/2014/main" id="{D5F4FAD8-7B31-3757-18C9-154670EB76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1544" y="1566862"/>
            <a:ext cx="4914900" cy="37242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C179272-FE98-933D-9FC1-6CCCFF1E790D}"/>
              </a:ext>
            </a:extLst>
          </p:cNvPr>
          <p:cNvPicPr>
            <a:picLocks noChangeAspect="1"/>
          </p:cNvPicPr>
          <p:nvPr/>
        </p:nvPicPr>
        <p:blipFill>
          <a:blip r:embed="rId3"/>
          <a:stretch>
            <a:fillRect/>
          </a:stretch>
        </p:blipFill>
        <p:spPr>
          <a:xfrm>
            <a:off x="1027388" y="4408487"/>
            <a:ext cx="4876800" cy="2219325"/>
          </a:xfrm>
          <a:prstGeom prst="rect">
            <a:avLst/>
          </a:prstGeom>
        </p:spPr>
      </p:pic>
    </p:spTree>
    <p:extLst>
      <p:ext uri="{BB962C8B-B14F-4D97-AF65-F5344CB8AC3E}">
        <p14:creationId xmlns:p14="http://schemas.microsoft.com/office/powerpoint/2010/main" val="3979206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70170-FE06-9DA8-67AD-028E8DE5E685}"/>
              </a:ext>
            </a:extLst>
          </p:cNvPr>
          <p:cNvSpPr>
            <a:spLocks noGrp="1"/>
          </p:cNvSpPr>
          <p:nvPr>
            <p:ph type="title"/>
          </p:nvPr>
        </p:nvSpPr>
        <p:spPr/>
        <p:txBody>
          <a:bodyPr/>
          <a:lstStyle/>
          <a:p>
            <a:r>
              <a:rPr lang="en-US" dirty="0"/>
              <a:t>Arduino sketch</a:t>
            </a:r>
          </a:p>
        </p:txBody>
      </p:sp>
      <p:sp>
        <p:nvSpPr>
          <p:cNvPr id="3" name="Content Placeholder 2">
            <a:extLst>
              <a:ext uri="{FF2B5EF4-FFF2-40B4-BE49-F238E27FC236}">
                <a16:creationId xmlns:a16="http://schemas.microsoft.com/office/drawing/2014/main" id="{F92F8BC2-DD1D-7B6D-2E74-87F0E6BF1D2E}"/>
              </a:ext>
            </a:extLst>
          </p:cNvPr>
          <p:cNvSpPr>
            <a:spLocks noGrp="1"/>
          </p:cNvSpPr>
          <p:nvPr>
            <p:ph idx="1"/>
          </p:nvPr>
        </p:nvSpPr>
        <p:spPr/>
        <p:txBody>
          <a:bodyPr/>
          <a:lstStyle/>
          <a:p>
            <a:r>
              <a:rPr lang="en-US" dirty="0"/>
              <a:t>Arduino sketch has two main sections, setup section only execute once, so you will use this section to do all the initial setup. Loop section runs repetitively, indifferently until device power off. This is where you implement desired action. </a:t>
            </a:r>
          </a:p>
          <a:p>
            <a:r>
              <a:rPr lang="en-US" dirty="0"/>
              <a:t>One thing to remember is that your code is going to run on a remote device. There is no way to see its execution. We will need to get the output in to the local computer and display it. </a:t>
            </a:r>
          </a:p>
          <a:p>
            <a:r>
              <a:rPr lang="en-US" dirty="0"/>
              <a:t>Arduino provide serial communications from the device. Let's setup serial communication so that we can see what is going on in the device. </a:t>
            </a:r>
          </a:p>
        </p:txBody>
      </p:sp>
    </p:spTree>
    <p:extLst>
      <p:ext uri="{BB962C8B-B14F-4D97-AF65-F5344CB8AC3E}">
        <p14:creationId xmlns:p14="http://schemas.microsoft.com/office/powerpoint/2010/main" val="146416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914DE-459E-83EA-7F64-1221ABF31E22}"/>
              </a:ext>
            </a:extLst>
          </p:cNvPr>
          <p:cNvSpPr>
            <a:spLocks noGrp="1"/>
          </p:cNvSpPr>
          <p:nvPr>
            <p:ph type="title"/>
          </p:nvPr>
        </p:nvSpPr>
        <p:spPr/>
        <p:txBody>
          <a:bodyPr/>
          <a:lstStyle/>
          <a:p>
            <a:r>
              <a:rPr lang="en-US" dirty="0"/>
              <a:t>Exercise -1</a:t>
            </a:r>
          </a:p>
        </p:txBody>
      </p:sp>
      <p:sp>
        <p:nvSpPr>
          <p:cNvPr id="3" name="Content Placeholder 2">
            <a:extLst>
              <a:ext uri="{FF2B5EF4-FFF2-40B4-BE49-F238E27FC236}">
                <a16:creationId xmlns:a16="http://schemas.microsoft.com/office/drawing/2014/main" id="{99067A31-AC00-1EE0-CAED-05A9EFAC4CA4}"/>
              </a:ext>
            </a:extLst>
          </p:cNvPr>
          <p:cNvSpPr>
            <a:spLocks noGrp="1"/>
          </p:cNvSpPr>
          <p:nvPr>
            <p:ph idx="1"/>
          </p:nvPr>
        </p:nvSpPr>
        <p:spPr>
          <a:xfrm>
            <a:off x="344214" y="1528540"/>
            <a:ext cx="5751786" cy="4241639"/>
          </a:xfrm>
        </p:spPr>
        <p:txBody>
          <a:bodyPr>
            <a:normAutofit/>
          </a:bodyPr>
          <a:lstStyle/>
          <a:p>
            <a:r>
              <a:rPr lang="en-US" dirty="0"/>
              <a:t>Open Scamp-D2-S3-E1 file in the Arduino IDE</a:t>
            </a:r>
          </a:p>
          <a:p>
            <a:r>
              <a:rPr lang="en-US" sz="2800" dirty="0"/>
              <a:t>Compile the code and upload to the device </a:t>
            </a:r>
          </a:p>
          <a:p>
            <a:r>
              <a:rPr lang="en-US" dirty="0"/>
              <a:t>Open the serial monitor and set the correct baud rate </a:t>
            </a:r>
          </a:p>
          <a:p>
            <a:r>
              <a:rPr lang="en-US" sz="2800" dirty="0"/>
              <a:t>You should see a line prints every 1</a:t>
            </a:r>
            <a:r>
              <a:rPr lang="en-US" dirty="0"/>
              <a:t>s</a:t>
            </a:r>
          </a:p>
          <a:p>
            <a:r>
              <a:rPr lang="en-US" sz="2800" dirty="0"/>
              <a:t>Congratulations! You ran your 1</a:t>
            </a:r>
            <a:r>
              <a:rPr lang="en-US" sz="2800" baseline="30000" dirty="0"/>
              <a:t>st</a:t>
            </a:r>
            <a:r>
              <a:rPr lang="en-US" sz="2800" dirty="0"/>
              <a:t> Arduino program!</a:t>
            </a:r>
          </a:p>
          <a:p>
            <a:endParaRPr lang="en-US" dirty="0"/>
          </a:p>
        </p:txBody>
      </p:sp>
      <p:pic>
        <p:nvPicPr>
          <p:cNvPr id="7" name="Picture 6">
            <a:extLst>
              <a:ext uri="{FF2B5EF4-FFF2-40B4-BE49-F238E27FC236}">
                <a16:creationId xmlns:a16="http://schemas.microsoft.com/office/drawing/2014/main" id="{962A05A8-54A6-C851-5AF9-FC053ADC5E33}"/>
              </a:ext>
            </a:extLst>
          </p:cNvPr>
          <p:cNvPicPr>
            <a:picLocks noChangeAspect="1"/>
          </p:cNvPicPr>
          <p:nvPr/>
        </p:nvPicPr>
        <p:blipFill>
          <a:blip r:embed="rId2"/>
          <a:stretch>
            <a:fillRect/>
          </a:stretch>
        </p:blipFill>
        <p:spPr>
          <a:xfrm>
            <a:off x="6232633" y="4988"/>
            <a:ext cx="3741355" cy="2045835"/>
          </a:xfrm>
          <a:prstGeom prst="rect">
            <a:avLst/>
          </a:prstGeom>
        </p:spPr>
      </p:pic>
      <p:pic>
        <p:nvPicPr>
          <p:cNvPr id="10" name="Picture 9">
            <a:extLst>
              <a:ext uri="{FF2B5EF4-FFF2-40B4-BE49-F238E27FC236}">
                <a16:creationId xmlns:a16="http://schemas.microsoft.com/office/drawing/2014/main" id="{14CF8C8E-D33B-C129-50FA-F75F02E39BC1}"/>
              </a:ext>
            </a:extLst>
          </p:cNvPr>
          <p:cNvPicPr>
            <a:picLocks noChangeAspect="1"/>
          </p:cNvPicPr>
          <p:nvPr/>
        </p:nvPicPr>
        <p:blipFill>
          <a:blip r:embed="rId3"/>
          <a:stretch>
            <a:fillRect/>
          </a:stretch>
        </p:blipFill>
        <p:spPr>
          <a:xfrm>
            <a:off x="8549074" y="1723768"/>
            <a:ext cx="3225138" cy="2346106"/>
          </a:xfrm>
          <a:prstGeom prst="rect">
            <a:avLst/>
          </a:prstGeom>
        </p:spPr>
      </p:pic>
      <p:pic>
        <p:nvPicPr>
          <p:cNvPr id="12" name="Picture 11">
            <a:extLst>
              <a:ext uri="{FF2B5EF4-FFF2-40B4-BE49-F238E27FC236}">
                <a16:creationId xmlns:a16="http://schemas.microsoft.com/office/drawing/2014/main" id="{528ED21C-C97D-F296-D795-74EF448EE0CB}"/>
              </a:ext>
            </a:extLst>
          </p:cNvPr>
          <p:cNvPicPr>
            <a:picLocks noChangeAspect="1"/>
          </p:cNvPicPr>
          <p:nvPr/>
        </p:nvPicPr>
        <p:blipFill>
          <a:blip r:embed="rId4"/>
          <a:stretch>
            <a:fillRect/>
          </a:stretch>
        </p:blipFill>
        <p:spPr>
          <a:xfrm>
            <a:off x="6379779" y="4069874"/>
            <a:ext cx="2759129" cy="2043317"/>
          </a:xfrm>
          <a:prstGeom prst="rect">
            <a:avLst/>
          </a:prstGeom>
        </p:spPr>
      </p:pic>
      <p:pic>
        <p:nvPicPr>
          <p:cNvPr id="14" name="Picture 13">
            <a:extLst>
              <a:ext uri="{FF2B5EF4-FFF2-40B4-BE49-F238E27FC236}">
                <a16:creationId xmlns:a16="http://schemas.microsoft.com/office/drawing/2014/main" id="{37AE5409-A8D2-5D32-6DF3-F4A680F5D732}"/>
              </a:ext>
            </a:extLst>
          </p:cNvPr>
          <p:cNvPicPr>
            <a:picLocks noChangeAspect="1"/>
          </p:cNvPicPr>
          <p:nvPr/>
        </p:nvPicPr>
        <p:blipFill>
          <a:blip r:embed="rId5"/>
          <a:stretch>
            <a:fillRect/>
          </a:stretch>
        </p:blipFill>
        <p:spPr>
          <a:xfrm>
            <a:off x="9379936" y="4464101"/>
            <a:ext cx="2184071" cy="2148384"/>
          </a:xfrm>
          <a:prstGeom prst="rect">
            <a:avLst/>
          </a:prstGeom>
        </p:spPr>
      </p:pic>
    </p:spTree>
    <p:extLst>
      <p:ext uri="{BB962C8B-B14F-4D97-AF65-F5344CB8AC3E}">
        <p14:creationId xmlns:p14="http://schemas.microsoft.com/office/powerpoint/2010/main" val="39890591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946</TotalTime>
  <Words>1244</Words>
  <Application>Microsoft Office PowerPoint</Application>
  <PresentationFormat>Widescreen</PresentationFormat>
  <Paragraphs>82</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Roboto</vt:lpstr>
      <vt:lpstr>Office Theme</vt:lpstr>
      <vt:lpstr>Programming the car</vt:lpstr>
      <vt:lpstr>What is different now</vt:lpstr>
      <vt:lpstr>Why compiled code</vt:lpstr>
      <vt:lpstr>Let’s use C </vt:lpstr>
      <vt:lpstr>How Arduino IDE convert your code </vt:lpstr>
      <vt:lpstr>Arduino IDE</vt:lpstr>
      <vt:lpstr>Connect Arduino to the Computer </vt:lpstr>
      <vt:lpstr>Arduino sketch</vt:lpstr>
      <vt:lpstr>Exercise -1</vt:lpstr>
      <vt:lpstr>Compiled program</vt:lpstr>
      <vt:lpstr>General purpose IO</vt:lpstr>
      <vt:lpstr>Exercise -1 Control RGB light using Arduino </vt:lpstr>
      <vt:lpstr>Control RGB light using Arduino </vt:lpstr>
      <vt:lpstr>Control RGB light using Arduino </vt:lpstr>
      <vt:lpstr>Control RGB light using Arduino </vt:lpstr>
      <vt:lpstr>Control RGB light using Arduino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the car</dc:title>
  <dc:creator>Suranga Edirisinghe Pathirannehelage</dc:creator>
  <cp:lastModifiedBy>Suranga Edirisinghe Pathirannehelage</cp:lastModifiedBy>
  <cp:revision>13</cp:revision>
  <dcterms:created xsi:type="dcterms:W3CDTF">2023-06-14T21:21:02Z</dcterms:created>
  <dcterms:modified xsi:type="dcterms:W3CDTF">2023-06-15T18:37:58Z</dcterms:modified>
</cp:coreProperties>
</file>