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BD0C-F475-7A4E-864F-335F7288DB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55DEA7-5A69-D0AB-5295-B521D71EE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C08B1E-26F6-26CA-20F4-D6EC4E0C97BC}"/>
              </a:ext>
            </a:extLst>
          </p:cNvPr>
          <p:cNvSpPr>
            <a:spLocks noGrp="1"/>
          </p:cNvSpPr>
          <p:nvPr>
            <p:ph type="dt" sz="half" idx="10"/>
          </p:nvPr>
        </p:nvSpPr>
        <p:spPr/>
        <p:txBody>
          <a:bodyPr/>
          <a:lstStyle/>
          <a:p>
            <a:fld id="{2525EB20-C92A-467A-9AB6-5FDA68165450}" type="datetimeFigureOut">
              <a:rPr lang="en-US" smtClean="0"/>
              <a:t>6/16/2023</a:t>
            </a:fld>
            <a:endParaRPr lang="en-US"/>
          </a:p>
        </p:txBody>
      </p:sp>
      <p:sp>
        <p:nvSpPr>
          <p:cNvPr id="5" name="Footer Placeholder 4">
            <a:extLst>
              <a:ext uri="{FF2B5EF4-FFF2-40B4-BE49-F238E27FC236}">
                <a16:creationId xmlns:a16="http://schemas.microsoft.com/office/drawing/2014/main" id="{69CC770F-A35E-A46C-6C78-10BD1E672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43BBB-4527-CFFB-C290-177E1DC6919A}"/>
              </a:ext>
            </a:extLst>
          </p:cNvPr>
          <p:cNvSpPr>
            <a:spLocks noGrp="1"/>
          </p:cNvSpPr>
          <p:nvPr>
            <p:ph type="sldNum" sz="quarter" idx="12"/>
          </p:nvPr>
        </p:nvSpPr>
        <p:spPr/>
        <p:txBody>
          <a:bodyPr/>
          <a:lstStyle/>
          <a:p>
            <a:fld id="{FCC666B8-011B-4D9A-A5F2-670377D83379}" type="slidenum">
              <a:rPr lang="en-US" smtClean="0"/>
              <a:t>‹#›</a:t>
            </a:fld>
            <a:endParaRPr lang="en-US"/>
          </a:p>
        </p:txBody>
      </p:sp>
    </p:spTree>
    <p:extLst>
      <p:ext uri="{BB962C8B-B14F-4D97-AF65-F5344CB8AC3E}">
        <p14:creationId xmlns:p14="http://schemas.microsoft.com/office/powerpoint/2010/main" val="4164356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8863-5875-5D78-A016-BB31C4F357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97222B-D6F9-D467-BDB7-80DF4D9CCC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D515B-EE99-284C-22C9-B4C10B86909C}"/>
              </a:ext>
            </a:extLst>
          </p:cNvPr>
          <p:cNvSpPr>
            <a:spLocks noGrp="1"/>
          </p:cNvSpPr>
          <p:nvPr>
            <p:ph type="dt" sz="half" idx="10"/>
          </p:nvPr>
        </p:nvSpPr>
        <p:spPr/>
        <p:txBody>
          <a:bodyPr/>
          <a:lstStyle/>
          <a:p>
            <a:fld id="{2525EB20-C92A-467A-9AB6-5FDA68165450}" type="datetimeFigureOut">
              <a:rPr lang="en-US" smtClean="0"/>
              <a:t>6/16/2023</a:t>
            </a:fld>
            <a:endParaRPr lang="en-US"/>
          </a:p>
        </p:txBody>
      </p:sp>
      <p:sp>
        <p:nvSpPr>
          <p:cNvPr id="5" name="Footer Placeholder 4">
            <a:extLst>
              <a:ext uri="{FF2B5EF4-FFF2-40B4-BE49-F238E27FC236}">
                <a16:creationId xmlns:a16="http://schemas.microsoft.com/office/drawing/2014/main" id="{61F78F58-B194-4857-4D7B-440370DAC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105C9-CEC3-39C9-ED22-27C1CAD4B762}"/>
              </a:ext>
            </a:extLst>
          </p:cNvPr>
          <p:cNvSpPr>
            <a:spLocks noGrp="1"/>
          </p:cNvSpPr>
          <p:nvPr>
            <p:ph type="sldNum" sz="quarter" idx="12"/>
          </p:nvPr>
        </p:nvSpPr>
        <p:spPr/>
        <p:txBody>
          <a:bodyPr/>
          <a:lstStyle/>
          <a:p>
            <a:fld id="{FCC666B8-011B-4D9A-A5F2-670377D83379}" type="slidenum">
              <a:rPr lang="en-US" smtClean="0"/>
              <a:t>‹#›</a:t>
            </a:fld>
            <a:endParaRPr lang="en-US"/>
          </a:p>
        </p:txBody>
      </p:sp>
    </p:spTree>
    <p:extLst>
      <p:ext uri="{BB962C8B-B14F-4D97-AF65-F5344CB8AC3E}">
        <p14:creationId xmlns:p14="http://schemas.microsoft.com/office/powerpoint/2010/main" val="65694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FE8C7-9D27-8211-1EF2-2E5CE2688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A6A3BF-1614-C8BA-A475-C5C0E84284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874C0-E75A-8BC1-165D-2EF73B12277A}"/>
              </a:ext>
            </a:extLst>
          </p:cNvPr>
          <p:cNvSpPr>
            <a:spLocks noGrp="1"/>
          </p:cNvSpPr>
          <p:nvPr>
            <p:ph type="dt" sz="half" idx="10"/>
          </p:nvPr>
        </p:nvSpPr>
        <p:spPr/>
        <p:txBody>
          <a:bodyPr/>
          <a:lstStyle/>
          <a:p>
            <a:fld id="{2525EB20-C92A-467A-9AB6-5FDA68165450}" type="datetimeFigureOut">
              <a:rPr lang="en-US" smtClean="0"/>
              <a:t>6/16/2023</a:t>
            </a:fld>
            <a:endParaRPr lang="en-US"/>
          </a:p>
        </p:txBody>
      </p:sp>
      <p:sp>
        <p:nvSpPr>
          <p:cNvPr id="5" name="Footer Placeholder 4">
            <a:extLst>
              <a:ext uri="{FF2B5EF4-FFF2-40B4-BE49-F238E27FC236}">
                <a16:creationId xmlns:a16="http://schemas.microsoft.com/office/drawing/2014/main" id="{CB4FF576-7179-A7E5-E235-0229D40FC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B2D72-764C-3744-9B4C-E3587108C28E}"/>
              </a:ext>
            </a:extLst>
          </p:cNvPr>
          <p:cNvSpPr>
            <a:spLocks noGrp="1"/>
          </p:cNvSpPr>
          <p:nvPr>
            <p:ph type="sldNum" sz="quarter" idx="12"/>
          </p:nvPr>
        </p:nvSpPr>
        <p:spPr/>
        <p:txBody>
          <a:bodyPr/>
          <a:lstStyle/>
          <a:p>
            <a:fld id="{FCC666B8-011B-4D9A-A5F2-670377D83379}" type="slidenum">
              <a:rPr lang="en-US" smtClean="0"/>
              <a:t>‹#›</a:t>
            </a:fld>
            <a:endParaRPr lang="en-US"/>
          </a:p>
        </p:txBody>
      </p:sp>
    </p:spTree>
    <p:extLst>
      <p:ext uri="{BB962C8B-B14F-4D97-AF65-F5344CB8AC3E}">
        <p14:creationId xmlns:p14="http://schemas.microsoft.com/office/powerpoint/2010/main" val="402083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F010-1AB5-4811-8EB0-995C23DA5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9C23D1-2CE8-8031-CA33-EFAB0D9D6B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EB8690-FD93-90E0-AA3F-2596DB435712}"/>
              </a:ext>
            </a:extLst>
          </p:cNvPr>
          <p:cNvSpPr>
            <a:spLocks noGrp="1"/>
          </p:cNvSpPr>
          <p:nvPr>
            <p:ph type="dt" sz="half" idx="10"/>
          </p:nvPr>
        </p:nvSpPr>
        <p:spPr/>
        <p:txBody>
          <a:bodyPr/>
          <a:lstStyle/>
          <a:p>
            <a:fld id="{2525EB20-C92A-467A-9AB6-5FDA68165450}" type="datetimeFigureOut">
              <a:rPr lang="en-US" smtClean="0"/>
              <a:t>6/16/2023</a:t>
            </a:fld>
            <a:endParaRPr lang="en-US"/>
          </a:p>
        </p:txBody>
      </p:sp>
      <p:sp>
        <p:nvSpPr>
          <p:cNvPr id="5" name="Footer Placeholder 4">
            <a:extLst>
              <a:ext uri="{FF2B5EF4-FFF2-40B4-BE49-F238E27FC236}">
                <a16:creationId xmlns:a16="http://schemas.microsoft.com/office/drawing/2014/main" id="{CF90C9A5-C695-929B-7A34-B4605B18E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B778B-1005-DD0A-2CC0-D0260274584B}"/>
              </a:ext>
            </a:extLst>
          </p:cNvPr>
          <p:cNvSpPr>
            <a:spLocks noGrp="1"/>
          </p:cNvSpPr>
          <p:nvPr>
            <p:ph type="sldNum" sz="quarter" idx="12"/>
          </p:nvPr>
        </p:nvSpPr>
        <p:spPr/>
        <p:txBody>
          <a:bodyPr/>
          <a:lstStyle/>
          <a:p>
            <a:fld id="{FCC666B8-011B-4D9A-A5F2-670377D83379}" type="slidenum">
              <a:rPr lang="en-US" smtClean="0"/>
              <a:t>‹#›</a:t>
            </a:fld>
            <a:endParaRPr lang="en-US"/>
          </a:p>
        </p:txBody>
      </p:sp>
    </p:spTree>
    <p:extLst>
      <p:ext uri="{BB962C8B-B14F-4D97-AF65-F5344CB8AC3E}">
        <p14:creationId xmlns:p14="http://schemas.microsoft.com/office/powerpoint/2010/main" val="2211623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113D-C6CB-CEC4-2D71-5C4594EF55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1DEF2-3460-6693-32F7-5A5DFC006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2AEC85-BA4D-2032-3439-4971EEEA9B72}"/>
              </a:ext>
            </a:extLst>
          </p:cNvPr>
          <p:cNvSpPr>
            <a:spLocks noGrp="1"/>
          </p:cNvSpPr>
          <p:nvPr>
            <p:ph type="dt" sz="half" idx="10"/>
          </p:nvPr>
        </p:nvSpPr>
        <p:spPr/>
        <p:txBody>
          <a:bodyPr/>
          <a:lstStyle/>
          <a:p>
            <a:fld id="{2525EB20-C92A-467A-9AB6-5FDA68165450}" type="datetimeFigureOut">
              <a:rPr lang="en-US" smtClean="0"/>
              <a:t>6/16/2023</a:t>
            </a:fld>
            <a:endParaRPr lang="en-US"/>
          </a:p>
        </p:txBody>
      </p:sp>
      <p:sp>
        <p:nvSpPr>
          <p:cNvPr id="5" name="Footer Placeholder 4">
            <a:extLst>
              <a:ext uri="{FF2B5EF4-FFF2-40B4-BE49-F238E27FC236}">
                <a16:creationId xmlns:a16="http://schemas.microsoft.com/office/drawing/2014/main" id="{EA465282-7430-C8F3-5C30-3E44F32A0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12C42-BBD3-60E0-4C42-4E058F5F2AB3}"/>
              </a:ext>
            </a:extLst>
          </p:cNvPr>
          <p:cNvSpPr>
            <a:spLocks noGrp="1"/>
          </p:cNvSpPr>
          <p:nvPr>
            <p:ph type="sldNum" sz="quarter" idx="12"/>
          </p:nvPr>
        </p:nvSpPr>
        <p:spPr/>
        <p:txBody>
          <a:bodyPr/>
          <a:lstStyle/>
          <a:p>
            <a:fld id="{FCC666B8-011B-4D9A-A5F2-670377D83379}" type="slidenum">
              <a:rPr lang="en-US" smtClean="0"/>
              <a:t>‹#›</a:t>
            </a:fld>
            <a:endParaRPr lang="en-US"/>
          </a:p>
        </p:txBody>
      </p:sp>
    </p:spTree>
    <p:extLst>
      <p:ext uri="{BB962C8B-B14F-4D97-AF65-F5344CB8AC3E}">
        <p14:creationId xmlns:p14="http://schemas.microsoft.com/office/powerpoint/2010/main" val="390580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D02A-EC7D-C351-3650-39FA49F497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E6C8F-2641-5573-2987-7795B2855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0CCE59-6C6C-E118-260C-76376ACD75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F7C0F1-3FFA-4D61-590E-6F55F90125B0}"/>
              </a:ext>
            </a:extLst>
          </p:cNvPr>
          <p:cNvSpPr>
            <a:spLocks noGrp="1"/>
          </p:cNvSpPr>
          <p:nvPr>
            <p:ph type="dt" sz="half" idx="10"/>
          </p:nvPr>
        </p:nvSpPr>
        <p:spPr/>
        <p:txBody>
          <a:bodyPr/>
          <a:lstStyle/>
          <a:p>
            <a:fld id="{2525EB20-C92A-467A-9AB6-5FDA68165450}" type="datetimeFigureOut">
              <a:rPr lang="en-US" smtClean="0"/>
              <a:t>6/16/2023</a:t>
            </a:fld>
            <a:endParaRPr lang="en-US"/>
          </a:p>
        </p:txBody>
      </p:sp>
      <p:sp>
        <p:nvSpPr>
          <p:cNvPr id="6" name="Footer Placeholder 5">
            <a:extLst>
              <a:ext uri="{FF2B5EF4-FFF2-40B4-BE49-F238E27FC236}">
                <a16:creationId xmlns:a16="http://schemas.microsoft.com/office/drawing/2014/main" id="{B91076FE-4A98-5368-5C4D-2D9C2477B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70F54-6654-9F86-4E1B-3D84E2FDE013}"/>
              </a:ext>
            </a:extLst>
          </p:cNvPr>
          <p:cNvSpPr>
            <a:spLocks noGrp="1"/>
          </p:cNvSpPr>
          <p:nvPr>
            <p:ph type="sldNum" sz="quarter" idx="12"/>
          </p:nvPr>
        </p:nvSpPr>
        <p:spPr/>
        <p:txBody>
          <a:bodyPr/>
          <a:lstStyle/>
          <a:p>
            <a:fld id="{FCC666B8-011B-4D9A-A5F2-670377D83379}" type="slidenum">
              <a:rPr lang="en-US" smtClean="0"/>
              <a:t>‹#›</a:t>
            </a:fld>
            <a:endParaRPr lang="en-US"/>
          </a:p>
        </p:txBody>
      </p:sp>
    </p:spTree>
    <p:extLst>
      <p:ext uri="{BB962C8B-B14F-4D97-AF65-F5344CB8AC3E}">
        <p14:creationId xmlns:p14="http://schemas.microsoft.com/office/powerpoint/2010/main" val="135911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62F2-677C-A55E-60C6-1E701BE2A6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2FEB70-0CB4-1111-9BBE-53EE274A7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6D4568-5784-81B0-82E5-20016FBCAB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F67F83-60F0-EA7C-A949-5A70819A4D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D14C63-1A01-1AD8-BCA4-9CA39581AF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55CBAC-63A9-1C20-6379-E6E2EA7FB99F}"/>
              </a:ext>
            </a:extLst>
          </p:cNvPr>
          <p:cNvSpPr>
            <a:spLocks noGrp="1"/>
          </p:cNvSpPr>
          <p:nvPr>
            <p:ph type="dt" sz="half" idx="10"/>
          </p:nvPr>
        </p:nvSpPr>
        <p:spPr/>
        <p:txBody>
          <a:bodyPr/>
          <a:lstStyle/>
          <a:p>
            <a:fld id="{2525EB20-C92A-467A-9AB6-5FDA68165450}" type="datetimeFigureOut">
              <a:rPr lang="en-US" smtClean="0"/>
              <a:t>6/16/2023</a:t>
            </a:fld>
            <a:endParaRPr lang="en-US"/>
          </a:p>
        </p:txBody>
      </p:sp>
      <p:sp>
        <p:nvSpPr>
          <p:cNvPr id="8" name="Footer Placeholder 7">
            <a:extLst>
              <a:ext uri="{FF2B5EF4-FFF2-40B4-BE49-F238E27FC236}">
                <a16:creationId xmlns:a16="http://schemas.microsoft.com/office/drawing/2014/main" id="{B1CBFA5A-D2BA-78F1-4593-14FB99AA6C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128A9-4085-B680-B0F0-3D023556F034}"/>
              </a:ext>
            </a:extLst>
          </p:cNvPr>
          <p:cNvSpPr>
            <a:spLocks noGrp="1"/>
          </p:cNvSpPr>
          <p:nvPr>
            <p:ph type="sldNum" sz="quarter" idx="12"/>
          </p:nvPr>
        </p:nvSpPr>
        <p:spPr/>
        <p:txBody>
          <a:bodyPr/>
          <a:lstStyle/>
          <a:p>
            <a:fld id="{FCC666B8-011B-4D9A-A5F2-670377D83379}" type="slidenum">
              <a:rPr lang="en-US" smtClean="0"/>
              <a:t>‹#›</a:t>
            </a:fld>
            <a:endParaRPr lang="en-US"/>
          </a:p>
        </p:txBody>
      </p:sp>
    </p:spTree>
    <p:extLst>
      <p:ext uri="{BB962C8B-B14F-4D97-AF65-F5344CB8AC3E}">
        <p14:creationId xmlns:p14="http://schemas.microsoft.com/office/powerpoint/2010/main" val="335077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0E2C-1116-1E19-97F3-9D7BA8C721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ED21E5-925A-9014-CF5E-D973EBBE5ECA}"/>
              </a:ext>
            </a:extLst>
          </p:cNvPr>
          <p:cNvSpPr>
            <a:spLocks noGrp="1"/>
          </p:cNvSpPr>
          <p:nvPr>
            <p:ph type="dt" sz="half" idx="10"/>
          </p:nvPr>
        </p:nvSpPr>
        <p:spPr/>
        <p:txBody>
          <a:bodyPr/>
          <a:lstStyle/>
          <a:p>
            <a:fld id="{2525EB20-C92A-467A-9AB6-5FDA68165450}" type="datetimeFigureOut">
              <a:rPr lang="en-US" smtClean="0"/>
              <a:t>6/16/2023</a:t>
            </a:fld>
            <a:endParaRPr lang="en-US"/>
          </a:p>
        </p:txBody>
      </p:sp>
      <p:sp>
        <p:nvSpPr>
          <p:cNvPr id="4" name="Footer Placeholder 3">
            <a:extLst>
              <a:ext uri="{FF2B5EF4-FFF2-40B4-BE49-F238E27FC236}">
                <a16:creationId xmlns:a16="http://schemas.microsoft.com/office/drawing/2014/main" id="{347EBDA1-32E1-B613-8952-F9E434B0BC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74C690-1DAF-7B17-42C6-D9AF3E41B070}"/>
              </a:ext>
            </a:extLst>
          </p:cNvPr>
          <p:cNvSpPr>
            <a:spLocks noGrp="1"/>
          </p:cNvSpPr>
          <p:nvPr>
            <p:ph type="sldNum" sz="quarter" idx="12"/>
          </p:nvPr>
        </p:nvSpPr>
        <p:spPr/>
        <p:txBody>
          <a:bodyPr/>
          <a:lstStyle/>
          <a:p>
            <a:fld id="{FCC666B8-011B-4D9A-A5F2-670377D83379}" type="slidenum">
              <a:rPr lang="en-US" smtClean="0"/>
              <a:t>‹#›</a:t>
            </a:fld>
            <a:endParaRPr lang="en-US"/>
          </a:p>
        </p:txBody>
      </p:sp>
    </p:spTree>
    <p:extLst>
      <p:ext uri="{BB962C8B-B14F-4D97-AF65-F5344CB8AC3E}">
        <p14:creationId xmlns:p14="http://schemas.microsoft.com/office/powerpoint/2010/main" val="4157008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C801CE-2B6C-546F-1F63-2FAD8DCDC64D}"/>
              </a:ext>
            </a:extLst>
          </p:cNvPr>
          <p:cNvSpPr>
            <a:spLocks noGrp="1"/>
          </p:cNvSpPr>
          <p:nvPr>
            <p:ph type="dt" sz="half" idx="10"/>
          </p:nvPr>
        </p:nvSpPr>
        <p:spPr/>
        <p:txBody>
          <a:bodyPr/>
          <a:lstStyle/>
          <a:p>
            <a:fld id="{2525EB20-C92A-467A-9AB6-5FDA68165450}" type="datetimeFigureOut">
              <a:rPr lang="en-US" smtClean="0"/>
              <a:t>6/16/2023</a:t>
            </a:fld>
            <a:endParaRPr lang="en-US"/>
          </a:p>
        </p:txBody>
      </p:sp>
      <p:sp>
        <p:nvSpPr>
          <p:cNvPr id="3" name="Footer Placeholder 2">
            <a:extLst>
              <a:ext uri="{FF2B5EF4-FFF2-40B4-BE49-F238E27FC236}">
                <a16:creationId xmlns:a16="http://schemas.microsoft.com/office/drawing/2014/main" id="{79D2A279-0D69-1DA9-266A-4A5E634B1C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F7DEEA-06BC-40C7-5637-4C2EFFB6CC35}"/>
              </a:ext>
            </a:extLst>
          </p:cNvPr>
          <p:cNvSpPr>
            <a:spLocks noGrp="1"/>
          </p:cNvSpPr>
          <p:nvPr>
            <p:ph type="sldNum" sz="quarter" idx="12"/>
          </p:nvPr>
        </p:nvSpPr>
        <p:spPr/>
        <p:txBody>
          <a:bodyPr/>
          <a:lstStyle/>
          <a:p>
            <a:fld id="{FCC666B8-011B-4D9A-A5F2-670377D83379}" type="slidenum">
              <a:rPr lang="en-US" smtClean="0"/>
              <a:t>‹#›</a:t>
            </a:fld>
            <a:endParaRPr lang="en-US"/>
          </a:p>
        </p:txBody>
      </p:sp>
    </p:spTree>
    <p:extLst>
      <p:ext uri="{BB962C8B-B14F-4D97-AF65-F5344CB8AC3E}">
        <p14:creationId xmlns:p14="http://schemas.microsoft.com/office/powerpoint/2010/main" val="15987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2F25-D175-0A54-CEC9-E72142B96F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B1BB6A-7037-53AA-2398-AAF7A9C84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9C65A-7EC2-97CA-847E-81229205B7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1212A-6E65-6CBF-1EBD-3B0240EE8079}"/>
              </a:ext>
            </a:extLst>
          </p:cNvPr>
          <p:cNvSpPr>
            <a:spLocks noGrp="1"/>
          </p:cNvSpPr>
          <p:nvPr>
            <p:ph type="dt" sz="half" idx="10"/>
          </p:nvPr>
        </p:nvSpPr>
        <p:spPr/>
        <p:txBody>
          <a:bodyPr/>
          <a:lstStyle/>
          <a:p>
            <a:fld id="{2525EB20-C92A-467A-9AB6-5FDA68165450}" type="datetimeFigureOut">
              <a:rPr lang="en-US" smtClean="0"/>
              <a:t>6/16/2023</a:t>
            </a:fld>
            <a:endParaRPr lang="en-US"/>
          </a:p>
        </p:txBody>
      </p:sp>
      <p:sp>
        <p:nvSpPr>
          <p:cNvPr id="6" name="Footer Placeholder 5">
            <a:extLst>
              <a:ext uri="{FF2B5EF4-FFF2-40B4-BE49-F238E27FC236}">
                <a16:creationId xmlns:a16="http://schemas.microsoft.com/office/drawing/2014/main" id="{3F5A19E9-DBAE-CBC5-7C17-F6DF4815D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D521C-AB1D-DB43-1B0A-3054A1859D21}"/>
              </a:ext>
            </a:extLst>
          </p:cNvPr>
          <p:cNvSpPr>
            <a:spLocks noGrp="1"/>
          </p:cNvSpPr>
          <p:nvPr>
            <p:ph type="sldNum" sz="quarter" idx="12"/>
          </p:nvPr>
        </p:nvSpPr>
        <p:spPr/>
        <p:txBody>
          <a:bodyPr/>
          <a:lstStyle/>
          <a:p>
            <a:fld id="{FCC666B8-011B-4D9A-A5F2-670377D83379}" type="slidenum">
              <a:rPr lang="en-US" smtClean="0"/>
              <a:t>‹#›</a:t>
            </a:fld>
            <a:endParaRPr lang="en-US"/>
          </a:p>
        </p:txBody>
      </p:sp>
    </p:spTree>
    <p:extLst>
      <p:ext uri="{BB962C8B-B14F-4D97-AF65-F5344CB8AC3E}">
        <p14:creationId xmlns:p14="http://schemas.microsoft.com/office/powerpoint/2010/main" val="343019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44E1-B5EB-6E28-6AED-DFC4A02A6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CA0866-663D-7291-327D-74098158A2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644D2D-BDE6-4329-7B03-19C901242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440C5-DA52-AEFF-D736-436426FD5E0E}"/>
              </a:ext>
            </a:extLst>
          </p:cNvPr>
          <p:cNvSpPr>
            <a:spLocks noGrp="1"/>
          </p:cNvSpPr>
          <p:nvPr>
            <p:ph type="dt" sz="half" idx="10"/>
          </p:nvPr>
        </p:nvSpPr>
        <p:spPr/>
        <p:txBody>
          <a:bodyPr/>
          <a:lstStyle/>
          <a:p>
            <a:fld id="{2525EB20-C92A-467A-9AB6-5FDA68165450}" type="datetimeFigureOut">
              <a:rPr lang="en-US" smtClean="0"/>
              <a:t>6/16/2023</a:t>
            </a:fld>
            <a:endParaRPr lang="en-US"/>
          </a:p>
        </p:txBody>
      </p:sp>
      <p:sp>
        <p:nvSpPr>
          <p:cNvPr id="6" name="Footer Placeholder 5">
            <a:extLst>
              <a:ext uri="{FF2B5EF4-FFF2-40B4-BE49-F238E27FC236}">
                <a16:creationId xmlns:a16="http://schemas.microsoft.com/office/drawing/2014/main" id="{F62BA2DB-4098-6816-B8CF-05A53DCF61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24387-F212-F181-363C-A5DF851D400C}"/>
              </a:ext>
            </a:extLst>
          </p:cNvPr>
          <p:cNvSpPr>
            <a:spLocks noGrp="1"/>
          </p:cNvSpPr>
          <p:nvPr>
            <p:ph type="sldNum" sz="quarter" idx="12"/>
          </p:nvPr>
        </p:nvSpPr>
        <p:spPr/>
        <p:txBody>
          <a:bodyPr/>
          <a:lstStyle/>
          <a:p>
            <a:fld id="{FCC666B8-011B-4D9A-A5F2-670377D83379}" type="slidenum">
              <a:rPr lang="en-US" smtClean="0"/>
              <a:t>‹#›</a:t>
            </a:fld>
            <a:endParaRPr lang="en-US"/>
          </a:p>
        </p:txBody>
      </p:sp>
    </p:spTree>
    <p:extLst>
      <p:ext uri="{BB962C8B-B14F-4D97-AF65-F5344CB8AC3E}">
        <p14:creationId xmlns:p14="http://schemas.microsoft.com/office/powerpoint/2010/main" val="210391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8A40D-4714-CB56-915A-BE9153F0D4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3C7B4-9F46-8A2E-F9B7-321720E5D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9D790-E0EA-B775-DCFB-69F34B5A22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5EB20-C92A-467A-9AB6-5FDA68165450}" type="datetimeFigureOut">
              <a:rPr lang="en-US" smtClean="0"/>
              <a:t>6/16/2023</a:t>
            </a:fld>
            <a:endParaRPr lang="en-US"/>
          </a:p>
        </p:txBody>
      </p:sp>
      <p:sp>
        <p:nvSpPr>
          <p:cNvPr id="5" name="Footer Placeholder 4">
            <a:extLst>
              <a:ext uri="{FF2B5EF4-FFF2-40B4-BE49-F238E27FC236}">
                <a16:creationId xmlns:a16="http://schemas.microsoft.com/office/drawing/2014/main" id="{49DCEA13-5995-59A2-8363-11F7929CE6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9B5245-7D5F-805D-4FFA-6EB68E171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666B8-011B-4D9A-A5F2-670377D83379}" type="slidenum">
              <a:rPr lang="en-US" smtClean="0"/>
              <a:t>‹#›</a:t>
            </a:fld>
            <a:endParaRPr lang="en-US"/>
          </a:p>
        </p:txBody>
      </p:sp>
    </p:spTree>
    <p:extLst>
      <p:ext uri="{BB962C8B-B14F-4D97-AF65-F5344CB8AC3E}">
        <p14:creationId xmlns:p14="http://schemas.microsoft.com/office/powerpoint/2010/main" val="4100946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1061-0D37-0716-76CD-9BB01771004C}"/>
              </a:ext>
            </a:extLst>
          </p:cNvPr>
          <p:cNvSpPr>
            <a:spLocks noGrp="1"/>
          </p:cNvSpPr>
          <p:nvPr>
            <p:ph type="ctrTitle"/>
          </p:nvPr>
        </p:nvSpPr>
        <p:spPr/>
        <p:txBody>
          <a:bodyPr/>
          <a:lstStyle/>
          <a:p>
            <a:r>
              <a:rPr lang="en-US" dirty="0"/>
              <a:t>Programing the car II</a:t>
            </a:r>
          </a:p>
        </p:txBody>
      </p:sp>
      <p:sp>
        <p:nvSpPr>
          <p:cNvPr id="3" name="Subtitle 2">
            <a:extLst>
              <a:ext uri="{FF2B5EF4-FFF2-40B4-BE49-F238E27FC236}">
                <a16:creationId xmlns:a16="http://schemas.microsoft.com/office/drawing/2014/main" id="{49D84EBF-5599-A4E6-E7A3-AE409464660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1200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B737-F2F5-7A3B-336E-E8B2D93CD86D}"/>
              </a:ext>
            </a:extLst>
          </p:cNvPr>
          <p:cNvSpPr>
            <a:spLocks noGrp="1"/>
          </p:cNvSpPr>
          <p:nvPr>
            <p:ph type="title"/>
          </p:nvPr>
        </p:nvSpPr>
        <p:spPr/>
        <p:txBody>
          <a:bodyPr/>
          <a:lstStyle/>
          <a:p>
            <a:r>
              <a:rPr lang="en-US" dirty="0"/>
              <a:t>Detecting Yaw</a:t>
            </a:r>
          </a:p>
        </p:txBody>
      </p:sp>
      <p:sp>
        <p:nvSpPr>
          <p:cNvPr id="3" name="Content Placeholder 2">
            <a:extLst>
              <a:ext uri="{FF2B5EF4-FFF2-40B4-BE49-F238E27FC236}">
                <a16:creationId xmlns:a16="http://schemas.microsoft.com/office/drawing/2014/main" id="{9B1BF33E-C462-14B4-852C-72B1AF5E33BD}"/>
              </a:ext>
            </a:extLst>
          </p:cNvPr>
          <p:cNvSpPr>
            <a:spLocks noGrp="1"/>
          </p:cNvSpPr>
          <p:nvPr>
            <p:ph idx="1"/>
          </p:nvPr>
        </p:nvSpPr>
        <p:spPr/>
        <p:txBody>
          <a:bodyPr/>
          <a:lstStyle/>
          <a:p>
            <a:r>
              <a:rPr lang="en-US" dirty="0"/>
              <a:t>Compile SCamp-D2-S2-E3.ino example and upload it to the car. Open the serial monitor. If you have not changed the car position since upload you should see it report zero and fluctuate slightly around that value. </a:t>
            </a:r>
          </a:p>
          <a:p>
            <a:r>
              <a:rPr lang="en-US" dirty="0"/>
              <a:t>If car has moved then you will see it fluctuate around some value, notice it can be positive or negative. </a:t>
            </a:r>
          </a:p>
          <a:p>
            <a:r>
              <a:rPr lang="en-US" dirty="0"/>
              <a:t>Rotate the car around z axis and observe the data change. </a:t>
            </a:r>
          </a:p>
        </p:txBody>
      </p:sp>
    </p:spTree>
    <p:extLst>
      <p:ext uri="{BB962C8B-B14F-4D97-AF65-F5344CB8AC3E}">
        <p14:creationId xmlns:p14="http://schemas.microsoft.com/office/powerpoint/2010/main" val="1913255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0844-A08C-A36F-3D4C-A5211D741698}"/>
              </a:ext>
            </a:extLst>
          </p:cNvPr>
          <p:cNvSpPr>
            <a:spLocks noGrp="1"/>
          </p:cNvSpPr>
          <p:nvPr>
            <p:ph type="title"/>
          </p:nvPr>
        </p:nvSpPr>
        <p:spPr/>
        <p:txBody>
          <a:bodyPr/>
          <a:lstStyle/>
          <a:p>
            <a:r>
              <a:rPr lang="en-US" dirty="0"/>
              <a:t>Close control loop </a:t>
            </a:r>
          </a:p>
        </p:txBody>
      </p:sp>
      <p:sp>
        <p:nvSpPr>
          <p:cNvPr id="3" name="Content Placeholder 2">
            <a:extLst>
              <a:ext uri="{FF2B5EF4-FFF2-40B4-BE49-F238E27FC236}">
                <a16:creationId xmlns:a16="http://schemas.microsoft.com/office/drawing/2014/main" id="{EA81DED4-6C80-1173-FC09-4C6C00A89FBE}"/>
              </a:ext>
            </a:extLst>
          </p:cNvPr>
          <p:cNvSpPr>
            <a:spLocks noGrp="1"/>
          </p:cNvSpPr>
          <p:nvPr>
            <p:ph idx="1"/>
          </p:nvPr>
        </p:nvSpPr>
        <p:spPr>
          <a:xfrm>
            <a:off x="838200" y="1825625"/>
            <a:ext cx="5814848" cy="4351338"/>
          </a:xfrm>
        </p:spPr>
        <p:txBody>
          <a:bodyPr/>
          <a:lstStyle/>
          <a:p>
            <a:r>
              <a:rPr lang="en-US" dirty="0"/>
              <a:t>There are many types of control systems. In the simplest term we can implement a change proportional to the difference between desired state and actual state, which is error.</a:t>
            </a:r>
          </a:p>
          <a:p>
            <a:r>
              <a:rPr lang="en-US" dirty="0"/>
              <a:t>Open SCamp-D2-S2-E4 and examine the code</a:t>
            </a:r>
          </a:p>
          <a:p>
            <a:r>
              <a:rPr lang="en-US" dirty="0"/>
              <a:t>Compile and upload the code and see how it behave</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BFD1E108-B051-953C-6471-7484D698EA46}"/>
              </a:ext>
            </a:extLst>
          </p:cNvPr>
          <p:cNvPicPr>
            <a:picLocks noChangeAspect="1"/>
          </p:cNvPicPr>
          <p:nvPr/>
        </p:nvPicPr>
        <p:blipFill>
          <a:blip r:embed="rId2"/>
          <a:stretch>
            <a:fillRect/>
          </a:stretch>
        </p:blipFill>
        <p:spPr>
          <a:xfrm>
            <a:off x="7389594" y="230188"/>
            <a:ext cx="4403014" cy="2316641"/>
          </a:xfrm>
          <a:prstGeom prst="rect">
            <a:avLst/>
          </a:prstGeom>
        </p:spPr>
      </p:pic>
    </p:spTree>
    <p:extLst>
      <p:ext uri="{BB962C8B-B14F-4D97-AF65-F5344CB8AC3E}">
        <p14:creationId xmlns:p14="http://schemas.microsoft.com/office/powerpoint/2010/main" val="1069022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A609-5952-0F81-2697-0234E55DEFD5}"/>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23C59F3F-3A06-3C75-D9CA-B4846E10FA53}"/>
              </a:ext>
            </a:extLst>
          </p:cNvPr>
          <p:cNvSpPr>
            <a:spLocks noGrp="1"/>
          </p:cNvSpPr>
          <p:nvPr>
            <p:ph idx="1"/>
          </p:nvPr>
        </p:nvSpPr>
        <p:spPr>
          <a:xfrm>
            <a:off x="533400" y="1674916"/>
            <a:ext cx="7212724" cy="4351338"/>
          </a:xfrm>
        </p:spPr>
        <p:txBody>
          <a:bodyPr>
            <a:normAutofit fontScale="77500" lnSpcReduction="20000"/>
          </a:bodyPr>
          <a:lstStyle/>
          <a:p>
            <a:r>
              <a:rPr lang="en-US" sz="2600" dirty="0"/>
              <a:t>Accuracy of the control system can be improved by incorporating integral term and differential term</a:t>
            </a:r>
          </a:p>
          <a:p>
            <a:r>
              <a:rPr lang="en-US" sz="2600" dirty="0"/>
              <a:t>The integral term (I) integrates the error between the desired state and the measured state over time and scales this by a gain value, KI</a:t>
            </a:r>
          </a:p>
          <a:p>
            <a:r>
              <a:rPr lang="en-US" sz="2600" dirty="0"/>
              <a:t>When used in conjunction with proportional control, this integration acts as a low-pass filter and eliminates the steady-state errors in the system. </a:t>
            </a:r>
          </a:p>
          <a:p>
            <a:r>
              <a:rPr lang="en-US" sz="2600" b="0" i="0" dirty="0">
                <a:solidFill>
                  <a:srgbClr val="231F20"/>
                </a:solidFill>
                <a:effectLst/>
              </a:rPr>
              <a:t>The derivative term (D) acts on the current rate of change of the error and is scaled by a gain value, </a:t>
            </a:r>
            <a:r>
              <a:rPr lang="en-US" sz="2600" b="0" i="0" dirty="0" err="1">
                <a:solidFill>
                  <a:srgbClr val="231F20"/>
                </a:solidFill>
                <a:effectLst/>
              </a:rPr>
              <a:t>Kd</a:t>
            </a:r>
            <a:endParaRPr lang="en-US" sz="2600" b="0" i="0" dirty="0">
              <a:solidFill>
                <a:srgbClr val="231F20"/>
              </a:solidFill>
              <a:effectLst/>
            </a:endParaRPr>
          </a:p>
          <a:p>
            <a:r>
              <a:rPr lang="en-US" sz="2600" b="0" i="0" dirty="0">
                <a:solidFill>
                  <a:srgbClr val="231F20"/>
                </a:solidFill>
                <a:effectLst/>
              </a:rPr>
              <a:t>This allows the controller to anticipate the future trend of the error. The more rapid the rate of change of the error, the more impact the derivative controller has on the system. When properly tuned, the derivative term prevents the system from overshooting the desired state.</a:t>
            </a:r>
          </a:p>
          <a:p>
            <a:r>
              <a:rPr lang="en-US" sz="2600" dirty="0">
                <a:solidFill>
                  <a:srgbClr val="231F20"/>
                </a:solidFill>
              </a:rPr>
              <a:t>See you can implement PID controller </a:t>
            </a:r>
            <a:endParaRPr lang="en-US" sz="2600" b="0" i="0" dirty="0">
              <a:solidFill>
                <a:srgbClr val="231F20"/>
              </a:solidFill>
              <a:effectLst/>
            </a:endParaRPr>
          </a:p>
          <a:p>
            <a:endParaRPr lang="en-US" dirty="0"/>
          </a:p>
          <a:p>
            <a:endParaRPr lang="en-US" dirty="0"/>
          </a:p>
        </p:txBody>
      </p:sp>
      <p:pic>
        <p:nvPicPr>
          <p:cNvPr id="7" name="Picture 6">
            <a:extLst>
              <a:ext uri="{FF2B5EF4-FFF2-40B4-BE49-F238E27FC236}">
                <a16:creationId xmlns:a16="http://schemas.microsoft.com/office/drawing/2014/main" id="{5E8DB5ED-9346-20D4-E516-9CE5AFA63873}"/>
              </a:ext>
            </a:extLst>
          </p:cNvPr>
          <p:cNvPicPr>
            <a:picLocks noChangeAspect="1"/>
          </p:cNvPicPr>
          <p:nvPr/>
        </p:nvPicPr>
        <p:blipFill>
          <a:blip r:embed="rId2"/>
          <a:stretch>
            <a:fillRect/>
          </a:stretch>
        </p:blipFill>
        <p:spPr>
          <a:xfrm>
            <a:off x="7586248" y="-75050"/>
            <a:ext cx="4605751" cy="1903850"/>
          </a:xfrm>
          <a:prstGeom prst="rect">
            <a:avLst/>
          </a:prstGeom>
        </p:spPr>
      </p:pic>
      <p:pic>
        <p:nvPicPr>
          <p:cNvPr id="15" name="Picture 14">
            <a:extLst>
              <a:ext uri="{FF2B5EF4-FFF2-40B4-BE49-F238E27FC236}">
                <a16:creationId xmlns:a16="http://schemas.microsoft.com/office/drawing/2014/main" id="{7376D6C5-29E8-FF39-0DCC-8B52A340BD97}"/>
              </a:ext>
            </a:extLst>
          </p:cNvPr>
          <p:cNvPicPr>
            <a:picLocks noChangeAspect="1"/>
          </p:cNvPicPr>
          <p:nvPr/>
        </p:nvPicPr>
        <p:blipFill>
          <a:blip r:embed="rId3"/>
          <a:stretch>
            <a:fillRect/>
          </a:stretch>
        </p:blipFill>
        <p:spPr>
          <a:xfrm>
            <a:off x="8211699" y="2053622"/>
            <a:ext cx="2676525" cy="942975"/>
          </a:xfrm>
          <a:prstGeom prst="rect">
            <a:avLst/>
          </a:prstGeom>
        </p:spPr>
      </p:pic>
      <p:pic>
        <p:nvPicPr>
          <p:cNvPr id="17" name="Picture 16">
            <a:extLst>
              <a:ext uri="{FF2B5EF4-FFF2-40B4-BE49-F238E27FC236}">
                <a16:creationId xmlns:a16="http://schemas.microsoft.com/office/drawing/2014/main" id="{F8768EE0-0619-A660-8A79-38F2881F245C}"/>
              </a:ext>
            </a:extLst>
          </p:cNvPr>
          <p:cNvPicPr>
            <a:picLocks noChangeAspect="1"/>
          </p:cNvPicPr>
          <p:nvPr/>
        </p:nvPicPr>
        <p:blipFill>
          <a:blip r:embed="rId4"/>
          <a:stretch>
            <a:fillRect/>
          </a:stretch>
        </p:blipFill>
        <p:spPr>
          <a:xfrm>
            <a:off x="8001000" y="3139308"/>
            <a:ext cx="3352800" cy="1104900"/>
          </a:xfrm>
          <a:prstGeom prst="rect">
            <a:avLst/>
          </a:prstGeom>
        </p:spPr>
      </p:pic>
      <p:pic>
        <p:nvPicPr>
          <p:cNvPr id="19" name="Picture 18">
            <a:extLst>
              <a:ext uri="{FF2B5EF4-FFF2-40B4-BE49-F238E27FC236}">
                <a16:creationId xmlns:a16="http://schemas.microsoft.com/office/drawing/2014/main" id="{7DFF8FF7-4FBD-D0E7-12A3-E200616D5B61}"/>
              </a:ext>
            </a:extLst>
          </p:cNvPr>
          <p:cNvPicPr>
            <a:picLocks noChangeAspect="1"/>
          </p:cNvPicPr>
          <p:nvPr/>
        </p:nvPicPr>
        <p:blipFill>
          <a:blip r:embed="rId5"/>
          <a:stretch>
            <a:fillRect/>
          </a:stretch>
        </p:blipFill>
        <p:spPr>
          <a:xfrm>
            <a:off x="8135499" y="4336015"/>
            <a:ext cx="2828925" cy="1162050"/>
          </a:xfrm>
          <a:prstGeom prst="rect">
            <a:avLst/>
          </a:prstGeom>
        </p:spPr>
      </p:pic>
    </p:spTree>
    <p:extLst>
      <p:ext uri="{BB962C8B-B14F-4D97-AF65-F5344CB8AC3E}">
        <p14:creationId xmlns:p14="http://schemas.microsoft.com/office/powerpoint/2010/main" val="1412504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0C13-DFF2-D0E4-6533-F7813E31392A}"/>
              </a:ext>
            </a:extLst>
          </p:cNvPr>
          <p:cNvSpPr>
            <a:spLocks noGrp="1"/>
          </p:cNvSpPr>
          <p:nvPr>
            <p:ph type="title"/>
          </p:nvPr>
        </p:nvSpPr>
        <p:spPr/>
        <p:txBody>
          <a:bodyPr/>
          <a:lstStyle/>
          <a:p>
            <a:r>
              <a:rPr lang="en-US" dirty="0"/>
              <a:t>Let’s move the car</a:t>
            </a:r>
          </a:p>
        </p:txBody>
      </p:sp>
      <p:sp>
        <p:nvSpPr>
          <p:cNvPr id="3" name="Content Placeholder 2">
            <a:extLst>
              <a:ext uri="{FF2B5EF4-FFF2-40B4-BE49-F238E27FC236}">
                <a16:creationId xmlns:a16="http://schemas.microsoft.com/office/drawing/2014/main" id="{4D87B9B8-9C4D-C82E-4DF3-FE8873E8AC58}"/>
              </a:ext>
            </a:extLst>
          </p:cNvPr>
          <p:cNvSpPr>
            <a:spLocks noGrp="1"/>
          </p:cNvSpPr>
          <p:nvPr>
            <p:ph idx="1"/>
          </p:nvPr>
        </p:nvSpPr>
        <p:spPr>
          <a:xfrm>
            <a:off x="838200" y="1825625"/>
            <a:ext cx="5814848" cy="4351338"/>
          </a:xfrm>
        </p:spPr>
        <p:txBody>
          <a:bodyPr>
            <a:normAutofit fontScale="92500" lnSpcReduction="20000"/>
          </a:bodyPr>
          <a:lstStyle/>
          <a:p>
            <a:r>
              <a:rPr lang="en-US" dirty="0"/>
              <a:t>Car has 4 individually controlled motors attached to 4 wheels</a:t>
            </a:r>
          </a:p>
          <a:p>
            <a:r>
              <a:rPr lang="en-US" dirty="0"/>
              <a:t>Each motor draw large current during operation and may sometime can produce inductance current that can damage the electronics. </a:t>
            </a:r>
          </a:p>
          <a:p>
            <a:r>
              <a:rPr lang="en-US" dirty="0"/>
              <a:t> for this reason, car use a dedicated motor drive IC TB6612</a:t>
            </a:r>
          </a:p>
          <a:p>
            <a:r>
              <a:rPr lang="en-US" dirty="0"/>
              <a:t>Motor drive can drive 2 motors</a:t>
            </a:r>
          </a:p>
          <a:p>
            <a:r>
              <a:rPr lang="en-US" dirty="0"/>
              <a:t>2 left side motor operate as a one motor and 2 right side motor operate as a one motor</a:t>
            </a:r>
          </a:p>
          <a:p>
            <a:endParaRPr lang="en-US" dirty="0"/>
          </a:p>
        </p:txBody>
      </p:sp>
      <p:pic>
        <p:nvPicPr>
          <p:cNvPr id="5" name="Picture 4">
            <a:extLst>
              <a:ext uri="{FF2B5EF4-FFF2-40B4-BE49-F238E27FC236}">
                <a16:creationId xmlns:a16="http://schemas.microsoft.com/office/drawing/2014/main" id="{11E578A7-0A27-BE7D-203E-3779E6A7016E}"/>
              </a:ext>
            </a:extLst>
          </p:cNvPr>
          <p:cNvPicPr>
            <a:picLocks noChangeAspect="1"/>
          </p:cNvPicPr>
          <p:nvPr/>
        </p:nvPicPr>
        <p:blipFill>
          <a:blip r:embed="rId2"/>
          <a:stretch>
            <a:fillRect/>
          </a:stretch>
        </p:blipFill>
        <p:spPr>
          <a:xfrm>
            <a:off x="6865883" y="52842"/>
            <a:ext cx="4487917" cy="2533741"/>
          </a:xfrm>
          <a:prstGeom prst="rect">
            <a:avLst/>
          </a:prstGeom>
        </p:spPr>
      </p:pic>
      <p:pic>
        <p:nvPicPr>
          <p:cNvPr id="7" name="Picture 6">
            <a:extLst>
              <a:ext uri="{FF2B5EF4-FFF2-40B4-BE49-F238E27FC236}">
                <a16:creationId xmlns:a16="http://schemas.microsoft.com/office/drawing/2014/main" id="{1E7CC102-344E-DF52-2FD7-FA85713B7E84}"/>
              </a:ext>
            </a:extLst>
          </p:cNvPr>
          <p:cNvPicPr>
            <a:picLocks noChangeAspect="1"/>
          </p:cNvPicPr>
          <p:nvPr/>
        </p:nvPicPr>
        <p:blipFill>
          <a:blip r:embed="rId3"/>
          <a:stretch>
            <a:fillRect/>
          </a:stretch>
        </p:blipFill>
        <p:spPr>
          <a:xfrm>
            <a:off x="6653048" y="2610848"/>
            <a:ext cx="2476516" cy="1390446"/>
          </a:xfrm>
          <a:prstGeom prst="rect">
            <a:avLst/>
          </a:prstGeom>
        </p:spPr>
      </p:pic>
      <p:pic>
        <p:nvPicPr>
          <p:cNvPr id="11" name="Picture 10">
            <a:extLst>
              <a:ext uri="{FF2B5EF4-FFF2-40B4-BE49-F238E27FC236}">
                <a16:creationId xmlns:a16="http://schemas.microsoft.com/office/drawing/2014/main" id="{532D49D9-0402-D3AB-4884-DD2172E9C639}"/>
              </a:ext>
            </a:extLst>
          </p:cNvPr>
          <p:cNvPicPr>
            <a:picLocks noChangeAspect="1"/>
          </p:cNvPicPr>
          <p:nvPr/>
        </p:nvPicPr>
        <p:blipFill>
          <a:blip r:embed="rId4"/>
          <a:stretch>
            <a:fillRect/>
          </a:stretch>
        </p:blipFill>
        <p:spPr>
          <a:xfrm>
            <a:off x="6653048" y="4271418"/>
            <a:ext cx="4176548" cy="2347667"/>
          </a:xfrm>
          <a:prstGeom prst="rect">
            <a:avLst/>
          </a:prstGeom>
        </p:spPr>
      </p:pic>
      <p:pic>
        <p:nvPicPr>
          <p:cNvPr id="9" name="Picture 8">
            <a:extLst>
              <a:ext uri="{FF2B5EF4-FFF2-40B4-BE49-F238E27FC236}">
                <a16:creationId xmlns:a16="http://schemas.microsoft.com/office/drawing/2014/main" id="{0C16B342-7562-4E64-9DFA-58047C722DCC}"/>
              </a:ext>
            </a:extLst>
          </p:cNvPr>
          <p:cNvPicPr>
            <a:picLocks noChangeAspect="1"/>
          </p:cNvPicPr>
          <p:nvPr/>
        </p:nvPicPr>
        <p:blipFill>
          <a:blip r:embed="rId5"/>
          <a:stretch>
            <a:fillRect/>
          </a:stretch>
        </p:blipFill>
        <p:spPr>
          <a:xfrm>
            <a:off x="9477834" y="2418364"/>
            <a:ext cx="1875966" cy="2101083"/>
          </a:xfrm>
          <a:prstGeom prst="rect">
            <a:avLst/>
          </a:prstGeom>
        </p:spPr>
      </p:pic>
    </p:spTree>
    <p:extLst>
      <p:ext uri="{BB962C8B-B14F-4D97-AF65-F5344CB8AC3E}">
        <p14:creationId xmlns:p14="http://schemas.microsoft.com/office/powerpoint/2010/main" val="172690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7C45-F91A-DF1D-4BEE-B7805B90B18C}"/>
              </a:ext>
            </a:extLst>
          </p:cNvPr>
          <p:cNvSpPr>
            <a:spLocks noGrp="1"/>
          </p:cNvSpPr>
          <p:nvPr>
            <p:ph type="title"/>
          </p:nvPr>
        </p:nvSpPr>
        <p:spPr/>
        <p:txBody>
          <a:bodyPr/>
          <a:lstStyle/>
          <a:p>
            <a:r>
              <a:rPr lang="en-US" dirty="0"/>
              <a:t>Move the car</a:t>
            </a:r>
          </a:p>
        </p:txBody>
      </p:sp>
      <p:sp>
        <p:nvSpPr>
          <p:cNvPr id="3" name="Content Placeholder 2">
            <a:extLst>
              <a:ext uri="{FF2B5EF4-FFF2-40B4-BE49-F238E27FC236}">
                <a16:creationId xmlns:a16="http://schemas.microsoft.com/office/drawing/2014/main" id="{DFEC1AD6-6865-8169-3162-2E7AE734BF78}"/>
              </a:ext>
            </a:extLst>
          </p:cNvPr>
          <p:cNvSpPr>
            <a:spLocks noGrp="1"/>
          </p:cNvSpPr>
          <p:nvPr>
            <p:ph idx="1"/>
          </p:nvPr>
        </p:nvSpPr>
        <p:spPr>
          <a:xfrm>
            <a:off x="838200" y="1825625"/>
            <a:ext cx="10515600" cy="4351338"/>
          </a:xfrm>
        </p:spPr>
        <p:txBody>
          <a:bodyPr>
            <a:normAutofit/>
          </a:bodyPr>
          <a:lstStyle/>
          <a:p>
            <a:r>
              <a:rPr lang="en-US" dirty="0"/>
              <a:t>Due to the configuration, this car behave differently than a read car. In order to turn the car, we need rely on the relative wheel motion.</a:t>
            </a:r>
          </a:p>
          <a:p>
            <a:r>
              <a:rPr lang="en-US" dirty="0"/>
              <a:t>Let’s see what mode of operations we can get.</a:t>
            </a:r>
          </a:p>
          <a:p>
            <a:r>
              <a:rPr lang="en-US" dirty="0"/>
              <a:t>Please open the SCamp-D2-S2-E1.ino example </a:t>
            </a:r>
          </a:p>
          <a:p>
            <a:r>
              <a:rPr lang="en-US" dirty="0"/>
              <a:t>DeviceDriverSet_xxx0.h and DeviceDriverSet_xxx0.cpp defines low level functions that govern the control of motor control IC.</a:t>
            </a:r>
          </a:p>
          <a:p>
            <a:r>
              <a:rPr lang="en-US" dirty="0"/>
              <a:t>In the DeviceDriverSet_xxx0.h  we set GPIO pins and in the DeviceDriverSet_xxx0.cpp  we set these pins to output mode</a:t>
            </a:r>
          </a:p>
        </p:txBody>
      </p:sp>
      <p:pic>
        <p:nvPicPr>
          <p:cNvPr id="5" name="Picture 4">
            <a:extLst>
              <a:ext uri="{FF2B5EF4-FFF2-40B4-BE49-F238E27FC236}">
                <a16:creationId xmlns:a16="http://schemas.microsoft.com/office/drawing/2014/main" id="{D3A8A35D-902C-67BB-7D8F-ADD8D6F2C4D7}"/>
              </a:ext>
            </a:extLst>
          </p:cNvPr>
          <p:cNvPicPr>
            <a:picLocks noChangeAspect="1"/>
          </p:cNvPicPr>
          <p:nvPr/>
        </p:nvPicPr>
        <p:blipFill>
          <a:blip r:embed="rId2"/>
          <a:stretch>
            <a:fillRect/>
          </a:stretch>
        </p:blipFill>
        <p:spPr>
          <a:xfrm>
            <a:off x="1282261" y="5495925"/>
            <a:ext cx="3048000" cy="1362075"/>
          </a:xfrm>
          <a:prstGeom prst="rect">
            <a:avLst/>
          </a:prstGeom>
        </p:spPr>
      </p:pic>
      <p:pic>
        <p:nvPicPr>
          <p:cNvPr id="7" name="Picture 6">
            <a:extLst>
              <a:ext uri="{FF2B5EF4-FFF2-40B4-BE49-F238E27FC236}">
                <a16:creationId xmlns:a16="http://schemas.microsoft.com/office/drawing/2014/main" id="{C66C5CD0-473C-39F9-92B7-7E3280889B18}"/>
              </a:ext>
            </a:extLst>
          </p:cNvPr>
          <p:cNvPicPr>
            <a:picLocks noChangeAspect="1"/>
          </p:cNvPicPr>
          <p:nvPr/>
        </p:nvPicPr>
        <p:blipFill>
          <a:blip r:embed="rId3"/>
          <a:stretch>
            <a:fillRect/>
          </a:stretch>
        </p:blipFill>
        <p:spPr>
          <a:xfrm>
            <a:off x="4582509" y="5495925"/>
            <a:ext cx="4630631" cy="1278353"/>
          </a:xfrm>
          <a:prstGeom prst="rect">
            <a:avLst/>
          </a:prstGeom>
        </p:spPr>
      </p:pic>
      <p:pic>
        <p:nvPicPr>
          <p:cNvPr id="8" name="Picture 7">
            <a:extLst>
              <a:ext uri="{FF2B5EF4-FFF2-40B4-BE49-F238E27FC236}">
                <a16:creationId xmlns:a16="http://schemas.microsoft.com/office/drawing/2014/main" id="{41211090-BA41-CFCB-89B5-93F1B8E6F4A2}"/>
              </a:ext>
            </a:extLst>
          </p:cNvPr>
          <p:cNvPicPr>
            <a:picLocks noChangeAspect="1"/>
          </p:cNvPicPr>
          <p:nvPr/>
        </p:nvPicPr>
        <p:blipFill>
          <a:blip r:embed="rId4"/>
          <a:stretch>
            <a:fillRect/>
          </a:stretch>
        </p:blipFill>
        <p:spPr>
          <a:xfrm>
            <a:off x="10087434" y="4445383"/>
            <a:ext cx="1875966" cy="2101083"/>
          </a:xfrm>
          <a:prstGeom prst="rect">
            <a:avLst/>
          </a:prstGeom>
        </p:spPr>
      </p:pic>
    </p:spTree>
    <p:extLst>
      <p:ext uri="{BB962C8B-B14F-4D97-AF65-F5344CB8AC3E}">
        <p14:creationId xmlns:p14="http://schemas.microsoft.com/office/powerpoint/2010/main" val="252698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004C-92C5-9CC8-2EC3-1B7F6656EC7B}"/>
              </a:ext>
            </a:extLst>
          </p:cNvPr>
          <p:cNvSpPr>
            <a:spLocks noGrp="1"/>
          </p:cNvSpPr>
          <p:nvPr>
            <p:ph type="title"/>
          </p:nvPr>
        </p:nvSpPr>
        <p:spPr/>
        <p:txBody>
          <a:bodyPr/>
          <a:lstStyle/>
          <a:p>
            <a:r>
              <a:rPr lang="en-US" dirty="0"/>
              <a:t>Move the car</a:t>
            </a:r>
          </a:p>
        </p:txBody>
      </p:sp>
      <p:sp>
        <p:nvSpPr>
          <p:cNvPr id="3" name="Content Placeholder 2">
            <a:extLst>
              <a:ext uri="{FF2B5EF4-FFF2-40B4-BE49-F238E27FC236}">
                <a16:creationId xmlns:a16="http://schemas.microsoft.com/office/drawing/2014/main" id="{E42F6829-0824-BCD9-87B1-FB69D2D9892D}"/>
              </a:ext>
            </a:extLst>
          </p:cNvPr>
          <p:cNvSpPr>
            <a:spLocks noGrp="1"/>
          </p:cNvSpPr>
          <p:nvPr>
            <p:ph idx="1"/>
          </p:nvPr>
        </p:nvSpPr>
        <p:spPr>
          <a:xfrm>
            <a:off x="838200" y="1825625"/>
            <a:ext cx="5454047" cy="4351338"/>
          </a:xfrm>
        </p:spPr>
        <p:txBody>
          <a:bodyPr/>
          <a:lstStyle/>
          <a:p>
            <a:r>
              <a:rPr lang="en-US" dirty="0"/>
              <a:t>Now following chart illustrate the chip behavior</a:t>
            </a:r>
          </a:p>
          <a:p>
            <a:r>
              <a:rPr lang="en-US" dirty="0"/>
              <a:t> Code segment implementation </a:t>
            </a:r>
          </a:p>
        </p:txBody>
      </p:sp>
      <p:pic>
        <p:nvPicPr>
          <p:cNvPr id="5" name="Picture 4">
            <a:extLst>
              <a:ext uri="{FF2B5EF4-FFF2-40B4-BE49-F238E27FC236}">
                <a16:creationId xmlns:a16="http://schemas.microsoft.com/office/drawing/2014/main" id="{2772E4CE-44BB-1EBB-8082-B8FE2F5F336D}"/>
              </a:ext>
            </a:extLst>
          </p:cNvPr>
          <p:cNvPicPr>
            <a:picLocks noChangeAspect="1"/>
          </p:cNvPicPr>
          <p:nvPr/>
        </p:nvPicPr>
        <p:blipFill>
          <a:blip r:embed="rId2"/>
          <a:stretch>
            <a:fillRect/>
          </a:stretch>
        </p:blipFill>
        <p:spPr>
          <a:xfrm>
            <a:off x="1056125" y="3429000"/>
            <a:ext cx="5724525" cy="2847975"/>
          </a:xfrm>
          <a:prstGeom prst="rect">
            <a:avLst/>
          </a:prstGeom>
        </p:spPr>
      </p:pic>
      <p:pic>
        <p:nvPicPr>
          <p:cNvPr id="7" name="Picture 6">
            <a:extLst>
              <a:ext uri="{FF2B5EF4-FFF2-40B4-BE49-F238E27FC236}">
                <a16:creationId xmlns:a16="http://schemas.microsoft.com/office/drawing/2014/main" id="{DA46DFA2-FC22-1C99-3441-BDB93F111E0C}"/>
              </a:ext>
            </a:extLst>
          </p:cNvPr>
          <p:cNvPicPr>
            <a:picLocks noChangeAspect="1"/>
          </p:cNvPicPr>
          <p:nvPr/>
        </p:nvPicPr>
        <p:blipFill>
          <a:blip r:embed="rId3"/>
          <a:stretch>
            <a:fillRect/>
          </a:stretch>
        </p:blipFill>
        <p:spPr>
          <a:xfrm>
            <a:off x="6998575" y="365125"/>
            <a:ext cx="4648200" cy="6410325"/>
          </a:xfrm>
          <a:prstGeom prst="rect">
            <a:avLst/>
          </a:prstGeom>
        </p:spPr>
      </p:pic>
    </p:spTree>
    <p:extLst>
      <p:ext uri="{BB962C8B-B14F-4D97-AF65-F5344CB8AC3E}">
        <p14:creationId xmlns:p14="http://schemas.microsoft.com/office/powerpoint/2010/main" val="348867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CB6B-026C-EF94-BE96-EA23A073CD16}"/>
              </a:ext>
            </a:extLst>
          </p:cNvPr>
          <p:cNvSpPr>
            <a:spLocks noGrp="1"/>
          </p:cNvSpPr>
          <p:nvPr>
            <p:ph type="title"/>
          </p:nvPr>
        </p:nvSpPr>
        <p:spPr/>
        <p:txBody>
          <a:bodyPr/>
          <a:lstStyle/>
          <a:p>
            <a:r>
              <a:rPr lang="en-US" dirty="0"/>
              <a:t>Move the car</a:t>
            </a:r>
          </a:p>
        </p:txBody>
      </p:sp>
      <p:sp>
        <p:nvSpPr>
          <p:cNvPr id="3" name="Content Placeholder 2">
            <a:extLst>
              <a:ext uri="{FF2B5EF4-FFF2-40B4-BE49-F238E27FC236}">
                <a16:creationId xmlns:a16="http://schemas.microsoft.com/office/drawing/2014/main" id="{B5A86C6A-13D9-1B80-0A87-219E2DC24056}"/>
              </a:ext>
            </a:extLst>
          </p:cNvPr>
          <p:cNvSpPr>
            <a:spLocks noGrp="1"/>
          </p:cNvSpPr>
          <p:nvPr>
            <p:ph idx="1"/>
          </p:nvPr>
        </p:nvSpPr>
        <p:spPr>
          <a:xfrm>
            <a:off x="838200" y="1825625"/>
            <a:ext cx="10733690" cy="4351338"/>
          </a:xfrm>
        </p:spPr>
        <p:txBody>
          <a:bodyPr/>
          <a:lstStyle/>
          <a:p>
            <a:r>
              <a:rPr lang="en-US" dirty="0"/>
              <a:t>Base of these basic operation modes we can generate 9 higher level operations</a:t>
            </a:r>
          </a:p>
          <a:p>
            <a:r>
              <a:rPr lang="en-US" dirty="0"/>
              <a:t>Please open ApplicationFuctionSet_xxx.cpp file and examine</a:t>
            </a:r>
          </a:p>
          <a:p>
            <a:r>
              <a:rPr lang="en-US" dirty="0"/>
              <a:t>Upload the code to the car. Please be careful car will start to move as soon as code is uploaded to the car. Keep the car in a safe location.</a:t>
            </a:r>
          </a:p>
          <a:p>
            <a:r>
              <a:rPr lang="en-US" dirty="0"/>
              <a:t>Once the code is upload to the car, remove the cable, move the connector switch to the cam position and place the car on the ground, power it on.</a:t>
            </a:r>
          </a:p>
          <a:p>
            <a:r>
              <a:rPr lang="en-US" dirty="0"/>
              <a:t>Once power on, car will start to move. </a:t>
            </a:r>
          </a:p>
        </p:txBody>
      </p:sp>
    </p:spTree>
    <p:extLst>
      <p:ext uri="{BB962C8B-B14F-4D97-AF65-F5344CB8AC3E}">
        <p14:creationId xmlns:p14="http://schemas.microsoft.com/office/powerpoint/2010/main" val="177596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381D-44D7-F563-E0AC-772B3B8ECBCA}"/>
              </a:ext>
            </a:extLst>
          </p:cNvPr>
          <p:cNvSpPr>
            <a:spLocks noGrp="1"/>
          </p:cNvSpPr>
          <p:nvPr>
            <p:ph type="title"/>
          </p:nvPr>
        </p:nvSpPr>
        <p:spPr/>
        <p:txBody>
          <a:bodyPr/>
          <a:lstStyle/>
          <a:p>
            <a:r>
              <a:rPr lang="en-US" dirty="0"/>
              <a:t>Can we drive straight </a:t>
            </a:r>
          </a:p>
        </p:txBody>
      </p:sp>
      <p:sp>
        <p:nvSpPr>
          <p:cNvPr id="3" name="Content Placeholder 2">
            <a:extLst>
              <a:ext uri="{FF2B5EF4-FFF2-40B4-BE49-F238E27FC236}">
                <a16:creationId xmlns:a16="http://schemas.microsoft.com/office/drawing/2014/main" id="{55A00FFA-698E-BB3B-64C9-A7836B8F7774}"/>
              </a:ext>
            </a:extLst>
          </p:cNvPr>
          <p:cNvSpPr>
            <a:spLocks noGrp="1"/>
          </p:cNvSpPr>
          <p:nvPr>
            <p:ph idx="1"/>
          </p:nvPr>
        </p:nvSpPr>
        <p:spPr/>
        <p:txBody>
          <a:bodyPr>
            <a:normAutofit fontScale="85000" lnSpcReduction="20000"/>
          </a:bodyPr>
          <a:lstStyle/>
          <a:p>
            <a:r>
              <a:rPr lang="en-US" dirty="0"/>
              <a:t>Let’s try to drive the car repeatedly forward and backward</a:t>
            </a:r>
          </a:p>
          <a:p>
            <a:r>
              <a:rPr lang="en-US" dirty="0"/>
              <a:t>Please open the SCamp-D2-S2-E2.ino example</a:t>
            </a:r>
          </a:p>
          <a:p>
            <a:r>
              <a:rPr lang="en-US" dirty="0"/>
              <a:t>This code move the car indefinitely forward and backward. </a:t>
            </a:r>
          </a:p>
          <a:p>
            <a:r>
              <a:rPr lang="en-US" dirty="0"/>
              <a:t>Upload it to the car and observe the behavior</a:t>
            </a:r>
          </a:p>
          <a:p>
            <a:r>
              <a:rPr lang="en-US" dirty="0"/>
              <a:t>You will notice that the car deviate from a straight line with time. This is because not all wheel experience same friction,  different  terrain has different properties, they are not uniform, also individual motor may have slight differences from each other. </a:t>
            </a:r>
          </a:p>
          <a:p>
            <a:r>
              <a:rPr lang="en-US" dirty="0"/>
              <a:t>In order to drive the car straight we will need to actively make corrections to the slight deviation car is experiencing on the fly.</a:t>
            </a:r>
          </a:p>
          <a:p>
            <a:r>
              <a:rPr lang="en-US" dirty="0"/>
              <a:t>We can achieve by introducing close loop control system. Close loop control system is defined as a mechanism  that automatically regulates a system to maintain a desired state or set point without human interaction</a:t>
            </a:r>
          </a:p>
          <a:p>
            <a:endParaRPr lang="en-US" dirty="0"/>
          </a:p>
        </p:txBody>
      </p:sp>
    </p:spTree>
    <p:extLst>
      <p:ext uri="{BB962C8B-B14F-4D97-AF65-F5344CB8AC3E}">
        <p14:creationId xmlns:p14="http://schemas.microsoft.com/office/powerpoint/2010/main" val="283115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A885-9B2E-0F57-3CC0-ED03F5529560}"/>
              </a:ext>
            </a:extLst>
          </p:cNvPr>
          <p:cNvSpPr>
            <a:spLocks noGrp="1"/>
          </p:cNvSpPr>
          <p:nvPr>
            <p:ph type="title"/>
          </p:nvPr>
        </p:nvSpPr>
        <p:spPr/>
        <p:txBody>
          <a:bodyPr/>
          <a:lstStyle/>
          <a:p>
            <a:r>
              <a:rPr lang="en-US" dirty="0"/>
              <a:t>Detecting what is wrong</a:t>
            </a:r>
          </a:p>
        </p:txBody>
      </p:sp>
      <p:sp>
        <p:nvSpPr>
          <p:cNvPr id="3" name="Content Placeholder 2">
            <a:extLst>
              <a:ext uri="{FF2B5EF4-FFF2-40B4-BE49-F238E27FC236}">
                <a16:creationId xmlns:a16="http://schemas.microsoft.com/office/drawing/2014/main" id="{F8BEA519-8FF8-D0A4-2BD1-BB8C466DDACC}"/>
              </a:ext>
            </a:extLst>
          </p:cNvPr>
          <p:cNvSpPr>
            <a:spLocks noGrp="1"/>
          </p:cNvSpPr>
          <p:nvPr>
            <p:ph idx="1"/>
          </p:nvPr>
        </p:nvSpPr>
        <p:spPr>
          <a:xfrm>
            <a:off x="838200" y="1825625"/>
            <a:ext cx="10515600" cy="3488000"/>
          </a:xfrm>
        </p:spPr>
        <p:txBody>
          <a:bodyPr>
            <a:normAutofit fontScale="92500" lnSpcReduction="20000"/>
          </a:bodyPr>
          <a:lstStyle/>
          <a:p>
            <a:r>
              <a:rPr lang="en-US" dirty="0"/>
              <a:t>Before we do any correction, we need to know whether car is moving on a straight line or not. </a:t>
            </a:r>
          </a:p>
          <a:p>
            <a:r>
              <a:rPr lang="en-US" dirty="0"/>
              <a:t>Luckily, our car is quipped with a 3-axis gyroscope and 3-axis accelerometer </a:t>
            </a:r>
          </a:p>
          <a:p>
            <a:r>
              <a:rPr lang="en-US" dirty="0"/>
              <a:t>Gyroscope can be used to detect the deviation of the car with respect to initial position. Gyroscope measures rotational velocity or rate of change of the angular position over time, along the X, Y and Z axis.</a:t>
            </a:r>
          </a:p>
          <a:p>
            <a:r>
              <a:rPr lang="en-US" dirty="0"/>
              <a:t>The outputs of the gyroscope are in degrees per second, so in order to get the angular position we just need to integrate the angular velocity.</a:t>
            </a:r>
          </a:p>
          <a:p>
            <a:r>
              <a:rPr lang="en-US" dirty="0"/>
              <a:t>If car deviate from it yaw position, then we should be able to detect it using the gyroscope. Yaw is rotation around z axis </a:t>
            </a:r>
          </a:p>
          <a:p>
            <a:endParaRPr lang="en-US" dirty="0"/>
          </a:p>
          <a:p>
            <a:endParaRPr lang="en-US" dirty="0"/>
          </a:p>
        </p:txBody>
      </p:sp>
      <p:pic>
        <p:nvPicPr>
          <p:cNvPr id="7" name="Picture 6">
            <a:extLst>
              <a:ext uri="{FF2B5EF4-FFF2-40B4-BE49-F238E27FC236}">
                <a16:creationId xmlns:a16="http://schemas.microsoft.com/office/drawing/2014/main" id="{611C9BA5-8BCF-6EE2-34C0-EC5F93971F07}"/>
              </a:ext>
            </a:extLst>
          </p:cNvPr>
          <p:cNvPicPr>
            <a:picLocks noChangeAspect="1"/>
          </p:cNvPicPr>
          <p:nvPr/>
        </p:nvPicPr>
        <p:blipFill>
          <a:blip r:embed="rId2"/>
          <a:stretch>
            <a:fillRect/>
          </a:stretch>
        </p:blipFill>
        <p:spPr>
          <a:xfrm>
            <a:off x="9754027" y="182562"/>
            <a:ext cx="1992597" cy="1690688"/>
          </a:xfrm>
          <a:prstGeom prst="rect">
            <a:avLst/>
          </a:prstGeom>
        </p:spPr>
      </p:pic>
      <p:pic>
        <p:nvPicPr>
          <p:cNvPr id="1026" name="Picture 2" descr="Yow">
            <a:extLst>
              <a:ext uri="{FF2B5EF4-FFF2-40B4-BE49-F238E27FC236}">
                <a16:creationId xmlns:a16="http://schemas.microsoft.com/office/drawing/2014/main" id="{843BDF93-3894-F5E6-6D36-6E2BCD48B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1073" y="4869793"/>
            <a:ext cx="1845551" cy="20722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Yaw">
            <a:extLst>
              <a:ext uri="{FF2B5EF4-FFF2-40B4-BE49-F238E27FC236}">
                <a16:creationId xmlns:a16="http://schemas.microsoft.com/office/drawing/2014/main" id="{48CB9A1C-AA62-AEDD-EB3E-5633D26987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909" y="5313625"/>
            <a:ext cx="2265965" cy="137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45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F251-2EC1-A631-A59B-FBE76B4548A2}"/>
              </a:ext>
            </a:extLst>
          </p:cNvPr>
          <p:cNvSpPr>
            <a:spLocks noGrp="1"/>
          </p:cNvSpPr>
          <p:nvPr>
            <p:ph type="title"/>
          </p:nvPr>
        </p:nvSpPr>
        <p:spPr/>
        <p:txBody>
          <a:bodyPr/>
          <a:lstStyle/>
          <a:p>
            <a:r>
              <a:rPr lang="en-US" dirty="0"/>
              <a:t>Detecting Yaw</a:t>
            </a:r>
          </a:p>
        </p:txBody>
      </p:sp>
      <p:sp>
        <p:nvSpPr>
          <p:cNvPr id="3" name="Content Placeholder 2">
            <a:extLst>
              <a:ext uri="{FF2B5EF4-FFF2-40B4-BE49-F238E27FC236}">
                <a16:creationId xmlns:a16="http://schemas.microsoft.com/office/drawing/2014/main" id="{F00683C3-3A00-D43A-F051-3D1756FE314D}"/>
              </a:ext>
            </a:extLst>
          </p:cNvPr>
          <p:cNvSpPr>
            <a:spLocks noGrp="1"/>
          </p:cNvSpPr>
          <p:nvPr>
            <p:ph idx="1"/>
          </p:nvPr>
        </p:nvSpPr>
        <p:spPr/>
        <p:txBody>
          <a:bodyPr/>
          <a:lstStyle/>
          <a:p>
            <a:r>
              <a:rPr lang="en-US" dirty="0"/>
              <a:t>Let’s read data from the MPU6050 chip. </a:t>
            </a:r>
          </a:p>
          <a:p>
            <a:r>
              <a:rPr lang="en-US" dirty="0"/>
              <a:t>Please open SCamp-D2-S2-E3.ino example</a:t>
            </a:r>
          </a:p>
          <a:p>
            <a:r>
              <a:rPr lang="en-US" dirty="0"/>
              <a:t>MPU6050 is connected to our microcontroller using I2C bus</a:t>
            </a:r>
          </a:p>
          <a:p>
            <a:r>
              <a:rPr lang="en-US" dirty="0"/>
              <a:t>I2C is two wire serial communication protocol, that is very easy to implement</a:t>
            </a:r>
          </a:p>
          <a:p>
            <a:r>
              <a:rPr lang="en-US" dirty="0"/>
              <a:t>One of the wire (SCL) acts as clock and other wire (SDA) acts as data, each device is identified with a device ID. Master node must specify which device ID it is trying to access at the beginning of the massage </a:t>
            </a:r>
          </a:p>
          <a:p>
            <a:endParaRPr lang="en-US" dirty="0"/>
          </a:p>
        </p:txBody>
      </p:sp>
      <p:pic>
        <p:nvPicPr>
          <p:cNvPr id="2050" name="Picture 2" descr="I2C Primer: What is I2C? (Part 1) | Analog Devices">
            <a:extLst>
              <a:ext uri="{FF2B5EF4-FFF2-40B4-BE49-F238E27FC236}">
                <a16:creationId xmlns:a16="http://schemas.microsoft.com/office/drawing/2014/main" id="{4356C83B-D847-9D1C-3087-431B044CC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5465" y="338138"/>
            <a:ext cx="33813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224428D-6FDE-96FB-E64F-E42F7AFAA5D9}"/>
              </a:ext>
            </a:extLst>
          </p:cNvPr>
          <p:cNvPicPr>
            <a:picLocks noChangeAspect="1"/>
          </p:cNvPicPr>
          <p:nvPr/>
        </p:nvPicPr>
        <p:blipFill>
          <a:blip r:embed="rId3"/>
          <a:stretch>
            <a:fillRect/>
          </a:stretch>
        </p:blipFill>
        <p:spPr>
          <a:xfrm>
            <a:off x="3186277" y="5464230"/>
            <a:ext cx="6619875" cy="1257300"/>
          </a:xfrm>
          <a:prstGeom prst="rect">
            <a:avLst/>
          </a:prstGeom>
        </p:spPr>
      </p:pic>
      <p:pic>
        <p:nvPicPr>
          <p:cNvPr id="7" name="Picture 6">
            <a:extLst>
              <a:ext uri="{FF2B5EF4-FFF2-40B4-BE49-F238E27FC236}">
                <a16:creationId xmlns:a16="http://schemas.microsoft.com/office/drawing/2014/main" id="{BB8A3C39-89BB-0469-351C-AB37246984C4}"/>
              </a:ext>
            </a:extLst>
          </p:cNvPr>
          <p:cNvPicPr>
            <a:picLocks noChangeAspect="1"/>
          </p:cNvPicPr>
          <p:nvPr/>
        </p:nvPicPr>
        <p:blipFill>
          <a:blip r:embed="rId4"/>
          <a:stretch>
            <a:fillRect/>
          </a:stretch>
        </p:blipFill>
        <p:spPr>
          <a:xfrm>
            <a:off x="163567" y="5875694"/>
            <a:ext cx="2552700" cy="676275"/>
          </a:xfrm>
          <a:prstGeom prst="rect">
            <a:avLst/>
          </a:prstGeom>
        </p:spPr>
      </p:pic>
    </p:spTree>
    <p:extLst>
      <p:ext uri="{BB962C8B-B14F-4D97-AF65-F5344CB8AC3E}">
        <p14:creationId xmlns:p14="http://schemas.microsoft.com/office/powerpoint/2010/main" val="68925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C68A-9F43-29E3-D03A-1C5689C4E2B3}"/>
              </a:ext>
            </a:extLst>
          </p:cNvPr>
          <p:cNvSpPr>
            <a:spLocks noGrp="1"/>
          </p:cNvSpPr>
          <p:nvPr>
            <p:ph type="title"/>
          </p:nvPr>
        </p:nvSpPr>
        <p:spPr>
          <a:xfrm>
            <a:off x="838200" y="365125"/>
            <a:ext cx="6256283" cy="1325563"/>
          </a:xfrm>
        </p:spPr>
        <p:txBody>
          <a:bodyPr/>
          <a:lstStyle/>
          <a:p>
            <a:r>
              <a:rPr lang="en-US" dirty="0"/>
              <a:t>Detecting Yaw</a:t>
            </a:r>
          </a:p>
        </p:txBody>
      </p:sp>
      <p:sp>
        <p:nvSpPr>
          <p:cNvPr id="3" name="Content Placeholder 2">
            <a:extLst>
              <a:ext uri="{FF2B5EF4-FFF2-40B4-BE49-F238E27FC236}">
                <a16:creationId xmlns:a16="http://schemas.microsoft.com/office/drawing/2014/main" id="{94980F6F-8A36-BFFF-B05B-01D8AF375210}"/>
              </a:ext>
            </a:extLst>
          </p:cNvPr>
          <p:cNvSpPr>
            <a:spLocks noGrp="1"/>
          </p:cNvSpPr>
          <p:nvPr>
            <p:ph idx="1"/>
          </p:nvPr>
        </p:nvSpPr>
        <p:spPr>
          <a:xfrm>
            <a:off x="6211615" y="4409321"/>
            <a:ext cx="5841616" cy="2083554"/>
          </a:xfrm>
        </p:spPr>
        <p:txBody>
          <a:bodyPr>
            <a:normAutofit fontScale="92500" lnSpcReduction="20000"/>
          </a:bodyPr>
          <a:lstStyle/>
          <a:p>
            <a:r>
              <a:rPr lang="en-US" dirty="0"/>
              <a:t>MPU6050_dveGetEulerAngles() function returns the Yaw angle. Please note his is only accurate in short term. </a:t>
            </a:r>
          </a:p>
          <a:p>
            <a:r>
              <a:rPr lang="en-US" dirty="0"/>
              <a:t>We could combine magnetometer with accelerometer and gyroscope to achieve mor accurate value</a:t>
            </a:r>
          </a:p>
        </p:txBody>
      </p:sp>
      <p:pic>
        <p:nvPicPr>
          <p:cNvPr id="5" name="Picture 4">
            <a:extLst>
              <a:ext uri="{FF2B5EF4-FFF2-40B4-BE49-F238E27FC236}">
                <a16:creationId xmlns:a16="http://schemas.microsoft.com/office/drawing/2014/main" id="{90BB6FBD-8FD1-B80B-A818-8C5B9115784C}"/>
              </a:ext>
            </a:extLst>
          </p:cNvPr>
          <p:cNvPicPr>
            <a:picLocks noChangeAspect="1"/>
          </p:cNvPicPr>
          <p:nvPr/>
        </p:nvPicPr>
        <p:blipFill>
          <a:blip r:embed="rId2"/>
          <a:stretch>
            <a:fillRect/>
          </a:stretch>
        </p:blipFill>
        <p:spPr>
          <a:xfrm>
            <a:off x="6211615" y="179877"/>
            <a:ext cx="5841616" cy="4044196"/>
          </a:xfrm>
          <a:prstGeom prst="rect">
            <a:avLst/>
          </a:prstGeom>
        </p:spPr>
      </p:pic>
      <p:sp>
        <p:nvSpPr>
          <p:cNvPr id="6" name="TextBox 5">
            <a:extLst>
              <a:ext uri="{FF2B5EF4-FFF2-40B4-BE49-F238E27FC236}">
                <a16:creationId xmlns:a16="http://schemas.microsoft.com/office/drawing/2014/main" id="{5B8352E1-0CDA-9FEF-2246-8699134C6104}"/>
              </a:ext>
            </a:extLst>
          </p:cNvPr>
          <p:cNvSpPr txBox="1"/>
          <p:nvPr/>
        </p:nvSpPr>
        <p:spPr>
          <a:xfrm>
            <a:off x="243873" y="1781933"/>
            <a:ext cx="5515796" cy="4093428"/>
          </a:xfrm>
          <a:prstGeom prst="rect">
            <a:avLst/>
          </a:prstGeom>
          <a:noFill/>
        </p:spPr>
        <p:txBody>
          <a:bodyPr wrap="square" rtlCol="0">
            <a:spAutoFit/>
          </a:bodyPr>
          <a:lstStyle/>
          <a:p>
            <a:r>
              <a:rPr lang="en-US" sz="2600" dirty="0"/>
              <a:t>MPU6050_getdata.cpp code defines functions to communicate with MPU6050 chip and get the data from it. However, before we do anything we need to initiate the chip and calibrate it. MPU6050_dveInit() function initiate the chip and MPU6050_calibration() function calibrate. Notice that we are using average values as the gyroscope in general are susceptible to data drift. </a:t>
            </a:r>
          </a:p>
        </p:txBody>
      </p:sp>
    </p:spTree>
    <p:extLst>
      <p:ext uri="{BB962C8B-B14F-4D97-AF65-F5344CB8AC3E}">
        <p14:creationId xmlns:p14="http://schemas.microsoft.com/office/powerpoint/2010/main" val="2776338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EBD57BF699244384DBF6C8FE0DDD33" ma:contentTypeVersion="13" ma:contentTypeDescription="Create a new document." ma:contentTypeScope="" ma:versionID="04861ae2e1ecdd0791ce81dd12a6d515">
  <xsd:schema xmlns:xsd="http://www.w3.org/2001/XMLSchema" xmlns:xs="http://www.w3.org/2001/XMLSchema" xmlns:p="http://schemas.microsoft.com/office/2006/metadata/properties" xmlns:ns3="6bbaf75e-b521-4487-95ea-0be9d4025ca4" xmlns:ns4="8faff72d-e756-4689-b51b-9d4bd5601963" targetNamespace="http://schemas.microsoft.com/office/2006/metadata/properties" ma:root="true" ma:fieldsID="d56542bb0b00d17a0ce34058a8ce8e1c" ns3:_="" ns4:_="">
    <xsd:import namespace="6bbaf75e-b521-4487-95ea-0be9d4025ca4"/>
    <xsd:import namespace="8faff72d-e756-4689-b51b-9d4bd560196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baf75e-b521-4487-95ea-0be9d4025ca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aff72d-e756-4689-b51b-9d4bd560196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faff72d-e756-4689-b51b-9d4bd5601963" xsi:nil="true"/>
  </documentManagement>
</p:properties>
</file>

<file path=customXml/itemProps1.xml><?xml version="1.0" encoding="utf-8"?>
<ds:datastoreItem xmlns:ds="http://schemas.openxmlformats.org/officeDocument/2006/customXml" ds:itemID="{698B2333-8EB9-4425-8941-BE61482C3480}">
  <ds:schemaRefs>
    <ds:schemaRef ds:uri="http://schemas.microsoft.com/sharepoint/v3/contenttype/forms"/>
  </ds:schemaRefs>
</ds:datastoreItem>
</file>

<file path=customXml/itemProps2.xml><?xml version="1.0" encoding="utf-8"?>
<ds:datastoreItem xmlns:ds="http://schemas.openxmlformats.org/officeDocument/2006/customXml" ds:itemID="{E6A84C05-2F03-44A4-B618-FDA770C1AB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baf75e-b521-4487-95ea-0be9d4025ca4"/>
    <ds:schemaRef ds:uri="8faff72d-e756-4689-b51b-9d4bd5601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3F7D38-A1AD-4071-A99D-E19BFCAF2E8B}">
  <ds:schemaRefs>
    <ds:schemaRef ds:uri="http://schemas.microsoft.com/office/infopath/2007/PartnerControls"/>
    <ds:schemaRef ds:uri="http://purl.org/dc/terms/"/>
    <ds:schemaRef ds:uri="http://www.w3.org/XML/1998/namespace"/>
    <ds:schemaRef ds:uri="http://schemas.microsoft.com/office/2006/documentManagement/types"/>
    <ds:schemaRef ds:uri="8faff72d-e756-4689-b51b-9d4bd5601963"/>
    <ds:schemaRef ds:uri="http://purl.org/dc/dcmitype/"/>
    <ds:schemaRef ds:uri="6bbaf75e-b521-4487-95ea-0be9d4025ca4"/>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531</TotalTime>
  <Words>1039</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Programing the car II</vt:lpstr>
      <vt:lpstr>Let’s move the car</vt:lpstr>
      <vt:lpstr>Move the car</vt:lpstr>
      <vt:lpstr>Move the car</vt:lpstr>
      <vt:lpstr>Move the car</vt:lpstr>
      <vt:lpstr>Can we drive straight </vt:lpstr>
      <vt:lpstr>Detecting what is wrong</vt:lpstr>
      <vt:lpstr>Detecting Yaw</vt:lpstr>
      <vt:lpstr>Detecting Yaw</vt:lpstr>
      <vt:lpstr>Detecting Yaw</vt:lpstr>
      <vt:lpstr>Close control loop </vt:lpstr>
      <vt:lpstr>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the car II</dc:title>
  <dc:creator>Suranga Edirisinghe Pathirannehelage</dc:creator>
  <cp:lastModifiedBy>Suranga Edirisinghe Pathirannehelage</cp:lastModifiedBy>
  <cp:revision>6</cp:revision>
  <dcterms:created xsi:type="dcterms:W3CDTF">2023-06-15T20:04:58Z</dcterms:created>
  <dcterms:modified xsi:type="dcterms:W3CDTF">2023-06-16T20:54:36Z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0x01010007EBD57BF699244384DBF6C8FE0DDD33</vt:lpwstr>
  </property>
</Properties>
</file>