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9" r:id="rId5"/>
    <p:sldId id="261" r:id="rId6"/>
    <p:sldId id="257" r:id="rId7"/>
    <p:sldId id="258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A2AB-23B8-EBFB-3B8C-6363A92D0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07E7E-5BC4-B393-1258-6A6B44C55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29899-B8C8-8A9F-E3C9-014B4459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99BB-C7C7-4A8B-818B-D726F7D9E41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51DAD-4976-544A-4598-09DD122C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D9868-071E-5744-416F-E5E8E59F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3396-18FA-421C-B167-C59E13FA8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75F7-B0C3-593E-66EB-5F164A2D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C319B-1881-EC16-29F9-EC304F016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E1FF3-DB0D-ED3D-C11E-FABF324E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99BB-C7C7-4A8B-818B-D726F7D9E41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AD638-25A5-6F20-8960-86805A7E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26B02-F6D7-D739-AB83-2ED2DB0E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3396-18FA-421C-B167-C59E13FA8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5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D423C-C0BA-BC30-C503-1990D1BEB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0DBF7-C772-5276-DCFF-A4044E8A5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501C2-4E28-D8D8-DDF1-3B6C09CE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99BB-C7C7-4A8B-818B-D726F7D9E41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20534-8634-8F37-87F8-4FE27749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D0DBC-DCAD-4A20-8FA2-0373B3E0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3396-18FA-421C-B167-C59E13FA8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1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9590-E602-8B18-B76D-E7B32241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56823-B69B-966C-8666-91320DE5B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A2B7B-BCC6-010C-40E4-2A57E8B4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99BB-C7C7-4A8B-818B-D726F7D9E41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0C79D-A353-BF13-5A8F-4FBDA6BB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07314-8901-82B4-FAC1-9A778096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3396-18FA-421C-B167-C59E13FA8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7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2822-5982-7349-F0D7-663B0481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6E96A-2F73-4540-AE00-73A1FF66D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6F15B-4A48-4683-2F10-B38A5D7E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99BB-C7C7-4A8B-818B-D726F7D9E41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4590A-EFD2-B6F1-FE6B-15E90590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F3C09-6829-9891-3D22-06234F29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3396-18FA-421C-B167-C59E13FA8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3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EC22F-A3E1-9900-C70B-AD6AAE83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0FAA1-D10A-B1BD-1A3A-E192609D9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149CA-5474-6BDD-3052-75BAA9EF4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0BAF1-805A-EAA1-AF10-C8CFF4A0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99BB-C7C7-4A8B-818B-D726F7D9E41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E0E31-0AB9-FBCE-8EDE-F1EC77A2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A12D5-7F10-CE8B-4BF7-64287C2F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3396-18FA-421C-B167-C59E13FA8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1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99D6-9373-38AD-BABA-6FC807E4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525A0-3A58-F6DC-54B9-3D9D070FC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BA394-1541-FF6F-BC1A-1752C505C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DC33FB-8237-AA0E-2BC8-2636766C0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BCCAA-5CF2-A8F1-79DF-1C97D5DD7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1A0DF2-9CB5-7B19-1E42-EDFE8DCBF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99BB-C7C7-4A8B-818B-D726F7D9E41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A0775C-9308-BCFE-7FF3-FE1D4BBC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0D23E-3978-2AC7-A9A3-753A6AF5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3396-18FA-421C-B167-C59E13FA8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3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EA25-C7CC-0FC9-F41D-5E116E2D0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CDDA7-0851-943A-769E-FE4E7483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99BB-C7C7-4A8B-818B-D726F7D9E41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33135-4207-4307-5C58-EC37325C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EE15F-E5A2-29EB-6C13-0A4D2637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3396-18FA-421C-B167-C59E13FA8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3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8205D-AE5E-D839-C95A-0B6BDC0D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99BB-C7C7-4A8B-818B-D726F7D9E41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833E9B-3C7D-0EB8-F81A-B8C99D5B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86862-E1E8-318C-E54B-8CAD562D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3396-18FA-421C-B167-C59E13FA8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2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518C-7236-287C-9D49-0027FE18F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3699E-FD71-26CD-FB69-DF0733461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7A1D2-B0F9-8AAB-1F8E-3B276ED85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1E06B-CB0F-2A72-99B1-064C2E6C7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99BB-C7C7-4A8B-818B-D726F7D9E41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C3CB4-707C-7940-AE20-5FF33A0F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D3BE9-2672-47DF-0B65-91705071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3396-18FA-421C-B167-C59E13FA8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0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435C-5972-98B2-9509-9B728A885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32BD52-E572-4BBB-54B4-C25126719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0FC47-DD24-40CC-AF79-3864CE2E4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3EF6F-330F-86FC-0C9E-B74A950C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99BB-C7C7-4A8B-818B-D726F7D9E41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93A56-F55B-0EB0-7F33-EE3543A5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82708-9B33-1B9A-FF28-057DB39C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3396-18FA-421C-B167-C59E13FA8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37545-A32D-6CAB-EA5F-439ADD86F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6A8D-E572-8EE5-4ECC-41FFD870C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1609B-928B-C254-CE89-EEB44B14D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399BB-C7C7-4A8B-818B-D726F7D9E41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869D8-1A4E-063E-EAE8-2910572D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9F079-5347-503F-1E2B-771A4BED1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3396-18FA-421C-B167-C59E13FA8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4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ratch.mit.ed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7868-D651-8671-31F7-4F7F51228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DB97C-61EA-37C2-68AE-AC55DA104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20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51F8-9E37-050C-A88F-186D3CF4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complex logics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4100A-F4C2-4D93-24EB-2C8FED5CD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1690" cy="4351338"/>
          </a:xfrm>
        </p:spPr>
        <p:txBody>
          <a:bodyPr/>
          <a:lstStyle/>
          <a:p>
            <a:r>
              <a:rPr lang="en-US" dirty="0"/>
              <a:t>Sometimes when creating complex logic it is easy to group some logic together. We can use functions to do this.</a:t>
            </a:r>
          </a:p>
          <a:p>
            <a:r>
              <a:rPr lang="en-US" dirty="0"/>
              <a:t>In this example, we have created a function called move the car, and move the action inside the function. Now in the program beginning, we call the function move the car, function execute the car movement block. </a:t>
            </a:r>
          </a:p>
          <a:p>
            <a:endParaRPr lang="en-US" dirty="0"/>
          </a:p>
        </p:txBody>
      </p:sp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D9ED36E-498B-50F9-122D-960134A38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890" y="1520771"/>
            <a:ext cx="4740165" cy="219021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646E72F9-FF1B-187E-0642-B7AC5D1FB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538" y="4001294"/>
            <a:ext cx="4740164" cy="219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03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7A0D-2F35-42D8-8BC0-50E488BC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323C-CF3B-550A-2D74-3C834D47C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 move the car forward but stop it when it detect an obstacle. </a:t>
            </a:r>
          </a:p>
        </p:txBody>
      </p:sp>
    </p:spTree>
    <p:extLst>
      <p:ext uri="{BB962C8B-B14F-4D97-AF65-F5344CB8AC3E}">
        <p14:creationId xmlns:p14="http://schemas.microsoft.com/office/powerpoint/2010/main" val="1962291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6E16-E882-96C3-F6BF-C1F6D6FA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9075FA6-352A-E7A2-DD0E-FEC9F5C62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306" y="1825625"/>
            <a:ext cx="9417388" cy="4351338"/>
          </a:xfrm>
        </p:spPr>
      </p:pic>
    </p:spTree>
    <p:extLst>
      <p:ext uri="{BB962C8B-B14F-4D97-AF65-F5344CB8AC3E}">
        <p14:creationId xmlns:p14="http://schemas.microsoft.com/office/powerpoint/2010/main" val="129216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FB08-E7C5-7224-C274-70C112CA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programming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6DC27-E820-DEFB-268C-65ACBF9E8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15754"/>
          </a:xfrm>
        </p:spPr>
        <p:txBody>
          <a:bodyPr/>
          <a:lstStyle/>
          <a:p>
            <a:r>
              <a:rPr lang="en-US" dirty="0"/>
              <a:t>We will use scratch </a:t>
            </a:r>
            <a:r>
              <a:rPr lang="en-US" dirty="0">
                <a:hlinkClick r:id="rId2"/>
              </a:rPr>
              <a:t>https://scratch.mit.edu/</a:t>
            </a:r>
            <a:endParaRPr lang="en-US" dirty="0"/>
          </a:p>
          <a:p>
            <a:r>
              <a:rPr lang="en-US" dirty="0"/>
              <a:t>Scratch is : </a:t>
            </a:r>
          </a:p>
          <a:p>
            <a:pPr lvl="1"/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high-level block-based visual programming language </a:t>
            </a:r>
          </a:p>
          <a:p>
            <a:pPr lvl="1"/>
            <a:r>
              <a:rPr lang="en-US" dirty="0">
                <a:solidFill>
                  <a:srgbClr val="4D5156"/>
                </a:solidFill>
                <a:latin typeface="Roboto" panose="02000000000000000000" pitchFamily="2" charset="0"/>
              </a:rPr>
              <a:t>Easy to understand concepts </a:t>
            </a:r>
          </a:p>
        </p:txBody>
      </p:sp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B4A69C8-DA2C-2764-E4C6-68E971BF9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766" y="3836428"/>
            <a:ext cx="5749218" cy="265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8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842A-E84B-90D7-CA59-A2A89968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building blocks 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24937B2-CC04-5791-F143-07347EF5E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6" y="1525533"/>
            <a:ext cx="3760131" cy="1737382"/>
          </a:xfrm>
        </p:spPr>
      </p:pic>
      <p:pic>
        <p:nvPicPr>
          <p:cNvPr id="3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E84163C-6CCF-400D-6FB5-80719BCD3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934" y="1525533"/>
            <a:ext cx="3760131" cy="1737382"/>
          </a:xfrm>
          <a:prstGeom prst="rect">
            <a:avLst/>
          </a:prstGeom>
        </p:spPr>
      </p:pic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287ABE1-A6F3-4A08-828B-29749DF8D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450" y="3780495"/>
            <a:ext cx="3760131" cy="1737382"/>
          </a:xfrm>
          <a:prstGeom prst="rect">
            <a:avLst/>
          </a:prstGeom>
        </p:spPr>
      </p:pic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249718F-5F40-1C6C-CEFF-9C126FA1F5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017" y="3771517"/>
            <a:ext cx="3760131" cy="1737382"/>
          </a:xfrm>
          <a:prstGeom prst="rect">
            <a:avLst/>
          </a:prstGeom>
        </p:spPr>
      </p:pic>
      <p:pic>
        <p:nvPicPr>
          <p:cNvPr id="7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3424EAB-6D80-F2C0-5E50-910F951F71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762" y="1525533"/>
            <a:ext cx="3760131" cy="173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6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61E0-6039-087B-6731-9800962B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something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BEFB55-0BD9-0D2E-585E-C4A05D922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Google Sans Display"/>
              </a:rPr>
              <a:t>ElegooKit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 Display"/>
              </a:rPr>
              <a:t> app 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AB1487-C40D-D384-989F-6731EB9DB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397" y="2360721"/>
            <a:ext cx="2343150" cy="2409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C12530-CB5F-4B35-1F50-2FBEEC802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979" y="2436921"/>
            <a:ext cx="2305050" cy="2333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501EB1-AE61-8ECA-3310-028485660D55}"/>
              </a:ext>
            </a:extLst>
          </p:cNvPr>
          <p:cNvSpPr txBox="1"/>
          <p:nvPr/>
        </p:nvSpPr>
        <p:spPr>
          <a:xfrm>
            <a:off x="1933904" y="4770546"/>
            <a:ext cx="9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Android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8BD11F-7FFB-E2B3-F657-7FF3F2AEEF09}"/>
              </a:ext>
            </a:extLst>
          </p:cNvPr>
          <p:cNvSpPr txBox="1"/>
          <p:nvPr/>
        </p:nvSpPr>
        <p:spPr>
          <a:xfrm>
            <a:off x="5492783" y="4720817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iOS</a:t>
            </a:r>
          </a:p>
        </p:txBody>
      </p:sp>
    </p:spTree>
    <p:extLst>
      <p:ext uri="{BB962C8B-B14F-4D97-AF65-F5344CB8AC3E}">
        <p14:creationId xmlns:p14="http://schemas.microsoft.com/office/powerpoint/2010/main" val="309149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9F04-F11E-A7EC-D3F2-55685B81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the car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4BD642-AC71-1C19-BB0E-44F315938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car hosts its own Wi-Fi access point. Turn on the car and connect to its Wi-Fi. </a:t>
            </a:r>
          </a:p>
          <a:p>
            <a:r>
              <a:rPr lang="en-US" dirty="0"/>
              <a:t>First connect your phone to the </a:t>
            </a:r>
            <a:r>
              <a:rPr lang="en-US" dirty="0" err="1"/>
              <a:t>WiFi</a:t>
            </a:r>
            <a:r>
              <a:rPr lang="en-US" dirty="0"/>
              <a:t> network of the car</a:t>
            </a:r>
          </a:p>
          <a:p>
            <a:r>
              <a:rPr lang="en-US" dirty="0"/>
              <a:t>Usually Wi-Fi network start with ELEGOO-</a:t>
            </a:r>
            <a:r>
              <a:rPr lang="en-US" dirty="0" err="1"/>
              <a:t>xxxxxx</a:t>
            </a:r>
            <a:endParaRPr lang="en-US" dirty="0"/>
          </a:p>
          <a:p>
            <a:r>
              <a:rPr lang="en-US" dirty="0"/>
              <a:t>Once connected open the app and connect to the Wi-Fi</a:t>
            </a:r>
          </a:p>
          <a:p>
            <a:pPr marL="0" indent="0">
              <a:buNone/>
            </a:pPr>
            <a:r>
              <a:rPr lang="en-US" dirty="0"/>
              <a:t> network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9E642EA4-6C66-75E2-918B-0511F973C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491" y="2375337"/>
            <a:ext cx="1974103" cy="4272455"/>
          </a:xfrm>
          <a:prstGeom prst="rect">
            <a:avLst/>
          </a:prstGeom>
        </p:spPr>
      </p:pic>
      <p:pic>
        <p:nvPicPr>
          <p:cNvPr id="9" name="Picture 8" descr="A screenshot of a smart robot car kit&#10;&#10;Description automatically generated with low confidence">
            <a:extLst>
              <a:ext uri="{FF2B5EF4-FFF2-40B4-BE49-F238E27FC236}">
                <a16:creationId xmlns:a16="http://schemas.microsoft.com/office/drawing/2014/main" id="{F6D9A295-3AFF-E255-6D96-B304EEA84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689" y="4472149"/>
            <a:ext cx="5065986" cy="234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8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B284-3DEB-A4E2-C63B-8018E0C8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A1F54738-F057-46F1-955B-326126BB0D9B}"/>
              </a:ext>
            </a:extLst>
          </p:cNvPr>
          <p:cNvSpPr/>
          <p:nvPr/>
        </p:nvSpPr>
        <p:spPr>
          <a:xfrm rot="10800000" flipV="1">
            <a:off x="4140960" y="3266869"/>
            <a:ext cx="2069548" cy="79364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Wi-Fi (get/put)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983B58B-45B0-C0C5-13C9-EDFE077FD4CE}"/>
              </a:ext>
            </a:extLst>
          </p:cNvPr>
          <p:cNvGrpSpPr/>
          <p:nvPr/>
        </p:nvGrpSpPr>
        <p:grpSpPr>
          <a:xfrm>
            <a:off x="419629" y="1541653"/>
            <a:ext cx="3636142" cy="3774691"/>
            <a:chOff x="419629" y="1541653"/>
            <a:chExt cx="3636142" cy="37746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DF4C34-0D64-E8A7-8F43-70BA4F64B1A1}"/>
                </a:ext>
              </a:extLst>
            </p:cNvPr>
            <p:cNvSpPr/>
            <p:nvPr/>
          </p:nvSpPr>
          <p:spPr>
            <a:xfrm>
              <a:off x="419629" y="1541653"/>
              <a:ext cx="3636142" cy="37746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8E0627-59B5-C1AC-A7F6-A6A3E4172F5F}"/>
                </a:ext>
              </a:extLst>
            </p:cNvPr>
            <p:cNvSpPr/>
            <p:nvPr/>
          </p:nvSpPr>
          <p:spPr>
            <a:xfrm>
              <a:off x="559886" y="1638748"/>
              <a:ext cx="1387366" cy="862696"/>
            </a:xfrm>
            <a:prstGeom prst="rect">
              <a:avLst/>
            </a:prstGeom>
            <a:solidFill>
              <a:srgbClr val="CC00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Scratch App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B75E963-595C-4AEC-8B3C-88B5AE1BA46E}"/>
                </a:ext>
              </a:extLst>
            </p:cNvPr>
            <p:cNvSpPr/>
            <p:nvPr/>
          </p:nvSpPr>
          <p:spPr>
            <a:xfrm>
              <a:off x="2310853" y="2835521"/>
              <a:ext cx="1643872" cy="8626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 converter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8CB3346-49FA-F377-B208-E06373DCD3DF}"/>
                </a:ext>
              </a:extLst>
            </p:cNvPr>
            <p:cNvSpPr/>
            <p:nvPr/>
          </p:nvSpPr>
          <p:spPr>
            <a:xfrm>
              <a:off x="419629" y="4141134"/>
              <a:ext cx="1703461" cy="9691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 Client</a:t>
              </a:r>
            </a:p>
          </p:txBody>
        </p:sp>
        <p:sp>
          <p:nvSpPr>
            <p:cNvPr id="18" name="Arrow: Left-Right 17">
              <a:extLst>
                <a:ext uri="{FF2B5EF4-FFF2-40B4-BE49-F238E27FC236}">
                  <a16:creationId xmlns:a16="http://schemas.microsoft.com/office/drawing/2014/main" id="{5A07868E-F681-7194-5115-7AD335DBB18F}"/>
                </a:ext>
              </a:extLst>
            </p:cNvPr>
            <p:cNvSpPr/>
            <p:nvPr/>
          </p:nvSpPr>
          <p:spPr>
            <a:xfrm rot="2333450">
              <a:off x="1839599" y="2535667"/>
              <a:ext cx="532583" cy="275728"/>
            </a:xfrm>
            <a:prstGeom prst="left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Left-Right 18">
              <a:extLst>
                <a:ext uri="{FF2B5EF4-FFF2-40B4-BE49-F238E27FC236}">
                  <a16:creationId xmlns:a16="http://schemas.microsoft.com/office/drawing/2014/main" id="{C41B9D31-8EFB-3006-DBE3-085D656671F9}"/>
                </a:ext>
              </a:extLst>
            </p:cNvPr>
            <p:cNvSpPr/>
            <p:nvPr/>
          </p:nvSpPr>
          <p:spPr>
            <a:xfrm rot="18961998">
              <a:off x="1886555" y="3773230"/>
              <a:ext cx="557048" cy="323606"/>
            </a:xfrm>
            <a:prstGeom prst="left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232F99-8745-CE65-23FE-604E53BA6728}"/>
              </a:ext>
            </a:extLst>
          </p:cNvPr>
          <p:cNvGrpSpPr/>
          <p:nvPr/>
        </p:nvGrpSpPr>
        <p:grpSpPr>
          <a:xfrm>
            <a:off x="6295697" y="1632360"/>
            <a:ext cx="5444358" cy="3593279"/>
            <a:chOff x="6295697" y="1632360"/>
            <a:chExt cx="5444358" cy="359327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1E563D-5F9A-FCDD-E473-4985F622FF2B}"/>
                </a:ext>
              </a:extLst>
            </p:cNvPr>
            <p:cNvSpPr/>
            <p:nvPr/>
          </p:nvSpPr>
          <p:spPr>
            <a:xfrm>
              <a:off x="6295697" y="1632360"/>
              <a:ext cx="5444358" cy="359327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93BBC2-90E8-14EB-89B5-5EB1BF4CDE36}"/>
                </a:ext>
              </a:extLst>
            </p:cNvPr>
            <p:cNvSpPr/>
            <p:nvPr/>
          </p:nvSpPr>
          <p:spPr>
            <a:xfrm>
              <a:off x="6460131" y="1721120"/>
              <a:ext cx="2489309" cy="135583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 endpoint  </a:t>
              </a:r>
            </a:p>
            <a:p>
              <a:pPr algn="ctr"/>
              <a:r>
                <a:rPr lang="en-US" dirty="0"/>
                <a:t>ESP32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3367F2-D735-A643-08C8-931CBCFA112C}"/>
                </a:ext>
              </a:extLst>
            </p:cNvPr>
            <p:cNvSpPr/>
            <p:nvPr/>
          </p:nvSpPr>
          <p:spPr>
            <a:xfrm>
              <a:off x="9587667" y="2846543"/>
              <a:ext cx="2055687" cy="116664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 functions Arduino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924058-0B07-CA8E-D3E0-7955F2E069C7}"/>
                </a:ext>
              </a:extLst>
            </p:cNvPr>
            <p:cNvSpPr/>
            <p:nvPr/>
          </p:nvSpPr>
          <p:spPr>
            <a:xfrm>
              <a:off x="6610896" y="3943594"/>
              <a:ext cx="2192198" cy="116664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Actuator Electronics</a:t>
              </a:r>
            </a:p>
            <a:p>
              <a:pPr algn="ctr"/>
              <a:r>
                <a:rPr lang="en-US" dirty="0"/>
                <a:t>Motor Control Chip</a:t>
              </a:r>
            </a:p>
          </p:txBody>
        </p:sp>
        <p:sp>
          <p:nvSpPr>
            <p:cNvPr id="21" name="Arrow: Left-Right 20">
              <a:extLst>
                <a:ext uri="{FF2B5EF4-FFF2-40B4-BE49-F238E27FC236}">
                  <a16:creationId xmlns:a16="http://schemas.microsoft.com/office/drawing/2014/main" id="{92E89963-72C8-46AD-8948-D1CD8A554833}"/>
                </a:ext>
              </a:extLst>
            </p:cNvPr>
            <p:cNvSpPr/>
            <p:nvPr/>
          </p:nvSpPr>
          <p:spPr>
            <a:xfrm rot="2152394">
              <a:off x="8984774" y="2761775"/>
              <a:ext cx="567559" cy="336313"/>
            </a:xfrm>
            <a:prstGeom prst="left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Left-Right 21">
              <a:extLst>
                <a:ext uri="{FF2B5EF4-FFF2-40B4-BE49-F238E27FC236}">
                  <a16:creationId xmlns:a16="http://schemas.microsoft.com/office/drawing/2014/main" id="{61D5C2F6-1B4C-D801-A5E7-A7BEFDEFE56C}"/>
                </a:ext>
              </a:extLst>
            </p:cNvPr>
            <p:cNvSpPr/>
            <p:nvPr/>
          </p:nvSpPr>
          <p:spPr>
            <a:xfrm rot="19333982">
              <a:off x="8858925" y="3718703"/>
              <a:ext cx="633101" cy="371155"/>
            </a:xfrm>
            <a:prstGeom prst="left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4C4954E-4DDB-1AF5-8709-55DE3A0FF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4" y="5596120"/>
            <a:ext cx="2207172" cy="1019832"/>
          </a:xfrm>
          <a:prstGeom prst="rect">
            <a:avLst/>
          </a:prstGeom>
        </p:spPr>
      </p:pic>
      <p:pic>
        <p:nvPicPr>
          <p:cNvPr id="1026" name="Picture 2" descr="Amazon.com: ELEGOO UNO R3 Project Smart Robot Car Kit V4 with UNO R3, Line  Tracking Module, Ultrasonic Sensor, IR Remote Control etc. Intelligent and  Educational Toy Robotic Kit for Arduino Learner :">
            <a:extLst>
              <a:ext uri="{FF2B5EF4-FFF2-40B4-BE49-F238E27FC236}">
                <a16:creationId xmlns:a16="http://schemas.microsoft.com/office/drawing/2014/main" id="{3A3E8206-40E6-CE54-717C-C1EEB742E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751" y="5312623"/>
            <a:ext cx="1451448" cy="145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5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2489F-5AC5-7CF9-870D-F96458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Frist 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877D0-CC2C-D846-9D83-D80BB7E02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3778" cy="4351338"/>
          </a:xfrm>
        </p:spPr>
        <p:txBody>
          <a:bodyPr/>
          <a:lstStyle/>
          <a:p>
            <a:r>
              <a:rPr lang="en-US" dirty="0"/>
              <a:t>Let’s move the car forward for 1 second </a:t>
            </a:r>
          </a:p>
          <a:p>
            <a:r>
              <a:rPr lang="en-US" dirty="0"/>
              <a:t>There are few motion blocks available in the app</a:t>
            </a:r>
          </a:p>
          <a:p>
            <a:r>
              <a:rPr lang="en-US" dirty="0"/>
              <a:t>If we drag one of them to the action area, we can execute its’ action</a:t>
            </a:r>
          </a:p>
          <a:p>
            <a:r>
              <a:rPr lang="en-US" dirty="0"/>
              <a:t>If everything is setup correctly, when you click green arrow, car should move for 1 second and stop</a:t>
            </a:r>
          </a:p>
          <a:p>
            <a:endParaRPr lang="en-US" dirty="0"/>
          </a:p>
        </p:txBody>
      </p:sp>
      <p:pic>
        <p:nvPicPr>
          <p:cNvPr id="6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5531D40-6361-5419-C2E0-C908BE15B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978" y="681037"/>
            <a:ext cx="5560022" cy="256902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E0A6A14-9753-A8ED-94F9-8E59E9267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976" y="3676650"/>
            <a:ext cx="5560023" cy="256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47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E8AA-DB74-C942-032C-45C94086B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 - controls </a:t>
            </a:r>
          </a:p>
        </p:txBody>
      </p:sp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5EEF78B-39AD-3B61-9B2D-58B7114BF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904" y="1385888"/>
            <a:ext cx="5433909" cy="25107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D8BA8E-5F73-E89E-CF51-88F42EEC295F}"/>
              </a:ext>
            </a:extLst>
          </p:cNvPr>
          <p:cNvSpPr txBox="1"/>
          <p:nvPr/>
        </p:nvSpPr>
        <p:spPr>
          <a:xfrm>
            <a:off x="838200" y="1492469"/>
            <a:ext cx="53148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the above section, car moved for 1 second and stop. </a:t>
            </a:r>
          </a:p>
          <a:p>
            <a:r>
              <a:rPr lang="en-US" sz="2800" dirty="0"/>
              <a:t>Program execution has stopped </a:t>
            </a:r>
          </a:p>
          <a:p>
            <a:r>
              <a:rPr lang="en-US" sz="2800" dirty="0"/>
              <a:t>What is we want to execute some action repetitively, or want to execute an action based on a condition? </a:t>
            </a:r>
          </a:p>
          <a:p>
            <a:r>
              <a:rPr lang="en-US" sz="2800" dirty="0"/>
              <a:t>We can use control blocks </a:t>
            </a:r>
          </a:p>
          <a:p>
            <a:r>
              <a:rPr lang="en-US" sz="2800" dirty="0"/>
              <a:t>Let’s repeat the above action 5 times</a:t>
            </a: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B311C3F-B880-149E-1112-91501E96E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903" y="4081762"/>
            <a:ext cx="5433910" cy="251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71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6813-AE43-E8F1-FE48-2EC93563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sensor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91423-D90A-CD4C-3C29-F6027DD5A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770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Our car has multiple sensors</a:t>
            </a:r>
          </a:p>
          <a:p>
            <a:r>
              <a:rPr lang="en-US" dirty="0"/>
              <a:t>These sensors read different measurements and report it</a:t>
            </a:r>
          </a:p>
          <a:p>
            <a:r>
              <a:rPr lang="en-US" dirty="0"/>
              <a:t>If you use one of the sensing blocks, it will report the value of that sensor periodically  </a:t>
            </a:r>
          </a:p>
          <a:p>
            <a:r>
              <a:rPr lang="en-US" dirty="0"/>
              <a:t>Let’s try the infrared sensor and see it’s action</a:t>
            </a:r>
          </a:p>
          <a:p>
            <a:r>
              <a:rPr lang="en-US" dirty="0"/>
              <a:t>Place the sensor block into the program action are and execute the program, you will see value return back </a:t>
            </a:r>
          </a:p>
          <a:p>
            <a:endParaRPr lang="en-US" dirty="0"/>
          </a:p>
        </p:txBody>
      </p:sp>
      <p:pic>
        <p:nvPicPr>
          <p:cNvPr id="4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5043444-FABF-D4D9-7F2D-08953BBD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905" y="1417282"/>
            <a:ext cx="5412886" cy="2584012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1C327C0-0244-3E44-6C12-77244B433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905" y="4190196"/>
            <a:ext cx="5412887" cy="250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8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381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Google Sans Display</vt:lpstr>
      <vt:lpstr>Roboto</vt:lpstr>
      <vt:lpstr>Office Theme</vt:lpstr>
      <vt:lpstr>Introduction to programming </vt:lpstr>
      <vt:lpstr>Interactive programming </vt:lpstr>
      <vt:lpstr>Basic building blocks </vt:lpstr>
      <vt:lpstr>Let’s build something</vt:lpstr>
      <vt:lpstr>Connect to the car</vt:lpstr>
      <vt:lpstr>How it work</vt:lpstr>
      <vt:lpstr>Let’s build Frist program</vt:lpstr>
      <vt:lpstr>Building blocks - controls </vt:lpstr>
      <vt:lpstr>Reading sensor outputs</vt:lpstr>
      <vt:lpstr>Creating complex logics</vt:lpstr>
      <vt:lpstr>Exercise 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Suranga Edirisinghe Pathirannehelage</dc:creator>
  <cp:lastModifiedBy>Suranga Edirisinghe Pathirannehelage</cp:lastModifiedBy>
  <cp:revision>12</cp:revision>
  <dcterms:created xsi:type="dcterms:W3CDTF">2023-06-13T18:56:12Z</dcterms:created>
  <dcterms:modified xsi:type="dcterms:W3CDTF">2023-06-14T18:34:11Z</dcterms:modified>
</cp:coreProperties>
</file>