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64" r:id="rId3"/>
    <p:sldId id="265" r:id="rId4"/>
    <p:sldId id="257" r:id="rId5"/>
    <p:sldId id="258" r:id="rId6"/>
    <p:sldId id="259" r:id="rId7"/>
    <p:sldId id="260"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4668"/>
  </p:normalViewPr>
  <p:slideViewPr>
    <p:cSldViewPr snapToGrid="0">
      <p:cViewPr varScale="1">
        <p:scale>
          <a:sx n="119" d="100"/>
          <a:sy n="119" d="100"/>
        </p:scale>
        <p:origin x="5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0BB9C6-F37B-B541-B26A-8002FEC74628}" type="datetimeFigureOut">
              <a:rPr lang="en-US" smtClean="0"/>
              <a:t>5/19/23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AF091511-C27E-1B4A-8E42-5F0066D3A7BE}"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990402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0BB9C6-F37B-B541-B26A-8002FEC74628}" type="datetimeFigureOut">
              <a:rPr lang="en-US" smtClean="0"/>
              <a:t>5/19/23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091511-C27E-1B4A-8E42-5F0066D3A7BE}" type="slidenum">
              <a:rPr lang="en-US" smtClean="0"/>
              <a:t>‹#›</a:t>
            </a:fld>
            <a:endParaRPr lang="en-US"/>
          </a:p>
        </p:txBody>
      </p:sp>
    </p:spTree>
    <p:extLst>
      <p:ext uri="{BB962C8B-B14F-4D97-AF65-F5344CB8AC3E}">
        <p14:creationId xmlns:p14="http://schemas.microsoft.com/office/powerpoint/2010/main" val="920397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0BB9C6-F37B-B541-B26A-8002FEC74628}" type="datetimeFigureOut">
              <a:rPr lang="en-US" smtClean="0"/>
              <a:t>5/19/23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091511-C27E-1B4A-8E42-5F0066D3A7BE}" type="slidenum">
              <a:rPr lang="en-US" smtClean="0"/>
              <a:t>‹#›</a:t>
            </a:fld>
            <a:endParaRPr lang="en-US"/>
          </a:p>
        </p:txBody>
      </p:sp>
    </p:spTree>
    <p:extLst>
      <p:ext uri="{BB962C8B-B14F-4D97-AF65-F5344CB8AC3E}">
        <p14:creationId xmlns:p14="http://schemas.microsoft.com/office/powerpoint/2010/main" val="1050261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0BB9C6-F37B-B541-B26A-8002FEC74628}" type="datetimeFigureOut">
              <a:rPr lang="en-US" smtClean="0"/>
              <a:t>5/19/23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091511-C27E-1B4A-8E42-5F0066D3A7BE}"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390965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0BB9C6-F37B-B541-B26A-8002FEC74628}" type="datetimeFigureOut">
              <a:rPr lang="en-US" smtClean="0"/>
              <a:t>5/19/23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091511-C27E-1B4A-8E42-5F0066D3A7BE}" type="slidenum">
              <a:rPr lang="en-US" smtClean="0"/>
              <a:t>‹#›</a:t>
            </a:fld>
            <a:endParaRPr lang="en-US"/>
          </a:p>
        </p:txBody>
      </p:sp>
    </p:spTree>
    <p:extLst>
      <p:ext uri="{BB962C8B-B14F-4D97-AF65-F5344CB8AC3E}">
        <p14:creationId xmlns:p14="http://schemas.microsoft.com/office/powerpoint/2010/main" val="1265007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0BB9C6-F37B-B541-B26A-8002FEC74628}" type="datetimeFigureOut">
              <a:rPr lang="en-US" smtClean="0"/>
              <a:t>5/19/23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091511-C27E-1B4A-8E42-5F0066D3A7BE}"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751473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0BB9C6-F37B-B541-B26A-8002FEC74628}" type="datetimeFigureOut">
              <a:rPr lang="en-US" smtClean="0"/>
              <a:t>5/19/23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091511-C27E-1B4A-8E42-5F0066D3A7BE}" type="slidenum">
              <a:rPr lang="en-US" smtClean="0"/>
              <a:t>‹#›</a:t>
            </a:fld>
            <a:endParaRPr lang="en-US"/>
          </a:p>
        </p:txBody>
      </p:sp>
    </p:spTree>
    <p:extLst>
      <p:ext uri="{BB962C8B-B14F-4D97-AF65-F5344CB8AC3E}">
        <p14:creationId xmlns:p14="http://schemas.microsoft.com/office/powerpoint/2010/main" val="782120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0BB9C6-F37B-B541-B26A-8002FEC74628}" type="datetimeFigureOut">
              <a:rPr lang="en-US" smtClean="0"/>
              <a:t>5/19/23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091511-C27E-1B4A-8E42-5F0066D3A7BE}"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558955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30BB9C6-F37B-B541-B26A-8002FEC74628}" type="datetimeFigureOut">
              <a:rPr lang="en-US" smtClean="0"/>
              <a:t>5/19/23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091511-C27E-1B4A-8E42-5F0066D3A7BE}" type="slidenum">
              <a:rPr lang="en-US" smtClean="0"/>
              <a:t>‹#›</a:t>
            </a:fld>
            <a:endParaRPr lang="en-US"/>
          </a:p>
        </p:txBody>
      </p:sp>
    </p:spTree>
    <p:extLst>
      <p:ext uri="{BB962C8B-B14F-4D97-AF65-F5344CB8AC3E}">
        <p14:creationId xmlns:p14="http://schemas.microsoft.com/office/powerpoint/2010/main" val="395897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0BB9C6-F37B-B541-B26A-8002FEC74628}" type="datetimeFigureOut">
              <a:rPr lang="en-US" smtClean="0"/>
              <a:t>5/19/23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091511-C27E-1B4A-8E42-5F0066D3A7BE}" type="slidenum">
              <a:rPr lang="en-US" smtClean="0"/>
              <a:t>‹#›</a:t>
            </a:fld>
            <a:endParaRPr lang="en-US"/>
          </a:p>
        </p:txBody>
      </p:sp>
    </p:spTree>
    <p:extLst>
      <p:ext uri="{BB962C8B-B14F-4D97-AF65-F5344CB8AC3E}">
        <p14:creationId xmlns:p14="http://schemas.microsoft.com/office/powerpoint/2010/main" val="712651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0BB9C6-F37B-B541-B26A-8002FEC74628}" type="datetimeFigureOut">
              <a:rPr lang="en-US" smtClean="0"/>
              <a:t>5/19/23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091511-C27E-1B4A-8E42-5F0066D3A7BE}" type="slidenum">
              <a:rPr lang="en-US" smtClean="0"/>
              <a:t>‹#›</a:t>
            </a:fld>
            <a:endParaRPr lang="en-US"/>
          </a:p>
        </p:txBody>
      </p:sp>
    </p:spTree>
    <p:extLst>
      <p:ext uri="{BB962C8B-B14F-4D97-AF65-F5344CB8AC3E}">
        <p14:creationId xmlns:p14="http://schemas.microsoft.com/office/powerpoint/2010/main" val="1804322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930BB9C6-F37B-B541-B26A-8002FEC74628}" type="datetimeFigureOut">
              <a:rPr lang="en-US" smtClean="0"/>
              <a:t>5/19/23</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AF091511-C27E-1B4A-8E42-5F0066D3A7BE}"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3550507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784362B-1BC2-4D61-BBC1-75E5AFB9E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47FEC87D-B560-4AA1-90A4-F9F1D5A945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0" name="Picture 29">
            <a:extLst>
              <a:ext uri="{FF2B5EF4-FFF2-40B4-BE49-F238E27FC236}">
                <a16:creationId xmlns:a16="http://schemas.microsoft.com/office/drawing/2014/main" id="{E9CBAC3D-8976-47FF-8E03-C8D4BDB358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2" name="Rectangle 31">
            <a:extLst>
              <a:ext uri="{FF2B5EF4-FFF2-40B4-BE49-F238E27FC236}">
                <a16:creationId xmlns:a16="http://schemas.microsoft.com/office/drawing/2014/main" id="{469431F3-C8DA-4F3D-BC23-56FBCBBB73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A6FB8F0-8565-4EC3-917D-22A0CFB55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2940" y="0"/>
            <a:ext cx="6524905"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FA9936DD-096A-6CE4-4967-EAE5C5C620BD}"/>
              </a:ext>
            </a:extLst>
          </p:cNvPr>
          <p:cNvPicPr>
            <a:picLocks noChangeAspect="1"/>
          </p:cNvPicPr>
          <p:nvPr/>
        </p:nvPicPr>
        <p:blipFill rotWithShape="1">
          <a:blip r:embed="rId5"/>
          <a:srcRect l="11295" r="51181" b="-2"/>
          <a:stretch/>
        </p:blipFill>
        <p:spPr>
          <a:xfrm>
            <a:off x="1007760" y="227"/>
            <a:ext cx="3855179" cy="6858000"/>
          </a:xfrm>
          <a:prstGeom prst="rect">
            <a:avLst/>
          </a:prstGeom>
          <a:ln w="12700">
            <a:solidFill>
              <a:schemeClr val="tx1"/>
            </a:solidFill>
          </a:ln>
        </p:spPr>
      </p:pic>
      <p:sp>
        <p:nvSpPr>
          <p:cNvPr id="36" name="Rectangle 35">
            <a:extLst>
              <a:ext uri="{FF2B5EF4-FFF2-40B4-BE49-F238E27FC236}">
                <a16:creationId xmlns:a16="http://schemas.microsoft.com/office/drawing/2014/main" id="{90E85565-5837-4630-B749-8EB5508C9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FF24FE-A436-361F-9C0A-6A9693D87705}"/>
              </a:ext>
            </a:extLst>
          </p:cNvPr>
          <p:cNvSpPr>
            <a:spLocks noGrp="1"/>
          </p:cNvSpPr>
          <p:nvPr>
            <p:ph type="ctrTitle"/>
          </p:nvPr>
        </p:nvSpPr>
        <p:spPr>
          <a:xfrm>
            <a:off x="5881651" y="2600659"/>
            <a:ext cx="4745117" cy="2268559"/>
          </a:xfrm>
        </p:spPr>
        <p:txBody>
          <a:bodyPr>
            <a:normAutofit/>
          </a:bodyPr>
          <a:lstStyle/>
          <a:p>
            <a:r>
              <a:rPr lang="en-US" sz="5100" dirty="0"/>
              <a:t>7 Programming Basics for Beginners</a:t>
            </a:r>
          </a:p>
        </p:txBody>
      </p:sp>
      <p:sp>
        <p:nvSpPr>
          <p:cNvPr id="3" name="Subtitle 2">
            <a:extLst>
              <a:ext uri="{FF2B5EF4-FFF2-40B4-BE49-F238E27FC236}">
                <a16:creationId xmlns:a16="http://schemas.microsoft.com/office/drawing/2014/main" id="{A1B3786B-C26E-09ED-F51D-2D3F43F0EA8B}"/>
              </a:ext>
            </a:extLst>
          </p:cNvPr>
          <p:cNvSpPr>
            <a:spLocks noGrp="1"/>
          </p:cNvSpPr>
          <p:nvPr>
            <p:ph type="subTitle" idx="1"/>
          </p:nvPr>
        </p:nvSpPr>
        <p:spPr>
          <a:xfrm>
            <a:off x="6054004" y="4121930"/>
            <a:ext cx="4572764" cy="1160213"/>
          </a:xfrm>
        </p:spPr>
        <p:txBody>
          <a:bodyPr>
            <a:normAutofit/>
          </a:bodyPr>
          <a:lstStyle/>
          <a:p>
            <a:r>
              <a:rPr lang="en-US" dirty="0"/>
              <a:t>(Using Python)</a:t>
            </a:r>
          </a:p>
        </p:txBody>
      </p:sp>
      <p:sp>
        <p:nvSpPr>
          <p:cNvPr id="38" name="Rectangle 37">
            <a:extLst>
              <a:ext uri="{FF2B5EF4-FFF2-40B4-BE49-F238E27FC236}">
                <a16:creationId xmlns:a16="http://schemas.microsoft.com/office/drawing/2014/main" id="{13756D9B-712D-4066-9D24-053A5EF2E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543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0748FE5-971C-4D3D-9E82-844F9896D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65180ED-82FA-4DB9-977A-EF01472A5B9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1770DC71-8434-464C-A23E-E7BC9BC893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357561C8-C082-42A2-8092-4FB6D770A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FC43BFC-462D-410C-B3EE-F37EF751C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CD1486-0A84-3A78-9C25-9A147377967D}"/>
              </a:ext>
            </a:extLst>
          </p:cNvPr>
          <p:cNvSpPr>
            <a:spLocks noGrp="1"/>
          </p:cNvSpPr>
          <p:nvPr>
            <p:ph type="title"/>
          </p:nvPr>
        </p:nvSpPr>
        <p:spPr>
          <a:xfrm>
            <a:off x="5543013" y="852482"/>
            <a:ext cx="5338372" cy="1077229"/>
          </a:xfrm>
        </p:spPr>
        <p:txBody>
          <a:bodyPr>
            <a:normAutofit/>
          </a:bodyPr>
          <a:lstStyle/>
          <a:p>
            <a:pPr algn="l"/>
            <a:r>
              <a:rPr lang="en-US" dirty="0"/>
              <a:t>7. Modules and Libraries</a:t>
            </a:r>
          </a:p>
        </p:txBody>
      </p:sp>
      <p:pic>
        <p:nvPicPr>
          <p:cNvPr id="5" name="Picture 4">
            <a:extLst>
              <a:ext uri="{FF2B5EF4-FFF2-40B4-BE49-F238E27FC236}">
                <a16:creationId xmlns:a16="http://schemas.microsoft.com/office/drawing/2014/main" id="{40DD56AE-7843-6105-FA25-344DC948CC30}"/>
              </a:ext>
            </a:extLst>
          </p:cNvPr>
          <p:cNvPicPr>
            <a:picLocks noChangeAspect="1"/>
          </p:cNvPicPr>
          <p:nvPr/>
        </p:nvPicPr>
        <p:blipFill rotWithShape="1">
          <a:blip r:embed="rId5"/>
          <a:srcRect l="20017" r="54954"/>
          <a:stretch/>
        </p:blipFill>
        <p:spPr>
          <a:xfrm>
            <a:off x="1011880" y="227"/>
            <a:ext cx="4424045" cy="6858000"/>
          </a:xfrm>
          <a:prstGeom prst="rect">
            <a:avLst/>
          </a:prstGeom>
          <a:ln w="12700">
            <a:solidFill>
              <a:schemeClr val="tx1"/>
            </a:solidFill>
          </a:ln>
        </p:spPr>
      </p:pic>
      <p:sp>
        <p:nvSpPr>
          <p:cNvPr id="19" name="Rectangle 18">
            <a:extLst>
              <a:ext uri="{FF2B5EF4-FFF2-40B4-BE49-F238E27FC236}">
                <a16:creationId xmlns:a16="http://schemas.microsoft.com/office/drawing/2014/main" id="{DDB9C59E-E311-421C-83D7-D60C5EBE7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C91007-22DE-D044-F34D-93EAB1D7144F}"/>
              </a:ext>
            </a:extLst>
          </p:cNvPr>
          <p:cNvSpPr>
            <a:spLocks noGrp="1"/>
          </p:cNvSpPr>
          <p:nvPr>
            <p:ph idx="1"/>
          </p:nvPr>
        </p:nvSpPr>
        <p:spPr>
          <a:xfrm>
            <a:off x="5718992" y="2270028"/>
            <a:ext cx="5593929" cy="3997828"/>
          </a:xfrm>
        </p:spPr>
        <p:txBody>
          <a:bodyPr>
            <a:noAutofit/>
          </a:bodyPr>
          <a:lstStyle/>
          <a:p>
            <a:r>
              <a:rPr lang="en-US" sz="2400" dirty="0"/>
              <a:t>Python has a vast ecosystem of modules and libraries that extend its functionality. Beginners should explore and learn how to import and use modules to leverage existing code for tasks like mathematical calculations (math module) or working with dates and times (datetime module).</a:t>
            </a:r>
          </a:p>
          <a:p>
            <a:endParaRPr lang="en-US" sz="2800" dirty="0"/>
          </a:p>
        </p:txBody>
      </p:sp>
      <p:sp>
        <p:nvSpPr>
          <p:cNvPr id="21" name="Rectangle 20">
            <a:extLst>
              <a:ext uri="{FF2B5EF4-FFF2-40B4-BE49-F238E27FC236}">
                <a16:creationId xmlns:a16="http://schemas.microsoft.com/office/drawing/2014/main" id="{FF9CCB84-4641-45C1-9C0C-D35DEB9B2A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0208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BBAF34-367D-4E18-A62E-4602BD908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432" y="-2718"/>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9A4CF08-858A-49E4-B707-4E7585D11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6938E62-910D-4D69-AA09-567AAAC37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4E54C6-D084-4BC8-B3F9-8B9EC22A6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5" y="0"/>
            <a:ext cx="65268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1F206F-FBEF-1E3D-01C9-B7200651A03B}"/>
              </a:ext>
            </a:extLst>
          </p:cNvPr>
          <p:cNvSpPr>
            <a:spLocks noGrp="1"/>
          </p:cNvSpPr>
          <p:nvPr>
            <p:ph type="title"/>
          </p:nvPr>
        </p:nvSpPr>
        <p:spPr>
          <a:xfrm>
            <a:off x="1616089" y="1249496"/>
            <a:ext cx="4986954" cy="1077229"/>
          </a:xfrm>
        </p:spPr>
        <p:txBody>
          <a:bodyPr>
            <a:normAutofit/>
          </a:bodyPr>
          <a:lstStyle/>
          <a:p>
            <a:pPr algn="l"/>
            <a:r>
              <a:rPr lang="en-US" dirty="0"/>
              <a:t>What is a programming language?</a:t>
            </a:r>
          </a:p>
        </p:txBody>
      </p:sp>
      <p:sp>
        <p:nvSpPr>
          <p:cNvPr id="3" name="Content Placeholder 2">
            <a:extLst>
              <a:ext uri="{FF2B5EF4-FFF2-40B4-BE49-F238E27FC236}">
                <a16:creationId xmlns:a16="http://schemas.microsoft.com/office/drawing/2014/main" id="{B38AA1DF-CE74-6A5A-5656-4B7B537135AC}"/>
              </a:ext>
            </a:extLst>
          </p:cNvPr>
          <p:cNvSpPr>
            <a:spLocks noGrp="1"/>
          </p:cNvSpPr>
          <p:nvPr>
            <p:ph idx="1"/>
          </p:nvPr>
        </p:nvSpPr>
        <p:spPr>
          <a:xfrm>
            <a:off x="1296511" y="2450149"/>
            <a:ext cx="5949395" cy="3997828"/>
          </a:xfrm>
        </p:spPr>
        <p:txBody>
          <a:bodyPr>
            <a:noAutofit/>
          </a:bodyPr>
          <a:lstStyle/>
          <a:p>
            <a:r>
              <a:rPr lang="en-US" sz="2200" dirty="0"/>
              <a:t>A programming language is somewhat like a natural language but with a very limited set of statements and strict syntax rules.</a:t>
            </a:r>
          </a:p>
          <a:p>
            <a:r>
              <a:rPr lang="en-US" sz="2200" dirty="0"/>
              <a:t>Has statements to implement sequential, conditional, and iterative processing – algorithms.</a:t>
            </a:r>
          </a:p>
          <a:p>
            <a:r>
              <a:rPr lang="en-US" sz="2200" dirty="0"/>
              <a:t>Examples: FORTRAN, COBOL, Lisp, Basic, Pascal, C, C</a:t>
            </a:r>
            <a:r>
              <a:rPr lang="en-US" sz="2200" baseline="20000" dirty="0"/>
              <a:t>++</a:t>
            </a:r>
            <a:r>
              <a:rPr lang="en-US" sz="2200" dirty="0"/>
              <a:t> Java, C#, Python, …</a:t>
            </a:r>
          </a:p>
        </p:txBody>
      </p:sp>
      <p:sp>
        <p:nvSpPr>
          <p:cNvPr id="17" name="Rectangle 16">
            <a:extLst>
              <a:ext uri="{FF2B5EF4-FFF2-40B4-BE49-F238E27FC236}">
                <a16:creationId xmlns:a16="http://schemas.microsoft.com/office/drawing/2014/main" id="{777713DB-A0B1-4507-9991-B6DCAE436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93970"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101010 data lines to infinity">
            <a:extLst>
              <a:ext uri="{FF2B5EF4-FFF2-40B4-BE49-F238E27FC236}">
                <a16:creationId xmlns:a16="http://schemas.microsoft.com/office/drawing/2014/main" id="{DBAC3FF5-D182-7B4E-E691-3F32D32B4420}"/>
              </a:ext>
            </a:extLst>
          </p:cNvPr>
          <p:cNvPicPr>
            <a:picLocks noChangeAspect="1"/>
          </p:cNvPicPr>
          <p:nvPr/>
        </p:nvPicPr>
        <p:blipFill rotWithShape="1">
          <a:blip r:embed="rId3"/>
          <a:srcRect l="29767" r="26263" b="1"/>
          <a:stretch/>
        </p:blipFill>
        <p:spPr>
          <a:xfrm>
            <a:off x="7534656" y="227"/>
            <a:ext cx="4657039" cy="6858000"/>
          </a:xfrm>
          <a:prstGeom prst="rect">
            <a:avLst/>
          </a:prstGeom>
        </p:spPr>
      </p:pic>
      <p:pic>
        <p:nvPicPr>
          <p:cNvPr id="19" name="Picture 18">
            <a:extLst>
              <a:ext uri="{FF2B5EF4-FFF2-40B4-BE49-F238E27FC236}">
                <a16:creationId xmlns:a16="http://schemas.microsoft.com/office/drawing/2014/main" id="{A9A96FF2-ACD7-48C4-BCE1-FC7F421086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7542372" y="0"/>
            <a:ext cx="4649628" cy="6858000"/>
          </a:xfrm>
          <a:prstGeom prst="rect">
            <a:avLst/>
          </a:prstGeom>
        </p:spPr>
      </p:pic>
    </p:spTree>
    <p:extLst>
      <p:ext uri="{BB962C8B-B14F-4D97-AF65-F5344CB8AC3E}">
        <p14:creationId xmlns:p14="http://schemas.microsoft.com/office/powerpoint/2010/main" val="4224922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ajor Uses of the Python Programming Language - Slide 2">
            <a:extLst>
              <a:ext uri="{FF2B5EF4-FFF2-40B4-BE49-F238E27FC236}">
                <a16:creationId xmlns:a16="http://schemas.microsoft.com/office/drawing/2014/main" id="{98CE0DEF-0941-DDF7-379B-AD61904F7E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3756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AADFB1-A9D8-4319-BAC8-6B3FD36BF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17C5FC5-1BC6-470E-A163-7EE80D227E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48316889-BCD7-49B5-89BD-4FC1D29FEF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3E12F873-5B9B-482F-9FB3-6355C4F3B7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F245259-4364-4D53-AC48-3E893885A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1572B1-793C-0FDD-C7CD-326D099D5CEF}"/>
              </a:ext>
            </a:extLst>
          </p:cNvPr>
          <p:cNvSpPr>
            <a:spLocks noGrp="1"/>
          </p:cNvSpPr>
          <p:nvPr>
            <p:ph type="title"/>
          </p:nvPr>
        </p:nvSpPr>
        <p:spPr>
          <a:xfrm>
            <a:off x="5911016" y="653206"/>
            <a:ext cx="5318942" cy="1077229"/>
          </a:xfrm>
        </p:spPr>
        <p:txBody>
          <a:bodyPr>
            <a:normAutofit/>
          </a:bodyPr>
          <a:lstStyle/>
          <a:p>
            <a:pPr algn="l"/>
            <a:r>
              <a:rPr lang="en-US" dirty="0"/>
              <a:t>1. Variables &amp; Data Types</a:t>
            </a:r>
          </a:p>
        </p:txBody>
      </p:sp>
      <p:pic>
        <p:nvPicPr>
          <p:cNvPr id="5" name="Picture 4" descr="Graph">
            <a:extLst>
              <a:ext uri="{FF2B5EF4-FFF2-40B4-BE49-F238E27FC236}">
                <a16:creationId xmlns:a16="http://schemas.microsoft.com/office/drawing/2014/main" id="{9FCD9FA8-4053-0561-9D7D-01E1D20892FD}"/>
              </a:ext>
            </a:extLst>
          </p:cNvPr>
          <p:cNvPicPr>
            <a:picLocks noChangeAspect="1"/>
          </p:cNvPicPr>
          <p:nvPr/>
        </p:nvPicPr>
        <p:blipFill rotWithShape="1">
          <a:blip r:embed="rId5"/>
          <a:srcRect l="24208" r="35474"/>
          <a:stretch/>
        </p:blipFill>
        <p:spPr>
          <a:xfrm>
            <a:off x="1005401" y="227"/>
            <a:ext cx="4424045" cy="6858000"/>
          </a:xfrm>
          <a:prstGeom prst="rect">
            <a:avLst/>
          </a:prstGeom>
          <a:ln w="12700">
            <a:solidFill>
              <a:schemeClr val="tx1"/>
            </a:solidFill>
          </a:ln>
        </p:spPr>
      </p:pic>
      <p:sp>
        <p:nvSpPr>
          <p:cNvPr id="19" name="Rectangle 18">
            <a:extLst>
              <a:ext uri="{FF2B5EF4-FFF2-40B4-BE49-F238E27FC236}">
                <a16:creationId xmlns:a16="http://schemas.microsoft.com/office/drawing/2014/main" id="{3B9C7619-9AF0-4D6F-B2E3-21032A5C3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3770A19-A5C3-DD1B-ED33-6720BA975C18}"/>
              </a:ext>
            </a:extLst>
          </p:cNvPr>
          <p:cNvSpPr>
            <a:spLocks noGrp="1"/>
          </p:cNvSpPr>
          <p:nvPr>
            <p:ph idx="1"/>
          </p:nvPr>
        </p:nvSpPr>
        <p:spPr>
          <a:xfrm>
            <a:off x="6094933" y="2482687"/>
            <a:ext cx="5031106" cy="3997828"/>
          </a:xfrm>
        </p:spPr>
        <p:txBody>
          <a:bodyPr>
            <a:noAutofit/>
          </a:bodyPr>
          <a:lstStyle/>
          <a:p>
            <a:r>
              <a:rPr lang="en-US" sz="2800" dirty="0"/>
              <a:t>Variables are used to store and manipulate data. </a:t>
            </a:r>
          </a:p>
          <a:p>
            <a:endParaRPr lang="en-US" sz="1800" dirty="0"/>
          </a:p>
          <a:p>
            <a:r>
              <a:rPr lang="en-US" sz="2800" dirty="0"/>
              <a:t>Python has several built-in data types such as integers, floating-point numbers, strings, lists, dictionaries, and more.</a:t>
            </a:r>
          </a:p>
          <a:p>
            <a:endParaRPr lang="en-US" sz="2800" dirty="0"/>
          </a:p>
          <a:p>
            <a:endParaRPr lang="en-US" sz="2800" dirty="0"/>
          </a:p>
        </p:txBody>
      </p:sp>
      <p:sp>
        <p:nvSpPr>
          <p:cNvPr id="21" name="Rectangle 20">
            <a:extLst>
              <a:ext uri="{FF2B5EF4-FFF2-40B4-BE49-F238E27FC236}">
                <a16:creationId xmlns:a16="http://schemas.microsoft.com/office/drawing/2014/main" id="{BAFBE0AC-23B1-4352-95D2-C71EB6D15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2131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AADFB1-A9D8-4319-BAC8-6B3FD36BF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17C5FC5-1BC6-470E-A163-7EE80D227E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48316889-BCD7-49B5-89BD-4FC1D29FEF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3E12F873-5B9B-482F-9FB3-6355C4F3B7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F245259-4364-4D53-AC48-3E893885A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eckmate in a chess game">
            <a:extLst>
              <a:ext uri="{FF2B5EF4-FFF2-40B4-BE49-F238E27FC236}">
                <a16:creationId xmlns:a16="http://schemas.microsoft.com/office/drawing/2014/main" id="{46343164-A96C-E0A6-C811-EBA7E573E632}"/>
              </a:ext>
            </a:extLst>
          </p:cNvPr>
          <p:cNvPicPr>
            <a:picLocks noChangeAspect="1"/>
          </p:cNvPicPr>
          <p:nvPr/>
        </p:nvPicPr>
        <p:blipFill rotWithShape="1">
          <a:blip r:embed="rId5"/>
          <a:srcRect l="24311" r="26824" b="1"/>
          <a:stretch/>
        </p:blipFill>
        <p:spPr>
          <a:xfrm>
            <a:off x="1005401" y="227"/>
            <a:ext cx="4424045" cy="6858000"/>
          </a:xfrm>
          <a:prstGeom prst="rect">
            <a:avLst/>
          </a:prstGeom>
          <a:ln w="12700">
            <a:solidFill>
              <a:schemeClr val="tx1"/>
            </a:solidFill>
          </a:ln>
        </p:spPr>
      </p:pic>
      <p:sp>
        <p:nvSpPr>
          <p:cNvPr id="19" name="Rectangle 18">
            <a:extLst>
              <a:ext uri="{FF2B5EF4-FFF2-40B4-BE49-F238E27FC236}">
                <a16:creationId xmlns:a16="http://schemas.microsoft.com/office/drawing/2014/main" id="{3B9C7619-9AF0-4D6F-B2E3-21032A5C3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AFBE0AC-23B1-4352-95D2-C71EB6D15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8E081A29-69EB-6C51-44E3-0BD5929A273C}"/>
              </a:ext>
            </a:extLst>
          </p:cNvPr>
          <p:cNvSpPr txBox="1">
            <a:spLocks/>
          </p:cNvSpPr>
          <p:nvPr/>
        </p:nvSpPr>
        <p:spPr>
          <a:xfrm>
            <a:off x="5911016" y="576987"/>
            <a:ext cx="5318942" cy="1077229"/>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US" dirty="0"/>
              <a:t>2. Control Flow</a:t>
            </a:r>
          </a:p>
        </p:txBody>
      </p:sp>
      <p:sp>
        <p:nvSpPr>
          <p:cNvPr id="12" name="Content Placeholder 2">
            <a:extLst>
              <a:ext uri="{FF2B5EF4-FFF2-40B4-BE49-F238E27FC236}">
                <a16:creationId xmlns:a16="http://schemas.microsoft.com/office/drawing/2014/main" id="{C6A71290-2414-0F15-2062-D4E5849D1E96}"/>
              </a:ext>
            </a:extLst>
          </p:cNvPr>
          <p:cNvSpPr txBox="1">
            <a:spLocks/>
          </p:cNvSpPr>
          <p:nvPr/>
        </p:nvSpPr>
        <p:spPr>
          <a:xfrm>
            <a:off x="6094933" y="2747414"/>
            <a:ext cx="5031106" cy="3468374"/>
          </a:xfrm>
          <a:prstGeom prst="rect">
            <a:avLst/>
          </a:prstGeom>
        </p:spPr>
        <p:txBody>
          <a:bodyPr vert="horz" lIns="91440" tIns="45720" rIns="91440" bIns="45720" rtlCol="0" anchor="ctr">
            <a:noAutofit/>
          </a:bodyPr>
          <a:lst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a:lstStyle>
          <a:p>
            <a:r>
              <a:rPr lang="en-US" sz="2800" dirty="0"/>
              <a:t>Control flow refers to the order in which statements are executed. Beginners should understand concepts like conditional statements (if, </a:t>
            </a:r>
            <a:r>
              <a:rPr lang="en-US" sz="2800" dirty="0" err="1"/>
              <a:t>elif</a:t>
            </a:r>
            <a:r>
              <a:rPr lang="en-US" sz="2800" dirty="0"/>
              <a:t>, else) for decision-making and loops (for, while) for repetition.</a:t>
            </a:r>
          </a:p>
          <a:p>
            <a:endParaRPr lang="en-US" sz="2800" dirty="0"/>
          </a:p>
          <a:p>
            <a:endParaRPr lang="en-US" sz="2800" dirty="0"/>
          </a:p>
        </p:txBody>
      </p:sp>
    </p:spTree>
    <p:extLst>
      <p:ext uri="{BB962C8B-B14F-4D97-AF65-F5344CB8AC3E}">
        <p14:creationId xmlns:p14="http://schemas.microsoft.com/office/powerpoint/2010/main" val="2320558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AADFB1-A9D8-4319-BAC8-6B3FD36BF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17C5FC5-1BC6-470E-A163-7EE80D227E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48316889-BCD7-49B5-89BD-4FC1D29FEF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3E12F873-5B9B-482F-9FB3-6355C4F3B7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F245259-4364-4D53-AC48-3E893885A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6E9191-21A6-101E-6561-A59B41B08D6B}"/>
              </a:ext>
            </a:extLst>
          </p:cNvPr>
          <p:cNvSpPr>
            <a:spLocks noGrp="1"/>
          </p:cNvSpPr>
          <p:nvPr>
            <p:ph type="title"/>
          </p:nvPr>
        </p:nvSpPr>
        <p:spPr>
          <a:xfrm>
            <a:off x="6132353" y="754267"/>
            <a:ext cx="4203364" cy="1077229"/>
          </a:xfrm>
        </p:spPr>
        <p:txBody>
          <a:bodyPr>
            <a:normAutofit/>
          </a:bodyPr>
          <a:lstStyle/>
          <a:p>
            <a:pPr algn="l"/>
            <a:r>
              <a:rPr lang="en-US" dirty="0"/>
              <a:t>3. Functions</a:t>
            </a:r>
          </a:p>
        </p:txBody>
      </p:sp>
      <p:pic>
        <p:nvPicPr>
          <p:cNvPr id="5" name="Picture 4" descr="Close-up of a calculator keypad">
            <a:extLst>
              <a:ext uri="{FF2B5EF4-FFF2-40B4-BE49-F238E27FC236}">
                <a16:creationId xmlns:a16="http://schemas.microsoft.com/office/drawing/2014/main" id="{273054CB-E970-8F51-66FC-593138B4312D}"/>
              </a:ext>
            </a:extLst>
          </p:cNvPr>
          <p:cNvPicPr>
            <a:picLocks noChangeAspect="1"/>
          </p:cNvPicPr>
          <p:nvPr/>
        </p:nvPicPr>
        <p:blipFill rotWithShape="1">
          <a:blip r:embed="rId5"/>
          <a:srcRect l="25314" r="31948" b="-1"/>
          <a:stretch/>
        </p:blipFill>
        <p:spPr>
          <a:xfrm>
            <a:off x="1005401" y="227"/>
            <a:ext cx="4424045" cy="6858000"/>
          </a:xfrm>
          <a:prstGeom prst="rect">
            <a:avLst/>
          </a:prstGeom>
          <a:ln w="12700">
            <a:solidFill>
              <a:schemeClr val="tx1"/>
            </a:solidFill>
          </a:ln>
        </p:spPr>
      </p:pic>
      <p:sp>
        <p:nvSpPr>
          <p:cNvPr id="19" name="Rectangle 18">
            <a:extLst>
              <a:ext uri="{FF2B5EF4-FFF2-40B4-BE49-F238E27FC236}">
                <a16:creationId xmlns:a16="http://schemas.microsoft.com/office/drawing/2014/main" id="{3B9C7619-9AF0-4D6F-B2E3-21032A5C3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E4F3EF3-5128-641F-7ED9-11D3B7B8A9EF}"/>
              </a:ext>
            </a:extLst>
          </p:cNvPr>
          <p:cNvSpPr>
            <a:spLocks noGrp="1"/>
          </p:cNvSpPr>
          <p:nvPr>
            <p:ph idx="1"/>
          </p:nvPr>
        </p:nvSpPr>
        <p:spPr>
          <a:xfrm>
            <a:off x="6261895" y="1998327"/>
            <a:ext cx="4203365" cy="3997828"/>
          </a:xfrm>
        </p:spPr>
        <p:txBody>
          <a:bodyPr>
            <a:noAutofit/>
          </a:bodyPr>
          <a:lstStyle/>
          <a:p>
            <a:r>
              <a:rPr lang="en-US" sz="2800" dirty="0"/>
              <a:t>Functions are reusable blocks of code that perform specific tasks. Beginners should learn how to define their own functions, pass arguments, and return values.</a:t>
            </a:r>
          </a:p>
        </p:txBody>
      </p:sp>
      <p:sp>
        <p:nvSpPr>
          <p:cNvPr id="21" name="Rectangle 20">
            <a:extLst>
              <a:ext uri="{FF2B5EF4-FFF2-40B4-BE49-F238E27FC236}">
                <a16:creationId xmlns:a16="http://schemas.microsoft.com/office/drawing/2014/main" id="{BAFBE0AC-23B1-4352-95D2-C71EB6D15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406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AADFB1-A9D8-4319-BAC8-6B3FD36BF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17C5FC5-1BC6-470E-A163-7EE80D227E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48316889-BCD7-49B5-89BD-4FC1D29FEF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3E12F873-5B9B-482F-9FB3-6355C4F3B7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F245259-4364-4D53-AC48-3E893885A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B76D51-EA39-8CEB-5E14-7395F2F589AF}"/>
              </a:ext>
            </a:extLst>
          </p:cNvPr>
          <p:cNvSpPr>
            <a:spLocks noGrp="1"/>
          </p:cNvSpPr>
          <p:nvPr>
            <p:ph type="title"/>
          </p:nvPr>
        </p:nvSpPr>
        <p:spPr>
          <a:xfrm>
            <a:off x="5949535" y="808056"/>
            <a:ext cx="4203364" cy="1077229"/>
          </a:xfrm>
        </p:spPr>
        <p:txBody>
          <a:bodyPr>
            <a:normAutofit/>
          </a:bodyPr>
          <a:lstStyle/>
          <a:p>
            <a:pPr algn="l"/>
            <a:r>
              <a:rPr lang="en-US" dirty="0"/>
              <a:t>4. Input and Output</a:t>
            </a:r>
          </a:p>
        </p:txBody>
      </p:sp>
      <p:pic>
        <p:nvPicPr>
          <p:cNvPr id="5" name="Picture 4" descr="Graph on document with pen">
            <a:extLst>
              <a:ext uri="{FF2B5EF4-FFF2-40B4-BE49-F238E27FC236}">
                <a16:creationId xmlns:a16="http://schemas.microsoft.com/office/drawing/2014/main" id="{24C87498-CE8E-720B-3A4B-8358866C1871}"/>
              </a:ext>
            </a:extLst>
          </p:cNvPr>
          <p:cNvPicPr>
            <a:picLocks noChangeAspect="1"/>
          </p:cNvPicPr>
          <p:nvPr/>
        </p:nvPicPr>
        <p:blipFill rotWithShape="1">
          <a:blip r:embed="rId5"/>
          <a:srcRect l="35331" r="21608" b="-2"/>
          <a:stretch/>
        </p:blipFill>
        <p:spPr>
          <a:xfrm>
            <a:off x="1005401" y="227"/>
            <a:ext cx="4424045" cy="6858000"/>
          </a:xfrm>
          <a:prstGeom prst="rect">
            <a:avLst/>
          </a:prstGeom>
          <a:ln w="12700">
            <a:solidFill>
              <a:schemeClr val="tx1"/>
            </a:solidFill>
          </a:ln>
        </p:spPr>
      </p:pic>
      <p:sp>
        <p:nvSpPr>
          <p:cNvPr id="19" name="Rectangle 18">
            <a:extLst>
              <a:ext uri="{FF2B5EF4-FFF2-40B4-BE49-F238E27FC236}">
                <a16:creationId xmlns:a16="http://schemas.microsoft.com/office/drawing/2014/main" id="{3B9C7619-9AF0-4D6F-B2E3-21032A5C3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441650B-338E-1F2F-DAD3-E01C393E63C5}"/>
              </a:ext>
            </a:extLst>
          </p:cNvPr>
          <p:cNvSpPr>
            <a:spLocks noGrp="1"/>
          </p:cNvSpPr>
          <p:nvPr>
            <p:ph idx="1"/>
          </p:nvPr>
        </p:nvSpPr>
        <p:spPr>
          <a:xfrm>
            <a:off x="6094933" y="2052116"/>
            <a:ext cx="5216512" cy="3997828"/>
          </a:xfrm>
        </p:spPr>
        <p:txBody>
          <a:bodyPr>
            <a:noAutofit/>
          </a:bodyPr>
          <a:lstStyle/>
          <a:p>
            <a:r>
              <a:rPr lang="en-US" sz="2800" dirty="0"/>
              <a:t>Input and output operations allow interaction between the program and the user. Beginners should understand how to read input from the user and display output using functions like input() and print().</a:t>
            </a:r>
          </a:p>
        </p:txBody>
      </p:sp>
      <p:sp>
        <p:nvSpPr>
          <p:cNvPr id="21" name="Rectangle 20">
            <a:extLst>
              <a:ext uri="{FF2B5EF4-FFF2-40B4-BE49-F238E27FC236}">
                <a16:creationId xmlns:a16="http://schemas.microsoft.com/office/drawing/2014/main" id="{BAFBE0AC-23B1-4352-95D2-C71EB6D15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6895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00748FE5-971C-4D3D-9E82-844F9896D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10">
            <a:extLst>
              <a:ext uri="{FF2B5EF4-FFF2-40B4-BE49-F238E27FC236}">
                <a16:creationId xmlns:a16="http://schemas.microsoft.com/office/drawing/2014/main" id="{265180ED-82FA-4DB9-977A-EF01472A5B9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5" name="Picture 12">
            <a:extLst>
              <a:ext uri="{FF2B5EF4-FFF2-40B4-BE49-F238E27FC236}">
                <a16:creationId xmlns:a16="http://schemas.microsoft.com/office/drawing/2014/main" id="{1770DC71-8434-464C-A23E-E7BC9BC893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6" name="Rectangle 14">
            <a:extLst>
              <a:ext uri="{FF2B5EF4-FFF2-40B4-BE49-F238E27FC236}">
                <a16:creationId xmlns:a16="http://schemas.microsoft.com/office/drawing/2014/main" id="{357561C8-C082-42A2-8092-4FB6D770A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6">
            <a:extLst>
              <a:ext uri="{FF2B5EF4-FFF2-40B4-BE49-F238E27FC236}">
                <a16:creationId xmlns:a16="http://schemas.microsoft.com/office/drawing/2014/main" id="{7FC43BFC-462D-410C-B3EE-F37EF751C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D92A51-FB38-B7FC-0457-431A5CAB3BB1}"/>
              </a:ext>
            </a:extLst>
          </p:cNvPr>
          <p:cNvSpPr>
            <a:spLocks noGrp="1"/>
          </p:cNvSpPr>
          <p:nvPr>
            <p:ph type="title"/>
          </p:nvPr>
        </p:nvSpPr>
        <p:spPr>
          <a:xfrm>
            <a:off x="5688124" y="707349"/>
            <a:ext cx="5338372" cy="1077229"/>
          </a:xfrm>
        </p:spPr>
        <p:txBody>
          <a:bodyPr>
            <a:normAutofit/>
          </a:bodyPr>
          <a:lstStyle/>
          <a:p>
            <a:pPr algn="l"/>
            <a:r>
              <a:rPr lang="en-US" dirty="0"/>
              <a:t>5. Lists and Indexing</a:t>
            </a:r>
          </a:p>
        </p:txBody>
      </p:sp>
      <p:pic>
        <p:nvPicPr>
          <p:cNvPr id="4" name="Picture 3" descr="Graph on document with pen">
            <a:extLst>
              <a:ext uri="{FF2B5EF4-FFF2-40B4-BE49-F238E27FC236}">
                <a16:creationId xmlns:a16="http://schemas.microsoft.com/office/drawing/2014/main" id="{6D790638-B7C5-C040-470C-960D71406AFC}"/>
              </a:ext>
            </a:extLst>
          </p:cNvPr>
          <p:cNvPicPr>
            <a:picLocks noChangeAspect="1"/>
          </p:cNvPicPr>
          <p:nvPr/>
        </p:nvPicPr>
        <p:blipFill rotWithShape="1">
          <a:blip r:embed="rId5"/>
          <a:srcRect l="35331" r="21608" b="-2"/>
          <a:stretch/>
        </p:blipFill>
        <p:spPr>
          <a:xfrm>
            <a:off x="1005401" y="0"/>
            <a:ext cx="4424045" cy="6858000"/>
          </a:xfrm>
          <a:prstGeom prst="rect">
            <a:avLst/>
          </a:prstGeom>
          <a:ln w="12700">
            <a:solidFill>
              <a:schemeClr val="tx1"/>
            </a:solidFill>
          </a:ln>
        </p:spPr>
      </p:pic>
      <p:pic>
        <p:nvPicPr>
          <p:cNvPr id="28" name="Picture 4" descr="Black pen against a sheet with shaded numbers">
            <a:extLst>
              <a:ext uri="{FF2B5EF4-FFF2-40B4-BE49-F238E27FC236}">
                <a16:creationId xmlns:a16="http://schemas.microsoft.com/office/drawing/2014/main" id="{54594992-E8E0-3A72-DDA2-98EF0B509996}"/>
              </a:ext>
            </a:extLst>
          </p:cNvPr>
          <p:cNvPicPr>
            <a:picLocks noChangeAspect="1"/>
          </p:cNvPicPr>
          <p:nvPr/>
        </p:nvPicPr>
        <p:blipFill rotWithShape="1">
          <a:blip r:embed="rId6"/>
          <a:srcRect l="67539" r="2760" b="-2"/>
          <a:stretch/>
        </p:blipFill>
        <p:spPr>
          <a:xfrm>
            <a:off x="1011880" y="227"/>
            <a:ext cx="4424045" cy="6858000"/>
          </a:xfrm>
          <a:prstGeom prst="rect">
            <a:avLst/>
          </a:prstGeom>
          <a:ln w="12700">
            <a:solidFill>
              <a:schemeClr val="tx1"/>
            </a:solidFill>
          </a:ln>
        </p:spPr>
      </p:pic>
      <p:sp>
        <p:nvSpPr>
          <p:cNvPr id="29" name="Rectangle 18">
            <a:extLst>
              <a:ext uri="{FF2B5EF4-FFF2-40B4-BE49-F238E27FC236}">
                <a16:creationId xmlns:a16="http://schemas.microsoft.com/office/drawing/2014/main" id="{DDB9C59E-E311-421C-83D7-D60C5EBE7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14DBE99-E8E9-FC6D-57C7-7449A587990A}"/>
              </a:ext>
            </a:extLst>
          </p:cNvPr>
          <p:cNvSpPr>
            <a:spLocks noGrp="1"/>
          </p:cNvSpPr>
          <p:nvPr>
            <p:ph idx="1"/>
          </p:nvPr>
        </p:nvSpPr>
        <p:spPr>
          <a:xfrm>
            <a:off x="5836294" y="1644027"/>
            <a:ext cx="5507785" cy="3997828"/>
          </a:xfrm>
        </p:spPr>
        <p:txBody>
          <a:bodyPr>
            <a:normAutofit/>
          </a:bodyPr>
          <a:lstStyle/>
          <a:p>
            <a:r>
              <a:rPr lang="en-US" sz="2800" dirty="0"/>
              <a:t>Lists are ordered collections of items. Beginners should learn how to create and manipulate lists, as well as access individual elements using indexing (e.g., </a:t>
            </a:r>
            <a:r>
              <a:rPr lang="en-US" sz="2800" dirty="0" err="1"/>
              <a:t>my_list</a:t>
            </a:r>
            <a:r>
              <a:rPr lang="en-US" sz="2800" dirty="0"/>
              <a:t>[0]).</a:t>
            </a:r>
          </a:p>
        </p:txBody>
      </p:sp>
      <p:sp>
        <p:nvSpPr>
          <p:cNvPr id="30" name="Rectangle 20">
            <a:extLst>
              <a:ext uri="{FF2B5EF4-FFF2-40B4-BE49-F238E27FC236}">
                <a16:creationId xmlns:a16="http://schemas.microsoft.com/office/drawing/2014/main" id="{FF9CCB84-4641-45C1-9C0C-D35DEB9B2A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6245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0748FE5-971C-4D3D-9E82-844F9896D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65180ED-82FA-4DB9-977A-EF01472A5B9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1770DC71-8434-464C-A23E-E7BC9BC893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357561C8-C082-42A2-8092-4FB6D770A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FC43BFC-462D-410C-B3EE-F37EF751C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up of a keyboard">
            <a:extLst>
              <a:ext uri="{FF2B5EF4-FFF2-40B4-BE49-F238E27FC236}">
                <a16:creationId xmlns:a16="http://schemas.microsoft.com/office/drawing/2014/main" id="{4246CC7F-1AE1-859D-BF8F-FE0CDB045AFA}"/>
              </a:ext>
            </a:extLst>
          </p:cNvPr>
          <p:cNvPicPr>
            <a:picLocks noChangeAspect="1"/>
          </p:cNvPicPr>
          <p:nvPr/>
        </p:nvPicPr>
        <p:blipFill rotWithShape="1">
          <a:blip r:embed="rId5"/>
          <a:srcRect l="25569" r="45621" b="1"/>
          <a:stretch/>
        </p:blipFill>
        <p:spPr>
          <a:xfrm>
            <a:off x="1011880" y="227"/>
            <a:ext cx="4424045" cy="6858000"/>
          </a:xfrm>
          <a:prstGeom prst="rect">
            <a:avLst/>
          </a:prstGeom>
          <a:ln w="12700">
            <a:solidFill>
              <a:schemeClr val="tx1"/>
            </a:solidFill>
          </a:ln>
        </p:spPr>
      </p:pic>
      <p:sp>
        <p:nvSpPr>
          <p:cNvPr id="19" name="Rectangle 18">
            <a:extLst>
              <a:ext uri="{FF2B5EF4-FFF2-40B4-BE49-F238E27FC236}">
                <a16:creationId xmlns:a16="http://schemas.microsoft.com/office/drawing/2014/main" id="{DDB9C59E-E311-421C-83D7-D60C5EBE7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3ADF8A3-2F78-A569-B3A5-B064CC8DF4A7}"/>
              </a:ext>
            </a:extLst>
          </p:cNvPr>
          <p:cNvSpPr>
            <a:spLocks noGrp="1"/>
          </p:cNvSpPr>
          <p:nvPr>
            <p:ph idx="1"/>
          </p:nvPr>
        </p:nvSpPr>
        <p:spPr>
          <a:xfrm>
            <a:off x="5890262" y="1589536"/>
            <a:ext cx="5343826" cy="3997828"/>
          </a:xfrm>
        </p:spPr>
        <p:txBody>
          <a:bodyPr>
            <a:normAutofit/>
          </a:bodyPr>
          <a:lstStyle/>
          <a:p>
            <a:r>
              <a:rPr lang="en-US" sz="2800" dirty="0"/>
              <a:t>Errors are a normal part of programming. Beginners should learn how to handle errors using try-except blocks to catch and handle exceptions gracefully.</a:t>
            </a:r>
          </a:p>
        </p:txBody>
      </p:sp>
      <p:sp>
        <p:nvSpPr>
          <p:cNvPr id="21" name="Rectangle 20">
            <a:extLst>
              <a:ext uri="{FF2B5EF4-FFF2-40B4-BE49-F238E27FC236}">
                <a16:creationId xmlns:a16="http://schemas.microsoft.com/office/drawing/2014/main" id="{FF9CCB84-4641-45C1-9C0C-D35DEB9B2A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7576BB-6161-0540-A425-B4F40DEE2185}"/>
              </a:ext>
            </a:extLst>
          </p:cNvPr>
          <p:cNvSpPr txBox="1">
            <a:spLocks/>
          </p:cNvSpPr>
          <p:nvPr/>
        </p:nvSpPr>
        <p:spPr>
          <a:xfrm>
            <a:off x="5744270" y="860915"/>
            <a:ext cx="5338372" cy="1077229"/>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US" dirty="0"/>
              <a:t>6. Error Handling</a:t>
            </a:r>
          </a:p>
        </p:txBody>
      </p:sp>
    </p:spTree>
    <p:extLst>
      <p:ext uri="{BB962C8B-B14F-4D97-AF65-F5344CB8AC3E}">
        <p14:creationId xmlns:p14="http://schemas.microsoft.com/office/powerpoint/2010/main" val="13076047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emplate/>
  <TotalTime>5843</TotalTime>
  <Words>346</Words>
  <Application>Microsoft Macintosh PowerPoint</Application>
  <PresentationFormat>Widescreen</PresentationFormat>
  <Paragraphs>22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MS Shell Dlg 2</vt:lpstr>
      <vt:lpstr>Wingdings</vt:lpstr>
      <vt:lpstr>Wingdings 3</vt:lpstr>
      <vt:lpstr>Madison</vt:lpstr>
      <vt:lpstr>7 Programming Basics for Beginners</vt:lpstr>
      <vt:lpstr>What is a programming language?</vt:lpstr>
      <vt:lpstr>PowerPoint Presentation</vt:lpstr>
      <vt:lpstr>1. Variables &amp; Data Types</vt:lpstr>
      <vt:lpstr>PowerPoint Presentation</vt:lpstr>
      <vt:lpstr>3. Functions</vt:lpstr>
      <vt:lpstr>4. Input and Output</vt:lpstr>
      <vt:lpstr>5. Lists and Indexing</vt:lpstr>
      <vt:lpstr>PowerPoint Presentation</vt:lpstr>
      <vt:lpstr>7. Modules and Libraries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 Programming Basics for Beginners</dc:title>
  <dc:creator>Dan Forsberg</dc:creator>
  <cp:lastModifiedBy>Dan Forsberg</cp:lastModifiedBy>
  <cp:revision>1</cp:revision>
  <dcterms:created xsi:type="dcterms:W3CDTF">2023-05-19T15:31:01Z</dcterms:created>
  <dcterms:modified xsi:type="dcterms:W3CDTF">2023-05-23T16:54:26Z</dcterms:modified>
</cp:coreProperties>
</file>