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58" r:id="rId2"/>
    <p:sldId id="868" r:id="rId3"/>
    <p:sldId id="867" r:id="rId4"/>
    <p:sldId id="864" r:id="rId5"/>
    <p:sldId id="862" r:id="rId6"/>
    <p:sldId id="865" r:id="rId7"/>
    <p:sldId id="845" r:id="rId8"/>
    <p:sldId id="846" r:id="rId9"/>
    <p:sldId id="866" r:id="rId10"/>
    <p:sldId id="877" r:id="rId11"/>
    <p:sldId id="875" r:id="rId12"/>
    <p:sldId id="876" r:id="rId13"/>
    <p:sldId id="878" r:id="rId14"/>
    <p:sldId id="871" r:id="rId15"/>
    <p:sldId id="872" r:id="rId16"/>
    <p:sldId id="870" r:id="rId17"/>
    <p:sldId id="873" r:id="rId18"/>
    <p:sldId id="874" r:id="rId19"/>
    <p:sldId id="879" r:id="rId20"/>
    <p:sldId id="880" r:id="rId21"/>
    <p:sldId id="881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14"/>
    <a:srgbClr val="9A7500"/>
    <a:srgbClr val="030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26" y="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C4D8-71B7-4F13-BD2E-CFE11C36E193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DC60C-CF20-4A62-910F-221DAF4415B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2022-10-31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download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1563638"/>
            <a:ext cx="7774632" cy="1390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lvl="0" algn="ctr">
              <a:lnSpc>
                <a:spcPct val="170000"/>
              </a:lnSpc>
              <a:spcBef>
                <a:spcPct val="0"/>
              </a:spcBef>
              <a:defRPr/>
            </a:pPr>
            <a:r>
              <a:rPr lang="ko-KR" altLang="en-US" sz="62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cs typeface="+mj-cs"/>
              </a:rPr>
              <a:t>프런트엔드 실무 따라하기</a:t>
            </a:r>
            <a:br>
              <a:rPr lang="en-US" altLang="ko-KR" sz="6000">
                <a:latin typeface="Adobe 고딕 Std B" pitchFamily="34" charset="-127"/>
                <a:ea typeface="Adobe 고딕 Std B" pitchFamily="34" charset="-127"/>
                <a:cs typeface="+mj-cs"/>
              </a:rPr>
            </a:br>
            <a:r>
              <a:rPr lang="en-US" altLang="ko-KR" sz="9800">
                <a:latin typeface="Adobe 고딕 Std B" pitchFamily="34" charset="-127"/>
                <a:ea typeface="Adobe 고딕 Std B" pitchFamily="34" charset="-127"/>
                <a:cs typeface="+mj-cs"/>
              </a:rPr>
              <a:t>REST API </a:t>
            </a:r>
            <a:r>
              <a:rPr lang="ko-KR" altLang="en-US" sz="9800">
                <a:latin typeface="Adobe 고딕 Std B" pitchFamily="34" charset="-127"/>
                <a:ea typeface="Adobe 고딕 Std B" pitchFamily="34" charset="-127"/>
                <a:cs typeface="+mj-cs"/>
              </a:rPr>
              <a:t>웹 서비스 </a:t>
            </a:r>
            <a:r>
              <a:rPr lang="en-US" altLang="ko-KR" sz="9800">
                <a:latin typeface="Adobe 고딕 Std B" pitchFamily="34" charset="-127"/>
                <a:ea typeface="Adobe 고딕 Std B" pitchFamily="34" charset="-127"/>
                <a:cs typeface="+mj-cs"/>
              </a:rPr>
              <a:t>JSON </a:t>
            </a:r>
            <a:r>
              <a:rPr lang="ko-KR" altLang="en-US" sz="9800">
                <a:latin typeface="Adobe 고딕 Std B" pitchFamily="34" charset="-127"/>
                <a:ea typeface="Adobe 고딕 Std B" pitchFamily="34" charset="-127"/>
                <a:cs typeface="+mj-cs"/>
              </a:rPr>
              <a:t>서버 구축하기</a:t>
            </a:r>
            <a:endParaRPr lang="en-US" altLang="ko-KR" sz="9800" dirty="0">
              <a:solidFill>
                <a:schemeClr val="bg1">
                  <a:lumMod val="50000"/>
                </a:schemeClr>
              </a:solidFill>
              <a:latin typeface="Adobe 고딕 Std B" pitchFamily="34" charset="-127"/>
              <a:ea typeface="Adobe 고딕 Std B" pitchFamily="34" charset="-127"/>
              <a:cs typeface="+mj-cs"/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6C6DD1CF-77A8-4786-BEB1-1B64F4D317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44008" y="3068718"/>
            <a:ext cx="936104" cy="7920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572660-0EAB-4052-A86A-8DA1003E6C70}"/>
              </a:ext>
            </a:extLst>
          </p:cNvPr>
          <p:cNvSpPr txBox="1"/>
          <p:nvPr/>
        </p:nvSpPr>
        <p:spPr>
          <a:xfrm>
            <a:off x="5148064" y="4011910"/>
            <a:ext cx="329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>
                <a:solidFill>
                  <a:schemeClr val="accent6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이젠 테스트 더미 서버도 내가 직접 구축한다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REST API</a:t>
            </a:r>
            <a:endParaRPr lang="en-US" altLang="ko-KR" sz="40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857224" y="1898734"/>
            <a:ext cx="7572428" cy="287591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REST API </a:t>
            </a:r>
            <a:r>
              <a:rPr lang="ko-KR" altLang="en-US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웹 서비스란 무엇인가</a:t>
            </a: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</a:t>
            </a:r>
            <a:r>
              <a:rPr lang="en-US" altLang="ko-KR" sz="1200">
                <a:solidFill>
                  <a:srgbClr val="00B050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 REST</a:t>
            </a:r>
            <a:r>
              <a:rPr lang="ko-KR" altLang="en-US" sz="1200">
                <a:solidFill>
                  <a:srgbClr val="00B050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란 무엇인가</a:t>
            </a:r>
            <a:r>
              <a:rPr lang="en-US" altLang="ko-KR" sz="1200">
                <a:solidFill>
                  <a:srgbClr val="00B050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 API</a:t>
            </a:r>
            <a:r>
              <a:rPr lang="ko-KR" altLang="en-US" sz="1200">
                <a:solidFill>
                  <a:srgbClr val="00B050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란 무엇인가</a:t>
            </a:r>
            <a:r>
              <a:rPr lang="en-US" altLang="ko-KR" sz="1200">
                <a:solidFill>
                  <a:srgbClr val="00B050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000">
                <a:solidFill>
                  <a:srgbClr val="00B050"/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REpresentational State Transfer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REST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는 네트워크 상에서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Client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와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Server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사이의 네트워크 통신 방식 중 한 형태이자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Application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개발의 한 형태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“REST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스럽게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..” , “REST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스러운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..”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애플리케이션이란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?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  자원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(Resource)? Vs.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자원의 이름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? Vs.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자원의 표현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? Vs.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자원의 상태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? Vs.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자원의 행위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?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	-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 자원은 보통 서버의 자원을 의미 </a:t>
            </a:r>
            <a:r>
              <a:rPr lang="en-US" altLang="ko-KR" sz="1000">
                <a:solidFill>
                  <a:srgbClr val="FFC000"/>
                </a:solidFill>
                <a:sym typeface="Wingdings" pitchFamily="2" charset="2"/>
              </a:rPr>
              <a:t>(</a:t>
            </a:r>
            <a:r>
              <a:rPr lang="ko-KR" altLang="en-US" sz="1000">
                <a:solidFill>
                  <a:srgbClr val="FFC000"/>
                </a:solidFill>
                <a:sym typeface="Wingdings" pitchFamily="2" charset="2"/>
              </a:rPr>
              <a:t>자원이 있는 쪽이 </a:t>
            </a:r>
            <a:r>
              <a:rPr lang="en-US" altLang="ko-KR" sz="1000">
                <a:solidFill>
                  <a:srgbClr val="FFC000"/>
                </a:solidFill>
                <a:sym typeface="Wingdings" pitchFamily="2" charset="2"/>
              </a:rPr>
              <a:t>Server, </a:t>
            </a:r>
            <a:r>
              <a:rPr lang="ko-KR" altLang="en-US" sz="1000">
                <a:solidFill>
                  <a:srgbClr val="FFC000"/>
                </a:solidFill>
                <a:sym typeface="Wingdings" pitchFamily="2" charset="2"/>
              </a:rPr>
              <a:t>자원을 요청하는 쪽이 </a:t>
            </a:r>
            <a:r>
              <a:rPr lang="en-US" altLang="ko-KR" sz="1000">
                <a:solidFill>
                  <a:srgbClr val="FFC000"/>
                </a:solidFill>
                <a:sym typeface="Wingdings" pitchFamily="2" charset="2"/>
              </a:rPr>
              <a:t>Client)</a:t>
            </a:r>
            <a:br>
              <a:rPr lang="en-US" altLang="ko-KR" sz="1000">
                <a:solidFill>
                  <a:srgbClr val="FFC000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	-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서버 데이터베이스에 회원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(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자원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)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 정보가 있고 이것을 표현하는 키워드는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  member or user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	-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자원에 대한 어떤 요청 시 자원의 상태를 전달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 JSON, XML</a:t>
            </a:r>
          </a:p>
        </p:txBody>
      </p:sp>
    </p:spTree>
    <p:extLst>
      <p:ext uri="{BB962C8B-B14F-4D97-AF65-F5344CB8AC3E}">
        <p14:creationId xmlns:p14="http://schemas.microsoft.com/office/powerpoint/2010/main" val="428249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711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http://localhost/member/create/join.php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http://localhost/member/read/main.php?idx=7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http://localhost/member/update/main.php?idx=7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http://localhost/member/delete/main.php?idx=7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41476B-9C9E-4FFC-A742-F7D754033347}"/>
              </a:ext>
            </a:extLst>
          </p:cNvPr>
          <p:cNvSpPr txBox="1">
            <a:spLocks/>
          </p:cNvSpPr>
          <p:nvPr/>
        </p:nvSpPr>
        <p:spPr>
          <a:xfrm>
            <a:off x="685800" y="2715766"/>
            <a:ext cx="7772400" cy="1711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POST		http://localhost/member</a:t>
            </a:r>
            <a:b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GET		http://localhost/member/7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PUT		http://localhost/member/7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DELETE	http://localhost/member/7</a:t>
            </a:r>
          </a:p>
        </p:txBody>
      </p:sp>
    </p:spTree>
    <p:extLst>
      <p:ext uri="{BB962C8B-B14F-4D97-AF65-F5344CB8AC3E}">
        <p14:creationId xmlns:p14="http://schemas.microsoft.com/office/powerpoint/2010/main" val="252260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A41476B-9C9E-4FFC-A742-F7D754033347}"/>
              </a:ext>
            </a:extLst>
          </p:cNvPr>
          <p:cNvSpPr txBox="1">
            <a:spLocks/>
          </p:cNvSpPr>
          <p:nvPr/>
        </p:nvSpPr>
        <p:spPr>
          <a:xfrm>
            <a:off x="685800" y="627534"/>
            <a:ext cx="7772400" cy="3888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Routes</a:t>
            </a:r>
          </a:p>
          <a:p>
            <a:pPr lvl="0">
              <a:spcBef>
                <a:spcPct val="0"/>
              </a:spcBef>
              <a:defRPr/>
            </a:pPr>
            <a:endParaRPr lang="en-US" altLang="ko-KR" sz="240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GET		/movies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GET		/movies/1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GET		/movies/1/comments</a:t>
            </a:r>
            <a:b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GET		/comments?movieID=1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POST		/movies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PUT		/movies/1 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리소스 전체 업데이트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endParaRPr lang="en-US" altLang="ko-KR" sz="1200">
              <a:solidFill>
                <a:schemeClr val="bg1">
                  <a:lumMod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PATCH	/movies/1 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리소스 부분 업데이트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</a:p>
          <a:p>
            <a:pPr lvl="0">
              <a:spcBef>
                <a:spcPct val="0"/>
              </a:spcBef>
              <a:defRPr/>
            </a:pPr>
            <a:r>
              <a:rPr lang="en-US" altLang="ko-KR" sz="24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DELETE	/movies/1</a:t>
            </a:r>
          </a:p>
        </p:txBody>
      </p:sp>
    </p:spTree>
    <p:extLst>
      <p:ext uri="{BB962C8B-B14F-4D97-AF65-F5344CB8AC3E}">
        <p14:creationId xmlns:p14="http://schemas.microsoft.com/office/powerpoint/2010/main" val="374555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REST API</a:t>
            </a:r>
            <a:endParaRPr lang="en-US" altLang="ko-KR" sz="40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857224" y="1898734"/>
            <a:ext cx="7572428" cy="287591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REST </a:t>
            </a:r>
            <a:r>
              <a:rPr lang="ko-KR" altLang="en-US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장점 및 </a:t>
            </a: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3</a:t>
            </a:r>
            <a:r>
              <a:rPr lang="ko-KR" altLang="en-US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가지 주요 사항</a:t>
            </a:r>
            <a:br>
              <a:rPr lang="en-US" altLang="ko-KR" sz="1000">
                <a:solidFill>
                  <a:srgbClr val="00B050"/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REST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는 기존의 웹 기술과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HTTP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프로토콜을 기반으로 하기 때문에 이를 지원하는 언어에서 모두 사용 가능</a:t>
            </a:r>
            <a:b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웹의 장점을 잘 활용할 수 있는 아키텍처 스타일이라 지금 시대에서는 대세이자 트렌드</a:t>
            </a:r>
            <a:b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	</a:t>
            </a:r>
            <a:r>
              <a:rPr lang="ko-KR" altLang="en-US" sz="1000">
                <a:solidFill>
                  <a:srgbClr val="FFC000"/>
                </a:solidFill>
                <a:sym typeface="Wingdings" panose="05000000000000000000" pitchFamily="2" charset="2"/>
              </a:rPr>
              <a:t>자원의 확장</a:t>
            </a:r>
            <a:r>
              <a:rPr lang="en-US" altLang="ko-KR" sz="1000">
                <a:solidFill>
                  <a:srgbClr val="FFC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srgbClr val="FFC000"/>
                </a:solidFill>
                <a:sym typeface="Wingdings" panose="05000000000000000000" pitchFamily="2" charset="2"/>
              </a:rPr>
              <a:t>자원의 재활용</a:t>
            </a:r>
            <a:r>
              <a:rPr lang="en-US" altLang="ko-KR" sz="1000">
                <a:solidFill>
                  <a:srgbClr val="FFC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000">
                <a:solidFill>
                  <a:srgbClr val="FFC000"/>
                </a:solidFill>
                <a:sym typeface="Wingdings" panose="05000000000000000000" pitchFamily="2" charset="2"/>
              </a:rPr>
              <a:t>재사용성 등에서 극대화</a:t>
            </a:r>
            <a:b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서버의 자원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리소스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에 대해서 어떤 처리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(CRUD)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를 요청하고자 할 때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“REST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스러운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”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 방식의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가지 주요 기억사항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!</a:t>
            </a:r>
            <a:b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	(1)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자원의 요청을 수행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 URI </a:t>
            </a:r>
            <a:r>
              <a:rPr lang="en-US" altLang="ko-KR" sz="1000">
                <a:solidFill>
                  <a:srgbClr val="FFC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>
                <a:solidFill>
                  <a:srgbClr val="FFC000"/>
                </a:solidFill>
                <a:sym typeface="Wingdings" panose="05000000000000000000" pitchFamily="2" charset="2"/>
              </a:rPr>
              <a:t>클라이언트는 </a:t>
            </a:r>
            <a:r>
              <a:rPr lang="en-US" altLang="ko-KR" sz="1000">
                <a:solidFill>
                  <a:srgbClr val="FFC000"/>
                </a:solidFill>
                <a:sym typeface="Wingdings" panose="05000000000000000000" pitchFamily="2" charset="2"/>
              </a:rPr>
              <a:t>URI</a:t>
            </a:r>
            <a:r>
              <a:rPr lang="ko-KR" altLang="en-US" sz="1000">
                <a:solidFill>
                  <a:srgbClr val="FFC000"/>
                </a:solidFill>
                <a:sym typeface="Wingdings" panose="05000000000000000000" pitchFamily="2" charset="2"/>
              </a:rPr>
              <a:t>를 이용해 해당 자원에 대한 어떤 처리를 서버에 요청</a:t>
            </a:r>
            <a:r>
              <a:rPr lang="en-US" altLang="ko-KR" sz="1000">
                <a:solidFill>
                  <a:srgbClr val="FFC00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00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b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	(2)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자원의 행위를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지정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 HTTP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프로토콜의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Method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사용</a:t>
            </a:r>
            <a:b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	(3)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자원의 상태를 표현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 JSON </a:t>
            </a:r>
            <a:r>
              <a:rPr lang="en-US" altLang="ko-KR" sz="1000">
                <a:solidFill>
                  <a:srgbClr val="FFC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>
                <a:solidFill>
                  <a:srgbClr val="FFC000"/>
                </a:solidFill>
                <a:sym typeface="Wingdings" panose="05000000000000000000" pitchFamily="2" charset="2"/>
              </a:rPr>
              <a:t>클라이언트와 서버가 주고 받는 데이터 형식</a:t>
            </a:r>
            <a:r>
              <a:rPr lang="en-US" altLang="ko-KR" sz="1000">
                <a:solidFill>
                  <a:srgbClr val="FFC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1000">
                <a:solidFill>
                  <a:srgbClr val="FFC000"/>
                </a:solidFill>
                <a:sym typeface="Wingdings" panose="05000000000000000000" pitchFamily="2" charset="2"/>
              </a:rPr>
              <a:t>이 외에도</a:t>
            </a:r>
            <a:r>
              <a:rPr lang="en-US" altLang="ko-KR" sz="1000">
                <a:solidFill>
                  <a:srgbClr val="FFC000"/>
                </a:solidFill>
                <a:sym typeface="Wingdings" panose="05000000000000000000" pitchFamily="2" charset="2"/>
              </a:rPr>
              <a:t> XML, TEXT, RSS)</a:t>
            </a:r>
            <a:r>
              <a:rPr lang="ko-KR" altLang="en-US" sz="100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endParaRPr lang="en-US" altLang="ko-KR" sz="100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926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REST API</a:t>
            </a:r>
            <a:endParaRPr lang="en-US" altLang="ko-KR" sz="40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857224" y="1898734"/>
            <a:ext cx="7572428" cy="225933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API </a:t>
            </a:r>
            <a:r>
              <a:rPr lang="ko-KR" altLang="en-US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란 무엇인가</a:t>
            </a: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Application Programming Interface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Application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은 일종의 컴퓨터 프로그램이라고 생각하면 이해가 조금 쉬움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즉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컴퓨터 프로그램간 커뮤니케이션을 원할히 수행하고 동작할 수 있도록 상호작용을 촉진하고 정보를 교환하는 것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Interface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의 사전적 의미가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‘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접속기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’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라는 것을 되새겨 볼 것</a:t>
            </a:r>
            <a:b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음식점으로 비유하면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‘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손님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’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‘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주방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‘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이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‘_________________‘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이라는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API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를 통해서 상호작용하고 정보를 교환하는 것</a:t>
            </a:r>
            <a:endParaRPr lang="en-US" altLang="ko-KR" sz="100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917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REST API</a:t>
            </a:r>
            <a:endParaRPr lang="en-US" altLang="ko-KR" sz="40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857224" y="1898734"/>
            <a:ext cx="7572428" cy="25671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REST API </a:t>
            </a:r>
            <a:r>
              <a:rPr lang="ko-KR" altLang="en-US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웹 서비스란 무엇인가</a:t>
            </a: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?</a:t>
            </a:r>
            <a:br>
              <a:rPr lang="en-US" altLang="ko-KR" sz="1000">
                <a:solidFill>
                  <a:srgbClr val="00B050"/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REST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기반으로 웹 애플리케이션 서비스의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 API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를 구현한 것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예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 _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	Ex)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공공기관 및 대기업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,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포털 등에서 제공하는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Open API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서비스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자유롭게 누구나 사용이 가능한 오픈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API</a:t>
            </a:r>
            <a:b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	Ex) Google Map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등과 같은 지도 정보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날씨 정보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교통 정보 등등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..</a:t>
            </a:r>
            <a:b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이와 같이 많은 공공기관과 포털 등에서 자사의 서비스를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Open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하여 자유롭게 사용할 수 있게 함</a:t>
            </a:r>
            <a:b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이러한 것을 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“</a:t>
            </a:r>
            <a:r>
              <a:rPr lang="en-US" altLang="ko-KR" sz="1000" b="1">
                <a:solidFill>
                  <a:srgbClr val="FFFF00"/>
                </a:solidFill>
                <a:sym typeface="Wingdings" panose="05000000000000000000" pitchFamily="2" charset="2"/>
              </a:rPr>
              <a:t>REST </a:t>
            </a:r>
            <a:r>
              <a:rPr lang="ko-KR" altLang="en-US" sz="1000" b="1">
                <a:solidFill>
                  <a:srgbClr val="FFFF00"/>
                </a:solidFill>
                <a:sym typeface="Wingdings" panose="05000000000000000000" pitchFamily="2" charset="2"/>
              </a:rPr>
              <a:t>기반의 </a:t>
            </a:r>
            <a:r>
              <a:rPr lang="en-US" altLang="ko-KR" sz="1000" b="1">
                <a:solidFill>
                  <a:srgbClr val="FFFF00"/>
                </a:solidFill>
                <a:sym typeface="Wingdings" panose="05000000000000000000" pitchFamily="2" charset="2"/>
              </a:rPr>
              <a:t>API </a:t>
            </a:r>
            <a:r>
              <a:rPr lang="ko-KR" altLang="en-US" sz="1000" b="1">
                <a:solidFill>
                  <a:srgbClr val="FFFF00"/>
                </a:solidFill>
                <a:sym typeface="Wingdings" panose="05000000000000000000" pitchFamily="2" charset="2"/>
              </a:rPr>
              <a:t>웹 서비스</a:t>
            </a:r>
            <a:r>
              <a:rPr lang="en-US" altLang="ko-KR" sz="1000">
                <a:solidFill>
                  <a:schemeClr val="bg1"/>
                </a:solidFill>
                <a:sym typeface="Wingdings" panose="05000000000000000000" pitchFamily="2" charset="2"/>
              </a:rPr>
              <a:t>”</a:t>
            </a:r>
            <a:r>
              <a:rPr lang="ko-KR" altLang="en-US" sz="1000">
                <a:solidFill>
                  <a:schemeClr val="bg1"/>
                </a:solidFill>
                <a:sym typeface="Wingdings" panose="05000000000000000000" pitchFamily="2" charset="2"/>
              </a:rPr>
              <a:t> 라고 통칭</a:t>
            </a:r>
            <a:endParaRPr lang="en-US" altLang="ko-KR" sz="100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200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REST API</a:t>
            </a:r>
            <a:endParaRPr lang="en-US" altLang="ko-KR" sz="40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857224" y="1898734"/>
            <a:ext cx="7572428" cy="25671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REST API </a:t>
            </a:r>
            <a:r>
              <a:rPr lang="ko-KR" altLang="en-US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웹 서비스의 장점과 특징</a:t>
            </a: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(1)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REST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는 웹 시대에 있어서 주목받는 소프트웨어 개발의 한 형태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REST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는 클라이언트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vs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서버 간의 여러 네트워크 통신 방법 중 한 형태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REST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는 직관적으로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 HTTP URI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통해 자원을 명시적으로 표기하고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, HTTP Method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를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통해 자원에 대한 처리를 적용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HTTP Method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	GET, POST, PUT, PATCH, DELETE ...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등을 통하여 </a:t>
            </a:r>
            <a:r>
              <a:rPr lang="ko-KR" altLang="en-US" sz="1000" b="1">
                <a:solidFill>
                  <a:srgbClr val="FFFF00"/>
                </a:solidFill>
                <a:sym typeface="Wingdings" pitchFamily="2" charset="2"/>
              </a:rPr>
              <a:t>자원에 대한 행위를 표현함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위와 같은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HTTP Method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를 통해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DB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연동의 핵심인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CRUD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동작을 하나의 요청에서 모두 수행 처리할 수 있다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33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REST API</a:t>
            </a:r>
            <a:endParaRPr lang="en-US" altLang="ko-KR" sz="40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857224" y="1898734"/>
            <a:ext cx="7572428" cy="19515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REST API </a:t>
            </a:r>
            <a:r>
              <a:rPr lang="ko-KR" altLang="en-US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웹 서비스의 장점과 특징</a:t>
            </a: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(2)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REST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 기반으로 서비스를 구축하면 재사용성이 높아지고 다양한 서비스를 제공할 수 있음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유지보수 및 운용에 대한 편이성도 증대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REST API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가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HTTP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통신 규약을 바탕으로 구축되기 때문에 이를 지원하는 프로그래밍 언어라면 모두 구현이 가능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즉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, HTTP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기반으로 클라이언트 프로그램을 다양한 프로그래밍 언어로 구축이 가능</a:t>
            </a:r>
            <a:endParaRPr lang="en-US" altLang="ko-KR" sz="100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591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>
              <a:lumMod val="95000"/>
              <a:lumOff val="5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REST API</a:t>
            </a:r>
            <a:endParaRPr lang="en-US" altLang="ko-KR" sz="40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857224" y="1898734"/>
            <a:ext cx="7572428" cy="287489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REST API </a:t>
            </a:r>
            <a:r>
              <a:rPr lang="ko-KR" altLang="en-US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웹 서비스</a:t>
            </a:r>
            <a:r>
              <a:rPr lang="en-US" altLang="ko-KR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설계 기본 규칙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이 과정은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REST API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웹 서비스를 설계하고 개발하는 것이 아님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이 과정은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JSON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데이터를 활용하여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REST API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기반으로 동작하는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JSON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서버를 구축해보는 과정임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추후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REST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기반의 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API </a:t>
            </a:r>
            <a:r>
              <a:rPr lang="ko-KR" altLang="en-US" sz="1000">
                <a:solidFill>
                  <a:schemeClr val="bg1"/>
                </a:solidFill>
                <a:sym typeface="Wingdings" pitchFamily="2" charset="2"/>
              </a:rPr>
              <a:t>웹 서비스를 설계하고 개발할 때는 몇 가지 알아야 하는 규칙들이 있으므로 학습이 필요함</a:t>
            </a:r>
            <a:r>
              <a:rPr lang="en-US" altLang="ko-KR" sz="1000">
                <a:solidFill>
                  <a:schemeClr val="bg1"/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rgbClr val="FFFF00"/>
                </a:solidFill>
                <a:sym typeface="Wingdings" pitchFamily="2" charset="2"/>
              </a:rPr>
              <a:t>	- REST</a:t>
            </a:r>
            <a:r>
              <a:rPr lang="ko-KR" altLang="en-US" sz="1000">
                <a:solidFill>
                  <a:srgbClr val="FFFF00"/>
                </a:solidFill>
                <a:sym typeface="Wingdings" pitchFamily="2" charset="2"/>
              </a:rPr>
              <a:t> </a:t>
            </a:r>
            <a:r>
              <a:rPr lang="en-US" altLang="ko-KR" sz="1000">
                <a:solidFill>
                  <a:srgbClr val="FFFF00"/>
                </a:solidFill>
                <a:sym typeface="Wingdings" pitchFamily="2" charset="2"/>
              </a:rPr>
              <a:t>API</a:t>
            </a:r>
            <a:r>
              <a:rPr lang="ko-KR" altLang="en-US" sz="1000">
                <a:solidFill>
                  <a:srgbClr val="FFFF00"/>
                </a:solidFill>
                <a:sym typeface="Wingdings" pitchFamily="2" charset="2"/>
              </a:rPr>
              <a:t> 웹 서비스 설계 기본 규칙</a:t>
            </a:r>
            <a:br>
              <a:rPr lang="en-US" altLang="ko-KR" sz="1000">
                <a:solidFill>
                  <a:srgbClr val="FFFF00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rgbClr val="FFFF00"/>
                </a:solidFill>
                <a:sym typeface="Wingdings" pitchFamily="2" charset="2"/>
              </a:rPr>
              <a:t>	- </a:t>
            </a:r>
            <a:r>
              <a:rPr lang="ko-KR" altLang="en-US" sz="1000">
                <a:solidFill>
                  <a:srgbClr val="FFFF00"/>
                </a:solidFill>
                <a:sym typeface="Wingdings" pitchFamily="2" charset="2"/>
              </a:rPr>
              <a:t>사용하는 데이터베이스에 대한 기본 사용법과 그때 사용되는 프로그래밍 언어로 </a:t>
            </a:r>
            <a:r>
              <a:rPr lang="en-US" altLang="ko-KR" sz="1000">
                <a:solidFill>
                  <a:srgbClr val="FFFF00"/>
                </a:solidFill>
                <a:sym typeface="Wingdings" pitchFamily="2" charset="2"/>
              </a:rPr>
              <a:t>CRUD </a:t>
            </a:r>
            <a:r>
              <a:rPr lang="ko-KR" altLang="en-US" sz="1000">
                <a:solidFill>
                  <a:srgbClr val="FFFF00"/>
                </a:solidFill>
                <a:sym typeface="Wingdings" pitchFamily="2" charset="2"/>
              </a:rPr>
              <a:t>동작을 처리</a:t>
            </a:r>
            <a:br>
              <a:rPr lang="en-US" altLang="ko-KR" sz="1000">
                <a:solidFill>
                  <a:srgbClr val="FFFF00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rgbClr val="FFFF00"/>
                </a:solidFill>
                <a:sym typeface="Wingdings" pitchFamily="2" charset="2"/>
              </a:rPr>
              <a:t>	- JSON </a:t>
            </a:r>
            <a:r>
              <a:rPr lang="ko-KR" altLang="en-US" sz="1000">
                <a:solidFill>
                  <a:srgbClr val="FFFF00"/>
                </a:solidFill>
                <a:sym typeface="Wingdings" pitchFamily="2" charset="2"/>
              </a:rPr>
              <a:t>데이터에 대한 이해 </a:t>
            </a:r>
            <a:r>
              <a:rPr lang="en-US" altLang="ko-KR" sz="1000">
                <a:solidFill>
                  <a:srgbClr val="FFFF00"/>
                </a:solidFill>
                <a:sym typeface="Wingdings" pitchFamily="2" charset="2"/>
              </a:rPr>
              <a:t> </a:t>
            </a:r>
            <a:r>
              <a:rPr lang="ko-KR" altLang="en-US" sz="1000">
                <a:solidFill>
                  <a:srgbClr val="FFFF00"/>
                </a:solidFill>
                <a:sym typeface="Wingdings" panose="05000000000000000000" pitchFamily="2" charset="2"/>
              </a:rPr>
              <a:t>읽고 쓰기</a:t>
            </a:r>
            <a:r>
              <a:rPr lang="en-US" altLang="ko-KR" sz="1000">
                <a:solidFill>
                  <a:srgbClr val="FFFF00"/>
                </a:solidFill>
                <a:sym typeface="Wingdings" pitchFamily="2" charset="2"/>
              </a:rPr>
              <a:t>,</a:t>
            </a:r>
            <a:r>
              <a:rPr lang="ko-KR" altLang="en-US" sz="1000">
                <a:solidFill>
                  <a:srgbClr val="FFFF00"/>
                </a:solidFill>
                <a:sym typeface="Wingdings" panose="05000000000000000000" pitchFamily="2" charset="2"/>
              </a:rPr>
              <a:t> 객체 </a:t>
            </a:r>
            <a:r>
              <a:rPr lang="en-US" altLang="ko-KR" sz="1000">
                <a:solidFill>
                  <a:srgbClr val="FFFF00"/>
                </a:solidFill>
                <a:sym typeface="Wingdings" pitchFamily="2" charset="2"/>
              </a:rPr>
              <a:t>vs </a:t>
            </a:r>
            <a:r>
              <a:rPr lang="ko-KR" altLang="en-US" sz="1000">
                <a:solidFill>
                  <a:srgbClr val="FFFF00"/>
                </a:solidFill>
                <a:sym typeface="Wingdings" panose="05000000000000000000" pitchFamily="2" charset="2"/>
              </a:rPr>
              <a:t>문자열 변환 등</a:t>
            </a:r>
            <a:r>
              <a:rPr lang="en-US" altLang="ko-KR" sz="1000">
                <a:solidFill>
                  <a:srgbClr val="FFFF00"/>
                </a:solidFill>
                <a:sym typeface="Wingdings" pitchFamily="2" charset="2"/>
              </a:rPr>
              <a:t>..</a:t>
            </a:r>
            <a:br>
              <a:rPr lang="en-US" altLang="ko-KR" sz="1000">
                <a:solidFill>
                  <a:srgbClr val="FFFF00"/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rgbClr val="FFFF00"/>
                </a:solidFill>
                <a:sym typeface="Wingdings" pitchFamily="2" charset="2"/>
              </a:rPr>
              <a:t>	- </a:t>
            </a:r>
            <a:r>
              <a:rPr lang="ko-KR" altLang="en-US" sz="1000">
                <a:solidFill>
                  <a:srgbClr val="FFFF00"/>
                </a:solidFill>
                <a:sym typeface="Wingdings" pitchFamily="2" charset="2"/>
              </a:rPr>
              <a:t>동기 </a:t>
            </a:r>
            <a:r>
              <a:rPr lang="en-US" altLang="ko-KR" sz="1000">
                <a:solidFill>
                  <a:srgbClr val="FFFF00"/>
                </a:solidFill>
                <a:sym typeface="Wingdings" pitchFamily="2" charset="2"/>
              </a:rPr>
              <a:t>vs </a:t>
            </a:r>
            <a:r>
              <a:rPr lang="ko-KR" altLang="en-US" sz="1000">
                <a:solidFill>
                  <a:srgbClr val="FFFF00"/>
                </a:solidFill>
                <a:sym typeface="Wingdings" pitchFamily="2" charset="2"/>
              </a:rPr>
              <a:t>비동기 방식에 대한 이해</a:t>
            </a:r>
            <a:endParaRPr lang="en-US" altLang="ko-KR" sz="1000">
              <a:solidFill>
                <a:srgbClr val="FFFF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02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>
                <a:latin typeface="Adobe 고딕 Std B" pitchFamily="34" charset="-127"/>
                <a:ea typeface="Adobe 고딕 Std B" pitchFamily="34" charset="-127"/>
              </a:rPr>
              <a:t>db.json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5671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기본 숙지사항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(1)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1. db.json </a:t>
            </a:r>
            <a:r>
              <a:rPr lang="ko-KR" altLang="en-US" sz="1000">
                <a:sym typeface="Wingdings" pitchFamily="2" charset="2"/>
              </a:rPr>
              <a:t>파일 없거나 경로 잘못 지정하면 </a:t>
            </a:r>
            <a:r>
              <a:rPr lang="en-US" altLang="ko-KR" sz="1000">
                <a:sym typeface="Wingdings" pitchFamily="2" charset="2"/>
              </a:rPr>
              <a:t>json-server </a:t>
            </a:r>
            <a:r>
              <a:rPr lang="ko-KR" altLang="en-US" sz="1000">
                <a:sym typeface="Wingdings" pitchFamily="2" charset="2"/>
              </a:rPr>
              <a:t>가 알아서 기본 </a:t>
            </a:r>
            <a:r>
              <a:rPr lang="en-US" altLang="ko-KR" sz="1000">
                <a:sym typeface="Wingdings" pitchFamily="2" charset="2"/>
              </a:rPr>
              <a:t>db.json </a:t>
            </a:r>
            <a:r>
              <a:rPr lang="ko-KR" altLang="en-US" sz="1000">
                <a:sym typeface="Wingdings" pitchFamily="2" charset="2"/>
              </a:rPr>
              <a:t>파일 루트에다 생성</a:t>
            </a:r>
            <a:r>
              <a:rPr lang="en-US" altLang="ko-KR" sz="1000">
                <a:sym typeface="Wingdings" pitchFamily="2" charset="2"/>
              </a:rPr>
              <a:t>.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2. 'json-server'</a:t>
            </a:r>
            <a:r>
              <a:rPr lang="ko-KR" altLang="en-US" sz="1000">
                <a:sym typeface="Wingdings" pitchFamily="2" charset="2"/>
              </a:rPr>
              <a:t>은</a:t>
            </a:r>
            <a:r>
              <a:rPr lang="en-US" altLang="ko-KR" sz="1000">
                <a:sym typeface="Wingdings" pitchFamily="2" charset="2"/>
              </a:rPr>
              <a:t>(</a:t>
            </a:r>
            <a:r>
              <a:rPr lang="ko-KR" altLang="en-US" sz="1000">
                <a:sym typeface="Wingdings" pitchFamily="2" charset="2"/>
              </a:rPr>
              <a:t>는</a:t>
            </a:r>
            <a:r>
              <a:rPr lang="en-US" altLang="ko-KR" sz="1000">
                <a:sym typeface="Wingdings" pitchFamily="2" charset="2"/>
              </a:rPr>
              <a:t>) </a:t>
            </a:r>
            <a:r>
              <a:rPr lang="ko-KR" altLang="en-US" sz="1000">
                <a:sym typeface="Wingdings" pitchFamily="2" charset="2"/>
              </a:rPr>
              <a:t>내부 또는 외부 명령</a:t>
            </a:r>
            <a:r>
              <a:rPr lang="en-US" altLang="ko-KR" sz="1000">
                <a:sym typeface="Wingdings" pitchFamily="2" charset="2"/>
              </a:rPr>
              <a:t>, </a:t>
            </a:r>
            <a:r>
              <a:rPr lang="ko-KR" altLang="en-US" sz="1000">
                <a:sym typeface="Wingdings" pitchFamily="2" charset="2"/>
              </a:rPr>
              <a:t>실행할 수 있는 프로그램</a:t>
            </a:r>
            <a:r>
              <a:rPr lang="en-US" altLang="ko-KR" sz="1000">
                <a:sym typeface="Wingdings" pitchFamily="2" charset="2"/>
              </a:rPr>
              <a:t>, </a:t>
            </a:r>
            <a:r>
              <a:rPr lang="ko-KR" altLang="en-US" sz="1000">
                <a:sym typeface="Wingdings" pitchFamily="2" charset="2"/>
              </a:rPr>
              <a:t>또는 배치 파일이 아닙니다</a:t>
            </a:r>
            <a:r>
              <a:rPr lang="en-US" altLang="ko-KR" sz="1000">
                <a:sym typeface="Wingdings" pitchFamily="2" charset="2"/>
              </a:rPr>
              <a:t>.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	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이렇게 나오면 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json-server 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를 로컬로 설치할 때 보통 에러남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손쉽게 해결하는 방법은 전역으로 설치하면 해결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3. </a:t>
            </a:r>
            <a:r>
              <a:rPr lang="ko-KR" altLang="en-US" sz="1000">
                <a:sym typeface="Wingdings" pitchFamily="2" charset="2"/>
              </a:rPr>
              <a:t>로컬로 설치한 상태에서 실행을 시키려면 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	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package.json 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파일에다 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scripts 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작성해서 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npm start 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명령어로 스크립트 실행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. (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차후 실습을 통해서 확인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)</a:t>
            </a:r>
            <a:b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	App.js 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또는 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Server.js </a:t>
            </a:r>
            <a:r>
              <a:rPr lang="ko-KR" altLang="en-US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코드를 작성하여 서버를 스타트해주면 됨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.</a:t>
            </a:r>
            <a:endParaRPr lang="en-US" altLang="ko-KR" sz="100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953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배경지식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7A5CAA-5D5D-4230-B3B6-FB12E20B90D5}"/>
              </a:ext>
            </a:extLst>
          </p:cNvPr>
          <p:cNvSpPr/>
          <p:nvPr/>
        </p:nvSpPr>
        <p:spPr>
          <a:xfrm>
            <a:off x="857224" y="1898734"/>
            <a:ext cx="7572428" cy="256813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프런트엔드 실무 따라하기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-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REST API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웹 서비스 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JSON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서버 구축하기</a:t>
            </a:r>
            <a:r>
              <a:rPr lang="ko-KR" altLang="en-US" sz="1000">
                <a:sym typeface="Wingdings" pitchFamily="2" charset="2"/>
              </a:rPr>
              <a:t> </a:t>
            </a:r>
            <a:r>
              <a:rPr lang="en-US" altLang="ko-KR" sz="1000">
                <a:sym typeface="Wingdings" pitchFamily="2" charset="2"/>
              </a:rPr>
              <a:t>(</a:t>
            </a:r>
            <a:r>
              <a:rPr lang="ko-KR" altLang="en-US" sz="1000">
                <a:sym typeface="Wingdings" pitchFamily="2" charset="2"/>
              </a:rPr>
              <a:t>선수학습 </a:t>
            </a:r>
            <a:r>
              <a:rPr lang="en-US" altLang="ko-KR" sz="1000">
                <a:sym typeface="Wingdings" pitchFamily="2" charset="2"/>
              </a:rPr>
              <a:t>= </a:t>
            </a:r>
            <a:r>
              <a:rPr lang="ko-KR" altLang="en-US" sz="1000">
                <a:sym typeface="Wingdings" pitchFamily="2" charset="2"/>
              </a:rPr>
              <a:t>사전학습</a:t>
            </a:r>
            <a:r>
              <a:rPr lang="en-US" altLang="ko-KR" sz="1000">
                <a:sym typeface="Wingdings" pitchFamily="2" charset="2"/>
              </a:rPr>
              <a:t>)</a:t>
            </a:r>
            <a:br>
              <a:rPr lang="en-US" altLang="ko-KR" sz="1000">
                <a:sym typeface="Wingdings" pitchFamily="2" charset="2"/>
              </a:rPr>
            </a:b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자바스크립트 기본 문법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+ ES6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모던 자바스크립트 문법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클라이언트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vs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서버 전반에 대한 개념 및 프런트엔드와 백엔드간에 대한 기본적인 개념과 흐름 등에 대한 이해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Node.js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기본 </a:t>
            </a:r>
            <a:r>
              <a:rPr lang="en-US" altLang="ko-KR" sz="1000">
                <a:solidFill>
                  <a:srgbClr val="00B0F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 u="sng">
                <a:solidFill>
                  <a:srgbClr val="00B0F0"/>
                </a:solidFill>
                <a:sym typeface="Wingdings" pitchFamily="2" charset="2"/>
              </a:rPr>
              <a:t>Express. fs, session, cookie, router, route, middleware, module ..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JSON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기본 개념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+ JSON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파일 읽고 쓰기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Express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서버에서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router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객체를 이용하여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HTTP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메서드별로 동작하는 기본적인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CRUD API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서버 구현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Postman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프로그램 기본 사용법</a:t>
            </a:r>
            <a:endParaRPr lang="en-US" altLang="ko-KR" sz="100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2297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>
                <a:latin typeface="Adobe 고딕 Std B" pitchFamily="34" charset="-127"/>
                <a:ea typeface="Adobe 고딕 Std B" pitchFamily="34" charset="-127"/>
              </a:rPr>
              <a:t>db.json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25933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기본 숙지사항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(2) -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전역으로 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json-server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설치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1. </a:t>
            </a:r>
            <a:r>
              <a:rPr lang="ko-KR" altLang="en-US" sz="1000">
                <a:sym typeface="Wingdings" pitchFamily="2" charset="2"/>
              </a:rPr>
              <a:t>해당 폴더에 설치되는 것이 아니고 </a:t>
            </a:r>
            <a:r>
              <a:rPr lang="en-US" altLang="ko-KR" sz="1000">
                <a:sym typeface="Wingdings" pitchFamily="2" charset="2"/>
              </a:rPr>
              <a:t>npm </a:t>
            </a:r>
            <a:r>
              <a:rPr lang="ko-KR" altLang="en-US" sz="1000">
                <a:sym typeface="Wingdings" pitchFamily="2" charset="2"/>
              </a:rPr>
              <a:t>설치된 폴더 하위에 전역적으로 </a:t>
            </a:r>
            <a:r>
              <a:rPr lang="en-US" altLang="ko-KR" sz="1000">
                <a:sym typeface="Wingdings" pitchFamily="2" charset="2"/>
              </a:rPr>
              <a:t>json-server </a:t>
            </a:r>
            <a:r>
              <a:rPr lang="ko-KR" altLang="en-US" sz="1000">
                <a:sym typeface="Wingdings" pitchFamily="2" charset="2"/>
              </a:rPr>
              <a:t>가 설치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2. </a:t>
            </a:r>
            <a:r>
              <a:rPr lang="ko-KR" altLang="en-US" sz="1000">
                <a:sym typeface="Wingdings" pitchFamily="2" charset="2"/>
              </a:rPr>
              <a:t>콘솔상에서 </a:t>
            </a:r>
            <a:r>
              <a:rPr lang="en-US" altLang="ko-KR" sz="1000">
                <a:sym typeface="Wingdings" pitchFamily="2" charset="2"/>
              </a:rPr>
              <a:t>json-server </a:t>
            </a:r>
            <a:r>
              <a:rPr lang="ko-KR" altLang="en-US" sz="1000">
                <a:sym typeface="Wingdings" pitchFamily="2" charset="2"/>
              </a:rPr>
              <a:t>명령어 등을 바로 사용할 수 있어서 편함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3. </a:t>
            </a:r>
            <a:r>
              <a:rPr lang="ko-KR" altLang="en-US" sz="1000">
                <a:sym typeface="Wingdings" pitchFamily="2" charset="2"/>
              </a:rPr>
              <a:t>보통은 이렇게 명령어를 편리하고 바로 사용하기 위해서 전역으로 설치</a:t>
            </a:r>
            <a:r>
              <a:rPr lang="en-US" altLang="ko-KR" sz="1000">
                <a:sym typeface="Wingdings" pitchFamily="2" charset="2"/>
              </a:rPr>
              <a:t>. </a:t>
            </a:r>
            <a:r>
              <a:rPr lang="ko-KR" altLang="en-US" sz="1000">
                <a:sym typeface="Wingdings" pitchFamily="2" charset="2"/>
              </a:rPr>
              <a:t>전역 설치의 여러 이유중 하나</a:t>
            </a:r>
            <a:r>
              <a:rPr lang="en-US" altLang="ko-KR" sz="1000">
                <a:sym typeface="Wingdings" pitchFamily="2" charset="2"/>
              </a:rPr>
              <a:t>.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4. C:\users\</a:t>
            </a:r>
            <a:r>
              <a:rPr lang="ko-KR" altLang="en-US" sz="1000">
                <a:sym typeface="Wingdings" pitchFamily="2" charset="2"/>
              </a:rPr>
              <a:t>사용자이름</a:t>
            </a:r>
            <a:r>
              <a:rPr lang="en-US" altLang="ko-KR" sz="1000">
                <a:sym typeface="Wingdings" pitchFamily="2" charset="2"/>
              </a:rPr>
              <a:t>\AppData\Roaming\npm\node_modules\json-server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5. npm</a:t>
            </a:r>
            <a:r>
              <a:rPr lang="ko-KR" altLang="en-US" sz="1000">
                <a:sym typeface="Wingdings" pitchFamily="2" charset="2"/>
              </a:rPr>
              <a:t> </a:t>
            </a:r>
            <a:r>
              <a:rPr lang="en-US" altLang="ko-KR" sz="1000">
                <a:sym typeface="Wingdings" pitchFamily="2" charset="2"/>
              </a:rPr>
              <a:t>uninstall</a:t>
            </a:r>
            <a:r>
              <a:rPr lang="ko-KR" altLang="en-US" sz="1000">
                <a:sym typeface="Wingdings" pitchFamily="2" charset="2"/>
              </a:rPr>
              <a:t> </a:t>
            </a:r>
            <a:r>
              <a:rPr lang="en-US" altLang="ko-KR" sz="1000">
                <a:sym typeface="Wingdings" pitchFamily="2" charset="2"/>
              </a:rPr>
              <a:t>–g</a:t>
            </a:r>
            <a:r>
              <a:rPr lang="ko-KR" altLang="en-US" sz="1000">
                <a:sym typeface="Wingdings" pitchFamily="2" charset="2"/>
              </a:rPr>
              <a:t> </a:t>
            </a:r>
            <a:r>
              <a:rPr lang="en-US" altLang="ko-KR" sz="1000">
                <a:sym typeface="Wingdings" pitchFamily="2" charset="2"/>
              </a:rPr>
              <a:t>josn-server</a:t>
            </a:r>
            <a:endParaRPr lang="en-US" altLang="ko-KR" sz="100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020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4000">
                <a:latin typeface="Adobe 고딕 Std B" pitchFamily="34" charset="-127"/>
                <a:ea typeface="Adobe 고딕 Std B" pitchFamily="34" charset="-127"/>
              </a:rPr>
              <a:t>db.json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2567113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기본 숙지사항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(3) - db.json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파일이 없을 시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1. C:\frontend\json-server1\ &lt;-- </a:t>
            </a:r>
            <a:r>
              <a:rPr lang="ko-KR" altLang="en-US" sz="1000">
                <a:sym typeface="Wingdings" pitchFamily="2" charset="2"/>
              </a:rPr>
              <a:t>이 폴더에 아무것도 없어도 그냥 명령어 입력해서 실행시켜버리면 서버 구동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2. </a:t>
            </a:r>
            <a:r>
              <a:rPr lang="ko-KR" altLang="en-US" sz="1000">
                <a:sym typeface="Wingdings" pitchFamily="2" charset="2"/>
              </a:rPr>
              <a:t>루트에 알아서 자동으로 </a:t>
            </a:r>
            <a:r>
              <a:rPr lang="en-US" altLang="ko-KR" sz="1000">
                <a:sym typeface="Wingdings" pitchFamily="2" charset="2"/>
              </a:rPr>
              <a:t>db.json </a:t>
            </a:r>
            <a:r>
              <a:rPr lang="ko-KR" altLang="en-US" sz="1000">
                <a:sym typeface="Wingdings" pitchFamily="2" charset="2"/>
              </a:rPr>
              <a:t>파일이 생성되고 기본 더미 데이터들이 몇 개 들어가서 자동 생성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3. </a:t>
            </a:r>
            <a:r>
              <a:rPr lang="ko-KR" altLang="en-US" sz="1000">
                <a:sym typeface="Wingdings" pitchFamily="2" charset="2"/>
              </a:rPr>
              <a:t>처음 공부하는 유저들은 다소 당황스럽지만 동시에 편리함</a:t>
            </a:r>
            <a:r>
              <a:rPr lang="en-US" altLang="ko-KR" sz="1000">
                <a:sym typeface="Wingdings" pitchFamily="2" charset="2"/>
              </a:rPr>
              <a:t>.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4. </a:t>
            </a:r>
            <a:r>
              <a:rPr lang="ko-KR" altLang="en-US" sz="1000">
                <a:sym typeface="Wingdings" pitchFamily="2" charset="2"/>
              </a:rPr>
              <a:t>만약 스크립트 실행 권한 오류를 만나게되면 이를 해결하는 방법에 대해서도 기본적으로 숙지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5. App.js </a:t>
            </a:r>
            <a:r>
              <a:rPr lang="ko-KR" altLang="en-US" sz="1000">
                <a:sym typeface="Wingdings" pitchFamily="2" charset="2"/>
              </a:rPr>
              <a:t>또는 </a:t>
            </a:r>
            <a:r>
              <a:rPr lang="en-US" altLang="ko-KR" sz="1000">
                <a:sym typeface="Wingdings" pitchFamily="2" charset="2"/>
              </a:rPr>
              <a:t>Server.js </a:t>
            </a:r>
            <a:r>
              <a:rPr lang="ko-KR" altLang="en-US" sz="1000">
                <a:sym typeface="Wingdings" pitchFamily="2" charset="2"/>
              </a:rPr>
              <a:t>코드를 작성하여 </a:t>
            </a:r>
            <a:r>
              <a:rPr lang="en-US" altLang="ko-KR" sz="1000">
                <a:sym typeface="Wingdings" pitchFamily="2" charset="2"/>
              </a:rPr>
              <a:t>db.json </a:t>
            </a:r>
            <a:r>
              <a:rPr lang="ko-KR" altLang="en-US" sz="1000">
                <a:sym typeface="Wingdings" pitchFamily="2" charset="2"/>
              </a:rPr>
              <a:t>파일을 불러들여 서버 구동도 가능</a:t>
            </a:r>
            <a:r>
              <a:rPr lang="en-US" altLang="ko-KR" sz="1000">
                <a:sym typeface="Wingdings" pitchFamily="2" charset="2"/>
              </a:rPr>
              <a:t>.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6. db.json </a:t>
            </a:r>
            <a:r>
              <a:rPr lang="ko-KR" altLang="en-US" sz="1000">
                <a:sym typeface="Wingdings" pitchFamily="2" charset="2"/>
              </a:rPr>
              <a:t>파일명이 아니고 다른 파일명으로 한다면</a:t>
            </a:r>
            <a:r>
              <a:rPr lang="en-US" altLang="ko-KR" sz="1000">
                <a:sym typeface="Wingdings" pitchFamily="2" charset="2"/>
              </a:rPr>
              <a:t> </a:t>
            </a:r>
            <a:r>
              <a:rPr lang="ko-KR" altLang="en-US" sz="1000">
                <a:sym typeface="Wingdings" pitchFamily="2" charset="2"/>
              </a:rPr>
              <a:t>자동 생성은</a:t>
            </a:r>
            <a:r>
              <a:rPr lang="en-US" altLang="ko-KR" sz="1000">
                <a:sym typeface="Wingdings" pitchFamily="2" charset="2"/>
              </a:rPr>
              <a:t>?</a:t>
            </a:r>
            <a:endParaRPr lang="en-US" altLang="ko-KR" sz="100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478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강의개요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1AA0EF-1FBB-457E-BF0D-5A5295FC5E2A}"/>
              </a:ext>
            </a:extLst>
          </p:cNvPr>
          <p:cNvSpPr/>
          <p:nvPr/>
        </p:nvSpPr>
        <p:spPr>
          <a:xfrm>
            <a:off x="857224" y="1898734"/>
            <a:ext cx="7572428" cy="226036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프런트엔드 실무 따라하기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-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REST API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웹 서비스 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JSON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서버 구축하기</a:t>
            </a:r>
            <a:br>
              <a:rPr lang="en-US" altLang="ko-KR" sz="1000">
                <a:sym typeface="Wingdings" pitchFamily="2" charset="2"/>
              </a:rPr>
            </a:b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REST API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웹 서비스란 무엇인가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JSON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이란 무엇인가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JSON-Server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모듈이란 무엇이고 왜 사용하는가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더미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(Dummy)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데이터베이스란 무엇인가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 ( Dummy DB == JSON File )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Postman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프로그램이란 무엇인가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469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학습대상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F87B91-1D26-4D97-913F-BEC467AD2005}"/>
              </a:ext>
            </a:extLst>
          </p:cNvPr>
          <p:cNvSpPr/>
          <p:nvPr/>
        </p:nvSpPr>
        <p:spPr>
          <a:xfrm>
            <a:off x="857224" y="1898734"/>
            <a:ext cx="7572428" cy="225933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프런트엔드 실무 따라하기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-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REST API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웹 서비스 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JSON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서버 구축하기</a:t>
            </a:r>
            <a:br>
              <a:rPr lang="en-US" altLang="ko-KR" sz="1000">
                <a:sym typeface="Wingdings" pitchFamily="2" charset="2"/>
              </a:rPr>
            </a:b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현재 프런트엔드 개발쪽으로 공부를 하는 자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현재 프런트엔드 개발쪽으로 취업 및 이직을 준비하는 자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현재 프런트엔드 개발쪽 일을 실무에서 하고 있는 자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백엔드 개발쪽 일을 하지만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JSON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서버를 구축하여 프런트엔드 개발쪽과 협업을 해야하는 자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 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기타 관심있는 모든 사람들</a:t>
            </a:r>
            <a:endParaRPr lang="en-US" altLang="ko-KR" sz="100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785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학습환경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7224" y="1898734"/>
            <a:ext cx="7572428" cy="195156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본 과정의 학습을 위한 필수 프로그램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1. Node.js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2. Visual Studio Code </a:t>
            </a:r>
            <a:r>
              <a:rPr lang="ko-KR" altLang="en-US" sz="1000">
                <a:sym typeface="Wingdings" pitchFamily="2" charset="2"/>
              </a:rPr>
              <a:t>편집기</a:t>
            </a:r>
            <a:r>
              <a:rPr lang="en-US" altLang="ko-KR" sz="1000">
                <a:sym typeface="Wingdings" pitchFamily="2" charset="2"/>
              </a:rPr>
              <a:t>(</a:t>
            </a:r>
            <a:r>
              <a:rPr lang="ko-KR" altLang="en-US" sz="1000">
                <a:sym typeface="Wingdings" pitchFamily="2" charset="2"/>
              </a:rPr>
              <a:t>에디터</a:t>
            </a:r>
            <a:r>
              <a:rPr lang="en-US" altLang="ko-KR" sz="1000">
                <a:sym typeface="Wingdings" pitchFamily="2" charset="2"/>
              </a:rPr>
              <a:t>)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3. Chrome </a:t>
            </a:r>
            <a:r>
              <a:rPr lang="ko-KR" altLang="en-US" sz="1000">
                <a:sym typeface="Wingdings" pitchFamily="2" charset="2"/>
              </a:rPr>
              <a:t>브라우저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  4. Postman</a:t>
            </a:r>
            <a:r>
              <a:rPr lang="ko-KR" altLang="en-US" sz="1000">
                <a:sym typeface="Wingdings" pitchFamily="2" charset="2"/>
              </a:rPr>
              <a:t> </a:t>
            </a:r>
            <a:r>
              <a:rPr lang="en-US" altLang="ko-KR" sz="1000">
                <a:sym typeface="Wingdings" pitchFamily="2" charset="2"/>
              </a:rPr>
              <a:t>HTTP Method </a:t>
            </a:r>
            <a:r>
              <a:rPr lang="ko-KR" altLang="en-US" sz="1000">
                <a:sym typeface="Wingdings" pitchFamily="2" charset="2"/>
              </a:rPr>
              <a:t>테스트 프로그램</a:t>
            </a:r>
            <a:endParaRPr lang="en-US" altLang="ko-KR" sz="100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455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1898734"/>
            <a:ext cx="7572428" cy="26489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일반적으로 많이 사용하는</a:t>
            </a: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편집기 프로그램 종류</a:t>
            </a:r>
            <a:br>
              <a:rPr lang="en-US" altLang="ko-KR" sz="10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Notepad			Windows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OS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설치하면 기본적으로 내장된 편집기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Notepad++		</a:t>
            </a:r>
            <a:r>
              <a:rPr lang="ko-KR" altLang="en-US" sz="1000">
                <a:sym typeface="Wingdings" pitchFamily="2" charset="2"/>
              </a:rPr>
              <a:t>설치 </a:t>
            </a:r>
            <a:r>
              <a:rPr lang="en-US" altLang="ko-KR" sz="1000">
                <a:sym typeface="Wingdings" pitchFamily="2" charset="2"/>
              </a:rPr>
              <a:t>X	</a:t>
            </a:r>
            <a:r>
              <a:rPr lang="ko-KR" altLang="en-US" sz="1000">
                <a:sym typeface="Wingdings" pitchFamily="2" charset="2"/>
              </a:rPr>
              <a:t>굉장히 가볍고 빠름</a:t>
            </a:r>
            <a:r>
              <a:rPr lang="en-US" altLang="ko-KR" sz="1000">
                <a:sym typeface="Wingdings" pitchFamily="2" charset="2"/>
              </a:rPr>
              <a:t>.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VisualStudio Code		</a:t>
            </a:r>
            <a:r>
              <a:rPr lang="ko-KR" altLang="en-US" sz="1000">
                <a:sym typeface="Wingdings" pitchFamily="2" charset="2"/>
              </a:rPr>
              <a:t>설치 </a:t>
            </a:r>
            <a:r>
              <a:rPr lang="en-US" altLang="ko-KR" sz="1000">
                <a:sym typeface="Wingdings" pitchFamily="2" charset="2"/>
              </a:rPr>
              <a:t>O	</a:t>
            </a:r>
            <a:r>
              <a:rPr lang="ko-KR" altLang="en-US" sz="1000">
                <a:sym typeface="Wingdings" pitchFamily="2" charset="2"/>
              </a:rPr>
              <a:t>상대적으로 조금 무거움</a:t>
            </a:r>
            <a:r>
              <a:rPr lang="en-US" altLang="ko-KR" sz="1000">
                <a:sym typeface="Wingdings" pitchFamily="2" charset="2"/>
              </a:rPr>
              <a:t>. OS</a:t>
            </a:r>
            <a:r>
              <a:rPr lang="ko-KR" altLang="en-US" sz="1000">
                <a:sym typeface="Wingdings" pitchFamily="2" charset="2"/>
              </a:rPr>
              <a:t>별 설치</a:t>
            </a:r>
            <a:r>
              <a:rPr lang="en-US" altLang="ko-KR" sz="1000">
                <a:sym typeface="Wingdings" pitchFamily="2" charset="2"/>
              </a:rPr>
              <a:t>. </a:t>
            </a:r>
            <a:r>
              <a:rPr lang="ko-KR" altLang="en-US" sz="1000">
                <a:sym typeface="Wingdings" pitchFamily="2" charset="2"/>
              </a:rPr>
              <a:t>가장 많이 사용</a:t>
            </a:r>
            <a:r>
              <a:rPr lang="en-US" altLang="ko-KR" sz="1000">
                <a:sym typeface="Wingdings" pitchFamily="2" charset="2"/>
              </a:rPr>
              <a:t>. Emmet </a:t>
            </a:r>
            <a:r>
              <a:rPr lang="ko-KR" altLang="en-US" sz="1000">
                <a:sym typeface="Wingdings" pitchFamily="2" charset="2"/>
              </a:rPr>
              <a:t>내장</a:t>
            </a:r>
            <a:r>
              <a:rPr lang="en-US" altLang="ko-KR" sz="1000">
                <a:sym typeface="Wingdings" pitchFamily="2" charset="2"/>
              </a:rPr>
              <a:t>.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Atom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Editplus (</a:t>
            </a:r>
            <a:r>
              <a:rPr lang="ko-KR" altLang="en-US" sz="1000">
                <a:sym typeface="Wingdings" pitchFamily="2" charset="2"/>
              </a:rPr>
              <a:t>유료</a:t>
            </a:r>
            <a:r>
              <a:rPr lang="en-US" altLang="ko-KR" sz="1000">
                <a:sym typeface="Wingdings" pitchFamily="2" charset="2"/>
              </a:rPr>
              <a:t>)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.</a:t>
            </a:r>
            <a:br>
              <a:rPr lang="en-US" altLang="ko-KR" sz="1000"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.</a:t>
            </a:r>
            <a:br>
              <a:rPr lang="en-US" altLang="ko-KR" sz="1000">
                <a:sym typeface="Wingdings" pitchFamily="2" charset="2"/>
              </a:rPr>
            </a:br>
            <a:br>
              <a:rPr lang="en-US" altLang="ko-KR" sz="1000">
                <a:sym typeface="Wingdings" pitchFamily="2" charset="2"/>
              </a:rPr>
            </a:br>
            <a:r>
              <a:rPr lang="ko-KR" altLang="en-US" sz="1000">
                <a:sym typeface="Wingdings" pitchFamily="2" charset="2"/>
              </a:rPr>
              <a:t>편집기 선정 시 고려대상 </a:t>
            </a:r>
            <a:r>
              <a:rPr lang="en-US" altLang="ko-KR" sz="1000">
                <a:sym typeface="Wingdings" panose="05000000000000000000" pitchFamily="2" charset="2"/>
              </a:rPr>
              <a:t> </a:t>
            </a:r>
            <a:r>
              <a:rPr lang="ko-KR" altLang="en-US" sz="1000">
                <a:sym typeface="Wingdings" panose="05000000000000000000" pitchFamily="2" charset="2"/>
              </a:rPr>
              <a:t>생산성</a:t>
            </a:r>
            <a:r>
              <a:rPr lang="en-US" altLang="ko-KR" sz="1000">
                <a:sym typeface="Wingdings" panose="05000000000000000000" pitchFamily="2" charset="2"/>
              </a:rPr>
              <a:t>, </a:t>
            </a:r>
            <a:r>
              <a:rPr lang="ko-KR" altLang="en-US" sz="1000">
                <a:sym typeface="Wingdings" panose="05000000000000000000" pitchFamily="2" charset="2"/>
              </a:rPr>
              <a:t>확장성 등을 고려하여 자신에게 맞는 툴을 고르는게 중요</a:t>
            </a:r>
            <a:r>
              <a:rPr lang="en-US" altLang="ko-KR" sz="1000">
                <a:sym typeface="Wingdings" panose="05000000000000000000" pitchFamily="2" charset="2"/>
              </a:rPr>
              <a:t>!</a:t>
            </a:r>
            <a:endParaRPr lang="en-US" altLang="ko-KR" sz="100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BC626C0-1592-4E74-BAE0-406CEB1002A8}"/>
              </a:ext>
            </a:extLst>
          </p:cNvPr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학습환경 </a:t>
            </a:r>
            <a:r>
              <a:rPr lang="en-US" altLang="ko-KR" sz="4000">
                <a:latin typeface="Adobe 고딕 Std B" pitchFamily="34" charset="-127"/>
                <a:ea typeface="Adobe 고딕 Std B" pitchFamily="34" charset="-127"/>
              </a:rPr>
              <a:t>- </a:t>
            </a: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에디터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11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1898734"/>
            <a:ext cx="7572428" cy="26776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Notepad++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편집기 프로그램 및 설치 버전 안내</a:t>
            </a:r>
            <a:br>
              <a:rPr lang="en-US" altLang="ko-KR" sz="10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Notepad++ v8.2.1</a:t>
            </a:r>
            <a:br>
              <a:rPr lang="en-US" altLang="ko-KR" sz="1000" dirty="0"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  <a:hlinkClick r:id="rId2"/>
              </a:rPr>
              <a:t>https://notepad-plus-plus.org/downloads/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Download Notepad++ v8.2.1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Portable (zip)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다운로드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npp.8.2.1.portable.x64.zip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Notepad++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은 설치하는 개념이 아니라 압축풀어서 사용하는 개념이므로 적당한 폴더에 압축 풀고 사용하면 끝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압축풀어서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notepad++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이름으로 바꾸고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드라이브 하위로 폴더 이동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C:\notepad++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++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빼고 그냥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notepad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라고만 해도 됨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BC626C0-1592-4E74-BAE0-406CEB1002A8}"/>
              </a:ext>
            </a:extLst>
          </p:cNvPr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학습환경 </a:t>
            </a:r>
            <a:r>
              <a:rPr lang="en-US" altLang="ko-KR" sz="4000">
                <a:latin typeface="Adobe 고딕 Std B" pitchFamily="34" charset="-127"/>
                <a:ea typeface="Adobe 고딕 Std B" pitchFamily="34" charset="-127"/>
              </a:rPr>
              <a:t>- </a:t>
            </a: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에디터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96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1898734"/>
            <a:ext cx="7572428" cy="26776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Notepad++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편집기 프로그램 및 설치 버전 안내</a:t>
            </a:r>
            <a:br>
              <a:rPr lang="en-US" altLang="ko-KR" sz="10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Notepad++ v8.2.1 </a:t>
            </a:r>
            <a:r>
              <a:rPr lang="ko-KR" altLang="en-US" sz="1000">
                <a:sym typeface="Wingdings" pitchFamily="2" charset="2"/>
              </a:rPr>
              <a:t>설치 후 꼭 필요한 환경설정</a:t>
            </a:r>
            <a:br>
              <a:rPr lang="en-US" altLang="ko-KR" sz="1000" dirty="0"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-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보통은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플러그인 설치가 필요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en-US" altLang="ko-KR" sz="1000">
                <a:solidFill>
                  <a:srgbClr val="FF0000"/>
                </a:solidFill>
                <a:sym typeface="Wingdings" pitchFamily="2" charset="2"/>
              </a:rPr>
              <a:t>NppExec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설치 및 설정 변경 필요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-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파이썬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자바의 경우에 이 플러그인을 통해서 해당 프로그래밍 언어의 컴파일 및 실행환경 구축 가능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- for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문 하나 작성하고 저장은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C:\notepad++\</a:t>
            </a:r>
            <a:r>
              <a:rPr lang="en-US" altLang="ko-KR" sz="1000">
                <a:solidFill>
                  <a:srgbClr val="FF0000"/>
                </a:solidFill>
                <a:sym typeface="Wingdings" pitchFamily="2" charset="2"/>
              </a:rPr>
              <a:t>sourcecode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\python\MyFirst.py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로 저장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-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상단메뉴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&gt; Plugins &gt; Plugins Admin &gt; NppExec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설치 후 재스타트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- F6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누르고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Python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컴파일 명령 입력하고 저장 이름은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"Python"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으로 컴파일 명령어 저장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	</a:t>
            </a:r>
            <a:r>
              <a:rPr lang="en-US" altLang="ko-KR" sz="1000">
                <a:solidFill>
                  <a:srgbClr val="FF0000"/>
                </a:solidFill>
                <a:sym typeface="Wingdings" pitchFamily="2" charset="2"/>
              </a:rPr>
              <a:t>python "$(FULL_CURRENT_PATH)“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- </a:t>
            </a:r>
            <a:r>
              <a:rPr lang="ko-KR" altLang="en-US" sz="1000">
                <a:sym typeface="Wingdings" pitchFamily="2" charset="2"/>
              </a:rPr>
              <a:t>글꼴 설정</a:t>
            </a:r>
            <a:r>
              <a:rPr lang="en-US" altLang="ko-KR" sz="1000">
                <a:sym typeface="Wingdings" pitchFamily="2" charset="2"/>
              </a:rPr>
              <a:t>, </a:t>
            </a:r>
            <a:r>
              <a:rPr lang="ko-KR" altLang="en-US" sz="1000">
                <a:sym typeface="Wingdings" pitchFamily="2" charset="2"/>
              </a:rPr>
              <a:t>백업</a:t>
            </a:r>
            <a:r>
              <a:rPr lang="en-US" altLang="ko-KR" sz="1000">
                <a:sym typeface="Wingdings" pitchFamily="2" charset="2"/>
              </a:rPr>
              <a:t> </a:t>
            </a:r>
            <a:r>
              <a:rPr lang="ko-KR" altLang="en-US" sz="1000">
                <a:sym typeface="Wingdings" pitchFamily="2" charset="2"/>
              </a:rPr>
              <a:t>설정</a:t>
            </a:r>
            <a:r>
              <a:rPr lang="en-US" altLang="ko-KR" sz="1000">
                <a:sym typeface="Wingdings" pitchFamily="2" charset="2"/>
              </a:rPr>
              <a:t>, Tab size </a:t>
            </a:r>
            <a:r>
              <a:rPr lang="ko-KR" altLang="en-US" sz="1000">
                <a:sym typeface="Wingdings" pitchFamily="2" charset="2"/>
              </a:rPr>
              <a:t>설정</a:t>
            </a:r>
            <a:r>
              <a:rPr lang="en-US" altLang="ko-KR" sz="1000">
                <a:sym typeface="Wingdings" pitchFamily="2" charset="2"/>
              </a:rPr>
              <a:t>, </a:t>
            </a:r>
            <a:r>
              <a:rPr lang="ko-KR" altLang="en-US" sz="1000">
                <a:sym typeface="Wingdings" pitchFamily="2" charset="2"/>
              </a:rPr>
              <a:t>줄 간격 설정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등 코딩에 필요한 필수 요소 설정 어떻게 하는지 확인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CDBE8C2-A289-4241-80D0-51FA21B516BE}"/>
              </a:ext>
            </a:extLst>
          </p:cNvPr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학습환경 </a:t>
            </a:r>
            <a:r>
              <a:rPr lang="en-US" altLang="ko-KR" sz="4000">
                <a:latin typeface="Adobe 고딕 Std B" pitchFamily="34" charset="-127"/>
                <a:ea typeface="Adobe 고딕 Std B" pitchFamily="34" charset="-127"/>
              </a:rPr>
              <a:t>- </a:t>
            </a: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플러그인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214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24" y="1898734"/>
            <a:ext cx="7572428" cy="264790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VisualStudio Code </a:t>
            </a:r>
            <a:r>
              <a:rPr lang="ko-KR" altLang="en-US" sz="120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편집기 프로그램 및 설치 버전 안내</a:t>
            </a:r>
            <a:br>
              <a:rPr lang="en-US" altLang="ko-KR" sz="10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ym typeface="Wingdings" pitchFamily="2" charset="2"/>
              </a:rPr>
              <a:t> Download WebSite</a:t>
            </a:r>
            <a:br>
              <a:rPr lang="en-US" altLang="ko-KR" sz="1000" dirty="0"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  <a:hlinkClick r:id="rId2"/>
              </a:rPr>
              <a:t>https://code.visualstudio.com/download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 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자동적으로 최신버전 다운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다운 후 설치하면 기본 선택된 것들로 설치 진행하면 끝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바탕화면 아이콘 체크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en-US" altLang="ko-KR" sz="1000">
                <a:sym typeface="Wingdings" pitchFamily="2" charset="2"/>
              </a:rPr>
              <a:t>OS </a:t>
            </a:r>
            <a:r>
              <a:rPr lang="ko-KR" altLang="en-US" sz="1000">
                <a:sym typeface="Wingdings" pitchFamily="2" charset="2"/>
              </a:rPr>
              <a:t>종류별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로 지원되서 매우 좋음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대세 에디터로써 </a:t>
            </a:r>
            <a:r>
              <a:rPr lang="ko-KR" altLang="en-US" sz="1000">
                <a:sym typeface="Wingdings" pitchFamily="2" charset="2"/>
              </a:rPr>
              <a:t>가장 많이 사용하는 개발툴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중의 하나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그러나 조금 무거움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최신 사양의 성능좋은 컴에서는 아주 쾌적하게 사용이 가능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Notepad++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과 비교했을 때 상대적으로 무겁게 느껴진다는 것 뿐임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  <a:b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</a:b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	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일단은 기본 </a:t>
            </a:r>
            <a:r>
              <a:rPr lang="ko-KR" altLang="en-US" sz="1000">
                <a:sym typeface="Wingdings" pitchFamily="2" charset="2"/>
              </a:rPr>
              <a:t>기능 위주로 사용하고</a:t>
            </a:r>
            <a:r>
              <a:rPr lang="en-US" altLang="ko-KR" sz="1000">
                <a:sym typeface="Wingdings" pitchFamily="2" charset="2"/>
              </a:rPr>
              <a:t>, </a:t>
            </a:r>
            <a:r>
              <a:rPr lang="ko-KR" altLang="en-US" sz="1000">
                <a:sym typeface="Wingdings" pitchFamily="2" charset="2"/>
              </a:rPr>
              <a:t>확장 기능들은 필요할 때 그때그때 설치해서 익혀가면서 사용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하는게 좋음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BC626C0-1592-4E74-BAE0-406CEB1002A8}"/>
              </a:ext>
            </a:extLst>
          </p:cNvPr>
          <p:cNvSpPr txBox="1">
            <a:spLocks/>
          </p:cNvSpPr>
          <p:nvPr/>
        </p:nvSpPr>
        <p:spPr>
          <a:xfrm>
            <a:off x="685800" y="50004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학습환경 </a:t>
            </a:r>
            <a:r>
              <a:rPr lang="en-US" altLang="ko-KR" sz="4000">
                <a:latin typeface="Adobe 고딕 Std B" pitchFamily="34" charset="-127"/>
                <a:ea typeface="Adobe 고딕 Std B" pitchFamily="34" charset="-127"/>
              </a:rPr>
              <a:t>- </a:t>
            </a:r>
            <a:r>
              <a:rPr lang="ko-KR" altLang="en-US" sz="4000">
                <a:latin typeface="Adobe 고딕 Std B" pitchFamily="34" charset="-127"/>
                <a:ea typeface="Adobe 고딕 Std B" pitchFamily="34" charset="-127"/>
              </a:rPr>
              <a:t>에디터</a:t>
            </a:r>
            <a:endParaRPr lang="en-US" altLang="ko-KR" sz="40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21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21053</TotalTime>
  <Words>1945</Words>
  <Application>Microsoft Office PowerPoint</Application>
  <PresentationFormat>화면 슬라이드 쇼(16:9)</PresentationFormat>
  <Paragraphs>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Adobe 고딕 Std B</vt:lpstr>
      <vt:lpstr>나눔바른고딕 UltraLight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설치시 주의사항</dc:title>
  <dc:creator>Microsoft Corporation</dc:creator>
  <cp:lastModifiedBy>kdj</cp:lastModifiedBy>
  <cp:revision>3110</cp:revision>
  <dcterms:created xsi:type="dcterms:W3CDTF">2006-10-05T04:04:58Z</dcterms:created>
  <dcterms:modified xsi:type="dcterms:W3CDTF">2022-10-31T05:19:30Z</dcterms:modified>
</cp:coreProperties>
</file>