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0" r:id="rId3"/>
    <p:sldId id="279" r:id="rId4"/>
    <p:sldId id="271" r:id="rId5"/>
    <p:sldId id="274" r:id="rId6"/>
    <p:sldId id="280" r:id="rId7"/>
    <p:sldId id="275" r:id="rId8"/>
    <p:sldId id="278" r:id="rId9"/>
    <p:sldId id="282" r:id="rId10"/>
    <p:sldId id="281" r:id="rId11"/>
    <p:sldId id="269" r:id="rId12"/>
    <p:sldId id="260" r:id="rId13"/>
  </p:sldIdLst>
  <p:sldSz cx="12198350" cy="6858000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025">
          <p15:clr>
            <a:srgbClr val="A4A3A4"/>
          </p15:clr>
        </p15:guide>
        <p15:guide id="3" orient="horz" pos="571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4">
          <p15:clr>
            <a:srgbClr val="A4A3A4"/>
          </p15:clr>
        </p15:guide>
        <p15:guide id="6" pos="4532">
          <p15:clr>
            <a:srgbClr val="A4A3A4"/>
          </p15:clr>
        </p15:guide>
        <p15:guide id="7" pos="2864">
          <p15:clr>
            <a:srgbClr val="A4A3A4"/>
          </p15:clr>
        </p15:guide>
        <p15:guide id="8" pos="326">
          <p15:clr>
            <a:srgbClr val="A4A3A4"/>
          </p15:clr>
        </p15:guide>
        <p15:guide id="9" pos="475">
          <p15:clr>
            <a:srgbClr val="A4A3A4"/>
          </p15:clr>
        </p15:guide>
        <p15:guide id="10" pos="612">
          <p15:clr>
            <a:srgbClr val="A4A3A4"/>
          </p15:clr>
        </p15:guide>
        <p15:guide id="11" pos="5564">
          <p15:clr>
            <a:srgbClr val="A4A3A4"/>
          </p15:clr>
        </p15:guide>
        <p15:guide id="12" orient="horz" pos="3974">
          <p15:clr>
            <a:srgbClr val="A4A3A4"/>
          </p15:clr>
        </p15:guide>
        <p15:guide id="13" orient="horz" pos="345">
          <p15:clr>
            <a:srgbClr val="A4A3A4"/>
          </p15:clr>
        </p15:guide>
        <p15:guide id="14" pos="3841">
          <p15:clr>
            <a:srgbClr val="A4A3A4"/>
          </p15:clr>
        </p15:guide>
        <p15:guide id="15" pos="258">
          <p15:clr>
            <a:srgbClr val="A4A3A4"/>
          </p15:clr>
        </p15:guide>
        <p15:guide id="16" pos="7425">
          <p15:clr>
            <a:srgbClr val="A4A3A4"/>
          </p15:clr>
        </p15:guide>
        <p15:guide id="17" pos="53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6AD"/>
    <a:srgbClr val="1976FF"/>
    <a:srgbClr val="CC0000"/>
    <a:srgbClr val="000000"/>
    <a:srgbClr val="CCE4FC"/>
    <a:srgbClr val="969696"/>
    <a:srgbClr val="B2B2B2"/>
    <a:srgbClr val="5F5F5F"/>
    <a:srgbClr val="8080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6E67-072C-45A0-8CBC-019FAB74F5F4}" v="2" dt="2024-01-11T13:17:01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902" autoAdjust="0"/>
  </p:normalViewPr>
  <p:slideViewPr>
    <p:cSldViewPr snapToGrid="0">
      <p:cViewPr varScale="1">
        <p:scale>
          <a:sx n="114" d="100"/>
          <a:sy n="114" d="100"/>
        </p:scale>
        <p:origin x="468" y="-90"/>
      </p:cViewPr>
      <p:guideLst>
        <p:guide orient="horz" pos="163"/>
        <p:guide orient="horz" pos="1025"/>
        <p:guide orient="horz" pos="571"/>
        <p:guide orient="horz" pos="799"/>
        <p:guide pos="204"/>
        <p:guide pos="4532"/>
        <p:guide pos="2864"/>
        <p:guide pos="326"/>
        <p:guide pos="475"/>
        <p:guide pos="612"/>
        <p:guide pos="5564"/>
        <p:guide orient="horz" pos="3974"/>
        <p:guide orient="horz" pos="345"/>
        <p:guide pos="3841"/>
        <p:guide pos="258"/>
        <p:guide pos="7425"/>
        <p:guide pos="5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929" y="-994"/>
      </p:cViewPr>
      <p:guideLst>
        <p:guide orient="horz" pos="3225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clav Macha" userId="79246e91-214f-4701-912d-b748f123e4da" providerId="ADAL" clId="{F8856E67-072C-45A0-8CBC-019FAB74F5F4}"/>
    <pc:docChg chg="undo custSel modSld">
      <pc:chgData name="Vaclav Macha" userId="79246e91-214f-4701-912d-b748f123e4da" providerId="ADAL" clId="{F8856E67-072C-45A0-8CBC-019FAB74F5F4}" dt="2024-01-11T13:50:09.629" v="198" actId="1076"/>
      <pc:docMkLst>
        <pc:docMk/>
      </pc:docMkLst>
      <pc:sldChg chg="modSp mod">
        <pc:chgData name="Vaclav Macha" userId="79246e91-214f-4701-912d-b748f123e4da" providerId="ADAL" clId="{F8856E67-072C-45A0-8CBC-019FAB74F5F4}" dt="2024-01-11T13:39:49.021" v="197" actId="20577"/>
        <pc:sldMkLst>
          <pc:docMk/>
          <pc:sldMk cId="47265820" sldId="271"/>
        </pc:sldMkLst>
        <pc:spChg chg="mod">
          <ac:chgData name="Vaclav Macha" userId="79246e91-214f-4701-912d-b748f123e4da" providerId="ADAL" clId="{F8856E67-072C-45A0-8CBC-019FAB74F5F4}" dt="2024-01-11T13:39:49.021" v="197" actId="20577"/>
          <ac:spMkLst>
            <pc:docMk/>
            <pc:sldMk cId="47265820" sldId="271"/>
            <ac:spMk id="3" creationId="{D4DACF5A-499E-8D8C-DC40-BB44CEDB9864}"/>
          </ac:spMkLst>
        </pc:spChg>
      </pc:sldChg>
      <pc:sldChg chg="modSp mod">
        <pc:chgData name="Vaclav Macha" userId="79246e91-214f-4701-912d-b748f123e4da" providerId="ADAL" clId="{F8856E67-072C-45A0-8CBC-019FAB74F5F4}" dt="2024-01-11T13:50:09.629" v="198" actId="1076"/>
        <pc:sldMkLst>
          <pc:docMk/>
          <pc:sldMk cId="3256208029" sldId="274"/>
        </pc:sldMkLst>
        <pc:spChg chg="mod">
          <ac:chgData name="Vaclav Macha" userId="79246e91-214f-4701-912d-b748f123e4da" providerId="ADAL" clId="{F8856E67-072C-45A0-8CBC-019FAB74F5F4}" dt="2024-01-11T13:50:09.629" v="198" actId="1076"/>
          <ac:spMkLst>
            <pc:docMk/>
            <pc:sldMk cId="3256208029" sldId="274"/>
            <ac:spMk id="3" creationId="{D4DACF5A-499E-8D8C-DC40-BB44CEDB98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586872" y="9185623"/>
            <a:ext cx="3077543" cy="37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674" tIns="0" rIns="19674" bIns="0" anchor="b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05B2E8B-0B7C-4409-AD53-2D3E8F2A5808}" type="slidenum">
              <a:rPr lang="en-US" altLang="de-DE" sz="1000"/>
              <a:pPr algn="r">
                <a:defRPr/>
              </a:pPr>
              <a:t>‹#›</a:t>
            </a:fld>
            <a:endParaRPr lang="en-US" altLang="de-DE" sz="1000" dirty="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67853" y="540042"/>
            <a:ext cx="3084179" cy="34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674" tIns="0" rIns="19674" bIns="0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b="1" dirty="0">
                <a:cs typeface="Arial" charset="0"/>
              </a:rPr>
              <a:t>[Legal </a:t>
            </a:r>
            <a:r>
              <a:rPr lang="de-DE" altLang="de-DE" sz="1000" b="1" dirty="0" err="1">
                <a:cs typeface="Arial" charset="0"/>
              </a:rPr>
              <a:t>Entity</a:t>
            </a:r>
            <a:r>
              <a:rPr lang="de-DE" altLang="de-DE" sz="1000" b="1" dirty="0">
                <a:cs typeface="Arial" charset="0"/>
              </a:rPr>
              <a:t>] </a:t>
            </a:r>
            <a:r>
              <a:rPr lang="de-DE" altLang="de-DE" sz="1000" b="1" dirty="0">
                <a:cs typeface="Arial" charset="0"/>
                <a:sym typeface="Symbol" pitchFamily="18" charset="2"/>
              </a:rPr>
              <a:t>• [</a:t>
            </a:r>
            <a:r>
              <a:rPr lang="de-DE" altLang="de-DE" sz="1000" b="1" dirty="0" err="1">
                <a:cs typeface="Arial" charset="0"/>
                <a:sym typeface="Symbol" pitchFamily="18" charset="2"/>
              </a:rPr>
              <a:t>Presentation</a:t>
            </a:r>
            <a:r>
              <a:rPr lang="de-DE" altLang="de-DE" sz="1000" b="1" dirty="0">
                <a:cs typeface="Arial" charset="0"/>
                <a:sym typeface="Symbol" pitchFamily="18" charset="2"/>
              </a:rPr>
              <a:t> Topic]</a:t>
            </a:r>
          </a:p>
        </p:txBody>
      </p:sp>
    </p:spTree>
    <p:extLst>
      <p:ext uri="{BB962C8B-B14F-4D97-AF65-F5344CB8AC3E}">
        <p14:creationId xmlns:p14="http://schemas.microsoft.com/office/powerpoint/2010/main" val="156179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7150" y="814388"/>
            <a:ext cx="7281863" cy="4094162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dt" idx="1"/>
          </p:nvPr>
        </p:nvSpPr>
        <p:spPr bwMode="auto">
          <a:xfrm>
            <a:off x="3586871" y="222563"/>
            <a:ext cx="3253403" cy="34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74" tIns="0" rIns="19674" bIns="0" numCol="1" anchor="t" anchorCtr="0" compatLnSpc="1">
            <a:prstTxWarp prst="textNoShape">
              <a:avLst/>
            </a:prstTxWarp>
          </a:bodyPr>
          <a:lstStyle>
            <a:lvl1pPr algn="r" defTabSz="747104">
              <a:defRPr sz="1000" i="1"/>
            </a:lvl1pPr>
          </a:lstStyle>
          <a:p>
            <a:pPr>
              <a:defRPr/>
            </a:pPr>
            <a:fld id="{C3023190-724D-460B-9D46-C9460FF5FC81}" type="datetime4">
              <a:rPr lang="de-DE" altLang="de-DE"/>
              <a:pPr>
                <a:defRPr/>
              </a:pPr>
              <a:t>11. Januar 2024</a:t>
            </a:fld>
            <a:endParaRPr lang="en-US" altLang="de-DE" dirty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86871" y="9645477"/>
            <a:ext cx="3253403" cy="37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74" tIns="0" rIns="19674" bIns="0" numCol="1" anchor="b" anchorCtr="0" compatLnSpc="1">
            <a:prstTxWarp prst="textNoShape">
              <a:avLst/>
            </a:prstTxWarp>
          </a:bodyPr>
          <a:lstStyle>
            <a:lvl1pPr algn="r" defTabSz="747104">
              <a:defRPr sz="1000"/>
            </a:lvl1pPr>
          </a:lstStyle>
          <a:p>
            <a:pPr>
              <a:defRPr/>
            </a:pPr>
            <a:fld id="{744C2D65-8576-4B63-8D27-5D1E036622FB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3347" y="5130399"/>
            <a:ext cx="5717095" cy="45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0" tIns="44271" rIns="91820" bIns="442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/>
              <a:t>Klicken Sie, um die Formate des Vorlagentextes zu bearbeiten</a:t>
            </a:r>
          </a:p>
          <a:p>
            <a:pPr lvl="1"/>
            <a:r>
              <a:rPr lang="en-US" altLang="de-DE" noProof="0"/>
              <a:t>Zweite Ebene</a:t>
            </a:r>
          </a:p>
          <a:p>
            <a:pPr lvl="2"/>
            <a:r>
              <a:rPr lang="en-US" altLang="de-DE" noProof="0"/>
              <a:t>Dritte Ebene</a:t>
            </a:r>
          </a:p>
          <a:p>
            <a:pPr lvl="3"/>
            <a:r>
              <a:rPr lang="en-US" altLang="de-DE" noProof="0"/>
              <a:t>Vierte Ebene</a:t>
            </a:r>
          </a:p>
          <a:p>
            <a:pPr lvl="4"/>
            <a:r>
              <a:rPr lang="en-US" alt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96866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-2594281" y="-1"/>
            <a:ext cx="2257175" cy="6212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de-DE" sz="1100" b="1" u="none" dirty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altLang="de-DE" sz="1100" b="1" u="sng" dirty="0">
                <a:solidFill>
                  <a:schemeClr val="tx1"/>
                </a:solidFill>
              </a:rPr>
              <a:t>SPELLING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100" b="0" dirty="0">
                <a:solidFill>
                  <a:schemeClr val="tx1"/>
                </a:solidFill>
              </a:rPr>
              <a:t>Preferred</a:t>
            </a:r>
            <a:r>
              <a:rPr lang="en-US" altLang="de-DE" sz="1100" b="0" baseline="0" dirty="0">
                <a:solidFill>
                  <a:schemeClr val="tx1"/>
                </a:solidFill>
              </a:rPr>
              <a:t> language for all charts is English.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100" b="0" dirty="0">
                <a:solidFill>
                  <a:schemeClr val="tx1"/>
                </a:solidFill>
              </a:rPr>
              <a:t>TDK and EPCOS is always written</a:t>
            </a:r>
            <a:r>
              <a:rPr lang="en-US" altLang="de-DE" sz="1100" b="0" baseline="0" dirty="0">
                <a:solidFill>
                  <a:schemeClr val="tx1"/>
                </a:solidFill>
              </a:rPr>
              <a:t> </a:t>
            </a:r>
            <a:r>
              <a:rPr lang="en-US" altLang="de-DE" sz="1100" b="0" dirty="0">
                <a:solidFill>
                  <a:schemeClr val="tx1"/>
                </a:solidFill>
              </a:rPr>
              <a:t>in capital letters.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</a:pPr>
            <a:r>
              <a:rPr lang="en-US" altLang="de-DE" sz="1100" b="1" dirty="0">
                <a:solidFill>
                  <a:schemeClr val="tx1"/>
                </a:solidFill>
              </a:rPr>
              <a:t>Numerical formats	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No quotation marks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in numbers, e.g. 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2,222,000 instead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of  2”222’000.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Use numbers with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a comma up from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4 numbers, e.g. 1000,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but 50,000.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The decimal sign in English is a point,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e.g. 3.5.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Percentages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Use percent sign without a space, e.g. 50%.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Quantities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Add space between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number and unit, e.g.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20 V.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Headlines and chart contents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Capitalize only the first word.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Dimensions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 spaces between numbers and multiplication</a:t>
            </a:r>
            <a:r>
              <a:rPr lang="en-US" altLang="de-DE" sz="11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signs, </a:t>
            </a:r>
            <a:b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e.g. 2 x 3 x 4 mm³.</a:t>
            </a:r>
          </a:p>
          <a:p>
            <a:pPr marL="0" indent="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Animation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Wipe from left to right </a:t>
            </a:r>
            <a:b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 medium speed.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528402" y="9147"/>
            <a:ext cx="2257175" cy="5628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de-DE" sz="1100" b="1" u="none" dirty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  <a:endParaRPr lang="en-US" altLang="de-DE" sz="1100" b="1" u="none" noProof="0" dirty="0"/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u="sng" noProof="0" dirty="0"/>
              <a:t>TYPOGRAPHY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="1" noProof="0" dirty="0"/>
              <a:t>TDK Blue</a:t>
            </a:r>
            <a:br>
              <a:rPr lang="en-US" altLang="de-DE" sz="1100" b="1" noProof="0" dirty="0"/>
            </a:br>
            <a:r>
              <a:rPr lang="en-US" altLang="de-DE" sz="1100" b="0" baseline="0" noProof="0" dirty="0"/>
              <a:t>RGB 0/70/173.</a:t>
            </a:r>
          </a:p>
          <a:p>
            <a:pPr marL="92075" indent="-92075" defTabSz="0">
              <a:spcBef>
                <a:spcPts val="3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noProof="0" dirty="0"/>
              <a:t>Font and font sizes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Font color black.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Headline Arial bold,</a:t>
            </a:r>
            <a:r>
              <a:rPr lang="en-US" altLang="de-DE" sz="1100" baseline="0" noProof="0" dirty="0"/>
              <a:t> </a:t>
            </a:r>
            <a:br>
              <a:rPr lang="en-US" altLang="de-DE" sz="1100" baseline="0" noProof="0" dirty="0"/>
            </a:br>
            <a:r>
              <a:rPr lang="en-US" altLang="de-DE" sz="1100" baseline="0" noProof="0" dirty="0"/>
              <a:t>26 point, black.</a:t>
            </a:r>
            <a:endParaRPr lang="en-US" altLang="de-DE" sz="1100" noProof="0" dirty="0"/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Chart content</a:t>
            </a:r>
            <a:r>
              <a:rPr lang="en-US" altLang="de-DE" sz="1100" baseline="0" noProof="0" dirty="0"/>
              <a:t> </a:t>
            </a:r>
            <a:r>
              <a:rPr lang="en-US" altLang="de-DE" sz="1100" noProof="0" dirty="0"/>
              <a:t>Arial (Arial Narrow, if necessary), </a:t>
            </a:r>
            <a:br>
              <a:rPr lang="en-US" altLang="de-DE" sz="1100" noProof="0" dirty="0"/>
            </a:br>
            <a:r>
              <a:rPr lang="en-US" altLang="de-DE" sz="1100" noProof="0" dirty="0"/>
              <a:t>as a rule: 14 point, black.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Captions Arial Narrow, </a:t>
            </a:r>
            <a:br>
              <a:rPr lang="en-US" altLang="de-DE" sz="1100" noProof="0" dirty="0"/>
            </a:br>
            <a:r>
              <a:rPr lang="en-US" altLang="de-DE" sz="1100" noProof="0" dirty="0"/>
              <a:t>as a rule: 12 point, black</a:t>
            </a:r>
            <a:r>
              <a:rPr lang="en-US" altLang="de-DE" sz="1100" baseline="0" noProof="0" dirty="0"/>
              <a:t>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/>
              <a:t>Not more than 3 point </a:t>
            </a:r>
            <a:br>
              <a:rPr lang="en-US" altLang="de-DE" sz="1100" baseline="0" noProof="0" dirty="0"/>
            </a:br>
            <a:r>
              <a:rPr lang="en-US" altLang="de-DE" sz="1100" baseline="0" noProof="0" dirty="0"/>
              <a:t>sizes in one chart.</a:t>
            </a:r>
            <a:r>
              <a:rPr lang="en-US" altLang="de-DE" sz="1100" noProof="0" dirty="0"/>
              <a:t> </a:t>
            </a:r>
          </a:p>
          <a:p>
            <a:pPr marL="0" indent="0" defTabSz="0">
              <a:spcBef>
                <a:spcPts val="3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noProof="0" dirty="0"/>
              <a:t>Enumerations</a:t>
            </a:r>
            <a:endParaRPr lang="en-US" altLang="de-DE" sz="1100" noProof="0" dirty="0"/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First</a:t>
            </a:r>
            <a:r>
              <a:rPr lang="en-US" altLang="de-DE" sz="1100" baseline="0" noProof="0" dirty="0"/>
              <a:t> level </a:t>
            </a:r>
            <a:r>
              <a:rPr lang="en-US" altLang="de-DE" sz="1100" baseline="0" noProof="0" dirty="0">
                <a:solidFill>
                  <a:schemeClr val="accent6"/>
                </a:solidFill>
                <a:latin typeface="Arial"/>
                <a:cs typeface="Arial"/>
              </a:rPr>
              <a:t>●</a:t>
            </a:r>
            <a:r>
              <a:rPr lang="en-US" altLang="de-DE" sz="1100" baseline="0" noProof="0" dirty="0">
                <a:latin typeface="Arial"/>
                <a:cs typeface="Arial"/>
              </a:rPr>
              <a:t>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Black Circle</a:t>
            </a:r>
            <a:r>
              <a:rPr lang="en-US" altLang="de-DE" sz="1100" baseline="0" noProof="0" dirty="0">
                <a:latin typeface="Arial"/>
                <a:cs typeface="Arial"/>
              </a:rPr>
              <a:t>) orange RGB 247/150/70 or in the font color (black).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>
                <a:latin typeface="Arial"/>
                <a:cs typeface="Arial"/>
              </a:rPr>
              <a:t>Second level ¬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Not Sign</a:t>
            </a:r>
            <a:r>
              <a:rPr lang="en-US" altLang="de-DE" sz="1100" baseline="0" noProof="0" dirty="0">
                <a:latin typeface="Arial"/>
                <a:cs typeface="Arial"/>
              </a:rPr>
              <a:t>) in black.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>
                <a:latin typeface="Arial"/>
                <a:cs typeface="Arial"/>
              </a:rPr>
              <a:t>Third level ○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White Circle</a:t>
            </a:r>
            <a:r>
              <a:rPr lang="en-US" altLang="de-DE" sz="1100" baseline="0" noProof="0" dirty="0">
                <a:latin typeface="Arial"/>
                <a:cs typeface="Arial"/>
              </a:rPr>
              <a:t>) in black.</a:t>
            </a:r>
          </a:p>
          <a:p>
            <a:pPr marL="180000" marR="0" indent="-180000" algn="l" defTabSz="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tabLst>
                <a:tab pos="0" algn="l"/>
              </a:tabLst>
              <a:defRPr/>
            </a:pPr>
            <a:r>
              <a:rPr lang="en-US" altLang="de-DE" sz="1100" noProof="0" dirty="0"/>
              <a:t>100% of the font size.</a:t>
            </a:r>
          </a:p>
          <a:p>
            <a:pPr marL="0" indent="0" defTabSz="0">
              <a:spcBef>
                <a:spcPts val="300"/>
              </a:spcBef>
              <a:buClrTx/>
              <a:buFontTx/>
              <a:buNone/>
            </a:pPr>
            <a:r>
              <a:rPr lang="en-US" altLang="de-DE" sz="1100" b="1" noProof="0" dirty="0"/>
              <a:t>Bottom line </a:t>
            </a:r>
            <a:r>
              <a:rPr lang="en-US" altLang="de-DE" sz="1100" b="0" noProof="0" dirty="0"/>
              <a:t>(Master)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noProof="0" dirty="0"/>
              <a:t>Don’t forget to fill in the presentation</a:t>
            </a:r>
            <a:r>
              <a:rPr lang="en-US" altLang="de-DE" sz="1100" baseline="0" noProof="0" dirty="0"/>
              <a:t> </a:t>
            </a:r>
            <a:r>
              <a:rPr lang="en-US" altLang="de-DE" sz="1100" noProof="0" dirty="0"/>
              <a:t>topic (left side) 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noProof="0" dirty="0"/>
              <a:t>and the editors</a:t>
            </a:r>
            <a:r>
              <a:rPr lang="en-US" altLang="de-DE" sz="1100" baseline="0" noProof="0" dirty="0"/>
              <a:t> notes (right side).</a:t>
            </a:r>
          </a:p>
          <a:p>
            <a:pPr marL="0" indent="0" defTabSz="0">
              <a:spcBef>
                <a:spcPts val="300"/>
              </a:spcBef>
              <a:buClrTx/>
              <a:buFontTx/>
              <a:buNone/>
            </a:pPr>
            <a:r>
              <a:rPr lang="en-US" altLang="de-DE" sz="1100" b="1" baseline="0" noProof="0" dirty="0"/>
              <a:t>Colors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baseline="0" noProof="0" dirty="0"/>
              <a:t>Use the predefined design colors.</a:t>
            </a:r>
          </a:p>
        </p:txBody>
      </p:sp>
      <p:sp>
        <p:nvSpPr>
          <p:cNvPr id="31" name="Text Box 272"/>
          <p:cNvSpPr txBox="1">
            <a:spLocks noChangeArrowheads="1"/>
          </p:cNvSpPr>
          <p:nvPr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2" name="Text Box 278"/>
          <p:cNvSpPr txBox="1">
            <a:spLocks noChangeArrowheads="1"/>
          </p:cNvSpPr>
          <p:nvPr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33" name="Text Box 279"/>
          <p:cNvSpPr txBox="1">
            <a:spLocks noChangeArrowheads="1"/>
          </p:cNvSpPr>
          <p:nvPr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5" name="Text Box 281"/>
          <p:cNvSpPr txBox="1">
            <a:spLocks noChangeArrowheads="1"/>
          </p:cNvSpPr>
          <p:nvPr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6" name="Text Box 284"/>
          <p:cNvSpPr txBox="1">
            <a:spLocks noChangeArrowheads="1"/>
          </p:cNvSpPr>
          <p:nvPr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7" name="Text Box 285"/>
          <p:cNvSpPr txBox="1">
            <a:spLocks noChangeArrowheads="1"/>
          </p:cNvSpPr>
          <p:nvPr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38" name="Text Box 286"/>
          <p:cNvSpPr txBox="1">
            <a:spLocks noChangeArrowheads="1"/>
          </p:cNvSpPr>
          <p:nvPr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9" name="Text Box 291"/>
          <p:cNvSpPr txBox="1">
            <a:spLocks noChangeArrowheads="1"/>
          </p:cNvSpPr>
          <p:nvPr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42" name="Text Box 286"/>
          <p:cNvSpPr txBox="1">
            <a:spLocks noChangeArrowheads="1"/>
          </p:cNvSpPr>
          <p:nvPr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3" name="Text Box 291"/>
          <p:cNvSpPr txBox="1">
            <a:spLocks noChangeArrowheads="1"/>
          </p:cNvSpPr>
          <p:nvPr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09574" y="2198078"/>
            <a:ext cx="11377613" cy="1325929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1"/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3839918"/>
            <a:ext cx="11377613" cy="70277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600" baseline="0"/>
            </a:lvl1pPr>
          </a:lstStyle>
          <a:p>
            <a:pPr lvl="0"/>
            <a:r>
              <a:rPr lang="en-US" dirty="0"/>
              <a:t>Subtitle </a:t>
            </a:r>
            <a:r>
              <a:rPr lang="en-US" dirty="0" err="1"/>
              <a:t>Subtitle</a:t>
            </a:r>
            <a:r>
              <a:rPr lang="en-US" dirty="0"/>
              <a:t> </a:t>
            </a:r>
            <a:r>
              <a:rPr lang="en-US" dirty="0" err="1"/>
              <a:t>Subtitle</a:t>
            </a:r>
            <a:r>
              <a:rPr lang="en-US" dirty="0"/>
              <a:t> Subtitle</a:t>
            </a:r>
          </a:p>
        </p:txBody>
      </p:sp>
      <p:sp>
        <p:nvSpPr>
          <p:cNvPr id="24" name="Text Box 280"/>
          <p:cNvSpPr txBox="1">
            <a:spLocks noChangeArrowheads="1"/>
          </p:cNvSpPr>
          <p:nvPr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5" name="Text Box 280"/>
          <p:cNvSpPr txBox="1">
            <a:spLocks noChangeArrowheads="1"/>
          </p:cNvSpPr>
          <p:nvPr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1" name="Text Box 312"/>
          <p:cNvSpPr txBox="1">
            <a:spLocks noChangeArrowheads="1"/>
          </p:cNvSpPr>
          <p:nvPr/>
        </p:nvSpPr>
        <p:spPr bwMode="auto">
          <a:xfrm>
            <a:off x="409575" y="1118994"/>
            <a:ext cx="1753219" cy="2573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72000" tIns="36000" rIns="72000" bIns="36000" anchor="ctr" anchorCtr="1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de-DE" sz="1200" b="1" noProof="0" dirty="0">
                <a:solidFill>
                  <a:srgbClr val="FFFFFF"/>
                </a:solidFill>
              </a:rPr>
              <a:t>►</a:t>
            </a:r>
            <a:r>
              <a:rPr lang="en-US" altLang="de-DE" sz="1200" b="1" baseline="0" noProof="0" dirty="0">
                <a:solidFill>
                  <a:srgbClr val="FFFFFF"/>
                </a:solidFill>
              </a:rPr>
              <a:t> </a:t>
            </a:r>
            <a:r>
              <a:rPr lang="en-US" altLang="de-DE" sz="1200" b="1" noProof="0" dirty="0">
                <a:solidFill>
                  <a:srgbClr val="FFFFFF"/>
                </a:solidFill>
              </a:rPr>
              <a:t>strictly confidential</a:t>
            </a:r>
          </a:p>
        </p:txBody>
      </p:sp>
      <p:pic>
        <p:nvPicPr>
          <p:cNvPr id="20" name="Bild 19" descr="TDK_Attracting_Tomorrow_klein_with_clear_zone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4" y="900000"/>
            <a:ext cx="5742764" cy="566720"/>
          </a:xfrm>
          <a:prstGeom prst="rect">
            <a:avLst/>
          </a:prstGeom>
        </p:spPr>
      </p:pic>
      <p:sp>
        <p:nvSpPr>
          <p:cNvPr id="22" name="Rechteck 16">
            <a:extLst>
              <a:ext uri="{FF2B5EF4-FFF2-40B4-BE49-F238E27FC236}">
                <a16:creationId xmlns:a16="http://schemas.microsoft.com/office/drawing/2014/main" id="{F41AE0D9-F048-4F7D-8202-B3708EAF485B}"/>
              </a:ext>
            </a:extLst>
          </p:cNvPr>
          <p:cNvSpPr/>
          <p:nvPr userDrawn="1"/>
        </p:nvSpPr>
        <p:spPr>
          <a:xfrm>
            <a:off x="-2594281" y="-1"/>
            <a:ext cx="2257175" cy="6212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de-DE" sz="1100" b="1" u="none" dirty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altLang="de-DE" sz="1100" b="1" u="sng" dirty="0">
                <a:solidFill>
                  <a:schemeClr val="tx1"/>
                </a:solidFill>
              </a:rPr>
              <a:t>SPELLING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100" b="0" dirty="0">
                <a:solidFill>
                  <a:schemeClr val="tx1"/>
                </a:solidFill>
              </a:rPr>
              <a:t>Preferred</a:t>
            </a:r>
            <a:r>
              <a:rPr lang="en-US" altLang="de-DE" sz="1100" b="0" baseline="0" dirty="0">
                <a:solidFill>
                  <a:schemeClr val="tx1"/>
                </a:solidFill>
              </a:rPr>
              <a:t> language for all charts is English.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100" b="0" dirty="0">
                <a:solidFill>
                  <a:schemeClr val="tx1"/>
                </a:solidFill>
              </a:rPr>
              <a:t>TDK and EPCOS is always written</a:t>
            </a:r>
            <a:r>
              <a:rPr lang="en-US" altLang="de-DE" sz="1100" b="0" baseline="0" dirty="0">
                <a:solidFill>
                  <a:schemeClr val="tx1"/>
                </a:solidFill>
              </a:rPr>
              <a:t> </a:t>
            </a:r>
            <a:r>
              <a:rPr lang="en-US" altLang="de-DE" sz="1100" b="0" dirty="0">
                <a:solidFill>
                  <a:schemeClr val="tx1"/>
                </a:solidFill>
              </a:rPr>
              <a:t>in capital letters.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</a:pPr>
            <a:r>
              <a:rPr lang="en-US" altLang="de-DE" sz="1100" b="1" dirty="0">
                <a:solidFill>
                  <a:schemeClr val="tx1"/>
                </a:solidFill>
              </a:rPr>
              <a:t>Numerical formats	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No quotation marks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in numbers, e.g. 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2,222,000 instead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of  2”222’000.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Use numbers with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a comma up from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4 numbers, e.g. 1000,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but 50,000.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The decimal sign in English is a point,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e.g. 3.5.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Percentages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Use percent sign without a space, e.g. 50%.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Quantities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Add space between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number and unit, e.g. </a:t>
            </a:r>
            <a:br>
              <a:rPr lang="en-US" altLang="de-DE" sz="1100" dirty="0">
                <a:solidFill>
                  <a:schemeClr val="tx1"/>
                </a:solidFill>
              </a:rPr>
            </a:br>
            <a:r>
              <a:rPr lang="en-US" altLang="de-DE" sz="1100" dirty="0">
                <a:solidFill>
                  <a:schemeClr val="tx1"/>
                </a:solidFill>
              </a:rPr>
              <a:t>20 V.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Headlines and chart contents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dirty="0">
                <a:solidFill>
                  <a:schemeClr val="tx1"/>
                </a:solidFill>
              </a:rPr>
              <a:t>Capitalize only the first word.</a:t>
            </a:r>
          </a:p>
          <a:p>
            <a:pPr marL="0" indent="0" defTabSz="0">
              <a:spcBef>
                <a:spcPts val="3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dirty="0">
                <a:solidFill>
                  <a:schemeClr val="tx1"/>
                </a:solidFill>
              </a:rPr>
              <a:t>Dimensions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 spaces between numbers and multiplication</a:t>
            </a:r>
            <a:r>
              <a:rPr lang="en-US" altLang="de-DE" sz="11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signs, </a:t>
            </a:r>
            <a:b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e.g. 2 x 3 x 4 mm³.</a:t>
            </a:r>
          </a:p>
          <a:p>
            <a:pPr marL="0" indent="0" algn="l" defTabSz="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Animation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Wipe from left to right </a:t>
            </a:r>
            <a:b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1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 medium speed.</a:t>
            </a:r>
          </a:p>
        </p:txBody>
      </p:sp>
      <p:sp>
        <p:nvSpPr>
          <p:cNvPr id="23" name="Rechteck 17">
            <a:extLst>
              <a:ext uri="{FF2B5EF4-FFF2-40B4-BE49-F238E27FC236}">
                <a16:creationId xmlns:a16="http://schemas.microsoft.com/office/drawing/2014/main" id="{E45D20BE-C2BC-4136-A12B-B1649B54C33D}"/>
              </a:ext>
            </a:extLst>
          </p:cNvPr>
          <p:cNvSpPr/>
          <p:nvPr userDrawn="1"/>
        </p:nvSpPr>
        <p:spPr>
          <a:xfrm>
            <a:off x="12528402" y="9147"/>
            <a:ext cx="2257175" cy="5628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de-DE" sz="1100" b="1" u="none" dirty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  <a:endParaRPr lang="en-US" altLang="de-DE" sz="1100" b="1" u="none" noProof="0" dirty="0"/>
          </a:p>
          <a:p>
            <a:pPr defTabSz="0"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u="sng" noProof="0" dirty="0"/>
              <a:t>TYPOGRAPHY</a:t>
            </a:r>
          </a:p>
          <a:p>
            <a:pPr marL="180000" indent="-180000" defTabSz="0">
              <a:spcBef>
                <a:spcPts val="3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="1" noProof="0" dirty="0"/>
              <a:t>TDK Blue</a:t>
            </a:r>
            <a:br>
              <a:rPr lang="en-US" altLang="de-DE" sz="1100" b="1" noProof="0" dirty="0"/>
            </a:br>
            <a:r>
              <a:rPr lang="en-US" altLang="de-DE" sz="1100" b="0" baseline="0" noProof="0" dirty="0"/>
              <a:t>RGB 0/70/173.</a:t>
            </a:r>
          </a:p>
          <a:p>
            <a:pPr marL="92075" indent="-92075" defTabSz="0">
              <a:spcBef>
                <a:spcPts val="3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noProof="0" dirty="0"/>
              <a:t>Font and font sizes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Font color black.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Headline Arial bold,</a:t>
            </a:r>
            <a:r>
              <a:rPr lang="en-US" altLang="de-DE" sz="1100" baseline="0" noProof="0" dirty="0"/>
              <a:t> </a:t>
            </a:r>
            <a:br>
              <a:rPr lang="en-US" altLang="de-DE" sz="1100" baseline="0" noProof="0" dirty="0"/>
            </a:br>
            <a:r>
              <a:rPr lang="en-US" altLang="de-DE" sz="1100" baseline="0" noProof="0" dirty="0"/>
              <a:t>26 point, black.</a:t>
            </a:r>
            <a:endParaRPr lang="en-US" altLang="de-DE" sz="1100" noProof="0" dirty="0"/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Chart content</a:t>
            </a:r>
            <a:r>
              <a:rPr lang="en-US" altLang="de-DE" sz="1100" baseline="0" noProof="0" dirty="0"/>
              <a:t> </a:t>
            </a:r>
            <a:r>
              <a:rPr lang="en-US" altLang="de-DE" sz="1100" noProof="0" dirty="0"/>
              <a:t>Arial (Arial Narrow, if necessary), </a:t>
            </a:r>
            <a:br>
              <a:rPr lang="en-US" altLang="de-DE" sz="1100" noProof="0" dirty="0"/>
            </a:br>
            <a:r>
              <a:rPr lang="en-US" altLang="de-DE" sz="1100" noProof="0" dirty="0"/>
              <a:t>as a rule: 14 point, black.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Captions Arial Narrow, </a:t>
            </a:r>
            <a:br>
              <a:rPr lang="en-US" altLang="de-DE" sz="1100" noProof="0" dirty="0"/>
            </a:br>
            <a:r>
              <a:rPr lang="en-US" altLang="de-DE" sz="1100" noProof="0" dirty="0"/>
              <a:t>as a rule: 12 point, black</a:t>
            </a:r>
            <a:r>
              <a:rPr lang="en-US" altLang="de-DE" sz="1100" baseline="0" noProof="0" dirty="0"/>
              <a:t>.</a:t>
            </a:r>
          </a:p>
          <a:p>
            <a:pPr marL="180975" indent="-180975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/>
              <a:t>Not more than 3 point </a:t>
            </a:r>
            <a:br>
              <a:rPr lang="en-US" altLang="de-DE" sz="1100" baseline="0" noProof="0" dirty="0"/>
            </a:br>
            <a:r>
              <a:rPr lang="en-US" altLang="de-DE" sz="1100" baseline="0" noProof="0" dirty="0"/>
              <a:t>sizes in one chart.</a:t>
            </a:r>
            <a:r>
              <a:rPr lang="en-US" altLang="de-DE" sz="1100" noProof="0" dirty="0"/>
              <a:t> </a:t>
            </a:r>
          </a:p>
          <a:p>
            <a:pPr marL="0" indent="0" defTabSz="0">
              <a:spcBef>
                <a:spcPts val="3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100" b="1" noProof="0" dirty="0"/>
              <a:t>Enumerations</a:t>
            </a:r>
            <a:endParaRPr lang="en-US" altLang="de-DE" sz="1100" noProof="0" dirty="0"/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noProof="0" dirty="0"/>
              <a:t>First</a:t>
            </a:r>
            <a:r>
              <a:rPr lang="en-US" altLang="de-DE" sz="1100" baseline="0" noProof="0" dirty="0"/>
              <a:t> level </a:t>
            </a:r>
            <a:r>
              <a:rPr lang="en-US" altLang="de-DE" sz="1100" baseline="0" noProof="0" dirty="0">
                <a:solidFill>
                  <a:schemeClr val="accent6"/>
                </a:solidFill>
                <a:latin typeface="Arial"/>
                <a:cs typeface="Arial"/>
              </a:rPr>
              <a:t>●</a:t>
            </a:r>
            <a:r>
              <a:rPr lang="en-US" altLang="de-DE" sz="1100" baseline="0" noProof="0" dirty="0">
                <a:latin typeface="Arial"/>
                <a:cs typeface="Arial"/>
              </a:rPr>
              <a:t>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Black Circle</a:t>
            </a:r>
            <a:r>
              <a:rPr lang="en-US" altLang="de-DE" sz="1100" baseline="0" noProof="0" dirty="0">
                <a:latin typeface="Arial"/>
                <a:cs typeface="Arial"/>
              </a:rPr>
              <a:t>) orange RGB 247/150/70 or in the font color (black).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>
                <a:latin typeface="Arial"/>
                <a:cs typeface="Arial"/>
              </a:rPr>
              <a:t>Second level ¬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Not Sign</a:t>
            </a:r>
            <a:r>
              <a:rPr lang="en-US" altLang="de-DE" sz="1100" baseline="0" noProof="0" dirty="0">
                <a:latin typeface="Arial"/>
                <a:cs typeface="Arial"/>
              </a:rPr>
              <a:t>) in black.</a:t>
            </a:r>
          </a:p>
          <a:p>
            <a:pPr marL="180000" indent="-180000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100" baseline="0" noProof="0" dirty="0">
                <a:latin typeface="Arial"/>
                <a:cs typeface="Arial"/>
              </a:rPr>
              <a:t>Third level ○ (</a:t>
            </a:r>
            <a:r>
              <a:rPr lang="en-US" altLang="de-DE" sz="1100" i="1" baseline="0" noProof="0" dirty="0">
                <a:latin typeface="Arial"/>
                <a:cs typeface="Arial"/>
              </a:rPr>
              <a:t>Normal Text</a:t>
            </a:r>
            <a:r>
              <a:rPr lang="en-US" altLang="de-DE" sz="1100" baseline="0" noProof="0" dirty="0">
                <a:latin typeface="Arial"/>
                <a:cs typeface="Arial"/>
              </a:rPr>
              <a:t>, symbol </a:t>
            </a:r>
            <a:r>
              <a:rPr lang="en-US" altLang="de-DE" sz="1100" i="1" baseline="0" noProof="0" dirty="0">
                <a:latin typeface="Arial"/>
                <a:cs typeface="Arial"/>
              </a:rPr>
              <a:t>White Circle</a:t>
            </a:r>
            <a:r>
              <a:rPr lang="en-US" altLang="de-DE" sz="1100" baseline="0" noProof="0" dirty="0">
                <a:latin typeface="Arial"/>
                <a:cs typeface="Arial"/>
              </a:rPr>
              <a:t>) in black.</a:t>
            </a:r>
          </a:p>
          <a:p>
            <a:pPr marL="180000" marR="0" indent="-180000" algn="l" defTabSz="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tabLst>
                <a:tab pos="0" algn="l"/>
              </a:tabLst>
              <a:defRPr/>
            </a:pPr>
            <a:r>
              <a:rPr lang="en-US" altLang="de-DE" sz="1100" noProof="0" dirty="0"/>
              <a:t>100% of the font size.</a:t>
            </a:r>
          </a:p>
          <a:p>
            <a:pPr marL="0" indent="0" defTabSz="0">
              <a:spcBef>
                <a:spcPts val="300"/>
              </a:spcBef>
              <a:buClrTx/>
              <a:buFontTx/>
              <a:buNone/>
            </a:pPr>
            <a:r>
              <a:rPr lang="en-US" altLang="de-DE" sz="1100" b="1" noProof="0" dirty="0"/>
              <a:t>Bottom line </a:t>
            </a:r>
            <a:r>
              <a:rPr lang="en-US" altLang="de-DE" sz="1100" b="0" noProof="0" dirty="0"/>
              <a:t>(Master)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noProof="0" dirty="0"/>
              <a:t>Don’t forget to fill in the presentation</a:t>
            </a:r>
            <a:r>
              <a:rPr lang="en-US" altLang="de-DE" sz="1100" baseline="0" noProof="0" dirty="0"/>
              <a:t> </a:t>
            </a:r>
            <a:r>
              <a:rPr lang="en-US" altLang="de-DE" sz="1100" noProof="0" dirty="0"/>
              <a:t>topic (left side) 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noProof="0" dirty="0"/>
              <a:t>and the editors</a:t>
            </a:r>
            <a:r>
              <a:rPr lang="en-US" altLang="de-DE" sz="1100" baseline="0" noProof="0" dirty="0"/>
              <a:t> notes (right side).</a:t>
            </a:r>
          </a:p>
          <a:p>
            <a:pPr marL="0" indent="0" defTabSz="0">
              <a:spcBef>
                <a:spcPts val="300"/>
              </a:spcBef>
              <a:buClrTx/>
              <a:buFontTx/>
              <a:buNone/>
            </a:pPr>
            <a:r>
              <a:rPr lang="en-US" altLang="de-DE" sz="1100" b="1" baseline="0" noProof="0" dirty="0"/>
              <a:t>Colors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100" baseline="0" noProof="0" dirty="0"/>
              <a:t>Use the predefined design colors.</a:t>
            </a:r>
          </a:p>
        </p:txBody>
      </p:sp>
      <p:sp>
        <p:nvSpPr>
          <p:cNvPr id="26" name="Text Box 272">
            <a:extLst>
              <a:ext uri="{FF2B5EF4-FFF2-40B4-BE49-F238E27FC236}">
                <a16:creationId xmlns:a16="http://schemas.microsoft.com/office/drawing/2014/main" id="{CDAA2ACB-01A6-4A06-97B5-BEF046294A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7" name="Text Box 278">
            <a:extLst>
              <a:ext uri="{FF2B5EF4-FFF2-40B4-BE49-F238E27FC236}">
                <a16:creationId xmlns:a16="http://schemas.microsoft.com/office/drawing/2014/main" id="{65F0C78F-43B6-4134-8EC2-ACEB42EDD8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8" name="Text Box 279">
            <a:extLst>
              <a:ext uri="{FF2B5EF4-FFF2-40B4-BE49-F238E27FC236}">
                <a16:creationId xmlns:a16="http://schemas.microsoft.com/office/drawing/2014/main" id="{D513A4F9-F816-4D74-8481-853D7C535F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9" name="Text Box 281">
            <a:extLst>
              <a:ext uri="{FF2B5EF4-FFF2-40B4-BE49-F238E27FC236}">
                <a16:creationId xmlns:a16="http://schemas.microsoft.com/office/drawing/2014/main" id="{1D068C48-7194-4837-9A95-9F877CAD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0" name="Text Box 284">
            <a:extLst>
              <a:ext uri="{FF2B5EF4-FFF2-40B4-BE49-F238E27FC236}">
                <a16:creationId xmlns:a16="http://schemas.microsoft.com/office/drawing/2014/main" id="{03695860-2EA1-4B45-8B00-4E5EBBD6BB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4" name="Text Box 285">
            <a:extLst>
              <a:ext uri="{FF2B5EF4-FFF2-40B4-BE49-F238E27FC236}">
                <a16:creationId xmlns:a16="http://schemas.microsoft.com/office/drawing/2014/main" id="{D576E573-20AC-49E5-8471-581C9FD321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40" name="Text Box 286">
            <a:extLst>
              <a:ext uri="{FF2B5EF4-FFF2-40B4-BE49-F238E27FC236}">
                <a16:creationId xmlns:a16="http://schemas.microsoft.com/office/drawing/2014/main" id="{EAB60433-577F-48B3-8037-3E921A3C47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1" name="Text Box 291">
            <a:extLst>
              <a:ext uri="{FF2B5EF4-FFF2-40B4-BE49-F238E27FC236}">
                <a16:creationId xmlns:a16="http://schemas.microsoft.com/office/drawing/2014/main" id="{F86D7EA1-3CA3-4AA4-A810-03567B9D2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44" name="Text Box 286">
            <a:extLst>
              <a:ext uri="{FF2B5EF4-FFF2-40B4-BE49-F238E27FC236}">
                <a16:creationId xmlns:a16="http://schemas.microsoft.com/office/drawing/2014/main" id="{FDFD5DAC-1FC1-4FD9-81CD-D0CF4FC76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5" name="Text Box 291">
            <a:extLst>
              <a:ext uri="{FF2B5EF4-FFF2-40B4-BE49-F238E27FC236}">
                <a16:creationId xmlns:a16="http://schemas.microsoft.com/office/drawing/2014/main" id="{08227857-DF3C-4214-8155-5D0BCF4FB0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46" name="Text Box 280">
            <a:extLst>
              <a:ext uri="{FF2B5EF4-FFF2-40B4-BE49-F238E27FC236}">
                <a16:creationId xmlns:a16="http://schemas.microsoft.com/office/drawing/2014/main" id="{7BEF30D0-8A4F-4DF2-8255-EA863BA0B8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8" name="Text Box 280">
            <a:extLst>
              <a:ext uri="{FF2B5EF4-FFF2-40B4-BE49-F238E27FC236}">
                <a16:creationId xmlns:a16="http://schemas.microsoft.com/office/drawing/2014/main" id="{C20AA6D9-8CF2-4D2F-A5B9-5640621008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8700E1E2-72AD-44A8-833C-D5AE4DAB6D0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23262" y="5154654"/>
            <a:ext cx="3463925" cy="1268412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1600"/>
            </a:lvl1pPr>
          </a:lstStyle>
          <a:p>
            <a:pPr lvl="0" algn="r">
              <a:tabLst>
                <a:tab pos="3314700" algn="l"/>
                <a:tab pos="3857625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Click to edit Master text styles</a:t>
            </a:r>
          </a:p>
          <a:p>
            <a:pPr lvl="1" algn="r">
              <a:tabLst>
                <a:tab pos="3314700" algn="l"/>
                <a:tab pos="3857625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Second level</a:t>
            </a:r>
          </a:p>
          <a:p>
            <a:pPr lvl="2" algn="r">
              <a:tabLst>
                <a:tab pos="3314700" algn="l"/>
                <a:tab pos="3857625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Third level</a:t>
            </a:r>
          </a:p>
          <a:p>
            <a:pPr lvl="3" algn="r">
              <a:tabLst>
                <a:tab pos="3314700" algn="l"/>
                <a:tab pos="3857625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Fourth level</a:t>
            </a:r>
          </a:p>
        </p:txBody>
      </p:sp>
      <p:pic>
        <p:nvPicPr>
          <p:cNvPr id="52" name="Grafik 5">
            <a:extLst>
              <a:ext uri="{FF2B5EF4-FFF2-40B4-BE49-F238E27FC236}">
                <a16:creationId xmlns:a16="http://schemas.microsoft.com/office/drawing/2014/main" id="{FA4A03A4-CB89-4560-8EB2-1C7EBD3C6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3708" y="2241141"/>
            <a:ext cx="2393479" cy="23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100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09575" y="208284"/>
            <a:ext cx="7699049" cy="80021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Headline 2 (additional in case of second line)</a:t>
            </a:r>
            <a:br>
              <a:rPr lang="en-US" dirty="0"/>
            </a:br>
            <a:r>
              <a:rPr lang="en-US" dirty="0"/>
              <a:t>Headline 1 (in case of one line only)</a:t>
            </a:r>
            <a:endParaRPr lang="en-US" noProof="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C6B6C11-36F0-4639-AEE8-6949E9F76F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68413"/>
            <a:ext cx="11376025" cy="5040312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/>
            </a:lvl1pPr>
            <a:lvl2pPr>
              <a:buClr>
                <a:schemeClr val="accent6">
                  <a:lumMod val="75000"/>
                </a:schemeClr>
              </a:buCl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1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9492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72"/>
          <p:cNvSpPr txBox="1">
            <a:spLocks noChangeArrowheads="1"/>
          </p:cNvSpPr>
          <p:nvPr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9" name="Text Box 278"/>
          <p:cNvSpPr txBox="1">
            <a:spLocks noChangeArrowheads="1"/>
          </p:cNvSpPr>
          <p:nvPr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0" name="Text Box 279"/>
          <p:cNvSpPr txBox="1">
            <a:spLocks noChangeArrowheads="1"/>
          </p:cNvSpPr>
          <p:nvPr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2" name="Text Box 281"/>
          <p:cNvSpPr txBox="1">
            <a:spLocks noChangeArrowheads="1"/>
          </p:cNvSpPr>
          <p:nvPr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3" name="Text Box 284"/>
          <p:cNvSpPr txBox="1">
            <a:spLocks noChangeArrowheads="1"/>
          </p:cNvSpPr>
          <p:nvPr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4" name="Text Box 285"/>
          <p:cNvSpPr txBox="1">
            <a:spLocks noChangeArrowheads="1"/>
          </p:cNvSpPr>
          <p:nvPr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6" name="Text Box 286"/>
          <p:cNvSpPr txBox="1">
            <a:spLocks noChangeArrowheads="1"/>
          </p:cNvSpPr>
          <p:nvPr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9" name="Text Box 291"/>
          <p:cNvSpPr txBox="1">
            <a:spLocks noChangeArrowheads="1"/>
          </p:cNvSpPr>
          <p:nvPr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3" name="Text Box 280"/>
          <p:cNvSpPr txBox="1">
            <a:spLocks noChangeArrowheads="1"/>
          </p:cNvSpPr>
          <p:nvPr/>
        </p:nvSpPr>
        <p:spPr bwMode="auto">
          <a:xfrm>
            <a:off x="-258744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5" name="Text Box 286"/>
          <p:cNvSpPr txBox="1">
            <a:spLocks noChangeArrowheads="1"/>
          </p:cNvSpPr>
          <p:nvPr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6" name="Text Box 291"/>
          <p:cNvSpPr txBox="1">
            <a:spLocks noChangeArrowheads="1"/>
          </p:cNvSpPr>
          <p:nvPr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7" name="Text Box 280"/>
          <p:cNvSpPr txBox="1">
            <a:spLocks noChangeArrowheads="1"/>
          </p:cNvSpPr>
          <p:nvPr/>
        </p:nvSpPr>
        <p:spPr bwMode="auto">
          <a:xfrm>
            <a:off x="12275435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409576" y="6123785"/>
            <a:ext cx="113776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sz="1400" b="1" noProof="0" dirty="0"/>
              <a:t>industry40.tdk-electronics.biz</a:t>
            </a:r>
            <a:endParaRPr lang="de-DE" altLang="de-DE" sz="1400" b="1" noProof="0" dirty="0">
              <a:sym typeface="Symbol" pitchFamily="18" charset="2"/>
            </a:endParaRPr>
          </a:p>
        </p:txBody>
      </p:sp>
      <p:sp>
        <p:nvSpPr>
          <p:cNvPr id="21" name="Text Box 272">
            <a:extLst>
              <a:ext uri="{FF2B5EF4-FFF2-40B4-BE49-F238E27FC236}">
                <a16:creationId xmlns:a16="http://schemas.microsoft.com/office/drawing/2014/main" id="{B36526A1-3558-4674-9043-50F7377E83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5" name="Text Box 278">
            <a:extLst>
              <a:ext uri="{FF2B5EF4-FFF2-40B4-BE49-F238E27FC236}">
                <a16:creationId xmlns:a16="http://schemas.microsoft.com/office/drawing/2014/main" id="{58F0313F-C046-4C67-B576-B022D2D5A2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7" name="Text Box 279">
            <a:extLst>
              <a:ext uri="{FF2B5EF4-FFF2-40B4-BE49-F238E27FC236}">
                <a16:creationId xmlns:a16="http://schemas.microsoft.com/office/drawing/2014/main" id="{F1F00897-C43E-47AA-825E-2FC7B3F15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8" name="Text Box 281">
            <a:extLst>
              <a:ext uri="{FF2B5EF4-FFF2-40B4-BE49-F238E27FC236}">
                <a16:creationId xmlns:a16="http://schemas.microsoft.com/office/drawing/2014/main" id="{80E4CCA1-FBA8-4B13-A2AF-B489BDE600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0" name="Text Box 284">
            <a:extLst>
              <a:ext uri="{FF2B5EF4-FFF2-40B4-BE49-F238E27FC236}">
                <a16:creationId xmlns:a16="http://schemas.microsoft.com/office/drawing/2014/main" id="{08790181-79A2-4447-815D-A1CF3E40F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1" name="Text Box 285">
            <a:extLst>
              <a:ext uri="{FF2B5EF4-FFF2-40B4-BE49-F238E27FC236}">
                <a16:creationId xmlns:a16="http://schemas.microsoft.com/office/drawing/2014/main" id="{FA5A3BEF-9CD2-4FC5-827F-D05AA4F0D0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EF081FA4-1CE4-4175-A353-767EC8F37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4" name="Text Box 291">
            <a:extLst>
              <a:ext uri="{FF2B5EF4-FFF2-40B4-BE49-F238E27FC236}">
                <a16:creationId xmlns:a16="http://schemas.microsoft.com/office/drawing/2014/main" id="{9E6F1701-B600-4A99-A08F-024174373A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8" name="Text Box 280">
            <a:extLst>
              <a:ext uri="{FF2B5EF4-FFF2-40B4-BE49-F238E27FC236}">
                <a16:creationId xmlns:a16="http://schemas.microsoft.com/office/drawing/2014/main" id="{802EDE6A-724E-4C36-9187-79F2C95FC3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9" name="Text Box 286">
            <a:extLst>
              <a:ext uri="{FF2B5EF4-FFF2-40B4-BE49-F238E27FC236}">
                <a16:creationId xmlns:a16="http://schemas.microsoft.com/office/drawing/2014/main" id="{529F0A62-5DD5-4AD4-A648-E2F1C9B592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0" name="Text Box 291">
            <a:extLst>
              <a:ext uri="{FF2B5EF4-FFF2-40B4-BE49-F238E27FC236}">
                <a16:creationId xmlns:a16="http://schemas.microsoft.com/office/drawing/2014/main" id="{42C418A8-5F30-4796-93AC-C93868BB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41" name="Text Box 280">
            <a:extLst>
              <a:ext uri="{FF2B5EF4-FFF2-40B4-BE49-F238E27FC236}">
                <a16:creationId xmlns:a16="http://schemas.microsoft.com/office/drawing/2014/main" id="{F92CEFB5-89C8-4F44-A3A4-354251F2C4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995B1A0B-17BE-456E-9820-D69427AC1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5908341"/>
            <a:ext cx="113776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cs-CZ" altLang="de-DE" sz="1400" b="1" noProof="0" dirty="0"/>
              <a:t>www.tdk.com</a:t>
            </a:r>
            <a:endParaRPr lang="de-DE" altLang="de-DE" sz="1400" b="1" noProof="0" dirty="0">
              <a:sym typeface="Symbol" pitchFamily="18" charset="2"/>
            </a:endParaRP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B775CB4E-6497-4918-AB8A-97D6453E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7415" y="2848229"/>
            <a:ext cx="9825486" cy="43088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lang="en-US" noProof="0" dirty="0"/>
              <a:t>Thank you for your attention!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942621C6-9AFB-4541-839F-C5FF79C69974}"/>
              </a:ext>
            </a:extLst>
          </p:cNvPr>
          <p:cNvSpPr txBox="1">
            <a:spLocks/>
          </p:cNvSpPr>
          <p:nvPr userDrawn="1"/>
        </p:nvSpPr>
        <p:spPr>
          <a:xfrm>
            <a:off x="1185639" y="3576137"/>
            <a:ext cx="9825486" cy="3077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algn="ctr" defTabSz="71755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defTabSz="7175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2000" kern="0" dirty="0">
                <a:solidFill>
                  <a:srgbClr val="0046AD"/>
                </a:solidFill>
              </a:rPr>
              <a:t>vaclav.macha@tdk.com</a:t>
            </a:r>
          </a:p>
        </p:txBody>
      </p:sp>
    </p:spTree>
    <p:extLst>
      <p:ext uri="{BB962C8B-B14F-4D97-AF65-F5344CB8AC3E}">
        <p14:creationId xmlns:p14="http://schemas.microsoft.com/office/powerpoint/2010/main" val="233052685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72"/>
          <p:cNvSpPr txBox="1">
            <a:spLocks noChangeArrowheads="1"/>
          </p:cNvSpPr>
          <p:nvPr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9" name="Text Box 278"/>
          <p:cNvSpPr txBox="1">
            <a:spLocks noChangeArrowheads="1"/>
          </p:cNvSpPr>
          <p:nvPr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0" name="Text Box 279"/>
          <p:cNvSpPr txBox="1">
            <a:spLocks noChangeArrowheads="1"/>
          </p:cNvSpPr>
          <p:nvPr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2" name="Text Box 281"/>
          <p:cNvSpPr txBox="1">
            <a:spLocks noChangeArrowheads="1"/>
          </p:cNvSpPr>
          <p:nvPr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3" name="Text Box 284"/>
          <p:cNvSpPr txBox="1">
            <a:spLocks noChangeArrowheads="1"/>
          </p:cNvSpPr>
          <p:nvPr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4" name="Text Box 285"/>
          <p:cNvSpPr txBox="1">
            <a:spLocks noChangeArrowheads="1"/>
          </p:cNvSpPr>
          <p:nvPr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6" name="Text Box 286"/>
          <p:cNvSpPr txBox="1">
            <a:spLocks noChangeArrowheads="1"/>
          </p:cNvSpPr>
          <p:nvPr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9" name="Text Box 291"/>
          <p:cNvSpPr txBox="1">
            <a:spLocks noChangeArrowheads="1"/>
          </p:cNvSpPr>
          <p:nvPr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3" name="Text Box 280"/>
          <p:cNvSpPr txBox="1">
            <a:spLocks noChangeArrowheads="1"/>
          </p:cNvSpPr>
          <p:nvPr/>
        </p:nvSpPr>
        <p:spPr bwMode="auto">
          <a:xfrm>
            <a:off x="-258744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5" name="Text Box 286"/>
          <p:cNvSpPr txBox="1">
            <a:spLocks noChangeArrowheads="1"/>
          </p:cNvSpPr>
          <p:nvPr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6" name="Text Box 291"/>
          <p:cNvSpPr txBox="1">
            <a:spLocks noChangeArrowheads="1"/>
          </p:cNvSpPr>
          <p:nvPr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7" name="Text Box 280"/>
          <p:cNvSpPr txBox="1">
            <a:spLocks noChangeArrowheads="1"/>
          </p:cNvSpPr>
          <p:nvPr/>
        </p:nvSpPr>
        <p:spPr bwMode="auto">
          <a:xfrm>
            <a:off x="12275435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pic>
        <p:nvPicPr>
          <p:cNvPr id="16" name="Picture 7" descr="TDK CI Mark_blue_RGB_high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00" y="2880000"/>
            <a:ext cx="2680247" cy="62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409576" y="6123785"/>
            <a:ext cx="113776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sz="1400" b="1" noProof="0" dirty="0"/>
              <a:t>industry40.tdk-electronics.biz</a:t>
            </a:r>
            <a:endParaRPr lang="de-DE" altLang="de-DE" sz="1400" b="1" noProof="0" dirty="0">
              <a:sym typeface="Symbol" pitchFamily="18" charset="2"/>
            </a:endParaRPr>
          </a:p>
        </p:txBody>
      </p:sp>
      <p:sp>
        <p:nvSpPr>
          <p:cNvPr id="21" name="Text Box 272">
            <a:extLst>
              <a:ext uri="{FF2B5EF4-FFF2-40B4-BE49-F238E27FC236}">
                <a16:creationId xmlns:a16="http://schemas.microsoft.com/office/drawing/2014/main" id="{B36526A1-3558-4674-9043-50F7377E83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5" name="Text Box 278">
            <a:extLst>
              <a:ext uri="{FF2B5EF4-FFF2-40B4-BE49-F238E27FC236}">
                <a16:creationId xmlns:a16="http://schemas.microsoft.com/office/drawing/2014/main" id="{58F0313F-C046-4C67-B576-B022D2D5A2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7" name="Text Box 279">
            <a:extLst>
              <a:ext uri="{FF2B5EF4-FFF2-40B4-BE49-F238E27FC236}">
                <a16:creationId xmlns:a16="http://schemas.microsoft.com/office/drawing/2014/main" id="{F1F00897-C43E-47AA-825E-2FC7B3F15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8" name="Text Box 281">
            <a:extLst>
              <a:ext uri="{FF2B5EF4-FFF2-40B4-BE49-F238E27FC236}">
                <a16:creationId xmlns:a16="http://schemas.microsoft.com/office/drawing/2014/main" id="{80E4CCA1-FBA8-4B13-A2AF-B489BDE600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0" name="Text Box 284">
            <a:extLst>
              <a:ext uri="{FF2B5EF4-FFF2-40B4-BE49-F238E27FC236}">
                <a16:creationId xmlns:a16="http://schemas.microsoft.com/office/drawing/2014/main" id="{08790181-79A2-4447-815D-A1CF3E40F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1" name="Text Box 285">
            <a:extLst>
              <a:ext uri="{FF2B5EF4-FFF2-40B4-BE49-F238E27FC236}">
                <a16:creationId xmlns:a16="http://schemas.microsoft.com/office/drawing/2014/main" id="{FA5A3BEF-9CD2-4FC5-827F-D05AA4F0D0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EF081FA4-1CE4-4175-A353-767EC8F37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4" name="Text Box 291">
            <a:extLst>
              <a:ext uri="{FF2B5EF4-FFF2-40B4-BE49-F238E27FC236}">
                <a16:creationId xmlns:a16="http://schemas.microsoft.com/office/drawing/2014/main" id="{9E6F1701-B600-4A99-A08F-024174373A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8" name="Text Box 280">
            <a:extLst>
              <a:ext uri="{FF2B5EF4-FFF2-40B4-BE49-F238E27FC236}">
                <a16:creationId xmlns:a16="http://schemas.microsoft.com/office/drawing/2014/main" id="{802EDE6A-724E-4C36-9187-79F2C95FC3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9" name="Text Box 286">
            <a:extLst>
              <a:ext uri="{FF2B5EF4-FFF2-40B4-BE49-F238E27FC236}">
                <a16:creationId xmlns:a16="http://schemas.microsoft.com/office/drawing/2014/main" id="{529F0A62-5DD5-4AD4-A648-E2F1C9B592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0" name="Text Box 291">
            <a:extLst>
              <a:ext uri="{FF2B5EF4-FFF2-40B4-BE49-F238E27FC236}">
                <a16:creationId xmlns:a16="http://schemas.microsoft.com/office/drawing/2014/main" id="{42C418A8-5F30-4796-93AC-C93868BB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41" name="Text Box 280">
            <a:extLst>
              <a:ext uri="{FF2B5EF4-FFF2-40B4-BE49-F238E27FC236}">
                <a16:creationId xmlns:a16="http://schemas.microsoft.com/office/drawing/2014/main" id="{F92CEFB5-89C8-4F44-A3A4-354251F2C4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54990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995B1A0B-17BE-456E-9820-D69427AC1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5908341"/>
            <a:ext cx="113776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cs-CZ" altLang="de-DE" sz="1400" b="1" noProof="0" dirty="0"/>
              <a:t>www.tdk.com</a:t>
            </a:r>
            <a:endParaRPr lang="de-DE" altLang="de-DE" sz="1400" b="1" noProof="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093944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44"/>
          <p:cNvSpPr txBox="1">
            <a:spLocks noChangeArrowheads="1"/>
          </p:cNvSpPr>
          <p:nvPr/>
        </p:nvSpPr>
        <p:spPr bwMode="auto">
          <a:xfrm>
            <a:off x="2017444" y="6552620"/>
            <a:ext cx="681962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Author: </a:t>
            </a:r>
            <a:r>
              <a:rPr lang="cs-CZ" alt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Václav Mácha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0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0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[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topic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]</a:t>
            </a:r>
            <a:r>
              <a:rPr lang="en-US" altLang="de-DE" sz="1000" b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0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0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de-DE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de-DE" sz="1000" b="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Chapter title</a:t>
            </a:r>
            <a:r>
              <a:rPr lang="en-US" altLang="de-DE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1030" name="Line 266"/>
          <p:cNvSpPr>
            <a:spLocks noChangeShapeType="1"/>
          </p:cNvSpPr>
          <p:nvPr/>
        </p:nvSpPr>
        <p:spPr bwMode="auto">
          <a:xfrm>
            <a:off x="409575" y="6454775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031" name="Text Box 272"/>
          <p:cNvSpPr txBox="1">
            <a:spLocks noChangeArrowheads="1"/>
          </p:cNvSpPr>
          <p:nvPr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032" name="Text Box 278"/>
          <p:cNvSpPr txBox="1">
            <a:spLocks noChangeArrowheads="1"/>
          </p:cNvSpPr>
          <p:nvPr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033" name="Text Box 279"/>
          <p:cNvSpPr txBox="1">
            <a:spLocks noChangeArrowheads="1"/>
          </p:cNvSpPr>
          <p:nvPr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035" name="Text Box 281"/>
          <p:cNvSpPr txBox="1">
            <a:spLocks noChangeArrowheads="1"/>
          </p:cNvSpPr>
          <p:nvPr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036" name="Text Box 284"/>
          <p:cNvSpPr txBox="1">
            <a:spLocks noChangeArrowheads="1"/>
          </p:cNvSpPr>
          <p:nvPr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037" name="Text Box 285"/>
          <p:cNvSpPr txBox="1">
            <a:spLocks noChangeArrowheads="1"/>
          </p:cNvSpPr>
          <p:nvPr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038" name="Text Box 286"/>
          <p:cNvSpPr txBox="1">
            <a:spLocks noChangeArrowheads="1"/>
          </p:cNvSpPr>
          <p:nvPr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039" name="Text Box 291"/>
          <p:cNvSpPr txBox="1">
            <a:spLocks noChangeArrowheads="1"/>
          </p:cNvSpPr>
          <p:nvPr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1041" name="Text Box 304"/>
          <p:cNvSpPr txBox="1">
            <a:spLocks noChangeArrowheads="1"/>
          </p:cNvSpPr>
          <p:nvPr/>
        </p:nvSpPr>
        <p:spPr bwMode="auto">
          <a:xfrm>
            <a:off x="8826187" y="6504668"/>
            <a:ext cx="29610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8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GB" sz="8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TDK Hungary Components </a:t>
            </a:r>
            <a:r>
              <a:rPr lang="en-US" sz="800" b="1" kern="120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Kft</a:t>
            </a:r>
            <a:r>
              <a:rPr lang="en-GB" sz="8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de-DE" sz="8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Wingdings"/>
              </a:rPr>
              <a:t></a:t>
            </a:r>
            <a:r>
              <a:rPr lang="en-US" altLang="de-DE" sz="8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 YYYY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Corporate TEG Industry 4.0 - Operations IT</a:t>
            </a:r>
            <a:r>
              <a:rPr lang="en-US" altLang="de-DE" sz="800" b="1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[MM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/YY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]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8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8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fld id="{CC0C4A1D-6455-4829-8626-A0F8587C9CE2}" type="slidenum">
              <a:rPr lang="en-US" altLang="de-DE" sz="8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>
                <a:lnSpc>
                  <a:spcPct val="100000"/>
                </a:lnSpc>
                <a:defRPr/>
              </a:pPr>
              <a:t>‹#›</a:t>
            </a:fld>
            <a:endParaRPr lang="en-US" altLang="de-DE" sz="800" baseline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Box 280"/>
          <p:cNvSpPr txBox="1">
            <a:spLocks noChangeArrowheads="1"/>
          </p:cNvSpPr>
          <p:nvPr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3" name="Text Box 286"/>
          <p:cNvSpPr txBox="1">
            <a:spLocks noChangeArrowheads="1"/>
          </p:cNvSpPr>
          <p:nvPr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4" name="Text Box 291"/>
          <p:cNvSpPr txBox="1">
            <a:spLocks noChangeArrowheads="1"/>
          </p:cNvSpPr>
          <p:nvPr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25" name="Text Box 280"/>
          <p:cNvSpPr txBox="1">
            <a:spLocks noChangeArrowheads="1"/>
          </p:cNvSpPr>
          <p:nvPr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6" name="Text Box 312"/>
          <p:cNvSpPr txBox="1">
            <a:spLocks noChangeArrowheads="1"/>
          </p:cNvSpPr>
          <p:nvPr/>
        </p:nvSpPr>
        <p:spPr bwMode="auto">
          <a:xfrm>
            <a:off x="409575" y="6508728"/>
            <a:ext cx="1539451" cy="241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36000" tIns="36000" rIns="36000" bIns="36000" anchor="ctr" anchorCtr="1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de-DE" sz="1100" b="1" noProof="0" dirty="0">
                <a:solidFill>
                  <a:srgbClr val="FFFFFF"/>
                </a:solidFill>
              </a:rPr>
              <a:t>►</a:t>
            </a:r>
            <a:r>
              <a:rPr lang="en-US" altLang="de-DE" sz="1100" b="1" baseline="0" noProof="0" dirty="0">
                <a:solidFill>
                  <a:srgbClr val="FFFFFF"/>
                </a:solidFill>
              </a:rPr>
              <a:t> </a:t>
            </a:r>
            <a:r>
              <a:rPr lang="en-US" altLang="de-DE" sz="1100" b="1" noProof="0" dirty="0">
                <a:solidFill>
                  <a:srgbClr val="FFFFFF"/>
                </a:solidFill>
              </a:rPr>
              <a:t>strictly confidential</a:t>
            </a:r>
          </a:p>
        </p:txBody>
      </p:sp>
      <p:pic>
        <p:nvPicPr>
          <p:cNvPr id="4" name="Bild 3" descr="TDK_Attracting_Tomorrow_klein_with_clear_zone_RGB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59" y="296281"/>
            <a:ext cx="3013530" cy="297388"/>
          </a:xfrm>
          <a:prstGeom prst="rect">
            <a:avLst/>
          </a:prstGeom>
        </p:spPr>
      </p:pic>
      <p:sp>
        <p:nvSpPr>
          <p:cNvPr id="20" name="Line 266">
            <a:extLst>
              <a:ext uri="{FF2B5EF4-FFF2-40B4-BE49-F238E27FC236}">
                <a16:creationId xmlns:a16="http://schemas.microsoft.com/office/drawing/2014/main" id="{18CEC8C4-E008-4AA6-9363-468DCCEAA7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9575" y="6454775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22" name="Text Box 272">
            <a:extLst>
              <a:ext uri="{FF2B5EF4-FFF2-40B4-BE49-F238E27FC236}">
                <a16:creationId xmlns:a16="http://schemas.microsoft.com/office/drawing/2014/main" id="{57C538F9-D21E-4298-98E5-1B7478C01B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7" name="Text Box 278">
            <a:extLst>
              <a:ext uri="{FF2B5EF4-FFF2-40B4-BE49-F238E27FC236}">
                <a16:creationId xmlns:a16="http://schemas.microsoft.com/office/drawing/2014/main" id="{824B1674-309F-4489-93A7-A244AAC725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8" name="Text Box 279">
            <a:extLst>
              <a:ext uri="{FF2B5EF4-FFF2-40B4-BE49-F238E27FC236}">
                <a16:creationId xmlns:a16="http://schemas.microsoft.com/office/drawing/2014/main" id="{5590CE3B-1E67-4F14-8737-6C9BE7B604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9" name="Text Box 281">
            <a:extLst>
              <a:ext uri="{FF2B5EF4-FFF2-40B4-BE49-F238E27FC236}">
                <a16:creationId xmlns:a16="http://schemas.microsoft.com/office/drawing/2014/main" id="{F68C64A4-9F22-40F0-B822-157C847FC9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43945" y="6927851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0" name="Text Box 284">
            <a:extLst>
              <a:ext uri="{FF2B5EF4-FFF2-40B4-BE49-F238E27FC236}">
                <a16:creationId xmlns:a16="http://schemas.microsoft.com/office/drawing/2014/main" id="{43DE31F4-256B-45CC-8845-C566233C43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448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31" name="Text Box 285">
            <a:extLst>
              <a:ext uri="{FF2B5EF4-FFF2-40B4-BE49-F238E27FC236}">
                <a16:creationId xmlns:a16="http://schemas.microsoft.com/office/drawing/2014/main" id="{BBBA619E-5B71-4E3D-8DBE-25E2010182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95362" y="-220663"/>
            <a:ext cx="2495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32" name="Text Box 286">
            <a:extLst>
              <a:ext uri="{FF2B5EF4-FFF2-40B4-BE49-F238E27FC236}">
                <a16:creationId xmlns:a16="http://schemas.microsoft.com/office/drawing/2014/main" id="{F34DB9B0-4A64-407F-8C8B-C7851908DC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3" name="Text Box 291">
            <a:extLst>
              <a:ext uri="{FF2B5EF4-FFF2-40B4-BE49-F238E27FC236}">
                <a16:creationId xmlns:a16="http://schemas.microsoft.com/office/drawing/2014/main" id="{E4477447-0D79-443D-8840-00EFB43FB3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5" name="Text Box 280">
            <a:extLst>
              <a:ext uri="{FF2B5EF4-FFF2-40B4-BE49-F238E27FC236}">
                <a16:creationId xmlns:a16="http://schemas.microsoft.com/office/drawing/2014/main" id="{B14F3CAE-C418-4572-8658-6032AEEF12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8744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6" name="Text Box 286">
            <a:extLst>
              <a:ext uri="{FF2B5EF4-FFF2-40B4-BE49-F238E27FC236}">
                <a16:creationId xmlns:a16="http://schemas.microsoft.com/office/drawing/2014/main" id="{91567292-8CD2-4C00-84CC-179EEB4BC1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6245876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7" name="Text Box 291">
            <a:extLst>
              <a:ext uri="{FF2B5EF4-FFF2-40B4-BE49-F238E27FC236}">
                <a16:creationId xmlns:a16="http://schemas.microsoft.com/office/drawing/2014/main" id="{FC7CE50F-B24D-4505-A009-4DD112CFB5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1192213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38" name="Text Box 280">
            <a:extLst>
              <a:ext uri="{FF2B5EF4-FFF2-40B4-BE49-F238E27FC236}">
                <a16:creationId xmlns:a16="http://schemas.microsoft.com/office/drawing/2014/main" id="{6EFE347C-F614-45E8-B1AE-5E33DEEE9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75435" y="462262"/>
            <a:ext cx="17827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000" dirty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CC91A-F4CE-4767-8DD9-31A83354946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71175" y="6350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369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7" r:id="rId4"/>
  </p:sldLayoutIdLst>
  <p:transition>
    <p:wipe dir="r"/>
  </p:transition>
  <p:txStyles>
    <p:titleStyle>
      <a:lvl1pPr algn="l" defTabSz="717550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algn="l" defTabSz="8636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180975" indent="-179388" algn="l" defTabSz="863600" rtl="0" eaLnBrk="1" fontAlgn="base" hangingPunct="1">
        <a:spcBef>
          <a:spcPts val="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2pPr>
      <a:lvl3pPr marL="360000" indent="-180000" algn="l" defTabSz="863600" rtl="0" eaLnBrk="1" fontAlgn="base" hangingPunct="1">
        <a:spcBef>
          <a:spcPts val="0"/>
        </a:spcBef>
        <a:spcAft>
          <a:spcPct val="0"/>
        </a:spcAft>
        <a:buClr>
          <a:schemeClr val="tx1"/>
        </a:buClr>
        <a:buFont typeface="Symbol" pitchFamily="18" charset="2"/>
        <a:buChar char="Ø"/>
        <a:defRPr sz="1600">
          <a:solidFill>
            <a:schemeClr val="tx1"/>
          </a:solidFill>
          <a:latin typeface="+mn-lt"/>
        </a:defRPr>
      </a:lvl3pPr>
      <a:lvl4pPr marL="540000" indent="-180000" algn="l" defTabSz="863600" rtl="0" eaLnBrk="1" fontAlgn="base" hangingPunct="1"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○"/>
        <a:defRPr sz="1600">
          <a:solidFill>
            <a:schemeClr val="tx1"/>
          </a:solidFill>
          <a:latin typeface="+mn-lt"/>
        </a:defRPr>
      </a:lvl4pPr>
      <a:lvl5pPr marL="2706688" indent="-26828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3163888" indent="-26828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3621088" indent="-26828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4078288" indent="-26828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4535488" indent="-26828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09574" y="2198078"/>
            <a:ext cx="11377613" cy="132592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Material Logistics in plant Batam</a:t>
            </a:r>
          </a:p>
        </p:txBody>
      </p:sp>
      <p:sp>
        <p:nvSpPr>
          <p:cNvPr id="7" name="Textplatzhalter 50"/>
          <p:cNvSpPr>
            <a:spLocks noGrp="1"/>
          </p:cNvSpPr>
          <p:nvPr>
            <p:ph type="body" sz="quarter" idx="4294967295"/>
          </p:nvPr>
        </p:nvSpPr>
        <p:spPr>
          <a:xfrm>
            <a:off x="8323262" y="5117951"/>
            <a:ext cx="3463925" cy="1268412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16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GB" sz="1200" b="1" dirty="0">
                <a:solidFill>
                  <a:srgbClr val="000000"/>
                </a:solidFill>
                <a:cs typeface="Arial" charset="0"/>
              </a:rPr>
              <a:t>TDK Hungary Components </a:t>
            </a:r>
            <a:r>
              <a:rPr lang="en-GB" sz="1200" b="1" dirty="0" err="1">
                <a:solidFill>
                  <a:srgbClr val="000000"/>
                </a:solidFill>
                <a:cs typeface="Arial" charset="0"/>
              </a:rPr>
              <a:t>Kft</a:t>
            </a:r>
            <a:r>
              <a:rPr lang="en-GB" sz="1200" b="1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GB" sz="1200" dirty="0"/>
              <a:t>Corporate TEG Industry 4.0 - Operations IT</a:t>
            </a:r>
            <a:endParaRPr lang="en-US" altLang="de-DE" sz="1200" dirty="0">
              <a:solidFill>
                <a:srgbClr val="000000"/>
              </a:solidFill>
            </a:endParaRPr>
          </a:p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GB" altLang="de-DE" sz="1200" dirty="0">
                <a:solidFill>
                  <a:srgbClr val="000000"/>
                </a:solidFill>
              </a:rPr>
              <a:t>Szombathely, Hungary</a:t>
            </a:r>
          </a:p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>
                <a:solidFill>
                  <a:srgbClr val="000000"/>
                </a:solidFill>
                <a:cs typeface="Arial" charset="0"/>
              </a:rPr>
              <a:t>[Month</a:t>
            </a:r>
            <a:r>
              <a:rPr lang="en-US" altLang="de-DE" sz="1200" dirty="0">
                <a:solidFill>
                  <a:srgbClr val="000000"/>
                </a:solidFill>
              </a:rPr>
              <a:t> DD, YYYY]</a:t>
            </a:r>
          </a:p>
        </p:txBody>
      </p:sp>
    </p:spTree>
    <p:extLst>
      <p:ext uri="{BB962C8B-B14F-4D97-AF65-F5344CB8AC3E}">
        <p14:creationId xmlns:p14="http://schemas.microsoft.com/office/powerpoint/2010/main" val="225824920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DA1C-3187-DA8E-9D19-7CF2C24C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608393"/>
            <a:ext cx="7699049" cy="400110"/>
          </a:xfrm>
        </p:spPr>
        <p:txBody>
          <a:bodyPr/>
          <a:lstStyle/>
          <a:p>
            <a:r>
              <a:rPr lang="en-US" dirty="0"/>
              <a:t>Delivery, Returns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4497F-C652-1E39-F86C-0543A849F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HANDOVER OF PROCESS BACK TO SAP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065372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734C-B496-4BF9-9D5D-2336939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01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414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F6D0-E167-46E0-B94D-E24DE57A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608393"/>
            <a:ext cx="7699049" cy="400110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B458F-D14B-406F-9EC9-3D1DC6F0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Expected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Warehouse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PMH - Precious Materials Handling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Delivery &amp;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PO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63071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BF79-74AE-7EBF-71EA-3DF474EC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577616"/>
            <a:ext cx="7699049" cy="430887"/>
          </a:xfrm>
        </p:spPr>
        <p:txBody>
          <a:bodyPr/>
          <a:lstStyle/>
          <a:p>
            <a:r>
              <a:rPr lang="en-US" sz="2800" dirty="0"/>
              <a:t>Expected outcomes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349A-590B-F23A-5A94-FA0B98360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- To digitalize and improve on the existing processes</a:t>
            </a:r>
          </a:p>
          <a:p>
            <a:r>
              <a:rPr lang="en-US" sz="1800" dirty="0"/>
              <a:t>- To cover the digital traceability of Materials</a:t>
            </a:r>
          </a:p>
          <a:p>
            <a:r>
              <a:rPr lang="en-US" sz="1800" dirty="0"/>
              <a:t>- To transition to a paper-less production</a:t>
            </a:r>
          </a:p>
          <a:p>
            <a:r>
              <a:rPr lang="en-US" sz="1800" dirty="0"/>
              <a:t>- To improve on inventory stock level data</a:t>
            </a:r>
          </a:p>
          <a:p>
            <a:r>
              <a:rPr lang="en-US" sz="1800" dirty="0"/>
              <a:t>- To provide with a digital insight into actual consumption</a:t>
            </a:r>
          </a:p>
          <a:p>
            <a:r>
              <a:rPr lang="en-US" sz="1800" dirty="0"/>
              <a:t>- To model the real-world production environment in the digital landscape</a:t>
            </a:r>
          </a:p>
          <a:p>
            <a:r>
              <a:rPr lang="en-US" sz="1800" dirty="0"/>
              <a:t>- To provide with future-proof bases and foundations for further improvements</a:t>
            </a:r>
          </a:p>
          <a:p>
            <a:r>
              <a:rPr lang="en-US" sz="1800" dirty="0"/>
              <a:t>- To reduce excel sheets and variety of non-uniform external supporting software</a:t>
            </a:r>
          </a:p>
          <a:p>
            <a:r>
              <a:rPr lang="en-US" sz="1800" dirty="0"/>
              <a:t>- To avoid creating “solutions” and “work-arounds” for gaps / issues originating from other root causes</a:t>
            </a:r>
          </a:p>
          <a:p>
            <a:r>
              <a:rPr lang="en-US" sz="1800" dirty="0"/>
              <a:t>- To define the hand-over of business processes between the systems (SAP –&gt; MES –&gt; SAP)</a:t>
            </a:r>
          </a:p>
        </p:txBody>
      </p:sp>
    </p:spTree>
    <p:extLst>
      <p:ext uri="{BB962C8B-B14F-4D97-AF65-F5344CB8AC3E}">
        <p14:creationId xmlns:p14="http://schemas.microsoft.com/office/powerpoint/2010/main" val="345330389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656-5A5F-27EF-F251-5DDCDD1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577616"/>
            <a:ext cx="7699049" cy="430887"/>
          </a:xfrm>
        </p:spPr>
        <p:txBody>
          <a:bodyPr/>
          <a:lstStyle/>
          <a:p>
            <a:r>
              <a:rPr lang="en-US" sz="2800" dirty="0"/>
              <a:t>Warehouse to Production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CF5A-499E-8D8C-DC40-BB44CEDB9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285" y="1268413"/>
            <a:ext cx="11376025" cy="5040312"/>
          </a:xfrm>
        </p:spPr>
        <p:txBody>
          <a:bodyPr/>
          <a:lstStyle/>
          <a:p>
            <a:r>
              <a:rPr lang="en-US" sz="2000" dirty="0"/>
              <a:t>Current - SAP:</a:t>
            </a:r>
          </a:p>
          <a:p>
            <a:r>
              <a:rPr lang="en-US" dirty="0"/>
              <a:t>- GR – Goods receipt –&gt; Incoming inspection –&gt; SAP label printing –&gt;</a:t>
            </a:r>
          </a:p>
          <a:p>
            <a:r>
              <a:rPr lang="en-US" dirty="0"/>
              <a:t>- ESS – local employee self service portal application used to create a list of selected materials to be issued from the Warehouse</a:t>
            </a:r>
          </a:p>
          <a:p>
            <a:r>
              <a:rPr lang="en-US" dirty="0"/>
              <a:t>- SAP Pick list –created in SAP manually based on the requirement from ESS above</a:t>
            </a:r>
          </a:p>
          <a:p>
            <a:r>
              <a:rPr lang="en-US" dirty="0"/>
              <a:t>- No batch management -&gt; package-size handling, labeling reconsiderations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- PROCESS HANDOVER FROM SAP TO MES TO HAPPEN HERE.</a:t>
            </a:r>
          </a:p>
          <a:p>
            <a:endParaRPr lang="en-US" dirty="0"/>
          </a:p>
          <a:p>
            <a:r>
              <a:rPr lang="en-US" sz="2000" dirty="0"/>
              <a:t>To Be: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Received raw material can be created in MES by a custom GUI page manually. At this moment, the main details are collected about the received raw materials.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Labeling is needed at this moment to identify unique MES materials.</a:t>
            </a:r>
            <a:b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Mid-term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ased on the SAP material movements the MES Materials will be created by an Interface</a:t>
            </a:r>
          </a:p>
          <a:p>
            <a:r>
              <a:rPr lang="en-US" dirty="0"/>
              <a:t>- Different granularity between SAP and MES to be addressed by modeling the real environment in MES.</a:t>
            </a:r>
          </a:p>
          <a:p>
            <a:r>
              <a:rPr lang="en-US" dirty="0"/>
              <a:t>- Unified Labeling – to avoid implementations of variety vendor specific labels</a:t>
            </a:r>
          </a:p>
          <a:p>
            <a:r>
              <a:rPr lang="en-US" dirty="0"/>
              <a:t>- MES Labeling needed – to label the physical goods with the newly created MES ID for all further processing and traceability</a:t>
            </a:r>
          </a:p>
          <a:p>
            <a:r>
              <a:rPr lang="en-US" dirty="0"/>
              <a:t>- Non-conformity compliance – Blocking</a:t>
            </a:r>
          </a:p>
          <a:p>
            <a:r>
              <a:rPr lang="en-US" dirty="0"/>
              <a:t>- To be already compatible/future proof for PMH enhancement</a:t>
            </a:r>
          </a:p>
        </p:txBody>
      </p:sp>
    </p:spTree>
    <p:extLst>
      <p:ext uri="{BB962C8B-B14F-4D97-AF65-F5344CB8AC3E}">
        <p14:creationId xmlns:p14="http://schemas.microsoft.com/office/powerpoint/2010/main" val="4726582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656-5A5F-27EF-F251-5DDCDD1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577616"/>
            <a:ext cx="7699049" cy="430887"/>
          </a:xfrm>
        </p:spPr>
        <p:txBody>
          <a:bodyPr/>
          <a:lstStyle/>
          <a:p>
            <a:r>
              <a:rPr lang="en-GB" sz="2800" dirty="0"/>
              <a:t>Consumption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CF5A-499E-8D8C-DC40-BB44CEDB9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089" y="1008503"/>
            <a:ext cx="11376025" cy="5040312"/>
          </a:xfrm>
        </p:spPr>
        <p:txBody>
          <a:bodyPr/>
          <a:lstStyle/>
          <a:p>
            <a:r>
              <a:rPr lang="en-US" sz="1600" b="1" dirty="0"/>
              <a:t>BOM:</a:t>
            </a:r>
            <a:endParaRPr lang="en-US" dirty="0"/>
          </a:p>
          <a:p>
            <a:r>
              <a:rPr lang="en-US" dirty="0"/>
              <a:t>Current: </a:t>
            </a:r>
          </a:p>
          <a:p>
            <a:r>
              <a:rPr lang="en-US" dirty="0"/>
              <a:t>- Reference only – consumption defined in SAP, only scrap handling</a:t>
            </a:r>
          </a:p>
          <a:p>
            <a:r>
              <a:rPr lang="en-US" dirty="0"/>
              <a:t>- Loss of information, no detailed insight into consumption, manual inventory and stock adjustments.</a:t>
            </a:r>
          </a:p>
          <a:p>
            <a:r>
              <a:rPr lang="en-US" dirty="0"/>
              <a:t>- Aux BoM – trough ESS on daily basis, mixed with Maintenance/Spare Parts.</a:t>
            </a:r>
          </a:p>
          <a:p>
            <a:endParaRPr lang="en-US" dirty="0"/>
          </a:p>
          <a:p>
            <a:r>
              <a:rPr lang="en-US" dirty="0"/>
              <a:t>To Be:</a:t>
            </a:r>
          </a:p>
          <a:p>
            <a:r>
              <a:rPr lang="en-US" dirty="0"/>
              <a:t>- Separated Product BOM, Auxiliary BOM and Maintenance (Spare Parts Management)</a:t>
            </a:r>
          </a:p>
          <a:p>
            <a:endParaRPr lang="en-US" dirty="0"/>
          </a:p>
          <a:p>
            <a:r>
              <a:rPr lang="en-US" dirty="0"/>
              <a:t>Measures:</a:t>
            </a:r>
          </a:p>
          <a:p>
            <a:r>
              <a:rPr lang="en-US" dirty="0"/>
              <a:t>- Second generation of “SAP confirmation” interface:</a:t>
            </a:r>
          </a:p>
          <a:p>
            <a:r>
              <a:rPr lang="en-US" dirty="0"/>
              <a:t>	- ITL completed</a:t>
            </a:r>
          </a:p>
          <a:p>
            <a:r>
              <a:rPr lang="en-US" dirty="0"/>
              <a:t>	- undergoing refinements with CM</a:t>
            </a:r>
          </a:p>
          <a:p>
            <a:r>
              <a:rPr lang="en-US" dirty="0"/>
              <a:t>- Allows:</a:t>
            </a:r>
          </a:p>
          <a:p>
            <a:r>
              <a:rPr lang="en-US" dirty="0"/>
              <a:t>	- Time Tickets: timely quantity data </a:t>
            </a:r>
          </a:p>
          <a:p>
            <a:r>
              <a:rPr lang="en-US" dirty="0"/>
              <a:t>	- Multiple Scrap reasons</a:t>
            </a:r>
          </a:p>
          <a:p>
            <a:r>
              <a:rPr lang="en-US" dirty="0"/>
              <a:t>	- Reporting actual consumption, </a:t>
            </a:r>
          </a:p>
          <a:p>
            <a:r>
              <a:rPr lang="en-US" dirty="0"/>
              <a:t>		- Applicable for Equipment integration automations</a:t>
            </a:r>
          </a:p>
          <a:p>
            <a:r>
              <a:rPr lang="en-US" dirty="0"/>
              <a:t>		- Manual input also possible, but with known risks!</a:t>
            </a:r>
          </a:p>
          <a:p>
            <a:r>
              <a:rPr lang="en-US" dirty="0"/>
              <a:t>			- If so, should be separated for Setters, and Operators, and under defined conditions</a:t>
            </a:r>
          </a:p>
          <a:p>
            <a:r>
              <a:rPr lang="en-US" dirty="0"/>
              <a:t>	- Technically allows also BoM replacements, however root cause issues were identified in other areas (planning, quality, inventory).</a:t>
            </a:r>
          </a:p>
          <a:p>
            <a:r>
              <a:rPr lang="en-US" dirty="0"/>
              <a:t>	-</a:t>
            </a:r>
          </a:p>
        </p:txBody>
      </p:sp>
    </p:spTree>
    <p:extLst>
      <p:ext uri="{BB962C8B-B14F-4D97-AF65-F5344CB8AC3E}">
        <p14:creationId xmlns:p14="http://schemas.microsoft.com/office/powerpoint/2010/main" val="325620802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656-5A5F-27EF-F251-5DDCDD1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577616"/>
            <a:ext cx="7699049" cy="430887"/>
          </a:xfrm>
        </p:spPr>
        <p:txBody>
          <a:bodyPr/>
          <a:lstStyle/>
          <a:p>
            <a:r>
              <a:rPr lang="en-US" sz="2800" b="1" dirty="0"/>
              <a:t>Co-Products: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CF5A-499E-8D8C-DC40-BB44CEDB9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- Needed for complete material logistics, for Precious Material Handling and other production revenues (waste and scrap management)</a:t>
            </a:r>
          </a:p>
          <a:p>
            <a:r>
              <a:rPr lang="en-US" sz="1800" dirty="0"/>
              <a:t>- Can and is already modelled in SAP</a:t>
            </a:r>
          </a:p>
          <a:p>
            <a:r>
              <a:rPr lang="en-US" sz="1800" dirty="0"/>
              <a:t>- Not covered with CM out-of-box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8560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656-5A5F-27EF-F251-5DDCDD1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577616"/>
            <a:ext cx="7699049" cy="430887"/>
          </a:xfrm>
        </p:spPr>
        <p:txBody>
          <a:bodyPr/>
          <a:lstStyle/>
          <a:p>
            <a:r>
              <a:rPr lang="en-US" sz="2800" dirty="0"/>
              <a:t>PMH - Precious Materials Handling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CF5A-499E-8D8C-DC40-BB44CEDB9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- To digitalize as much as possible / remove paper protocols and excel sheets.</a:t>
            </a:r>
          </a:p>
          <a:p>
            <a:r>
              <a:rPr lang="en-GB" sz="1800" dirty="0"/>
              <a:t>- To introduce digital control mechanisms – 4eye principle, with digital signatures and approval processes</a:t>
            </a:r>
          </a:p>
          <a:p>
            <a:r>
              <a:rPr lang="en-GB" sz="1800" dirty="0"/>
              <a:t>- To simplify using convenient authentication methods (badge, fingerprint, etc..)</a:t>
            </a:r>
            <a:endParaRPr lang="en-US" sz="1800" dirty="0"/>
          </a:p>
          <a:p>
            <a:r>
              <a:rPr lang="en-GB" sz="1800" dirty="0"/>
              <a:t>- To be built as “extension” and part of this complete Material Logistics model</a:t>
            </a:r>
          </a:p>
          <a:p>
            <a:r>
              <a:rPr lang="en-GB" sz="1800" dirty="0"/>
              <a:t>- Majority of the requirements can be already covered with OOB features, on top of this ML model.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5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656-5A5F-27EF-F251-5DDCDD1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608393"/>
            <a:ext cx="7699049" cy="400110"/>
          </a:xfrm>
        </p:spPr>
        <p:txBody>
          <a:bodyPr/>
          <a:lstStyle/>
          <a:p>
            <a:r>
              <a:rPr lang="en-US" dirty="0"/>
              <a:t>PO Release, Material issue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CF5A-499E-8D8C-DC40-BB44CEDB9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Currently:</a:t>
            </a:r>
          </a:p>
          <a:p>
            <a:r>
              <a:rPr lang="en-US" sz="1800" dirty="0"/>
              <a:t>- Non-uniform process for raw materials, semifinished goods and final products</a:t>
            </a:r>
          </a:p>
          <a:p>
            <a:r>
              <a:rPr lang="en-US" sz="1800" dirty="0"/>
              <a:t>- Material issue done on ERP planning bases, on ESS “pick selection lists”, some via APS scheduling system.</a:t>
            </a:r>
          </a:p>
          <a:p>
            <a:endParaRPr lang="en-US" sz="1800" dirty="0"/>
          </a:p>
          <a:p>
            <a:r>
              <a:rPr lang="en-US" sz="1800" dirty="0"/>
              <a:t>To Be:</a:t>
            </a:r>
          </a:p>
          <a:p>
            <a:r>
              <a:rPr lang="en-US" sz="1800" dirty="0"/>
              <a:t>- Uniform batch management – to cover material issue and receive process </a:t>
            </a:r>
          </a:p>
          <a:p>
            <a:r>
              <a:rPr lang="en-US" sz="1800" dirty="0"/>
              <a:t>- Avoid needs for modification of Released PO’s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2657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EBA7-7264-FE28-C2C6-48B77201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608393"/>
            <a:ext cx="7699049" cy="400110"/>
          </a:xfrm>
        </p:spPr>
        <p:txBody>
          <a:bodyPr/>
          <a:lstStyle/>
          <a:p>
            <a:r>
              <a:rPr lang="en-US" dirty="0"/>
              <a:t>Inventory taking &amp; Stock synchronization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09CDA-E0C7-24AE-D2A0-ACE4CAD1C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286169"/>
            <a:ext cx="11376025" cy="5040312"/>
          </a:xfrm>
        </p:spPr>
        <p:txBody>
          <a:bodyPr/>
          <a:lstStyle/>
          <a:p>
            <a:r>
              <a:rPr lang="en-US" sz="1800" dirty="0"/>
              <a:t>Current:</a:t>
            </a:r>
          </a:p>
          <a:p>
            <a:r>
              <a:rPr lang="en-US" sz="1800" dirty="0"/>
              <a:t>- Lot of manual adjustments of quantities in stock</a:t>
            </a:r>
          </a:p>
          <a:p>
            <a:r>
              <a:rPr lang="en-US" sz="1800" dirty="0"/>
              <a:t>- Imprecise consumptions</a:t>
            </a:r>
          </a:p>
          <a:p>
            <a:r>
              <a:rPr lang="en-US" sz="1800" dirty="0"/>
              <a:t>- Results in MRP calculation imprecisions</a:t>
            </a:r>
          </a:p>
          <a:p>
            <a:endParaRPr lang="en-US" sz="1800" dirty="0"/>
          </a:p>
          <a:p>
            <a:r>
              <a:rPr lang="en-US" sz="1800" dirty="0"/>
              <a:t>To Be:</a:t>
            </a:r>
          </a:p>
          <a:p>
            <a:r>
              <a:rPr lang="en-US" sz="1800" dirty="0"/>
              <a:t>- Further defined, avoiding manual interventions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1503896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DK_Them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FF66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92133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DK_confidential_charts.potx" id="{5AE21DA7-2824-485D-93AE-E3B6133CF759}" vid="{C6A0E5A0-418C-4964-882A-455CC2E1EE4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768A95C8C824F9E13ADCEC678512F" ma:contentTypeVersion="16" ma:contentTypeDescription="Create a new document." ma:contentTypeScope="" ma:versionID="735d00f2a8c48493a527c3add8d672ab">
  <xsd:schema xmlns:xsd="http://www.w3.org/2001/XMLSchema" xmlns:xs="http://www.w3.org/2001/XMLSchema" xmlns:p="http://schemas.microsoft.com/office/2006/metadata/properties" xmlns:ns2="638ac8f3-347c-43d4-b76d-f7acb59d0d6f" xmlns:ns3="7d75a610-73ea-4774-8b1b-b6e0102b404f" targetNamespace="http://schemas.microsoft.com/office/2006/metadata/properties" ma:root="true" ma:fieldsID="1948cf8a42217eb35645220e5e4a327d" ns2:_="" ns3:_="">
    <xsd:import namespace="638ac8f3-347c-43d4-b76d-f7acb59d0d6f"/>
    <xsd:import namespace="7d75a610-73ea-4774-8b1b-b6e0102b40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ac8f3-347c-43d4-b76d-f7acb59d0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3bdc066-e0e3-4c7c-b8ac-83d7960dc8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5a610-73ea-4774-8b1b-b6e0102b40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1515f71-fe7e-4791-bdb9-bacf31965cbd}" ma:internalName="TaxCatchAll" ma:showField="CatchAllData" ma:web="7d75a610-73ea-4774-8b1b-b6e0102b40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8ac8f3-347c-43d4-b76d-f7acb59d0d6f">
      <Terms xmlns="http://schemas.microsoft.com/office/infopath/2007/PartnerControls"/>
    </lcf76f155ced4ddcb4097134ff3c332f>
    <TaxCatchAll xmlns="7d75a610-73ea-4774-8b1b-b6e0102b404f" xsi:nil="true"/>
  </documentManagement>
</p:properties>
</file>

<file path=customXml/itemProps1.xml><?xml version="1.0" encoding="utf-8"?>
<ds:datastoreItem xmlns:ds="http://schemas.openxmlformats.org/officeDocument/2006/customXml" ds:itemID="{2E282B52-7E2E-4679-9DDE-AA9F7FB56521}"/>
</file>

<file path=customXml/itemProps2.xml><?xml version="1.0" encoding="utf-8"?>
<ds:datastoreItem xmlns:ds="http://schemas.openxmlformats.org/officeDocument/2006/customXml" ds:itemID="{48BB3009-3C38-4118-BE3A-3898CE37FB89}"/>
</file>

<file path=customXml/itemProps3.xml><?xml version="1.0" encoding="utf-8"?>
<ds:datastoreItem xmlns:ds="http://schemas.openxmlformats.org/officeDocument/2006/customXml" ds:itemID="{BAE4AF3A-7064-4F78-88BA-50F4376421AB}"/>
</file>

<file path=docMetadata/LabelInfo.xml><?xml version="1.0" encoding="utf-8"?>
<clbl:labelList xmlns:clbl="http://schemas.microsoft.com/office/2020/mipLabelMetadata">
  <clbl:label id="{ca92b90d-8b2c-464d-94f0-5bcfb983aed4}" enabled="1" method="Standard" siteId="{7e452255-946f-4f17-800a-a0fb6835dc6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793</Words>
  <Application>Microsoft Office PowerPoint</Application>
  <PresentationFormat>Custom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Symbol</vt:lpstr>
      <vt:lpstr>Calibri</vt:lpstr>
      <vt:lpstr>TDK_Theme</vt:lpstr>
      <vt:lpstr>Material Logistics in plant Batam</vt:lpstr>
      <vt:lpstr> </vt:lpstr>
      <vt:lpstr>Expected outcomes</vt:lpstr>
      <vt:lpstr>Warehouse to Production</vt:lpstr>
      <vt:lpstr>Consumption</vt:lpstr>
      <vt:lpstr>Co-Products:</vt:lpstr>
      <vt:lpstr>PMH - Precious Materials Handling</vt:lpstr>
      <vt:lpstr>PO Release, Material issue</vt:lpstr>
      <vt:lpstr>Inventory taking &amp; Stock synchronization</vt:lpstr>
      <vt:lpstr>Delivery, Returns</vt:lpstr>
      <vt:lpstr>Thank you for your attention!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Logistics in plant Batam</dc:title>
  <dc:creator>Vaclav Macha</dc:creator>
  <cp:lastModifiedBy>Vaclav Macha</cp:lastModifiedBy>
  <cp:revision>50</cp:revision>
  <cp:lastPrinted>2020-04-01T10:12:32Z</cp:lastPrinted>
  <dcterms:created xsi:type="dcterms:W3CDTF">2023-11-20T08:03:47Z</dcterms:created>
  <dcterms:modified xsi:type="dcterms:W3CDTF">2024-01-11T13:50:18Z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TDK_Theme:3</vt:lpwstr>
  </property>
  <property fmtid="{D5CDD505-2E9C-101B-9397-08002B2CF9AE}" pid="3" name="ClassificationContentMarkingHeaderText">
    <vt:lpwstr>L2: Internal use only</vt:lpwstr>
  </property>
  <property fmtid="{D5CDD505-2E9C-101B-9397-08002B2CF9AE}" pid="4" name="ContentTypeId">
    <vt:lpwstr>0x010100B27768A95C8C824F9E13ADCEC678512F</vt:lpwstr>
  </property>
</Properties>
</file>