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p:sldMasterIdLst>
    <p:sldMasterId id="2147483652" r:id="rId1"/>
  </p:sldMasterIdLst>
  <p:notesMasterIdLst>
    <p:notesMasterId r:id="rId5"/>
  </p:notesMasterIdLst>
  <p:handoutMasterIdLst>
    <p:handoutMasterId r:id="rId6"/>
  </p:handoutMasterIdLst>
  <p:sldIdLst>
    <p:sldId id="261" r:id="rId2"/>
    <p:sldId id="262" r:id="rId3"/>
    <p:sldId id="260" r:id="rId4"/>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Lst>
  <p:sldSz cx="12198350" cy="6858000"/>
  <p:notesSz cx="6797675" cy="9928225"/>
  <p:defaultTextStyle>
    <a:defPPr>
      <a:defRPr lang="en-US"/>
    </a:defPPr>
    <a:lvl1pPr algn="l" rtl="0" eaLnBrk="0" fontAlgn="base" hangingPunct="0">
      <a:spcBef>
        <a:spcPct val="0"/>
      </a:spcBef>
      <a:spcAft>
        <a:spcPct val="0"/>
      </a:spcAft>
      <a:defRPr sz="1600" kern="1200">
        <a:solidFill>
          <a:schemeClr val="tx1"/>
        </a:solidFill>
        <a:latin typeface="Arial" charset="0"/>
        <a:ea typeface="+mn-ea"/>
        <a:cs typeface="+mn-cs"/>
      </a:defRPr>
    </a:lvl1pPr>
    <a:lvl2pPr marL="457200" algn="l" rtl="0" eaLnBrk="0" fontAlgn="base" hangingPunct="0">
      <a:spcBef>
        <a:spcPct val="0"/>
      </a:spcBef>
      <a:spcAft>
        <a:spcPct val="0"/>
      </a:spcAft>
      <a:defRPr sz="1600" kern="1200">
        <a:solidFill>
          <a:schemeClr val="tx1"/>
        </a:solidFill>
        <a:latin typeface="Arial" charset="0"/>
        <a:ea typeface="+mn-ea"/>
        <a:cs typeface="+mn-cs"/>
      </a:defRPr>
    </a:lvl2pPr>
    <a:lvl3pPr marL="914400" algn="l" rtl="0" eaLnBrk="0" fontAlgn="base" hangingPunct="0">
      <a:spcBef>
        <a:spcPct val="0"/>
      </a:spcBef>
      <a:spcAft>
        <a:spcPct val="0"/>
      </a:spcAft>
      <a:defRPr sz="1600" kern="1200">
        <a:solidFill>
          <a:schemeClr val="tx1"/>
        </a:solidFill>
        <a:latin typeface="Arial" charset="0"/>
        <a:ea typeface="+mn-ea"/>
        <a:cs typeface="+mn-cs"/>
      </a:defRPr>
    </a:lvl3pPr>
    <a:lvl4pPr marL="1371600" algn="l" rtl="0" eaLnBrk="0" fontAlgn="base" hangingPunct="0">
      <a:spcBef>
        <a:spcPct val="0"/>
      </a:spcBef>
      <a:spcAft>
        <a:spcPct val="0"/>
      </a:spcAft>
      <a:defRPr sz="1600" kern="1200">
        <a:solidFill>
          <a:schemeClr val="tx1"/>
        </a:solidFill>
        <a:latin typeface="Arial" charset="0"/>
        <a:ea typeface="+mn-ea"/>
        <a:cs typeface="+mn-cs"/>
      </a:defRPr>
    </a:lvl4pPr>
    <a:lvl5pPr marL="1828800" algn="l" rtl="0" eaLnBrk="0" fontAlgn="base" hangingPunct="0">
      <a:spcBef>
        <a:spcPct val="0"/>
      </a:spcBef>
      <a:spcAft>
        <a:spcPct val="0"/>
      </a:spcAft>
      <a:defRPr sz="1600" kern="1200">
        <a:solidFill>
          <a:schemeClr val="tx1"/>
        </a:solidFill>
        <a:latin typeface="Arial" charset="0"/>
        <a:ea typeface="+mn-ea"/>
        <a:cs typeface="+mn-cs"/>
      </a:defRPr>
    </a:lvl5pPr>
    <a:lvl6pPr marL="2286000" algn="l" defTabSz="914400" rtl="0" eaLnBrk="1" latinLnBrk="0" hangingPunct="1">
      <a:defRPr sz="1600" kern="1200">
        <a:solidFill>
          <a:schemeClr val="tx1"/>
        </a:solidFill>
        <a:latin typeface="Arial" charset="0"/>
        <a:ea typeface="+mn-ea"/>
        <a:cs typeface="+mn-cs"/>
      </a:defRPr>
    </a:lvl6pPr>
    <a:lvl7pPr marL="2743200" algn="l" defTabSz="914400" rtl="0" eaLnBrk="1" latinLnBrk="0" hangingPunct="1">
      <a:defRPr sz="1600" kern="1200">
        <a:solidFill>
          <a:schemeClr val="tx1"/>
        </a:solidFill>
        <a:latin typeface="Arial" charset="0"/>
        <a:ea typeface="+mn-ea"/>
        <a:cs typeface="+mn-cs"/>
      </a:defRPr>
    </a:lvl7pPr>
    <a:lvl8pPr marL="3200400" algn="l" defTabSz="914400" rtl="0" eaLnBrk="1" latinLnBrk="0" hangingPunct="1">
      <a:defRPr sz="1600" kern="1200">
        <a:solidFill>
          <a:schemeClr val="tx1"/>
        </a:solidFill>
        <a:latin typeface="Arial" charset="0"/>
        <a:ea typeface="+mn-ea"/>
        <a:cs typeface="+mn-cs"/>
      </a:defRPr>
    </a:lvl8pPr>
    <a:lvl9pPr marL="3657600" algn="l" defTabSz="914400" rtl="0" eaLnBrk="1" latinLnBrk="0" hangingPunct="1">
      <a:defRPr sz="1600" kern="1200">
        <a:solidFill>
          <a:schemeClr val="tx1"/>
        </a:solidFill>
        <a:latin typeface="Arial"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3128">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scaleToFitPaper="1"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46AD"/>
    <a:srgbClr val="1976FF"/>
    <a:srgbClr val="CC0000"/>
    <a:srgbClr val="000000"/>
    <a:srgbClr val="CCE4FC"/>
    <a:srgbClr val="969696"/>
    <a:srgbClr val="B2B2B2"/>
    <a:srgbClr val="5F5F5F"/>
    <a:srgbClr val="80808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4950" autoAdjust="0"/>
    <p:restoredTop sz="50000" autoAdjust="0"/>
  </p:normalViewPr>
  <p:slideViewPr>
    <p:cSldViewPr snapToGrid="0">
      <p:cViewPr varScale="1">
        <p:scale>
          <a:sx n="83" d="100"/>
          <a:sy n="83" d="100"/>
        </p:scale>
        <p:origin x="1147" y="77"/>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p:scale>
          <a:sx n="100" d="100"/>
          <a:sy n="100" d="100"/>
        </p:scale>
        <p:origin x="-1650" y="-72"/>
      </p:cViewPr>
      <p:guideLst>
        <p:guide orient="horz" pos="3128"/>
        <p:guide pos="2141"/>
      </p:guideLst>
    </p:cSldViewPr>
  </p:notesViewPr>
  <p:gridSpacing cx="72010" cy="7201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notesMaster" Target="notesMasters/notesMaster1.xml"/><Relationship Id="rId6" Type="http://schemas.openxmlformats.org/officeDocument/2006/relationships/handoutMaster" Target="handoutMasters/handoutMaster1.xml"/><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03" name="Rectangle 7"/>
          <p:cNvSpPr>
            <a:spLocks noChangeArrowheads="1"/>
          </p:cNvSpPr>
          <p:nvPr/>
        </p:nvSpPr>
        <p:spPr bwMode="auto">
          <a:xfrm>
            <a:off x="3432175" y="8910638"/>
            <a:ext cx="2944813"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979" tIns="0" rIns="18979" bIns="0" anchor="b"/>
          <a:lstStyle>
            <a:lvl1pPr defTabSz="909638">
              <a:defRPr sz="2400">
                <a:solidFill>
                  <a:schemeClr val="tx1"/>
                </a:solidFill>
                <a:latin typeface="Arial" charset="0"/>
              </a:defRPr>
            </a:lvl1pPr>
            <a:lvl2pPr marL="454025" defTabSz="909638">
              <a:defRPr sz="2400">
                <a:solidFill>
                  <a:schemeClr val="tx1"/>
                </a:solidFill>
                <a:latin typeface="Arial" charset="0"/>
              </a:defRPr>
            </a:lvl2pPr>
            <a:lvl3pPr marL="909638" defTabSz="909638">
              <a:defRPr sz="2400">
                <a:solidFill>
                  <a:schemeClr val="tx1"/>
                </a:solidFill>
                <a:latin typeface="Arial" charset="0"/>
              </a:defRPr>
            </a:lvl3pPr>
            <a:lvl4pPr marL="1360488" defTabSz="909638">
              <a:defRPr sz="2400">
                <a:solidFill>
                  <a:schemeClr val="tx1"/>
                </a:solidFill>
                <a:latin typeface="Arial" charset="0"/>
              </a:defRPr>
            </a:lvl4pPr>
            <a:lvl5pPr marL="1811338" defTabSz="909638">
              <a:defRPr sz="2400">
                <a:solidFill>
                  <a:schemeClr val="tx1"/>
                </a:solidFill>
                <a:latin typeface="Arial" charset="0"/>
              </a:defRPr>
            </a:lvl5pPr>
            <a:lvl6pPr marL="2268538" defTabSz="909638" eaLnBrk="0" fontAlgn="base" hangingPunct="0">
              <a:spcBef>
                <a:spcPct val="0"/>
              </a:spcBef>
              <a:spcAft>
                <a:spcPct val="0"/>
              </a:spcAft>
              <a:defRPr sz="2400">
                <a:solidFill>
                  <a:schemeClr val="tx1"/>
                </a:solidFill>
                <a:latin typeface="Arial" charset="0"/>
              </a:defRPr>
            </a:lvl6pPr>
            <a:lvl7pPr marL="2725738" defTabSz="909638" eaLnBrk="0" fontAlgn="base" hangingPunct="0">
              <a:spcBef>
                <a:spcPct val="0"/>
              </a:spcBef>
              <a:spcAft>
                <a:spcPct val="0"/>
              </a:spcAft>
              <a:defRPr sz="2400">
                <a:solidFill>
                  <a:schemeClr val="tx1"/>
                </a:solidFill>
                <a:latin typeface="Arial" charset="0"/>
              </a:defRPr>
            </a:lvl7pPr>
            <a:lvl8pPr marL="3182938" defTabSz="909638" eaLnBrk="0" fontAlgn="base" hangingPunct="0">
              <a:spcBef>
                <a:spcPct val="0"/>
              </a:spcBef>
              <a:spcAft>
                <a:spcPct val="0"/>
              </a:spcAft>
              <a:defRPr sz="2400">
                <a:solidFill>
                  <a:schemeClr val="tx1"/>
                </a:solidFill>
                <a:latin typeface="Arial" charset="0"/>
              </a:defRPr>
            </a:lvl8pPr>
            <a:lvl9pPr marL="3640138" defTabSz="909638" eaLnBrk="0" fontAlgn="base" hangingPunct="0">
              <a:spcBef>
                <a:spcPct val="0"/>
              </a:spcBef>
              <a:spcAft>
                <a:spcPct val="0"/>
              </a:spcAft>
              <a:defRPr sz="2400">
                <a:solidFill>
                  <a:schemeClr val="tx1"/>
                </a:solidFill>
                <a:latin typeface="Arial" charset="0"/>
              </a:defRPr>
            </a:lvl9pPr>
          </a:lstStyle>
          <a:p>
            <a:pPr algn="r">
              <a:defRPr/>
            </a:pPr>
            <a:fld id="{705B2E8B-0B7C-4409-AD53-2D3E8F2A5808}" type="slidenum">
              <a:rPr lang="en-US" altLang="de-DE" sz="1000" smtClean="0"/>
              <a:pPr algn="r">
                <a:defRPr/>
              </a:pPr>
              <a:t>‹#›</a:t>
            </a:fld>
            <a:endParaRPr lang="en-US" altLang="de-DE" sz="1000" dirty="0"/>
          </a:p>
        </p:txBody>
      </p:sp>
      <p:sp>
        <p:nvSpPr>
          <p:cNvPr id="4106" name="Rectangle 10"/>
          <p:cNvSpPr>
            <a:spLocks noChangeArrowheads="1"/>
          </p:cNvSpPr>
          <p:nvPr/>
        </p:nvSpPr>
        <p:spPr bwMode="auto">
          <a:xfrm>
            <a:off x="447675" y="523875"/>
            <a:ext cx="2951163" cy="33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979" tIns="0" rIns="18979" bIns="0"/>
          <a:lstStyle>
            <a:lvl1pPr defTabSz="909638">
              <a:defRPr sz="2400">
                <a:solidFill>
                  <a:schemeClr val="tx1"/>
                </a:solidFill>
                <a:latin typeface="Arial" charset="0"/>
              </a:defRPr>
            </a:lvl1pPr>
            <a:lvl2pPr marL="454025" defTabSz="909638">
              <a:defRPr sz="2400">
                <a:solidFill>
                  <a:schemeClr val="tx1"/>
                </a:solidFill>
                <a:latin typeface="Arial" charset="0"/>
              </a:defRPr>
            </a:lvl2pPr>
            <a:lvl3pPr marL="909638" defTabSz="909638">
              <a:defRPr sz="2400">
                <a:solidFill>
                  <a:schemeClr val="tx1"/>
                </a:solidFill>
                <a:latin typeface="Arial" charset="0"/>
              </a:defRPr>
            </a:lvl3pPr>
            <a:lvl4pPr marL="1360488" defTabSz="909638">
              <a:defRPr sz="2400">
                <a:solidFill>
                  <a:schemeClr val="tx1"/>
                </a:solidFill>
                <a:latin typeface="Arial" charset="0"/>
              </a:defRPr>
            </a:lvl4pPr>
            <a:lvl5pPr marL="1811338" defTabSz="909638">
              <a:defRPr sz="2400">
                <a:solidFill>
                  <a:schemeClr val="tx1"/>
                </a:solidFill>
                <a:latin typeface="Arial" charset="0"/>
              </a:defRPr>
            </a:lvl5pPr>
            <a:lvl6pPr marL="2268538" defTabSz="909638" eaLnBrk="0" fontAlgn="base" hangingPunct="0">
              <a:spcBef>
                <a:spcPct val="0"/>
              </a:spcBef>
              <a:spcAft>
                <a:spcPct val="0"/>
              </a:spcAft>
              <a:defRPr sz="2400">
                <a:solidFill>
                  <a:schemeClr val="tx1"/>
                </a:solidFill>
                <a:latin typeface="Arial" charset="0"/>
              </a:defRPr>
            </a:lvl6pPr>
            <a:lvl7pPr marL="2725738" defTabSz="909638" eaLnBrk="0" fontAlgn="base" hangingPunct="0">
              <a:spcBef>
                <a:spcPct val="0"/>
              </a:spcBef>
              <a:spcAft>
                <a:spcPct val="0"/>
              </a:spcAft>
              <a:defRPr sz="2400">
                <a:solidFill>
                  <a:schemeClr val="tx1"/>
                </a:solidFill>
                <a:latin typeface="Arial" charset="0"/>
              </a:defRPr>
            </a:lvl7pPr>
            <a:lvl8pPr marL="3182938" defTabSz="909638" eaLnBrk="0" fontAlgn="base" hangingPunct="0">
              <a:spcBef>
                <a:spcPct val="0"/>
              </a:spcBef>
              <a:spcAft>
                <a:spcPct val="0"/>
              </a:spcAft>
              <a:defRPr sz="2400">
                <a:solidFill>
                  <a:schemeClr val="tx1"/>
                </a:solidFill>
                <a:latin typeface="Arial" charset="0"/>
              </a:defRPr>
            </a:lvl8pPr>
            <a:lvl9pPr marL="3640138" defTabSz="909638" eaLnBrk="0" fontAlgn="base" hangingPunct="0">
              <a:spcBef>
                <a:spcPct val="0"/>
              </a:spcBef>
              <a:spcAft>
                <a:spcPct val="0"/>
              </a:spcAft>
              <a:defRPr sz="2400">
                <a:solidFill>
                  <a:schemeClr val="tx1"/>
                </a:solidFill>
                <a:latin typeface="Arial" charset="0"/>
              </a:defRPr>
            </a:lvl9pPr>
          </a:lstStyle>
          <a:p>
            <a:pPr>
              <a:defRPr/>
            </a:pPr>
            <a:r>
              <a:rPr lang="de-DE" altLang="de-DE" sz="1000" b="1" dirty="0">
                <a:cs typeface="Arial" charset="0"/>
              </a:rPr>
              <a:t>[Legal </a:t>
            </a:r>
            <a:r>
              <a:rPr lang="de-DE" altLang="de-DE" sz="1000" b="1" dirty="0" err="1">
                <a:cs typeface="Arial" charset="0"/>
              </a:rPr>
              <a:t>Entity</a:t>
            </a:r>
            <a:r>
              <a:rPr lang="de-DE" altLang="de-DE" sz="1000" b="1" dirty="0">
                <a:cs typeface="Arial" charset="0"/>
              </a:rPr>
              <a:t>] </a:t>
            </a:r>
            <a:r>
              <a:rPr lang="de-DE" altLang="de-DE" sz="1000" b="1" dirty="0">
                <a:cs typeface="Arial" charset="0"/>
                <a:sym typeface="Symbol" pitchFamily="18" charset="2"/>
              </a:rPr>
              <a:t>• [</a:t>
            </a:r>
            <a:r>
              <a:rPr lang="de-DE" altLang="de-DE" sz="1000" b="1" dirty="0" err="1">
                <a:cs typeface="Arial" charset="0"/>
                <a:sym typeface="Symbol" pitchFamily="18" charset="2"/>
              </a:rPr>
              <a:t>Presentation</a:t>
            </a:r>
            <a:r>
              <a:rPr lang="de-DE" altLang="de-DE" sz="1000" b="1" dirty="0">
                <a:cs typeface="Arial" charset="0"/>
                <a:sym typeface="Symbol" pitchFamily="18" charset="2"/>
              </a:rPr>
              <a:t> Topic]</a:t>
            </a:r>
          </a:p>
        </p:txBody>
      </p:sp>
    </p:spTree>
    <p:extLst>
      <p:ext uri="{BB962C8B-B14F-4D97-AF65-F5344CB8AC3E}">
        <p14:creationId xmlns:p14="http://schemas.microsoft.com/office/powerpoint/2010/main" val="15617941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6"/>
          <p:cNvSpPr>
            <a:spLocks noGrp="1" noRot="1" noChangeAspect="1" noChangeArrowheads="1" noTextEdit="1"/>
          </p:cNvSpPr>
          <p:nvPr>
            <p:ph type="sldImg" idx="2"/>
          </p:nvPr>
        </p:nvSpPr>
        <p:spPr bwMode="auto">
          <a:xfrm>
            <a:off x="-101600" y="790575"/>
            <a:ext cx="7061200" cy="3970338"/>
          </a:xfrm>
          <a:prstGeom prst="rect">
            <a:avLst/>
          </a:prstGeom>
          <a:noFill/>
          <a:ln w="12699">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70" name="Rectangle 22"/>
          <p:cNvSpPr>
            <a:spLocks noGrp="1" noChangeArrowheads="1"/>
          </p:cNvSpPr>
          <p:nvPr>
            <p:ph type="dt" idx="1"/>
          </p:nvPr>
        </p:nvSpPr>
        <p:spPr bwMode="auto">
          <a:xfrm>
            <a:off x="3432175" y="215900"/>
            <a:ext cx="3113088" cy="33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8979" tIns="0" rIns="18979" bIns="0" numCol="1" anchor="t" anchorCtr="0" compatLnSpc="1">
            <a:prstTxWarp prst="textNoShape">
              <a:avLst/>
            </a:prstTxWarp>
          </a:bodyPr>
          <a:lstStyle>
            <a:lvl1pPr algn="r" defTabSz="720725">
              <a:defRPr sz="1000" i="1"/>
            </a:lvl1pPr>
          </a:lstStyle>
          <a:p>
            <a:pPr>
              <a:defRPr/>
            </a:pPr>
            <a:fld id="{C3023190-724D-460B-9D46-C9460FF5FC81}" type="datetime4">
              <a:rPr lang="de-DE" altLang="de-DE"/>
              <a:pPr>
                <a:defRPr/>
              </a:pPr>
              <a:t>19. Juli 2024</a:t>
            </a:fld>
            <a:endParaRPr lang="en-US" altLang="de-DE" dirty="0"/>
          </a:p>
        </p:txBody>
      </p:sp>
      <p:sp>
        <p:nvSpPr>
          <p:cNvPr id="2071" name="Rectangle 23"/>
          <p:cNvSpPr>
            <a:spLocks noGrp="1" noChangeArrowheads="1"/>
          </p:cNvSpPr>
          <p:nvPr>
            <p:ph type="sldNum" sz="quarter" idx="5"/>
          </p:nvPr>
        </p:nvSpPr>
        <p:spPr bwMode="auto">
          <a:xfrm>
            <a:off x="3432175" y="9356725"/>
            <a:ext cx="3113088"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8979" tIns="0" rIns="18979" bIns="0" numCol="1" anchor="b" anchorCtr="0" compatLnSpc="1">
            <a:prstTxWarp prst="textNoShape">
              <a:avLst/>
            </a:prstTxWarp>
          </a:bodyPr>
          <a:lstStyle>
            <a:lvl1pPr algn="r" defTabSz="720725">
              <a:defRPr sz="1000"/>
            </a:lvl1pPr>
          </a:lstStyle>
          <a:p>
            <a:pPr>
              <a:defRPr/>
            </a:pPr>
            <a:fld id="{744C2D65-8576-4B63-8D27-5D1E036622FB}" type="slidenum">
              <a:rPr lang="en-US" altLang="de-DE"/>
              <a:pPr>
                <a:defRPr/>
              </a:pPr>
              <a:t>‹#›</a:t>
            </a:fld>
            <a:endParaRPr lang="en-US" altLang="de-DE" dirty="0"/>
          </a:p>
        </p:txBody>
      </p:sp>
      <p:sp>
        <p:nvSpPr>
          <p:cNvPr id="2076" name="Rectangle 28"/>
          <p:cNvSpPr>
            <a:spLocks noGrp="1" noChangeArrowheads="1"/>
          </p:cNvSpPr>
          <p:nvPr>
            <p:ph type="body" sz="quarter" idx="3"/>
          </p:nvPr>
        </p:nvSpPr>
        <p:spPr bwMode="auto">
          <a:xfrm>
            <a:off x="692150" y="4976813"/>
            <a:ext cx="5470525" cy="445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8578" tIns="42708" rIns="88578" bIns="42708" numCol="1" anchor="t" anchorCtr="0" compatLnSpc="1">
            <a:prstTxWarp prst="textNoShape">
              <a:avLst/>
            </a:prstTxWarp>
          </a:bodyPr>
          <a:lstStyle/>
          <a:p>
            <a:pPr lvl="0"/>
            <a:r>
              <a:rPr lang="en-US" altLang="de-DE" noProof="0"/>
              <a:t>Klicken Sie, um die Formate des Vorlagentextes zu bearbeiten</a:t>
            </a:r>
          </a:p>
          <a:p>
            <a:pPr lvl="1"/>
            <a:r>
              <a:rPr lang="en-US" altLang="de-DE" noProof="0"/>
              <a:t>Zweite Ebene</a:t>
            </a:r>
          </a:p>
          <a:p>
            <a:pPr lvl="2"/>
            <a:r>
              <a:rPr lang="en-US" altLang="de-DE" noProof="0"/>
              <a:t>Dritte Ebene</a:t>
            </a:r>
          </a:p>
          <a:p>
            <a:pPr lvl="3"/>
            <a:r>
              <a:rPr lang="en-US" altLang="de-DE" noProof="0"/>
              <a:t>Vierte Ebene</a:t>
            </a:r>
          </a:p>
          <a:p>
            <a:pPr lvl="4"/>
            <a:r>
              <a:rPr lang="en-US" altLang="de-DE" noProof="0"/>
              <a:t>Fünfte Ebene</a:t>
            </a:r>
          </a:p>
        </p:txBody>
      </p:sp>
    </p:spTree>
    <p:extLst>
      <p:ext uri="{BB962C8B-B14F-4D97-AF65-F5344CB8AC3E}">
        <p14:creationId xmlns:p14="http://schemas.microsoft.com/office/powerpoint/2010/main" val="3029686669"/>
      </p:ext>
    </p:extLst>
  </p:cSld>
  <p:clrMap bg1="lt1" tx1="dk1" bg2="lt2" tx2="dk2" accent1="accent1" accent2="accent2" accent3="accent3" accent4="accent4" accent5="accent5" accent6="accent6" hlink="hlink" folHlink="folHlink"/>
  <p:hf hdr="0" ftr="0"/>
  <p:notesStyle>
    <a:lvl1pPr algn="l" defTabSz="858838" rtl="0" eaLnBrk="0" fontAlgn="base" hangingPunct="0">
      <a:spcBef>
        <a:spcPct val="30000"/>
      </a:spcBef>
      <a:spcAft>
        <a:spcPct val="0"/>
      </a:spcAft>
      <a:defRPr sz="1100" kern="1200">
        <a:solidFill>
          <a:schemeClr val="tx1"/>
        </a:solidFill>
        <a:latin typeface="Arial" charset="0"/>
        <a:ea typeface="+mn-ea"/>
        <a:cs typeface="+mn-cs"/>
      </a:defRPr>
    </a:lvl1pPr>
    <a:lvl2pPr marL="190500" algn="l" defTabSz="858838" rtl="0" eaLnBrk="0" fontAlgn="base" hangingPunct="0">
      <a:spcBef>
        <a:spcPct val="30000"/>
      </a:spcBef>
      <a:spcAft>
        <a:spcPct val="0"/>
      </a:spcAft>
      <a:defRPr sz="1100" kern="1200">
        <a:solidFill>
          <a:schemeClr val="tx1"/>
        </a:solidFill>
        <a:latin typeface="Arial" charset="0"/>
        <a:ea typeface="+mn-ea"/>
        <a:cs typeface="+mn-cs"/>
      </a:defRPr>
    </a:lvl2pPr>
    <a:lvl3pPr marL="381000" algn="l" defTabSz="858838" rtl="0" eaLnBrk="0" fontAlgn="base" hangingPunct="0">
      <a:spcBef>
        <a:spcPct val="30000"/>
      </a:spcBef>
      <a:spcAft>
        <a:spcPct val="0"/>
      </a:spcAft>
      <a:defRPr sz="1100" kern="1200">
        <a:solidFill>
          <a:schemeClr val="tx1"/>
        </a:solidFill>
        <a:latin typeface="Arial" charset="0"/>
        <a:ea typeface="+mn-ea"/>
        <a:cs typeface="+mn-cs"/>
      </a:defRPr>
    </a:lvl3pPr>
    <a:lvl4pPr marL="571500" algn="l" defTabSz="858838" rtl="0" eaLnBrk="0" fontAlgn="base" hangingPunct="0">
      <a:spcBef>
        <a:spcPct val="30000"/>
      </a:spcBef>
      <a:spcAft>
        <a:spcPct val="0"/>
      </a:spcAft>
      <a:defRPr sz="1100" kern="1200">
        <a:solidFill>
          <a:schemeClr val="tx1"/>
        </a:solidFill>
        <a:latin typeface="Arial" charset="0"/>
        <a:ea typeface="+mn-ea"/>
        <a:cs typeface="+mn-cs"/>
      </a:defRPr>
    </a:lvl4pPr>
    <a:lvl5pPr marL="762000" algn="l" defTabSz="858838" rtl="0" eaLnBrk="0" fontAlgn="base" hangingPunct="0">
      <a:spcBef>
        <a:spcPct val="30000"/>
      </a:spcBef>
      <a:spcAft>
        <a:spcPct val="0"/>
      </a:spcAft>
      <a:defRPr sz="11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folie">
    <p:spTree>
      <p:nvGrpSpPr>
        <p:cNvPr id="1" name=""/>
        <p:cNvGrpSpPr/>
        <p:nvPr/>
      </p:nvGrpSpPr>
      <p:grpSpPr>
        <a:xfrm>
          <a:off x="0" y="0"/>
          <a:ext cx="0" cy="0"/>
          <a:chOff x="0" y="0"/>
          <a:chExt cx="0" cy="0"/>
        </a:xfrm>
      </p:grpSpPr>
      <p:sp>
        <p:nvSpPr>
          <p:cNvPr id="17" name="Rechteck 16"/>
          <p:cNvSpPr/>
          <p:nvPr userDrawn="1"/>
        </p:nvSpPr>
        <p:spPr>
          <a:xfrm>
            <a:off x="-2594281" y="-1"/>
            <a:ext cx="2257175" cy="6420595"/>
          </a:xfrm>
          <a:prstGeom prst="rect">
            <a:avLst/>
          </a:prstGeom>
          <a:solidFill>
            <a:schemeClr val="bg1">
              <a:lumMod val="95000"/>
            </a:schemeClr>
          </a:solidFill>
        </p:spPr>
        <p:txBody>
          <a:bodyPr wrap="square" lIns="72000" tIns="36000" rIns="72000" bIns="36000">
            <a:spAutoFit/>
          </a:bodyPr>
          <a:lstStyle/>
          <a:p>
            <a:pPr defTabSz="0">
              <a:spcBef>
                <a:spcPts val="0"/>
              </a:spcBef>
              <a:spcAft>
                <a:spcPts val="600"/>
              </a:spcAft>
              <a:buClr>
                <a:srgbClr val="000000"/>
              </a:buClr>
            </a:pPr>
            <a:r>
              <a:rPr lang="en-US" altLang="de-DE" sz="1100" b="1" u="none" dirty="0">
                <a:solidFill>
                  <a:schemeClr val="accent6">
                    <a:lumMod val="75000"/>
                  </a:schemeClr>
                </a:solidFill>
              </a:rPr>
              <a:t>HANDLING NOTES</a:t>
            </a:r>
          </a:p>
          <a:p>
            <a:pPr defTabSz="0">
              <a:spcBef>
                <a:spcPts val="0"/>
              </a:spcBef>
              <a:spcAft>
                <a:spcPts val="300"/>
              </a:spcAft>
              <a:buClr>
                <a:srgbClr val="000000"/>
              </a:buClr>
            </a:pPr>
            <a:r>
              <a:rPr lang="en-US" altLang="de-DE" sz="1100" b="1" u="sng" dirty="0">
                <a:solidFill>
                  <a:schemeClr val="tx1"/>
                </a:solidFill>
              </a:rPr>
              <a:t>SPELLING</a:t>
            </a:r>
          </a:p>
          <a:p>
            <a:pPr marL="180000" indent="-180000" defTabSz="0">
              <a:spcBef>
                <a:spcPts val="300"/>
              </a:spcBef>
              <a:buClr>
                <a:schemeClr val="accent6"/>
              </a:buClr>
              <a:buFont typeface="Arial" panose="020B0604020202020204" pitchFamily="34" charset="0"/>
              <a:buChar char="●"/>
            </a:pPr>
            <a:r>
              <a:rPr lang="en-US" altLang="de-DE" sz="1100" b="0" dirty="0">
                <a:solidFill>
                  <a:schemeClr val="tx1"/>
                </a:solidFill>
              </a:rPr>
              <a:t>Preferred</a:t>
            </a:r>
            <a:r>
              <a:rPr lang="en-US" altLang="de-DE" sz="1100" b="0" baseline="0" dirty="0">
                <a:solidFill>
                  <a:schemeClr val="tx1"/>
                </a:solidFill>
              </a:rPr>
              <a:t> language for all charts is English.</a:t>
            </a:r>
          </a:p>
          <a:p>
            <a:pPr marL="180000" indent="-180000" defTabSz="0">
              <a:spcBef>
                <a:spcPts val="0"/>
              </a:spcBef>
              <a:buClr>
                <a:schemeClr val="accent6"/>
              </a:buClr>
              <a:buFont typeface="Arial" panose="020B0604020202020204" pitchFamily="34" charset="0"/>
              <a:buChar char="●"/>
            </a:pPr>
            <a:r>
              <a:rPr lang="en-US" altLang="de-DE" sz="1100" b="0" dirty="0">
                <a:solidFill>
                  <a:schemeClr val="tx1"/>
                </a:solidFill>
              </a:rPr>
              <a:t>TDK and EPCOS is always written</a:t>
            </a:r>
            <a:r>
              <a:rPr lang="en-US" altLang="de-DE" sz="1100" b="0" baseline="0" dirty="0">
                <a:solidFill>
                  <a:schemeClr val="tx1"/>
                </a:solidFill>
              </a:rPr>
              <a:t> </a:t>
            </a:r>
            <a:r>
              <a:rPr lang="en-US" altLang="de-DE" sz="1100" b="0" dirty="0">
                <a:solidFill>
                  <a:schemeClr val="tx1"/>
                </a:solidFill>
              </a:rPr>
              <a:t>in capital letters.</a:t>
            </a:r>
          </a:p>
          <a:p>
            <a:pPr marL="0" indent="0" defTabSz="0">
              <a:spcBef>
                <a:spcPts val="300"/>
              </a:spcBef>
              <a:buClr>
                <a:srgbClr val="000000"/>
              </a:buClr>
            </a:pPr>
            <a:r>
              <a:rPr lang="en-US" altLang="de-DE" sz="1100" b="1" dirty="0">
                <a:solidFill>
                  <a:schemeClr val="tx1"/>
                </a:solidFill>
              </a:rPr>
              <a:t>Numerical formats	</a:t>
            </a:r>
          </a:p>
          <a:p>
            <a:pPr marL="180975" indent="-180975" defTabSz="0">
              <a:spcBef>
                <a:spcPts val="0"/>
              </a:spcBef>
              <a:buClr>
                <a:schemeClr val="accent6"/>
              </a:buClr>
              <a:buFont typeface="Arial" panose="020B0604020202020204" pitchFamily="34" charset="0"/>
              <a:buChar char="●"/>
              <a:tabLst>
                <a:tab pos="0" algn="l"/>
              </a:tabLst>
            </a:pPr>
            <a:r>
              <a:rPr lang="en-US" altLang="de-DE" sz="1100" dirty="0">
                <a:solidFill>
                  <a:schemeClr val="tx1"/>
                </a:solidFill>
              </a:rPr>
              <a:t>No quotation marks </a:t>
            </a:r>
            <a:br>
              <a:rPr lang="en-US" altLang="de-DE" sz="1100" dirty="0">
                <a:solidFill>
                  <a:schemeClr val="tx1"/>
                </a:solidFill>
              </a:rPr>
            </a:br>
            <a:r>
              <a:rPr lang="en-US" altLang="de-DE" sz="1100" dirty="0">
                <a:solidFill>
                  <a:schemeClr val="tx1"/>
                </a:solidFill>
              </a:rPr>
              <a:t>in numbers, e.g.  2,222,000 instead of  2”222’000.</a:t>
            </a:r>
          </a:p>
          <a:p>
            <a:pPr marL="180975" indent="-180975" defTabSz="0">
              <a:spcBef>
                <a:spcPts val="0"/>
              </a:spcBef>
              <a:buClr>
                <a:schemeClr val="accent6"/>
              </a:buClr>
              <a:buFont typeface="Arial" panose="020B0604020202020204" pitchFamily="34" charset="0"/>
              <a:buChar char="●"/>
              <a:tabLst>
                <a:tab pos="0" algn="l"/>
              </a:tabLst>
            </a:pPr>
            <a:r>
              <a:rPr lang="en-US" altLang="de-DE" sz="1100" dirty="0">
                <a:solidFill>
                  <a:schemeClr val="tx1"/>
                </a:solidFill>
              </a:rPr>
              <a:t>Use numbers with </a:t>
            </a:r>
            <a:br>
              <a:rPr lang="en-US" altLang="de-DE" sz="1100" dirty="0">
                <a:solidFill>
                  <a:schemeClr val="tx1"/>
                </a:solidFill>
              </a:rPr>
            </a:br>
            <a:r>
              <a:rPr lang="en-US" altLang="de-DE" sz="1100" dirty="0">
                <a:solidFill>
                  <a:schemeClr val="tx1"/>
                </a:solidFill>
              </a:rPr>
              <a:t>a comma up from </a:t>
            </a:r>
            <a:br>
              <a:rPr lang="en-US" altLang="de-DE" sz="1100" dirty="0">
                <a:solidFill>
                  <a:schemeClr val="tx1"/>
                </a:solidFill>
              </a:rPr>
            </a:br>
            <a:r>
              <a:rPr lang="en-US" altLang="de-DE" sz="1100" dirty="0">
                <a:solidFill>
                  <a:schemeClr val="tx1"/>
                </a:solidFill>
              </a:rPr>
              <a:t>4 numbers, e.g. 1000, </a:t>
            </a:r>
            <a:br>
              <a:rPr lang="en-US" altLang="de-DE" sz="1100" dirty="0">
                <a:solidFill>
                  <a:schemeClr val="tx1"/>
                </a:solidFill>
              </a:rPr>
            </a:br>
            <a:r>
              <a:rPr lang="en-US" altLang="de-DE" sz="1100" dirty="0">
                <a:solidFill>
                  <a:schemeClr val="tx1"/>
                </a:solidFill>
              </a:rPr>
              <a:t>but 50,000.</a:t>
            </a:r>
          </a:p>
          <a:p>
            <a:pPr marL="180975" indent="-180975" defTabSz="0">
              <a:spcBef>
                <a:spcPts val="0"/>
              </a:spcBef>
              <a:buClr>
                <a:schemeClr val="accent6"/>
              </a:buClr>
              <a:buFont typeface="Arial" panose="020B0604020202020204" pitchFamily="34" charset="0"/>
              <a:buChar char="●"/>
              <a:tabLst>
                <a:tab pos="0" algn="l"/>
              </a:tabLst>
            </a:pPr>
            <a:r>
              <a:rPr lang="en-US" altLang="de-DE" sz="1100" dirty="0">
                <a:solidFill>
                  <a:schemeClr val="tx1"/>
                </a:solidFill>
              </a:rPr>
              <a:t>The decimal sign in English is a point, e.g. 3.5.</a:t>
            </a:r>
          </a:p>
          <a:p>
            <a:pPr marL="0" indent="0" defTabSz="0">
              <a:spcBef>
                <a:spcPts val="300"/>
              </a:spcBef>
              <a:buClr>
                <a:srgbClr val="000000"/>
              </a:buClr>
              <a:tabLst>
                <a:tab pos="0" algn="l"/>
              </a:tabLst>
            </a:pPr>
            <a:r>
              <a:rPr lang="en-US" altLang="de-DE" sz="1100" b="1" dirty="0">
                <a:solidFill>
                  <a:schemeClr val="tx1"/>
                </a:solidFill>
              </a:rPr>
              <a:t>Percentages</a:t>
            </a:r>
          </a:p>
          <a:p>
            <a:pPr marL="0" indent="0" defTabSz="0">
              <a:spcBef>
                <a:spcPts val="0"/>
              </a:spcBef>
              <a:buClr>
                <a:srgbClr val="000000"/>
              </a:buClr>
              <a:tabLst>
                <a:tab pos="0" algn="l"/>
              </a:tabLst>
            </a:pPr>
            <a:r>
              <a:rPr lang="en-US" altLang="de-DE" sz="1100" dirty="0">
                <a:solidFill>
                  <a:schemeClr val="tx1"/>
                </a:solidFill>
              </a:rPr>
              <a:t>Use percent sign without a space, e.g. 50%.</a:t>
            </a:r>
          </a:p>
          <a:p>
            <a:pPr marL="0" indent="0" defTabSz="0">
              <a:spcBef>
                <a:spcPts val="300"/>
              </a:spcBef>
              <a:buClr>
                <a:srgbClr val="000000"/>
              </a:buClr>
              <a:tabLst>
                <a:tab pos="0" algn="l"/>
              </a:tabLst>
            </a:pPr>
            <a:r>
              <a:rPr lang="en-US" altLang="de-DE" sz="1100" b="1" dirty="0">
                <a:solidFill>
                  <a:schemeClr val="tx1"/>
                </a:solidFill>
              </a:rPr>
              <a:t>Quantities</a:t>
            </a:r>
          </a:p>
          <a:p>
            <a:pPr marL="0" indent="0" defTabSz="0">
              <a:spcBef>
                <a:spcPts val="0"/>
              </a:spcBef>
              <a:buClr>
                <a:srgbClr val="000000"/>
              </a:buClr>
              <a:tabLst>
                <a:tab pos="0" algn="l"/>
              </a:tabLst>
            </a:pPr>
            <a:r>
              <a:rPr lang="en-US" altLang="de-DE" sz="1100" dirty="0">
                <a:solidFill>
                  <a:schemeClr val="tx1"/>
                </a:solidFill>
              </a:rPr>
              <a:t>Add space between number and unit, e.g. 20 V.</a:t>
            </a:r>
          </a:p>
          <a:p>
            <a:pPr marL="0" indent="0" defTabSz="0">
              <a:spcBef>
                <a:spcPts val="300"/>
              </a:spcBef>
              <a:buClr>
                <a:srgbClr val="000000"/>
              </a:buClr>
              <a:tabLst>
                <a:tab pos="0" algn="l"/>
              </a:tabLst>
            </a:pPr>
            <a:r>
              <a:rPr lang="en-US" altLang="de-DE" sz="1100" b="1" dirty="0">
                <a:solidFill>
                  <a:schemeClr val="tx1"/>
                </a:solidFill>
              </a:rPr>
              <a:t>Headlines and chart contents</a:t>
            </a:r>
          </a:p>
          <a:p>
            <a:pPr marL="0" indent="0" defTabSz="0">
              <a:spcBef>
                <a:spcPts val="0"/>
              </a:spcBef>
              <a:buClr>
                <a:srgbClr val="000000"/>
              </a:buClr>
              <a:tabLst>
                <a:tab pos="0" algn="l"/>
              </a:tabLst>
            </a:pPr>
            <a:r>
              <a:rPr lang="en-US" altLang="de-DE" sz="1100" dirty="0">
                <a:solidFill>
                  <a:schemeClr val="tx1"/>
                </a:solidFill>
              </a:rPr>
              <a:t>Capitalize only the first word.</a:t>
            </a:r>
          </a:p>
          <a:p>
            <a:pPr marL="0" indent="0" defTabSz="0">
              <a:spcBef>
                <a:spcPts val="300"/>
              </a:spcBef>
              <a:buClr>
                <a:srgbClr val="000000"/>
              </a:buClr>
              <a:tabLst>
                <a:tab pos="0" algn="l"/>
              </a:tabLst>
            </a:pPr>
            <a:r>
              <a:rPr lang="en-US" altLang="de-DE" sz="1100" b="1" dirty="0">
                <a:solidFill>
                  <a:schemeClr val="tx1"/>
                </a:solidFill>
              </a:rPr>
              <a:t>Dimensions</a:t>
            </a:r>
          </a:p>
          <a:p>
            <a:pPr marL="0" indent="0" algn="l" defTabSz="0" rtl="0" eaLnBrk="0" fontAlgn="base" hangingPunct="0">
              <a:spcBef>
                <a:spcPts val="0"/>
              </a:spcBef>
              <a:spcAft>
                <a:spcPct val="0"/>
              </a:spcAft>
              <a:buClr>
                <a:srgbClr val="000000"/>
              </a:buClr>
              <a:tabLst>
                <a:tab pos="0" algn="l"/>
              </a:tabLst>
            </a:pPr>
            <a:r>
              <a:rPr lang="en-US" altLang="de-DE" sz="1100" kern="1200" dirty="0">
                <a:solidFill>
                  <a:schemeClr val="tx1"/>
                </a:solidFill>
                <a:latin typeface="Arial" charset="0"/>
                <a:ea typeface="+mn-ea"/>
                <a:cs typeface="+mn-cs"/>
              </a:rPr>
              <a:t>Add spaces between numbers and multiplication</a:t>
            </a:r>
            <a:r>
              <a:rPr lang="en-US" altLang="de-DE" sz="1100" kern="1200" baseline="0" dirty="0">
                <a:solidFill>
                  <a:schemeClr val="tx1"/>
                </a:solidFill>
                <a:latin typeface="Arial" charset="0"/>
                <a:ea typeface="+mn-ea"/>
                <a:cs typeface="+mn-cs"/>
              </a:rPr>
              <a:t> </a:t>
            </a:r>
            <a:r>
              <a:rPr lang="en-US" altLang="de-DE" sz="1100" kern="1200" dirty="0">
                <a:solidFill>
                  <a:schemeClr val="tx1"/>
                </a:solidFill>
                <a:latin typeface="Arial" charset="0"/>
                <a:ea typeface="+mn-ea"/>
                <a:cs typeface="+mn-cs"/>
              </a:rPr>
              <a:t>signs, </a:t>
            </a:r>
            <a:br>
              <a:rPr lang="en-US" altLang="de-DE" sz="1100" kern="1200" dirty="0">
                <a:solidFill>
                  <a:schemeClr val="tx1"/>
                </a:solidFill>
                <a:latin typeface="Arial" charset="0"/>
                <a:ea typeface="+mn-ea"/>
                <a:cs typeface="+mn-cs"/>
              </a:rPr>
            </a:br>
            <a:r>
              <a:rPr lang="en-US" altLang="de-DE" sz="1100" kern="1200" dirty="0">
                <a:solidFill>
                  <a:schemeClr val="tx1"/>
                </a:solidFill>
                <a:latin typeface="Arial" charset="0"/>
                <a:ea typeface="+mn-ea"/>
                <a:cs typeface="+mn-cs"/>
              </a:rPr>
              <a:t>e.g. 2 x 3 x 4 mm³.</a:t>
            </a:r>
          </a:p>
          <a:p>
            <a:pPr marL="0" indent="0" defTabSz="0">
              <a:spcBef>
                <a:spcPts val="300"/>
              </a:spcBef>
              <a:buClrTx/>
              <a:buFontTx/>
              <a:buNone/>
            </a:pPr>
            <a:r>
              <a:rPr lang="en-US" altLang="de-DE" sz="1100" b="1" noProof="0" dirty="0"/>
              <a:t>Bottom line </a:t>
            </a:r>
            <a:r>
              <a:rPr lang="en-US" altLang="de-DE" sz="1100" b="0" noProof="0" dirty="0"/>
              <a:t>(Master)</a:t>
            </a:r>
          </a:p>
          <a:p>
            <a:pPr marL="0" indent="0" defTabSz="0">
              <a:spcBef>
                <a:spcPts val="0"/>
              </a:spcBef>
              <a:buClrTx/>
              <a:buFontTx/>
              <a:buNone/>
            </a:pPr>
            <a:r>
              <a:rPr lang="en-US" altLang="de-DE" sz="1100" noProof="0" dirty="0"/>
              <a:t>Don’t forget to fill in the presentation</a:t>
            </a:r>
            <a:r>
              <a:rPr lang="en-US" altLang="de-DE" sz="1100" baseline="0" noProof="0" dirty="0"/>
              <a:t> </a:t>
            </a:r>
            <a:r>
              <a:rPr lang="en-US" altLang="de-DE" sz="1100" noProof="0" dirty="0"/>
              <a:t>topic (left side) </a:t>
            </a:r>
          </a:p>
          <a:p>
            <a:pPr marL="0" indent="0" defTabSz="0">
              <a:spcBef>
                <a:spcPts val="0"/>
              </a:spcBef>
              <a:buClrTx/>
              <a:buFontTx/>
              <a:buNone/>
            </a:pPr>
            <a:r>
              <a:rPr lang="en-US" altLang="de-DE" sz="1100" noProof="0" dirty="0"/>
              <a:t>and the editors</a:t>
            </a:r>
            <a:r>
              <a:rPr lang="en-US" altLang="de-DE" sz="1100" baseline="0" noProof="0" dirty="0"/>
              <a:t> notes (right side).</a:t>
            </a:r>
            <a:endParaRPr lang="en-US" altLang="de-DE" sz="1100" kern="1200" dirty="0">
              <a:solidFill>
                <a:schemeClr val="tx1"/>
              </a:solidFill>
              <a:latin typeface="Arial" charset="0"/>
              <a:ea typeface="+mn-ea"/>
              <a:cs typeface="+mn-cs"/>
            </a:endParaRPr>
          </a:p>
          <a:p>
            <a:pPr marL="0" indent="0" algn="l" defTabSz="0" rtl="0" eaLnBrk="0" fontAlgn="base" hangingPunct="0">
              <a:spcBef>
                <a:spcPts val="300"/>
              </a:spcBef>
              <a:spcAft>
                <a:spcPct val="0"/>
              </a:spcAft>
              <a:buClr>
                <a:srgbClr val="000000"/>
              </a:buClr>
              <a:tabLst>
                <a:tab pos="0" algn="l"/>
              </a:tabLst>
            </a:pPr>
            <a:r>
              <a:rPr lang="en-US" altLang="de-DE" sz="1100" b="1" kern="1200" dirty="0">
                <a:solidFill>
                  <a:schemeClr val="tx1"/>
                </a:solidFill>
                <a:latin typeface="Arial" charset="0"/>
                <a:ea typeface="+mn-ea"/>
                <a:cs typeface="+mn-cs"/>
              </a:rPr>
              <a:t>Animation</a:t>
            </a:r>
          </a:p>
          <a:p>
            <a:pPr marL="0" indent="0" algn="l" defTabSz="0" rtl="0" eaLnBrk="0" fontAlgn="base" hangingPunct="0">
              <a:spcBef>
                <a:spcPts val="0"/>
              </a:spcBef>
              <a:spcAft>
                <a:spcPct val="0"/>
              </a:spcAft>
              <a:buClr>
                <a:srgbClr val="000000"/>
              </a:buClr>
              <a:tabLst>
                <a:tab pos="0" algn="l"/>
              </a:tabLst>
            </a:pPr>
            <a:r>
              <a:rPr lang="en-US" altLang="de-DE" sz="1100" kern="1200" dirty="0">
                <a:solidFill>
                  <a:schemeClr val="tx1"/>
                </a:solidFill>
                <a:latin typeface="Arial" charset="0"/>
                <a:ea typeface="+mn-ea"/>
                <a:cs typeface="+mn-cs"/>
              </a:rPr>
              <a:t>Wipe from left to right </a:t>
            </a:r>
            <a:br>
              <a:rPr lang="en-US" altLang="de-DE" sz="1100" kern="1200" dirty="0">
                <a:solidFill>
                  <a:schemeClr val="tx1"/>
                </a:solidFill>
                <a:latin typeface="Arial" charset="0"/>
                <a:ea typeface="+mn-ea"/>
                <a:cs typeface="+mn-cs"/>
              </a:rPr>
            </a:br>
            <a:r>
              <a:rPr lang="en-US" altLang="de-DE" sz="1100" kern="1200" dirty="0">
                <a:solidFill>
                  <a:schemeClr val="tx1"/>
                </a:solidFill>
                <a:latin typeface="Arial" charset="0"/>
                <a:ea typeface="+mn-ea"/>
                <a:cs typeface="+mn-cs"/>
              </a:rPr>
              <a:t>at medium speed.</a:t>
            </a:r>
          </a:p>
        </p:txBody>
      </p:sp>
      <p:sp>
        <p:nvSpPr>
          <p:cNvPr id="18" name="Rechteck 17"/>
          <p:cNvSpPr/>
          <p:nvPr userDrawn="1"/>
        </p:nvSpPr>
        <p:spPr>
          <a:xfrm>
            <a:off x="12528401" y="9147"/>
            <a:ext cx="2637020" cy="6759149"/>
          </a:xfrm>
          <a:prstGeom prst="rect">
            <a:avLst/>
          </a:prstGeom>
          <a:solidFill>
            <a:schemeClr val="bg1">
              <a:lumMod val="95000"/>
            </a:schemeClr>
          </a:solidFill>
        </p:spPr>
        <p:txBody>
          <a:bodyPr wrap="square" lIns="72000" tIns="36000" rIns="72000" bIns="36000">
            <a:spAutoFit/>
          </a:bodyPr>
          <a:lstStyle/>
          <a:p>
            <a:pPr defTabSz="0">
              <a:spcBef>
                <a:spcPts val="0"/>
              </a:spcBef>
              <a:spcAft>
                <a:spcPts val="600"/>
              </a:spcAft>
              <a:buClr>
                <a:srgbClr val="000000"/>
              </a:buClr>
            </a:pPr>
            <a:r>
              <a:rPr lang="en-US" altLang="de-DE" sz="1100" b="1" u="none" dirty="0">
                <a:solidFill>
                  <a:schemeClr val="accent6">
                    <a:lumMod val="75000"/>
                  </a:schemeClr>
                </a:solidFill>
              </a:rPr>
              <a:t>HANDLING NOTES</a:t>
            </a:r>
            <a:endParaRPr lang="en-US" altLang="de-DE" sz="1100" b="1" u="none" noProof="0" dirty="0"/>
          </a:p>
          <a:p>
            <a:pPr defTabSz="0">
              <a:spcBef>
                <a:spcPts val="0"/>
              </a:spcBef>
              <a:spcAft>
                <a:spcPts val="300"/>
              </a:spcAft>
              <a:buClr>
                <a:schemeClr val="accent6"/>
              </a:buClr>
              <a:tabLst>
                <a:tab pos="0" algn="l"/>
              </a:tabLst>
            </a:pPr>
            <a:r>
              <a:rPr lang="en-US" altLang="de-DE" sz="1100" b="1" u="sng" noProof="0" dirty="0"/>
              <a:t>TYPOGRAPHY</a:t>
            </a:r>
          </a:p>
          <a:p>
            <a:pPr marL="180000" indent="-180000" defTabSz="0">
              <a:spcBef>
                <a:spcPts val="300"/>
              </a:spcBef>
              <a:buClr>
                <a:schemeClr val="accent6"/>
              </a:buClr>
              <a:buFont typeface="Arial" panose="020B0604020202020204" pitchFamily="34" charset="0"/>
              <a:buChar char="●"/>
              <a:tabLst>
                <a:tab pos="0" algn="l"/>
              </a:tabLst>
            </a:pPr>
            <a:r>
              <a:rPr lang="en-US" altLang="de-DE" sz="1100" b="1" noProof="0" dirty="0"/>
              <a:t>TDK Blue</a:t>
            </a:r>
            <a:br>
              <a:rPr lang="en-US" altLang="de-DE" sz="1100" b="1" noProof="0" dirty="0"/>
            </a:br>
            <a:r>
              <a:rPr lang="en-US" altLang="de-DE" sz="1100" b="0" baseline="0" noProof="0" dirty="0"/>
              <a:t>RGB 0/70/173.</a:t>
            </a:r>
          </a:p>
          <a:p>
            <a:pPr marL="92075" indent="-92075" defTabSz="0">
              <a:spcBef>
                <a:spcPts val="300"/>
              </a:spcBef>
              <a:buClr>
                <a:schemeClr val="accent6"/>
              </a:buClr>
              <a:tabLst>
                <a:tab pos="0" algn="l"/>
              </a:tabLst>
            </a:pPr>
            <a:r>
              <a:rPr lang="en-US" altLang="de-DE" sz="1100" b="1" noProof="0" dirty="0"/>
              <a:t>Font and font sizes</a:t>
            </a:r>
          </a:p>
          <a:p>
            <a:pPr marL="180975" indent="-180975" defTabSz="0">
              <a:spcBef>
                <a:spcPts val="0"/>
              </a:spcBef>
              <a:buClr>
                <a:schemeClr val="accent6"/>
              </a:buClr>
              <a:buFont typeface="Arial" panose="020B0604020202020204" pitchFamily="34" charset="0"/>
              <a:buChar char="●"/>
              <a:tabLst>
                <a:tab pos="0" algn="l"/>
              </a:tabLst>
            </a:pPr>
            <a:r>
              <a:rPr lang="en-US" altLang="de-DE" sz="1100" noProof="0" dirty="0"/>
              <a:t>Font color black.</a:t>
            </a:r>
          </a:p>
          <a:p>
            <a:pPr marL="180975" indent="-180975" defTabSz="0">
              <a:spcBef>
                <a:spcPts val="0"/>
              </a:spcBef>
              <a:buClr>
                <a:schemeClr val="accent6"/>
              </a:buClr>
              <a:buFont typeface="Arial" panose="020B0604020202020204" pitchFamily="34" charset="0"/>
              <a:buChar char="●"/>
              <a:tabLst>
                <a:tab pos="0" algn="l"/>
              </a:tabLst>
            </a:pPr>
            <a:r>
              <a:rPr lang="en-US" altLang="de-DE" sz="1100" noProof="0" dirty="0"/>
              <a:t>Headline Arial bold,</a:t>
            </a:r>
            <a:r>
              <a:rPr lang="en-US" altLang="de-DE" sz="1100" baseline="0" noProof="0" dirty="0"/>
              <a:t> 26 point, black.</a:t>
            </a:r>
            <a:endParaRPr lang="en-US" altLang="de-DE" sz="1100" noProof="0" dirty="0"/>
          </a:p>
          <a:p>
            <a:pPr marL="180975" indent="-180975" defTabSz="0">
              <a:spcBef>
                <a:spcPts val="0"/>
              </a:spcBef>
              <a:buClr>
                <a:schemeClr val="accent6"/>
              </a:buClr>
              <a:buFont typeface="Arial" panose="020B0604020202020204" pitchFamily="34" charset="0"/>
              <a:buChar char="●"/>
              <a:tabLst>
                <a:tab pos="0" algn="l"/>
              </a:tabLst>
            </a:pPr>
            <a:r>
              <a:rPr lang="en-US" altLang="de-DE" sz="1100" noProof="0" dirty="0"/>
              <a:t>Chart content</a:t>
            </a:r>
            <a:r>
              <a:rPr lang="en-US" altLang="de-DE" sz="1100" baseline="0" noProof="0" dirty="0"/>
              <a:t> </a:t>
            </a:r>
            <a:r>
              <a:rPr lang="en-US" altLang="de-DE" sz="1100" noProof="0" dirty="0"/>
              <a:t>Arial (Arial Narrow, if necessary), as a rule: 14 point, black.</a:t>
            </a:r>
          </a:p>
          <a:p>
            <a:pPr marL="180975" indent="-180975" defTabSz="0">
              <a:spcBef>
                <a:spcPts val="0"/>
              </a:spcBef>
              <a:buClr>
                <a:schemeClr val="accent6"/>
              </a:buClr>
              <a:buFont typeface="Arial" panose="020B0604020202020204" pitchFamily="34" charset="0"/>
              <a:buChar char="●"/>
              <a:tabLst>
                <a:tab pos="0" algn="l"/>
              </a:tabLst>
            </a:pPr>
            <a:r>
              <a:rPr lang="en-US" altLang="de-DE" sz="1100" noProof="0" dirty="0"/>
              <a:t>Captions Arial Narrow, </a:t>
            </a:r>
            <a:br>
              <a:rPr lang="en-US" altLang="de-DE" sz="1100" noProof="0" dirty="0"/>
            </a:br>
            <a:r>
              <a:rPr lang="en-US" altLang="de-DE" sz="1100" noProof="0" dirty="0"/>
              <a:t>as a rule: 12 point, black</a:t>
            </a:r>
            <a:r>
              <a:rPr lang="en-US" altLang="de-DE" sz="1100" baseline="0" noProof="0" dirty="0"/>
              <a:t>.</a:t>
            </a:r>
          </a:p>
          <a:p>
            <a:pPr marL="180975" indent="-180975" defTabSz="0">
              <a:spcBef>
                <a:spcPts val="0"/>
              </a:spcBef>
              <a:buClr>
                <a:schemeClr val="accent6"/>
              </a:buClr>
              <a:buFont typeface="Arial" panose="020B0604020202020204" pitchFamily="34" charset="0"/>
              <a:buChar char="●"/>
              <a:tabLst>
                <a:tab pos="0" algn="l"/>
              </a:tabLst>
            </a:pPr>
            <a:r>
              <a:rPr lang="en-US" altLang="de-DE" sz="1100" baseline="0" noProof="0" dirty="0"/>
              <a:t>Not more than 3 point </a:t>
            </a:r>
            <a:br>
              <a:rPr lang="en-US" altLang="de-DE" sz="1100" baseline="0" noProof="0" dirty="0"/>
            </a:br>
            <a:r>
              <a:rPr lang="en-US" altLang="de-DE" sz="1100" baseline="0" noProof="0" dirty="0"/>
              <a:t>sizes in one chart.</a:t>
            </a:r>
            <a:r>
              <a:rPr lang="en-US" altLang="de-DE" sz="1100" noProof="0" dirty="0"/>
              <a:t> </a:t>
            </a:r>
          </a:p>
          <a:p>
            <a:pPr marL="0" indent="0" defTabSz="0">
              <a:spcBef>
                <a:spcPts val="300"/>
              </a:spcBef>
              <a:buClr>
                <a:schemeClr val="accent6"/>
              </a:buClr>
              <a:tabLst>
                <a:tab pos="0" algn="l"/>
              </a:tabLst>
            </a:pPr>
            <a:r>
              <a:rPr lang="en-US" altLang="de-DE" sz="1100" b="1" noProof="0" dirty="0"/>
              <a:t>Enumerations</a:t>
            </a:r>
            <a:endParaRPr lang="en-US" altLang="de-DE" sz="1100" noProof="0" dirty="0"/>
          </a:p>
          <a:p>
            <a:pPr marL="180000" indent="-180000" defTabSz="0">
              <a:spcBef>
                <a:spcPts val="0"/>
              </a:spcBef>
              <a:buClr>
                <a:schemeClr val="accent6"/>
              </a:buClr>
              <a:buFont typeface="Arial" panose="020B0604020202020204" pitchFamily="34" charset="0"/>
              <a:buChar char="●"/>
              <a:tabLst>
                <a:tab pos="0" algn="l"/>
              </a:tabLst>
            </a:pPr>
            <a:r>
              <a:rPr lang="en-US" altLang="de-DE" sz="1100" noProof="0" dirty="0"/>
              <a:t>First</a:t>
            </a:r>
            <a:r>
              <a:rPr lang="en-US" altLang="de-DE" sz="1100" baseline="0" noProof="0" dirty="0"/>
              <a:t> level </a:t>
            </a:r>
            <a:r>
              <a:rPr lang="en-US" altLang="de-DE" sz="1100" baseline="0" noProof="0" dirty="0">
                <a:solidFill>
                  <a:schemeClr val="accent6"/>
                </a:solidFill>
                <a:latin typeface="Arial"/>
                <a:cs typeface="Arial"/>
              </a:rPr>
              <a:t>●</a:t>
            </a:r>
            <a:r>
              <a:rPr lang="en-US" altLang="de-DE" sz="1100" baseline="0" noProof="0" dirty="0">
                <a:latin typeface="Arial"/>
                <a:cs typeface="Arial"/>
              </a:rPr>
              <a:t> (</a:t>
            </a:r>
            <a:r>
              <a:rPr lang="en-US" altLang="de-DE" sz="1100" i="1" baseline="0" noProof="0" dirty="0">
                <a:latin typeface="Arial"/>
                <a:cs typeface="Arial"/>
              </a:rPr>
              <a:t>Normal Text</a:t>
            </a:r>
            <a:r>
              <a:rPr lang="en-US" altLang="de-DE" sz="1100" baseline="0" noProof="0" dirty="0">
                <a:latin typeface="Arial"/>
                <a:cs typeface="Arial"/>
              </a:rPr>
              <a:t>, symbol </a:t>
            </a:r>
            <a:r>
              <a:rPr lang="en-US" altLang="de-DE" sz="1100" i="1" baseline="0" noProof="0" dirty="0">
                <a:latin typeface="Arial"/>
                <a:cs typeface="Arial"/>
              </a:rPr>
              <a:t>Black Circle</a:t>
            </a:r>
            <a:r>
              <a:rPr lang="en-US" altLang="de-DE" sz="1100" baseline="0" noProof="0" dirty="0">
                <a:latin typeface="Arial"/>
                <a:cs typeface="Arial"/>
              </a:rPr>
              <a:t>) orange RGB 247/150/70 or in the font color (black).</a:t>
            </a:r>
          </a:p>
          <a:p>
            <a:pPr marL="180000" indent="-180000" defTabSz="0">
              <a:spcBef>
                <a:spcPts val="0"/>
              </a:spcBef>
              <a:buClr>
                <a:schemeClr val="accent6"/>
              </a:buClr>
              <a:buFont typeface="Arial" panose="020B0604020202020204" pitchFamily="34" charset="0"/>
              <a:buChar char="●"/>
              <a:tabLst>
                <a:tab pos="0" algn="l"/>
              </a:tabLst>
            </a:pPr>
            <a:r>
              <a:rPr lang="en-US" altLang="de-DE" sz="1100" baseline="0" noProof="0" dirty="0">
                <a:latin typeface="Arial"/>
                <a:cs typeface="Arial"/>
              </a:rPr>
              <a:t>Second level ¬ (</a:t>
            </a:r>
            <a:r>
              <a:rPr lang="en-US" altLang="de-DE" sz="1100" i="1" baseline="0" noProof="0" dirty="0">
                <a:latin typeface="Arial"/>
                <a:cs typeface="Arial"/>
              </a:rPr>
              <a:t>Normal Text</a:t>
            </a:r>
            <a:r>
              <a:rPr lang="en-US" altLang="de-DE" sz="1100" baseline="0" noProof="0" dirty="0">
                <a:latin typeface="Arial"/>
                <a:cs typeface="Arial"/>
              </a:rPr>
              <a:t>, symbol </a:t>
            </a:r>
            <a:r>
              <a:rPr lang="en-US" altLang="de-DE" sz="1100" i="1" baseline="0" noProof="0" dirty="0">
                <a:latin typeface="Arial"/>
                <a:cs typeface="Arial"/>
              </a:rPr>
              <a:t>Not Sign</a:t>
            </a:r>
            <a:r>
              <a:rPr lang="en-US" altLang="de-DE" sz="1100" baseline="0" noProof="0" dirty="0">
                <a:latin typeface="Arial"/>
                <a:cs typeface="Arial"/>
              </a:rPr>
              <a:t>) in black.</a:t>
            </a:r>
          </a:p>
          <a:p>
            <a:pPr marL="180000" indent="-180000" defTabSz="0">
              <a:spcBef>
                <a:spcPts val="0"/>
              </a:spcBef>
              <a:buClr>
                <a:schemeClr val="accent6"/>
              </a:buClr>
              <a:buFont typeface="Arial" panose="020B0604020202020204" pitchFamily="34" charset="0"/>
              <a:buChar char="●"/>
              <a:tabLst>
                <a:tab pos="0" algn="l"/>
              </a:tabLst>
            </a:pPr>
            <a:r>
              <a:rPr lang="en-US" altLang="de-DE" sz="1100" baseline="0" noProof="0" dirty="0">
                <a:latin typeface="Arial"/>
                <a:cs typeface="Arial"/>
              </a:rPr>
              <a:t>Third level ○ (</a:t>
            </a:r>
            <a:r>
              <a:rPr lang="en-US" altLang="de-DE" sz="1100" i="1" baseline="0" noProof="0" dirty="0">
                <a:latin typeface="Arial"/>
                <a:cs typeface="Arial"/>
              </a:rPr>
              <a:t>Normal Text</a:t>
            </a:r>
            <a:r>
              <a:rPr lang="en-US" altLang="de-DE" sz="1100" baseline="0" noProof="0" dirty="0">
                <a:latin typeface="Arial"/>
                <a:cs typeface="Arial"/>
              </a:rPr>
              <a:t>, symbol </a:t>
            </a:r>
            <a:r>
              <a:rPr lang="en-US" altLang="de-DE" sz="1100" i="1" baseline="0" noProof="0" dirty="0">
                <a:latin typeface="Arial"/>
                <a:cs typeface="Arial"/>
              </a:rPr>
              <a:t>White Circle</a:t>
            </a:r>
            <a:r>
              <a:rPr lang="en-US" altLang="de-DE" sz="1100" baseline="0" noProof="0" dirty="0">
                <a:latin typeface="Arial"/>
                <a:cs typeface="Arial"/>
              </a:rPr>
              <a:t>) in black.</a:t>
            </a:r>
          </a:p>
          <a:p>
            <a:pPr marL="180000" marR="0" indent="-180000" algn="l" defTabSz="0" rtl="0" eaLnBrk="0" fontAlgn="base" latinLnBrk="0" hangingPunct="0">
              <a:lnSpc>
                <a:spcPct val="100000"/>
              </a:lnSpc>
              <a:spcBef>
                <a:spcPts val="0"/>
              </a:spcBef>
              <a:spcAft>
                <a:spcPct val="0"/>
              </a:spcAft>
              <a:buClr>
                <a:schemeClr val="accent6"/>
              </a:buClr>
              <a:buSzTx/>
              <a:buFont typeface="Arial" panose="020B0604020202020204" pitchFamily="34" charset="0"/>
              <a:buChar char="●"/>
              <a:tabLst>
                <a:tab pos="0" algn="l"/>
              </a:tabLst>
              <a:defRPr/>
            </a:pPr>
            <a:r>
              <a:rPr lang="en-US" altLang="de-DE" sz="1100" noProof="0" dirty="0"/>
              <a:t>100% of the font size.</a:t>
            </a:r>
          </a:p>
          <a:p>
            <a:pPr marL="0" indent="0" defTabSz="0">
              <a:spcBef>
                <a:spcPts val="300"/>
              </a:spcBef>
              <a:buClrTx/>
              <a:buFontTx/>
              <a:buNone/>
            </a:pPr>
            <a:r>
              <a:rPr lang="en-US" altLang="de-DE" sz="1100" b="1" baseline="0" noProof="0" dirty="0"/>
              <a:t>Colors</a:t>
            </a:r>
          </a:p>
          <a:p>
            <a:pPr marL="0" indent="0" defTabSz="0">
              <a:spcBef>
                <a:spcPts val="0"/>
              </a:spcBef>
              <a:buClrTx/>
              <a:buFontTx/>
              <a:buNone/>
            </a:pPr>
            <a:r>
              <a:rPr lang="en-US" altLang="de-DE" sz="1100" baseline="0" noProof="0" dirty="0"/>
              <a:t>Use the predefined design colors.</a:t>
            </a:r>
          </a:p>
          <a:p>
            <a:pPr marL="0" indent="0" defTabSz="0">
              <a:spcBef>
                <a:spcPts val="0"/>
              </a:spcBef>
              <a:buClrTx/>
              <a:buFontTx/>
              <a:buNone/>
            </a:pPr>
            <a:endParaRPr lang="en-US" altLang="de-DE" sz="1100" baseline="0" noProof="0" dirty="0"/>
          </a:p>
          <a:p>
            <a:pPr defTabSz="0">
              <a:spcBef>
                <a:spcPts val="0"/>
              </a:spcBef>
              <a:spcAft>
                <a:spcPts val="300"/>
              </a:spcAft>
              <a:buClr>
                <a:schemeClr val="accent6"/>
              </a:buClr>
              <a:tabLst>
                <a:tab pos="0" algn="l"/>
              </a:tabLst>
            </a:pPr>
            <a:r>
              <a:rPr lang="de-DE" altLang="de-DE" sz="1100" b="1" u="sng" noProof="0" dirty="0"/>
              <a:t>GUIDES</a:t>
            </a:r>
          </a:p>
          <a:p>
            <a:pPr marL="180000" indent="-180000" defTabSz="0">
              <a:spcBef>
                <a:spcPts val="300"/>
              </a:spcBef>
              <a:buClr>
                <a:schemeClr val="accent6"/>
              </a:buClr>
              <a:buFont typeface="Arial" panose="020B0604020202020204" pitchFamily="34" charset="0"/>
              <a:buChar char="●"/>
              <a:tabLst>
                <a:tab pos="0" algn="l"/>
              </a:tabLst>
            </a:pPr>
            <a:r>
              <a:rPr lang="en-US" altLang="de-DE" sz="1100" b="1" noProof="0" dirty="0"/>
              <a:t>Red guides </a:t>
            </a:r>
            <a:r>
              <a:rPr lang="en-US" altLang="de-DE" sz="1100" b="0" noProof="0" dirty="0"/>
              <a:t>on the primary Slide Master, thus locked on all charts</a:t>
            </a:r>
          </a:p>
          <a:p>
            <a:pPr marL="180000" indent="-180000" defTabSz="0">
              <a:spcBef>
                <a:spcPts val="300"/>
              </a:spcBef>
              <a:buClr>
                <a:schemeClr val="accent6"/>
              </a:buClr>
              <a:buFont typeface="Arial" panose="020B0604020202020204" pitchFamily="34" charset="0"/>
              <a:buChar char="●"/>
              <a:tabLst>
                <a:tab pos="0" algn="l"/>
              </a:tabLst>
            </a:pPr>
            <a:r>
              <a:rPr lang="en-US" altLang="de-DE" sz="1100" b="1" noProof="0" dirty="0"/>
              <a:t>Orange guides </a:t>
            </a:r>
            <a:r>
              <a:rPr lang="en-US" altLang="de-DE" sz="1100" b="0" noProof="0" dirty="0"/>
              <a:t>only on the secondary Slide Master </a:t>
            </a:r>
            <a:br>
              <a:rPr lang="en-US" altLang="de-DE" sz="1100" b="0" noProof="0" dirty="0"/>
            </a:br>
            <a:r>
              <a:rPr lang="en-US" altLang="de-DE" sz="1100" b="0" noProof="0" dirty="0"/>
              <a:t>(e.g. Title Master)</a:t>
            </a:r>
          </a:p>
          <a:p>
            <a:pPr marL="180000" indent="-180000" defTabSz="0">
              <a:spcBef>
                <a:spcPts val="300"/>
              </a:spcBef>
              <a:buClr>
                <a:schemeClr val="accent6"/>
              </a:buClr>
              <a:buFont typeface="Arial" panose="020B0604020202020204" pitchFamily="34" charset="0"/>
              <a:buChar char="●"/>
              <a:tabLst>
                <a:tab pos="0" algn="l"/>
              </a:tabLst>
            </a:pPr>
            <a:r>
              <a:rPr lang="en-US" altLang="de-DE" sz="1100" b="1" noProof="0" dirty="0"/>
              <a:t>Adding new guides</a:t>
            </a:r>
            <a:br>
              <a:rPr lang="en-US" altLang="de-DE" sz="1100" b="0" noProof="0" dirty="0"/>
            </a:br>
            <a:r>
              <a:rPr lang="en-US" altLang="de-DE" sz="1100" b="0" noProof="0" dirty="0"/>
              <a:t>Right click &gt; Grid and Guides &gt; </a:t>
            </a:r>
            <a:br>
              <a:rPr lang="en-US" altLang="de-DE" sz="1100" b="0" noProof="0" dirty="0"/>
            </a:br>
            <a:r>
              <a:rPr lang="en-US" altLang="de-DE" sz="1100" b="0" noProof="0" dirty="0"/>
              <a:t>Add Horizontal/Vertical Guide</a:t>
            </a:r>
          </a:p>
          <a:p>
            <a:pPr marL="0" indent="0" defTabSz="0">
              <a:spcBef>
                <a:spcPts val="0"/>
              </a:spcBef>
              <a:buClrTx/>
              <a:buFontTx/>
              <a:buNone/>
            </a:pPr>
            <a:endParaRPr lang="en-US" altLang="de-DE" sz="1100" baseline="0" noProof="0" dirty="0"/>
          </a:p>
        </p:txBody>
      </p:sp>
      <p:sp>
        <p:nvSpPr>
          <p:cNvPr id="13" name="Titel 12"/>
          <p:cNvSpPr>
            <a:spLocks noGrp="1"/>
          </p:cNvSpPr>
          <p:nvPr>
            <p:ph type="title" hasCustomPrompt="1"/>
          </p:nvPr>
        </p:nvSpPr>
        <p:spPr>
          <a:xfrm>
            <a:off x="409574" y="2198078"/>
            <a:ext cx="11377614" cy="1325929"/>
          </a:xfrm>
          <a:prstGeom prst="rect">
            <a:avLst/>
          </a:prstGeom>
        </p:spPr>
        <p:txBody>
          <a:bodyPr vert="horz" lIns="0" tIns="0" rIns="0" bIns="0" anchor="b" anchorCtr="0"/>
          <a:lstStyle>
            <a:lvl1pPr>
              <a:defRPr sz="3600" b="1"/>
            </a:lvl1pPr>
          </a:lstStyle>
          <a:p>
            <a:r>
              <a:rPr lang="en-US" noProof="0"/>
              <a:t>Title Title Title Title Title</a:t>
            </a:r>
          </a:p>
        </p:txBody>
      </p:sp>
      <p:sp>
        <p:nvSpPr>
          <p:cNvPr id="47" name="Textplatzhalter 46"/>
          <p:cNvSpPr>
            <a:spLocks noGrp="1"/>
          </p:cNvSpPr>
          <p:nvPr>
            <p:ph type="body" sz="quarter" idx="11" hasCustomPrompt="1"/>
          </p:nvPr>
        </p:nvSpPr>
        <p:spPr>
          <a:xfrm>
            <a:off x="409575" y="3839918"/>
            <a:ext cx="11377613" cy="702774"/>
          </a:xfrm>
          <a:prstGeom prst="rect">
            <a:avLst/>
          </a:prstGeom>
        </p:spPr>
        <p:txBody>
          <a:bodyPr vert="horz" lIns="0" tIns="0" rIns="0" bIns="0"/>
          <a:lstStyle>
            <a:lvl1pPr>
              <a:defRPr sz="2600" baseline="0"/>
            </a:lvl1pPr>
          </a:lstStyle>
          <a:p>
            <a:pPr lvl="0"/>
            <a:r>
              <a:rPr lang="en-US"/>
              <a:t>Subtitle Subtitle Subtitle Subtitle</a:t>
            </a:r>
            <a:endParaRPr lang="en-US" dirty="0"/>
          </a:p>
        </p:txBody>
      </p:sp>
      <p:pic>
        <p:nvPicPr>
          <p:cNvPr id="20" name="Bild 19" descr="TDK_Attracting_Tomorrow_klein_with_clear_zone_RGB.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73774" y="900000"/>
            <a:ext cx="5742764" cy="566720"/>
          </a:xfrm>
          <a:prstGeom prst="rect">
            <a:avLst/>
          </a:prstGeom>
        </p:spPr>
      </p:pic>
      <p:sp>
        <p:nvSpPr>
          <p:cNvPr id="19" name="Text Box 272">
            <a:extLst>
              <a:ext uri="{FF2B5EF4-FFF2-40B4-BE49-F238E27FC236}">
                <a16:creationId xmlns:a16="http://schemas.microsoft.com/office/drawing/2014/main" id="{BB223A5D-8E5E-7745-A02E-2D49C02F4FBA}"/>
              </a:ext>
            </a:extLst>
          </p:cNvPr>
          <p:cNvSpPr txBox="1">
            <a:spLocks noChangeArrowheads="1"/>
          </p:cNvSpPr>
          <p:nvPr userDrawn="1"/>
        </p:nvSpPr>
        <p:spPr bwMode="auto">
          <a:xfrm>
            <a:off x="11643945" y="-220663"/>
            <a:ext cx="249593" cy="15388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defRPr/>
            </a:pPr>
            <a:r>
              <a:rPr lang="en-US" altLang="de-DE" sz="1000" dirty="0">
                <a:solidFill>
                  <a:schemeClr val="tx1"/>
                </a:solidFill>
              </a:rPr>
              <a:t>15,8</a:t>
            </a:r>
          </a:p>
        </p:txBody>
      </p:sp>
      <p:sp>
        <p:nvSpPr>
          <p:cNvPr id="21" name="Text Box 278">
            <a:extLst>
              <a:ext uri="{FF2B5EF4-FFF2-40B4-BE49-F238E27FC236}">
                <a16:creationId xmlns:a16="http://schemas.microsoft.com/office/drawing/2014/main" id="{9C26AFA0-F1B6-6347-9E16-4A3A58FB9C98}"/>
              </a:ext>
            </a:extLst>
          </p:cNvPr>
          <p:cNvSpPr txBox="1">
            <a:spLocks noChangeArrowheads="1"/>
          </p:cNvSpPr>
          <p:nvPr userDrawn="1"/>
        </p:nvSpPr>
        <p:spPr bwMode="auto">
          <a:xfrm>
            <a:off x="5995362" y="6927851"/>
            <a:ext cx="249593" cy="15388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defRPr/>
            </a:pPr>
            <a:r>
              <a:rPr lang="en-US" altLang="de-DE" sz="1000" dirty="0">
                <a:solidFill>
                  <a:schemeClr val="tx1"/>
                </a:solidFill>
              </a:rPr>
              <a:t>0,00</a:t>
            </a:r>
          </a:p>
        </p:txBody>
      </p:sp>
      <p:sp>
        <p:nvSpPr>
          <p:cNvPr id="22" name="Text Box 279">
            <a:extLst>
              <a:ext uri="{FF2B5EF4-FFF2-40B4-BE49-F238E27FC236}">
                <a16:creationId xmlns:a16="http://schemas.microsoft.com/office/drawing/2014/main" id="{068F5930-569F-7443-B35B-1F9A6690DFD0}"/>
              </a:ext>
            </a:extLst>
          </p:cNvPr>
          <p:cNvSpPr txBox="1">
            <a:spLocks noChangeArrowheads="1"/>
          </p:cNvSpPr>
          <p:nvPr userDrawn="1"/>
        </p:nvSpPr>
        <p:spPr bwMode="auto">
          <a:xfrm>
            <a:off x="260448" y="6927851"/>
            <a:ext cx="249593" cy="15388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defRPr/>
            </a:pPr>
            <a:r>
              <a:rPr lang="en-US" altLang="de-DE" sz="1000" dirty="0">
                <a:solidFill>
                  <a:schemeClr val="tx1"/>
                </a:solidFill>
              </a:rPr>
              <a:t>15,8</a:t>
            </a:r>
          </a:p>
        </p:txBody>
      </p:sp>
      <p:sp>
        <p:nvSpPr>
          <p:cNvPr id="23" name="Text Box 281">
            <a:extLst>
              <a:ext uri="{FF2B5EF4-FFF2-40B4-BE49-F238E27FC236}">
                <a16:creationId xmlns:a16="http://schemas.microsoft.com/office/drawing/2014/main" id="{13A4B524-32BE-ED41-980F-99A5F17EFD65}"/>
              </a:ext>
            </a:extLst>
          </p:cNvPr>
          <p:cNvSpPr txBox="1">
            <a:spLocks noChangeArrowheads="1"/>
          </p:cNvSpPr>
          <p:nvPr userDrawn="1"/>
        </p:nvSpPr>
        <p:spPr bwMode="auto">
          <a:xfrm>
            <a:off x="11643945" y="6927851"/>
            <a:ext cx="249593" cy="15388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defRPr/>
            </a:pPr>
            <a:r>
              <a:rPr lang="en-US" altLang="de-DE" sz="1000" dirty="0">
                <a:solidFill>
                  <a:schemeClr val="tx1"/>
                </a:solidFill>
              </a:rPr>
              <a:t>15,8</a:t>
            </a:r>
          </a:p>
        </p:txBody>
      </p:sp>
      <p:sp>
        <p:nvSpPr>
          <p:cNvPr id="26" name="Text Box 284">
            <a:extLst>
              <a:ext uri="{FF2B5EF4-FFF2-40B4-BE49-F238E27FC236}">
                <a16:creationId xmlns:a16="http://schemas.microsoft.com/office/drawing/2014/main" id="{6EE7C56D-760A-3349-AD6D-0F7DED5E778D}"/>
              </a:ext>
            </a:extLst>
          </p:cNvPr>
          <p:cNvSpPr txBox="1">
            <a:spLocks noChangeArrowheads="1"/>
          </p:cNvSpPr>
          <p:nvPr userDrawn="1"/>
        </p:nvSpPr>
        <p:spPr bwMode="auto">
          <a:xfrm>
            <a:off x="260448" y="-220663"/>
            <a:ext cx="249593" cy="15388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defRPr/>
            </a:pPr>
            <a:r>
              <a:rPr lang="en-US" altLang="de-DE" sz="1000" dirty="0">
                <a:solidFill>
                  <a:schemeClr val="tx1"/>
                </a:solidFill>
              </a:rPr>
              <a:t>15,8</a:t>
            </a:r>
          </a:p>
        </p:txBody>
      </p:sp>
      <p:sp>
        <p:nvSpPr>
          <p:cNvPr id="27" name="Text Box 285">
            <a:extLst>
              <a:ext uri="{FF2B5EF4-FFF2-40B4-BE49-F238E27FC236}">
                <a16:creationId xmlns:a16="http://schemas.microsoft.com/office/drawing/2014/main" id="{7A5E61AD-249F-BF42-9744-5192B7B660E0}"/>
              </a:ext>
            </a:extLst>
          </p:cNvPr>
          <p:cNvSpPr txBox="1">
            <a:spLocks noChangeArrowheads="1"/>
          </p:cNvSpPr>
          <p:nvPr userDrawn="1"/>
        </p:nvSpPr>
        <p:spPr bwMode="auto">
          <a:xfrm>
            <a:off x="5995362" y="-220663"/>
            <a:ext cx="249593" cy="15388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defRPr/>
            </a:pPr>
            <a:r>
              <a:rPr lang="en-US" altLang="de-DE" sz="1000" dirty="0">
                <a:solidFill>
                  <a:schemeClr val="tx1"/>
                </a:solidFill>
              </a:rPr>
              <a:t>0,00</a:t>
            </a:r>
          </a:p>
        </p:txBody>
      </p:sp>
      <p:sp>
        <p:nvSpPr>
          <p:cNvPr id="28" name="Text Box 286">
            <a:extLst>
              <a:ext uri="{FF2B5EF4-FFF2-40B4-BE49-F238E27FC236}">
                <a16:creationId xmlns:a16="http://schemas.microsoft.com/office/drawing/2014/main" id="{4A338C46-A069-0141-B10D-1F460A3DD71D}"/>
              </a:ext>
            </a:extLst>
          </p:cNvPr>
          <p:cNvSpPr txBox="1">
            <a:spLocks noChangeArrowheads="1"/>
          </p:cNvSpPr>
          <p:nvPr userDrawn="1"/>
        </p:nvSpPr>
        <p:spPr bwMode="auto">
          <a:xfrm>
            <a:off x="-258744" y="6245876"/>
            <a:ext cx="178271" cy="15388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defRPr/>
            </a:pPr>
            <a:r>
              <a:rPr lang="en-US" altLang="de-DE" sz="1000" dirty="0">
                <a:solidFill>
                  <a:schemeClr val="tx1"/>
                </a:solidFill>
              </a:rPr>
              <a:t>8,0</a:t>
            </a:r>
          </a:p>
        </p:txBody>
      </p:sp>
      <p:sp>
        <p:nvSpPr>
          <p:cNvPr id="29" name="Text Box 291">
            <a:extLst>
              <a:ext uri="{FF2B5EF4-FFF2-40B4-BE49-F238E27FC236}">
                <a16:creationId xmlns:a16="http://schemas.microsoft.com/office/drawing/2014/main" id="{8A2E669C-A503-C34B-BA92-FCA7E1CB53D1}"/>
              </a:ext>
            </a:extLst>
          </p:cNvPr>
          <p:cNvSpPr txBox="1">
            <a:spLocks noChangeArrowheads="1"/>
          </p:cNvSpPr>
          <p:nvPr userDrawn="1"/>
        </p:nvSpPr>
        <p:spPr bwMode="auto">
          <a:xfrm>
            <a:off x="-256803" y="1306779"/>
            <a:ext cx="176330" cy="15388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lgn="r">
              <a:defRPr/>
            </a:pPr>
            <a:r>
              <a:rPr lang="en-US" altLang="de-DE" sz="1000" dirty="0">
                <a:solidFill>
                  <a:schemeClr val="tx1"/>
                </a:solidFill>
              </a:rPr>
              <a:t>5,7</a:t>
            </a:r>
          </a:p>
        </p:txBody>
      </p:sp>
      <p:sp>
        <p:nvSpPr>
          <p:cNvPr id="30" name="Text Box 286">
            <a:extLst>
              <a:ext uri="{FF2B5EF4-FFF2-40B4-BE49-F238E27FC236}">
                <a16:creationId xmlns:a16="http://schemas.microsoft.com/office/drawing/2014/main" id="{6AA67B7D-7862-5949-9125-C9DFD4F9DBBB}"/>
              </a:ext>
            </a:extLst>
          </p:cNvPr>
          <p:cNvSpPr txBox="1">
            <a:spLocks noChangeArrowheads="1"/>
          </p:cNvSpPr>
          <p:nvPr userDrawn="1"/>
        </p:nvSpPr>
        <p:spPr bwMode="auto">
          <a:xfrm>
            <a:off x="12275435" y="6245876"/>
            <a:ext cx="178271" cy="15388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defRPr/>
            </a:pPr>
            <a:r>
              <a:rPr lang="en-US" altLang="de-DE" sz="1000" dirty="0">
                <a:solidFill>
                  <a:schemeClr val="tx1"/>
                </a:solidFill>
              </a:rPr>
              <a:t>8,0</a:t>
            </a:r>
          </a:p>
        </p:txBody>
      </p:sp>
      <p:sp>
        <p:nvSpPr>
          <p:cNvPr id="34" name="Text Box 291">
            <a:extLst>
              <a:ext uri="{FF2B5EF4-FFF2-40B4-BE49-F238E27FC236}">
                <a16:creationId xmlns:a16="http://schemas.microsoft.com/office/drawing/2014/main" id="{6EA7A0FB-8289-FB49-A296-FE359A4CDF89}"/>
              </a:ext>
            </a:extLst>
          </p:cNvPr>
          <p:cNvSpPr txBox="1">
            <a:spLocks noChangeArrowheads="1"/>
          </p:cNvSpPr>
          <p:nvPr userDrawn="1"/>
        </p:nvSpPr>
        <p:spPr bwMode="auto">
          <a:xfrm>
            <a:off x="12277376" y="1306779"/>
            <a:ext cx="176330" cy="15388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lgn="r">
              <a:defRPr/>
            </a:pPr>
            <a:r>
              <a:rPr lang="en-US" altLang="de-DE" sz="1000" dirty="0">
                <a:solidFill>
                  <a:schemeClr val="tx1"/>
                </a:solidFill>
              </a:rPr>
              <a:t>5,7</a:t>
            </a:r>
          </a:p>
        </p:txBody>
      </p:sp>
      <p:sp>
        <p:nvSpPr>
          <p:cNvPr id="40" name="Text Box 280">
            <a:extLst>
              <a:ext uri="{FF2B5EF4-FFF2-40B4-BE49-F238E27FC236}">
                <a16:creationId xmlns:a16="http://schemas.microsoft.com/office/drawing/2014/main" id="{0EB78152-0995-2C4F-9AD5-BFBABB2253DA}"/>
              </a:ext>
            </a:extLst>
          </p:cNvPr>
          <p:cNvSpPr txBox="1">
            <a:spLocks noChangeArrowheads="1"/>
          </p:cNvSpPr>
          <p:nvPr userDrawn="1"/>
        </p:nvSpPr>
        <p:spPr bwMode="auto">
          <a:xfrm>
            <a:off x="-258744" y="462262"/>
            <a:ext cx="178271" cy="15388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lgn="r">
              <a:defRPr/>
            </a:pPr>
            <a:r>
              <a:rPr lang="en-US" altLang="de-DE" sz="1000" dirty="0">
                <a:solidFill>
                  <a:schemeClr val="tx1"/>
                </a:solidFill>
              </a:rPr>
              <a:t>8,0</a:t>
            </a:r>
          </a:p>
        </p:txBody>
      </p:sp>
      <p:sp>
        <p:nvSpPr>
          <p:cNvPr id="41" name="Text Box 280">
            <a:extLst>
              <a:ext uri="{FF2B5EF4-FFF2-40B4-BE49-F238E27FC236}">
                <a16:creationId xmlns:a16="http://schemas.microsoft.com/office/drawing/2014/main" id="{7AB673E5-127E-D84F-B284-617D15303A1D}"/>
              </a:ext>
            </a:extLst>
          </p:cNvPr>
          <p:cNvSpPr txBox="1">
            <a:spLocks noChangeArrowheads="1"/>
          </p:cNvSpPr>
          <p:nvPr userDrawn="1"/>
        </p:nvSpPr>
        <p:spPr bwMode="auto">
          <a:xfrm>
            <a:off x="12275435" y="462262"/>
            <a:ext cx="178271" cy="15388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lgn="r">
              <a:defRPr/>
            </a:pPr>
            <a:r>
              <a:rPr lang="en-US" altLang="de-DE" sz="1000" dirty="0">
                <a:solidFill>
                  <a:schemeClr val="tx1"/>
                </a:solidFill>
              </a:rPr>
              <a:t>8,0</a:t>
            </a:r>
          </a:p>
        </p:txBody>
      </p:sp>
      <p:sp>
        <p:nvSpPr>
          <p:cNvPr id="24" name="Text Box 312">
            <a:extLst>
              <a:ext uri="{FF2B5EF4-FFF2-40B4-BE49-F238E27FC236}">
                <a16:creationId xmlns:a16="http://schemas.microsoft.com/office/drawing/2014/main" id="{DFB8DCBE-088D-B147-9A0C-01361E942192}"/>
              </a:ext>
            </a:extLst>
          </p:cNvPr>
          <p:cNvSpPr txBox="1">
            <a:spLocks noChangeArrowheads="1"/>
          </p:cNvSpPr>
          <p:nvPr userDrawn="1"/>
        </p:nvSpPr>
        <p:spPr bwMode="auto">
          <a:xfrm>
            <a:off x="411163" y="1123179"/>
            <a:ext cx="1878012" cy="257369"/>
          </a:xfrm>
          <a:prstGeom prst="rect">
            <a:avLst/>
          </a:prstGeom>
          <a:solidFill>
            <a:srgbClr val="0046AD"/>
          </a:solidFill>
          <a:ln>
            <a:noFill/>
          </a:ln>
          <a:effectLst/>
        </p:spPr>
        <p:txBody>
          <a:bodyPr wrap="square" lIns="72000" tIns="36000" rIns="90000" bIns="36000" anchor="ctr" anchorCtr="1">
            <a:noAutofit/>
          </a:bodyPr>
          <a:lstStyle>
            <a:lvl1pPr>
              <a:tabLst>
                <a:tab pos="2066925" algn="l"/>
                <a:tab pos="3314700" algn="l"/>
                <a:tab pos="3857625" algn="l"/>
                <a:tab pos="4572000" algn="l"/>
              </a:tabLst>
              <a:defRPr sz="2400">
                <a:solidFill>
                  <a:schemeClr val="tx1"/>
                </a:solidFill>
                <a:latin typeface="Arial" charset="0"/>
              </a:defRPr>
            </a:lvl1pPr>
            <a:lvl2pPr>
              <a:tabLst>
                <a:tab pos="2066925" algn="l"/>
                <a:tab pos="3314700" algn="l"/>
                <a:tab pos="3857625" algn="l"/>
                <a:tab pos="4572000" algn="l"/>
              </a:tabLst>
              <a:defRPr sz="2400">
                <a:solidFill>
                  <a:schemeClr val="tx1"/>
                </a:solidFill>
                <a:latin typeface="Arial" charset="0"/>
              </a:defRPr>
            </a:lvl2pPr>
            <a:lvl3pPr>
              <a:tabLst>
                <a:tab pos="2066925" algn="l"/>
                <a:tab pos="3314700" algn="l"/>
                <a:tab pos="3857625" algn="l"/>
                <a:tab pos="4572000" algn="l"/>
              </a:tabLst>
              <a:defRPr sz="2400">
                <a:solidFill>
                  <a:schemeClr val="tx1"/>
                </a:solidFill>
                <a:latin typeface="Arial" charset="0"/>
              </a:defRPr>
            </a:lvl3pPr>
            <a:lvl4pPr>
              <a:tabLst>
                <a:tab pos="2066925" algn="l"/>
                <a:tab pos="3314700" algn="l"/>
                <a:tab pos="3857625" algn="l"/>
                <a:tab pos="4572000" algn="l"/>
              </a:tabLst>
              <a:defRPr sz="2400">
                <a:solidFill>
                  <a:schemeClr val="tx1"/>
                </a:solidFill>
                <a:latin typeface="Arial" charset="0"/>
              </a:defRPr>
            </a:lvl4pPr>
            <a:lvl5pPr>
              <a:tabLst>
                <a:tab pos="2066925" algn="l"/>
                <a:tab pos="3314700" algn="l"/>
                <a:tab pos="3857625" algn="l"/>
                <a:tab pos="4572000" algn="l"/>
              </a:tabLst>
              <a:defRPr sz="2400">
                <a:solidFill>
                  <a:schemeClr val="tx1"/>
                </a:solidFill>
                <a:latin typeface="Arial" charset="0"/>
              </a:defRPr>
            </a:lvl5pPr>
            <a:lvl6pPr eaLnBrk="0" fontAlgn="base" hangingPunct="0">
              <a:spcBef>
                <a:spcPct val="0"/>
              </a:spcBef>
              <a:spcAft>
                <a:spcPct val="0"/>
              </a:spcAft>
              <a:tabLst>
                <a:tab pos="2066925" algn="l"/>
                <a:tab pos="3314700" algn="l"/>
                <a:tab pos="3857625" algn="l"/>
                <a:tab pos="4572000" algn="l"/>
              </a:tabLst>
              <a:defRPr sz="2400">
                <a:solidFill>
                  <a:schemeClr val="tx1"/>
                </a:solidFill>
                <a:latin typeface="Arial" charset="0"/>
              </a:defRPr>
            </a:lvl6pPr>
            <a:lvl7pPr eaLnBrk="0" fontAlgn="base" hangingPunct="0">
              <a:spcBef>
                <a:spcPct val="0"/>
              </a:spcBef>
              <a:spcAft>
                <a:spcPct val="0"/>
              </a:spcAft>
              <a:tabLst>
                <a:tab pos="2066925" algn="l"/>
                <a:tab pos="3314700" algn="l"/>
                <a:tab pos="3857625" algn="l"/>
                <a:tab pos="4572000" algn="l"/>
              </a:tabLst>
              <a:defRPr sz="2400">
                <a:solidFill>
                  <a:schemeClr val="tx1"/>
                </a:solidFill>
                <a:latin typeface="Arial" charset="0"/>
              </a:defRPr>
            </a:lvl7pPr>
            <a:lvl8pPr eaLnBrk="0" fontAlgn="base" hangingPunct="0">
              <a:spcBef>
                <a:spcPct val="0"/>
              </a:spcBef>
              <a:spcAft>
                <a:spcPct val="0"/>
              </a:spcAft>
              <a:tabLst>
                <a:tab pos="2066925" algn="l"/>
                <a:tab pos="3314700" algn="l"/>
                <a:tab pos="3857625" algn="l"/>
                <a:tab pos="4572000" algn="l"/>
              </a:tabLst>
              <a:defRPr sz="2400">
                <a:solidFill>
                  <a:schemeClr val="tx1"/>
                </a:solidFill>
                <a:latin typeface="Arial" charset="0"/>
              </a:defRPr>
            </a:lvl8pPr>
            <a:lvl9pPr eaLnBrk="0" fontAlgn="base" hangingPunct="0">
              <a:spcBef>
                <a:spcPct val="0"/>
              </a:spcBef>
              <a:spcAft>
                <a:spcPct val="0"/>
              </a:spcAft>
              <a:tabLst>
                <a:tab pos="2066925" algn="l"/>
                <a:tab pos="3314700" algn="l"/>
                <a:tab pos="3857625" algn="l"/>
                <a:tab pos="4572000" algn="l"/>
              </a:tabLst>
              <a:defRPr sz="2400">
                <a:solidFill>
                  <a:schemeClr val="tx1"/>
                </a:solidFill>
                <a:latin typeface="Arial" charset="0"/>
              </a:defRPr>
            </a:lvl9pPr>
          </a:lstStyle>
          <a:p>
            <a:pPr algn="l">
              <a:lnSpc>
                <a:spcPct val="100000"/>
              </a:lnSpc>
              <a:defRPr/>
            </a:pPr>
            <a:r>
              <a:rPr lang="en-US" altLang="de-DE" sz="1200" b="1" noProof="0" dirty="0">
                <a:solidFill>
                  <a:srgbClr val="FFFFFF"/>
                </a:solidFill>
              </a:rPr>
              <a:t>►</a:t>
            </a:r>
            <a:r>
              <a:rPr lang="en-US" altLang="de-DE" sz="1200" b="1" baseline="0" noProof="0" dirty="0">
                <a:solidFill>
                  <a:srgbClr val="FFFFFF"/>
                </a:solidFill>
              </a:rPr>
              <a:t> </a:t>
            </a:r>
            <a:r>
              <a:rPr lang="en-US" altLang="de-DE" sz="1200" b="1" noProof="0" dirty="0">
                <a:solidFill>
                  <a:srgbClr val="FFFFFF"/>
                </a:solidFill>
              </a:rPr>
              <a:t>For internal use only</a:t>
            </a:r>
          </a:p>
        </p:txBody>
      </p:sp>
    </p:spTree>
    <p:extLst>
      <p:ext uri="{BB962C8B-B14F-4D97-AF65-F5344CB8AC3E}">
        <p14:creationId xmlns:p14="http://schemas.microsoft.com/office/powerpoint/2010/main" val="1508144183"/>
      </p:ext>
    </p:extLst>
  </p:cSld>
  <p:clrMapOvr>
    <a:masterClrMapping/>
  </p:clrMapOvr>
  <p:transition>
    <p:wipe dir="r"/>
  </p:transition>
  <p:extLst>
    <p:ext uri="{DCECCB84-F9BA-43D5-87BE-67443E8EF086}">
      <p15:sldGuideLst xmlns:p15="http://schemas.microsoft.com/office/powerpoint/2012/main">
        <p15:guide id="1" pos="3842" userDrawn="1">
          <p15:clr>
            <a:srgbClr val="FBAE40"/>
          </p15:clr>
        </p15:guide>
        <p15:guide id="2" orient="horz" pos="867"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6" name="Titel 1"/>
          <p:cNvSpPr>
            <a:spLocks noGrp="1"/>
          </p:cNvSpPr>
          <p:nvPr>
            <p:ph type="title" hasCustomPrompt="1"/>
          </p:nvPr>
        </p:nvSpPr>
        <p:spPr>
          <a:xfrm>
            <a:off x="409575" y="208284"/>
            <a:ext cx="7699049" cy="800219"/>
          </a:xfrm>
          <a:prstGeom prst="rect">
            <a:avLst/>
          </a:prstGeom>
        </p:spPr>
        <p:txBody>
          <a:bodyPr vert="horz" lIns="0" tIns="0" rIns="0" bIns="0" anchor="b" anchorCtr="0">
            <a:spAutoFit/>
          </a:bodyPr>
          <a:lstStyle>
            <a:lvl1pPr>
              <a:lnSpc>
                <a:spcPct val="100000"/>
              </a:lnSpc>
              <a:defRPr/>
            </a:lvl1pPr>
          </a:lstStyle>
          <a:p>
            <a:r>
              <a:rPr lang="en-US" noProof="0"/>
              <a:t>Headline 2 (additional in case of second line)</a:t>
            </a:r>
            <a:br>
              <a:rPr lang="en-US" noProof="0"/>
            </a:br>
            <a:r>
              <a:rPr lang="en-US" noProof="0"/>
              <a:t>Headline 1 (in case of one line only)</a:t>
            </a:r>
          </a:p>
        </p:txBody>
      </p:sp>
      <p:sp>
        <p:nvSpPr>
          <p:cNvPr id="5" name="Textplatzhalter 2">
            <a:extLst>
              <a:ext uri="{FF2B5EF4-FFF2-40B4-BE49-F238E27FC236}">
                <a16:creationId xmlns:a16="http://schemas.microsoft.com/office/drawing/2014/main" id="{6FBE50F8-B31B-4C67-ACF8-989F1D5A5C8F}"/>
              </a:ext>
            </a:extLst>
          </p:cNvPr>
          <p:cNvSpPr>
            <a:spLocks noGrp="1"/>
          </p:cNvSpPr>
          <p:nvPr>
            <p:ph type="body" sz="quarter" idx="10" hasCustomPrompt="1"/>
          </p:nvPr>
        </p:nvSpPr>
        <p:spPr>
          <a:xfrm>
            <a:off x="411163" y="1268413"/>
            <a:ext cx="11376025" cy="5040312"/>
          </a:xfrm>
          <a:prstGeom prst="rect">
            <a:avLst/>
          </a:prstGeom>
        </p:spPr>
        <p:txBody>
          <a:bodyPr lIns="0" tIns="0" rIns="0" bIns="0"/>
          <a:lstStyle>
            <a:lvl1pPr>
              <a:defRPr sz="1400"/>
            </a:lvl1pPr>
            <a:lvl2pPr>
              <a:buClr>
                <a:schemeClr val="accent6">
                  <a:lumMod val="75000"/>
                </a:schemeClr>
              </a:buClr>
              <a:defRPr sz="1400"/>
            </a:lvl2pPr>
            <a:lvl3pPr>
              <a:defRPr sz="1400"/>
            </a:lvl3pPr>
            <a:lvl4pPr>
              <a:defRPr sz="1400"/>
            </a:lvl4pPr>
          </a:lstStyle>
          <a:p>
            <a:pPr lvl="1"/>
            <a:r>
              <a:rPr lang="en-US" noProof="0" dirty="0"/>
              <a:t>Master text format</a:t>
            </a:r>
          </a:p>
          <a:p>
            <a:pPr lvl="1"/>
            <a:r>
              <a:rPr lang="en-US" noProof="0" dirty="0"/>
              <a:t>Second level</a:t>
            </a:r>
          </a:p>
          <a:p>
            <a:pPr lvl="2"/>
            <a:r>
              <a:rPr lang="en-US" noProof="0" dirty="0"/>
              <a:t>Third level</a:t>
            </a:r>
          </a:p>
          <a:p>
            <a:pPr lvl="3"/>
            <a:r>
              <a:rPr lang="en-US" noProof="0" dirty="0"/>
              <a:t>Fourth level</a:t>
            </a:r>
          </a:p>
          <a:p>
            <a:pPr lvl="3"/>
            <a:endParaRPr lang="de-DE" dirty="0"/>
          </a:p>
        </p:txBody>
      </p:sp>
    </p:spTree>
    <p:extLst>
      <p:ext uri="{BB962C8B-B14F-4D97-AF65-F5344CB8AC3E}">
        <p14:creationId xmlns:p14="http://schemas.microsoft.com/office/powerpoint/2010/main" val="3558789921"/>
      </p:ext>
    </p:extLst>
  </p:cSld>
  <p:clrMapOvr>
    <a:masterClrMapping/>
  </p:clrMapOvr>
  <p:transition>
    <p:wipe dir="r"/>
  </p:transition>
  <p:extLst>
    <p:ext uri="{DCECCB84-F9BA-43D5-87BE-67443E8EF086}">
      <p15:sldGuideLst xmlns:p15="http://schemas.microsoft.com/office/powerpoint/2012/main">
        <p15:guide id="1" orient="horz" pos="799"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Schlussfolie">
    <p:spTree>
      <p:nvGrpSpPr>
        <p:cNvPr id="1" name=""/>
        <p:cNvGrpSpPr/>
        <p:nvPr/>
      </p:nvGrpSpPr>
      <p:grpSpPr>
        <a:xfrm>
          <a:off x="0" y="0"/>
          <a:ext cx="0" cy="0"/>
          <a:chOff x="0" y="0"/>
          <a:chExt cx="0" cy="0"/>
        </a:xfrm>
      </p:grpSpPr>
      <p:pic>
        <p:nvPicPr>
          <p:cNvPr id="16" name="Picture 7" descr="TDK CI Mark_blue_RGB_highres"/>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757300" y="2880000"/>
            <a:ext cx="2680247" cy="625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 Box 2"/>
          <p:cNvSpPr txBox="1">
            <a:spLocks noChangeArrowheads="1"/>
          </p:cNvSpPr>
          <p:nvPr userDrawn="1"/>
        </p:nvSpPr>
        <p:spPr bwMode="auto">
          <a:xfrm>
            <a:off x="409576" y="6123785"/>
            <a:ext cx="11377612" cy="21544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lvl1pPr>
              <a:tabLst>
                <a:tab pos="2066925" algn="l"/>
                <a:tab pos="3314700" algn="l"/>
                <a:tab pos="3857625" algn="l"/>
                <a:tab pos="4572000" algn="l"/>
              </a:tabLst>
              <a:defRPr sz="1600">
                <a:solidFill>
                  <a:schemeClr val="tx1"/>
                </a:solidFill>
                <a:latin typeface="Arial" charset="0"/>
              </a:defRPr>
            </a:lvl1pPr>
            <a:lvl2pPr marL="742950" indent="-285750">
              <a:tabLst>
                <a:tab pos="2066925" algn="l"/>
                <a:tab pos="3314700" algn="l"/>
                <a:tab pos="3857625" algn="l"/>
                <a:tab pos="4572000" algn="l"/>
              </a:tabLst>
              <a:defRPr sz="1600">
                <a:solidFill>
                  <a:schemeClr val="tx1"/>
                </a:solidFill>
                <a:latin typeface="Arial" charset="0"/>
              </a:defRPr>
            </a:lvl2pPr>
            <a:lvl3pPr marL="1143000" indent="-228600">
              <a:tabLst>
                <a:tab pos="2066925" algn="l"/>
                <a:tab pos="3314700" algn="l"/>
                <a:tab pos="3857625" algn="l"/>
                <a:tab pos="4572000" algn="l"/>
              </a:tabLst>
              <a:defRPr sz="1600">
                <a:solidFill>
                  <a:schemeClr val="tx1"/>
                </a:solidFill>
                <a:latin typeface="Arial" charset="0"/>
              </a:defRPr>
            </a:lvl3pPr>
            <a:lvl4pPr marL="1600200" indent="-228600">
              <a:tabLst>
                <a:tab pos="2066925" algn="l"/>
                <a:tab pos="3314700" algn="l"/>
                <a:tab pos="3857625" algn="l"/>
                <a:tab pos="4572000" algn="l"/>
              </a:tabLst>
              <a:defRPr sz="1600">
                <a:solidFill>
                  <a:schemeClr val="tx1"/>
                </a:solidFill>
                <a:latin typeface="Arial" charset="0"/>
              </a:defRPr>
            </a:lvl4pPr>
            <a:lvl5pPr marL="2057400" indent="-228600">
              <a:tabLst>
                <a:tab pos="2066925" algn="l"/>
                <a:tab pos="3314700" algn="l"/>
                <a:tab pos="3857625" algn="l"/>
                <a:tab pos="4572000" algn="l"/>
              </a:tabLst>
              <a:defRPr sz="1600">
                <a:solidFill>
                  <a:schemeClr val="tx1"/>
                </a:solidFill>
                <a:latin typeface="Arial" charset="0"/>
              </a:defRPr>
            </a:lvl5pPr>
            <a:lvl6pPr marL="2514600" indent="-228600" eaLnBrk="0" fontAlgn="base" hangingPunct="0">
              <a:spcBef>
                <a:spcPct val="0"/>
              </a:spcBef>
              <a:spcAft>
                <a:spcPct val="0"/>
              </a:spcAft>
              <a:tabLst>
                <a:tab pos="2066925" algn="l"/>
                <a:tab pos="3314700" algn="l"/>
                <a:tab pos="3857625" algn="l"/>
                <a:tab pos="4572000" algn="l"/>
              </a:tabLst>
              <a:defRPr sz="1600">
                <a:solidFill>
                  <a:schemeClr val="tx1"/>
                </a:solidFill>
                <a:latin typeface="Arial" charset="0"/>
              </a:defRPr>
            </a:lvl6pPr>
            <a:lvl7pPr marL="2971800" indent="-228600" eaLnBrk="0" fontAlgn="base" hangingPunct="0">
              <a:spcBef>
                <a:spcPct val="0"/>
              </a:spcBef>
              <a:spcAft>
                <a:spcPct val="0"/>
              </a:spcAft>
              <a:tabLst>
                <a:tab pos="2066925" algn="l"/>
                <a:tab pos="3314700" algn="l"/>
                <a:tab pos="3857625" algn="l"/>
                <a:tab pos="4572000" algn="l"/>
              </a:tabLst>
              <a:defRPr sz="1600">
                <a:solidFill>
                  <a:schemeClr val="tx1"/>
                </a:solidFill>
                <a:latin typeface="Arial" charset="0"/>
              </a:defRPr>
            </a:lvl7pPr>
            <a:lvl8pPr marL="3429000" indent="-228600" eaLnBrk="0" fontAlgn="base" hangingPunct="0">
              <a:spcBef>
                <a:spcPct val="0"/>
              </a:spcBef>
              <a:spcAft>
                <a:spcPct val="0"/>
              </a:spcAft>
              <a:tabLst>
                <a:tab pos="2066925" algn="l"/>
                <a:tab pos="3314700" algn="l"/>
                <a:tab pos="3857625" algn="l"/>
                <a:tab pos="4572000" algn="l"/>
              </a:tabLst>
              <a:defRPr sz="1600">
                <a:solidFill>
                  <a:schemeClr val="tx1"/>
                </a:solidFill>
                <a:latin typeface="Arial" charset="0"/>
              </a:defRPr>
            </a:lvl8pPr>
            <a:lvl9pPr marL="3886200" indent="-228600" eaLnBrk="0" fontAlgn="base" hangingPunct="0">
              <a:spcBef>
                <a:spcPct val="0"/>
              </a:spcBef>
              <a:spcAft>
                <a:spcPct val="0"/>
              </a:spcAft>
              <a:tabLst>
                <a:tab pos="2066925" algn="l"/>
                <a:tab pos="3314700" algn="l"/>
                <a:tab pos="3857625" algn="l"/>
                <a:tab pos="4572000" algn="l"/>
              </a:tabLst>
              <a:defRPr sz="1600">
                <a:solidFill>
                  <a:schemeClr val="tx1"/>
                </a:solidFill>
                <a:latin typeface="Arial" charset="0"/>
              </a:defRPr>
            </a:lvl9pPr>
          </a:lstStyle>
          <a:p>
            <a:pPr algn="ctr"/>
            <a:r>
              <a:rPr lang="de-DE" altLang="de-DE" sz="1400" b="1" noProof="0" dirty="0"/>
              <a:t>www.tdk-electronics.tdk.com</a:t>
            </a:r>
            <a:endParaRPr lang="de-DE" altLang="de-DE" sz="1400" b="1" noProof="0" dirty="0">
              <a:sym typeface="Symbol" pitchFamily="18" charset="2"/>
            </a:endParaRPr>
          </a:p>
        </p:txBody>
      </p:sp>
      <p:sp>
        <p:nvSpPr>
          <p:cNvPr id="21" name="Text Box 272">
            <a:extLst>
              <a:ext uri="{FF2B5EF4-FFF2-40B4-BE49-F238E27FC236}">
                <a16:creationId xmlns:a16="http://schemas.microsoft.com/office/drawing/2014/main" id="{9F51CA2F-D689-704F-82D9-BB68E1A87673}"/>
              </a:ext>
            </a:extLst>
          </p:cNvPr>
          <p:cNvSpPr txBox="1">
            <a:spLocks noChangeArrowheads="1"/>
          </p:cNvSpPr>
          <p:nvPr userDrawn="1"/>
        </p:nvSpPr>
        <p:spPr bwMode="auto">
          <a:xfrm>
            <a:off x="11643945" y="-220663"/>
            <a:ext cx="249593" cy="15388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defRPr/>
            </a:pPr>
            <a:r>
              <a:rPr lang="en-US" altLang="de-DE" sz="1000" dirty="0">
                <a:solidFill>
                  <a:schemeClr val="tx1"/>
                </a:solidFill>
              </a:rPr>
              <a:t>15,8</a:t>
            </a:r>
          </a:p>
        </p:txBody>
      </p:sp>
      <p:sp>
        <p:nvSpPr>
          <p:cNvPr id="25" name="Text Box 278">
            <a:extLst>
              <a:ext uri="{FF2B5EF4-FFF2-40B4-BE49-F238E27FC236}">
                <a16:creationId xmlns:a16="http://schemas.microsoft.com/office/drawing/2014/main" id="{6869DA43-F26B-EC45-8EAA-F1BEA774B5CC}"/>
              </a:ext>
            </a:extLst>
          </p:cNvPr>
          <p:cNvSpPr txBox="1">
            <a:spLocks noChangeArrowheads="1"/>
          </p:cNvSpPr>
          <p:nvPr userDrawn="1"/>
        </p:nvSpPr>
        <p:spPr bwMode="auto">
          <a:xfrm>
            <a:off x="5995362" y="6927851"/>
            <a:ext cx="249593" cy="15388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defRPr/>
            </a:pPr>
            <a:r>
              <a:rPr lang="en-US" altLang="de-DE" sz="1000" dirty="0">
                <a:solidFill>
                  <a:schemeClr val="tx1"/>
                </a:solidFill>
              </a:rPr>
              <a:t>0,00</a:t>
            </a:r>
          </a:p>
        </p:txBody>
      </p:sp>
      <p:sp>
        <p:nvSpPr>
          <p:cNvPr id="27" name="Text Box 279">
            <a:extLst>
              <a:ext uri="{FF2B5EF4-FFF2-40B4-BE49-F238E27FC236}">
                <a16:creationId xmlns:a16="http://schemas.microsoft.com/office/drawing/2014/main" id="{2E16632E-7953-3B4C-9123-603438A1F5CA}"/>
              </a:ext>
            </a:extLst>
          </p:cNvPr>
          <p:cNvSpPr txBox="1">
            <a:spLocks noChangeArrowheads="1"/>
          </p:cNvSpPr>
          <p:nvPr userDrawn="1"/>
        </p:nvSpPr>
        <p:spPr bwMode="auto">
          <a:xfrm>
            <a:off x="260448" y="6927851"/>
            <a:ext cx="249593" cy="15388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defRPr/>
            </a:pPr>
            <a:r>
              <a:rPr lang="en-US" altLang="de-DE" sz="1000" dirty="0">
                <a:solidFill>
                  <a:schemeClr val="tx1"/>
                </a:solidFill>
              </a:rPr>
              <a:t>15,8</a:t>
            </a:r>
          </a:p>
        </p:txBody>
      </p:sp>
      <p:sp>
        <p:nvSpPr>
          <p:cNvPr id="28" name="Text Box 281">
            <a:extLst>
              <a:ext uri="{FF2B5EF4-FFF2-40B4-BE49-F238E27FC236}">
                <a16:creationId xmlns:a16="http://schemas.microsoft.com/office/drawing/2014/main" id="{02E96BBE-58FA-974E-9CFA-DBA691A12317}"/>
              </a:ext>
            </a:extLst>
          </p:cNvPr>
          <p:cNvSpPr txBox="1">
            <a:spLocks noChangeArrowheads="1"/>
          </p:cNvSpPr>
          <p:nvPr userDrawn="1"/>
        </p:nvSpPr>
        <p:spPr bwMode="auto">
          <a:xfrm>
            <a:off x="11643945" y="6927851"/>
            <a:ext cx="249593" cy="15388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defRPr/>
            </a:pPr>
            <a:r>
              <a:rPr lang="en-US" altLang="de-DE" sz="1000" dirty="0">
                <a:solidFill>
                  <a:schemeClr val="tx1"/>
                </a:solidFill>
              </a:rPr>
              <a:t>15,8</a:t>
            </a:r>
          </a:p>
        </p:txBody>
      </p:sp>
      <p:sp>
        <p:nvSpPr>
          <p:cNvPr id="30" name="Text Box 284">
            <a:extLst>
              <a:ext uri="{FF2B5EF4-FFF2-40B4-BE49-F238E27FC236}">
                <a16:creationId xmlns:a16="http://schemas.microsoft.com/office/drawing/2014/main" id="{2DC135EF-FB77-BB4E-92C5-C33704E3024F}"/>
              </a:ext>
            </a:extLst>
          </p:cNvPr>
          <p:cNvSpPr txBox="1">
            <a:spLocks noChangeArrowheads="1"/>
          </p:cNvSpPr>
          <p:nvPr userDrawn="1"/>
        </p:nvSpPr>
        <p:spPr bwMode="auto">
          <a:xfrm>
            <a:off x="260448" y="-220663"/>
            <a:ext cx="249593" cy="15388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defRPr/>
            </a:pPr>
            <a:r>
              <a:rPr lang="en-US" altLang="de-DE" sz="1000" dirty="0">
                <a:solidFill>
                  <a:schemeClr val="tx1"/>
                </a:solidFill>
              </a:rPr>
              <a:t>15,8</a:t>
            </a:r>
          </a:p>
        </p:txBody>
      </p:sp>
      <p:sp>
        <p:nvSpPr>
          <p:cNvPr id="31" name="Text Box 285">
            <a:extLst>
              <a:ext uri="{FF2B5EF4-FFF2-40B4-BE49-F238E27FC236}">
                <a16:creationId xmlns:a16="http://schemas.microsoft.com/office/drawing/2014/main" id="{4D56683A-89C3-C146-B806-C1FB2C11F41B}"/>
              </a:ext>
            </a:extLst>
          </p:cNvPr>
          <p:cNvSpPr txBox="1">
            <a:spLocks noChangeArrowheads="1"/>
          </p:cNvSpPr>
          <p:nvPr userDrawn="1"/>
        </p:nvSpPr>
        <p:spPr bwMode="auto">
          <a:xfrm>
            <a:off x="5995362" y="-220663"/>
            <a:ext cx="249593" cy="15388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defRPr/>
            </a:pPr>
            <a:r>
              <a:rPr lang="en-US" altLang="de-DE" sz="1000" dirty="0">
                <a:solidFill>
                  <a:schemeClr val="tx1"/>
                </a:solidFill>
              </a:rPr>
              <a:t>0,00</a:t>
            </a:r>
          </a:p>
        </p:txBody>
      </p:sp>
      <p:sp>
        <p:nvSpPr>
          <p:cNvPr id="32" name="Text Box 286">
            <a:extLst>
              <a:ext uri="{FF2B5EF4-FFF2-40B4-BE49-F238E27FC236}">
                <a16:creationId xmlns:a16="http://schemas.microsoft.com/office/drawing/2014/main" id="{AE773849-1868-534C-B169-6878BBE26FB7}"/>
              </a:ext>
            </a:extLst>
          </p:cNvPr>
          <p:cNvSpPr txBox="1">
            <a:spLocks noChangeArrowheads="1"/>
          </p:cNvSpPr>
          <p:nvPr userDrawn="1"/>
        </p:nvSpPr>
        <p:spPr bwMode="auto">
          <a:xfrm>
            <a:off x="-258744" y="6245876"/>
            <a:ext cx="178271" cy="15388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defRPr/>
            </a:pPr>
            <a:r>
              <a:rPr lang="en-US" altLang="de-DE" sz="1000" dirty="0">
                <a:solidFill>
                  <a:schemeClr val="tx1"/>
                </a:solidFill>
              </a:rPr>
              <a:t>8,0</a:t>
            </a:r>
          </a:p>
        </p:txBody>
      </p:sp>
      <p:sp>
        <p:nvSpPr>
          <p:cNvPr id="34" name="Text Box 291">
            <a:extLst>
              <a:ext uri="{FF2B5EF4-FFF2-40B4-BE49-F238E27FC236}">
                <a16:creationId xmlns:a16="http://schemas.microsoft.com/office/drawing/2014/main" id="{939F079E-5979-414F-9781-29FE65FBC60B}"/>
              </a:ext>
            </a:extLst>
          </p:cNvPr>
          <p:cNvSpPr txBox="1">
            <a:spLocks noChangeArrowheads="1"/>
          </p:cNvSpPr>
          <p:nvPr userDrawn="1"/>
        </p:nvSpPr>
        <p:spPr bwMode="auto">
          <a:xfrm>
            <a:off x="-258744" y="1192213"/>
            <a:ext cx="178271" cy="15388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lgn="r">
              <a:defRPr/>
            </a:pPr>
            <a:r>
              <a:rPr lang="en-US" altLang="de-DE" sz="1000" dirty="0">
                <a:solidFill>
                  <a:schemeClr val="tx1"/>
                </a:solidFill>
              </a:rPr>
              <a:t>6,0</a:t>
            </a:r>
          </a:p>
        </p:txBody>
      </p:sp>
      <p:sp>
        <p:nvSpPr>
          <p:cNvPr id="38" name="Text Box 280">
            <a:extLst>
              <a:ext uri="{FF2B5EF4-FFF2-40B4-BE49-F238E27FC236}">
                <a16:creationId xmlns:a16="http://schemas.microsoft.com/office/drawing/2014/main" id="{E7F2BBD4-45D5-314F-97CE-F2D5E9C09595}"/>
              </a:ext>
            </a:extLst>
          </p:cNvPr>
          <p:cNvSpPr txBox="1">
            <a:spLocks noChangeArrowheads="1"/>
          </p:cNvSpPr>
          <p:nvPr userDrawn="1"/>
        </p:nvSpPr>
        <p:spPr bwMode="auto">
          <a:xfrm>
            <a:off x="-258744" y="462262"/>
            <a:ext cx="178271" cy="15388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lgn="r">
              <a:defRPr/>
            </a:pPr>
            <a:r>
              <a:rPr lang="en-US" altLang="de-DE" sz="1000" dirty="0">
                <a:solidFill>
                  <a:schemeClr val="tx1"/>
                </a:solidFill>
              </a:rPr>
              <a:t>8,0</a:t>
            </a:r>
          </a:p>
        </p:txBody>
      </p:sp>
      <p:sp>
        <p:nvSpPr>
          <p:cNvPr id="39" name="Text Box 286">
            <a:extLst>
              <a:ext uri="{FF2B5EF4-FFF2-40B4-BE49-F238E27FC236}">
                <a16:creationId xmlns:a16="http://schemas.microsoft.com/office/drawing/2014/main" id="{DFF4584D-06BE-6C4D-9EF1-20C7D4F85D05}"/>
              </a:ext>
            </a:extLst>
          </p:cNvPr>
          <p:cNvSpPr txBox="1">
            <a:spLocks noChangeArrowheads="1"/>
          </p:cNvSpPr>
          <p:nvPr userDrawn="1"/>
        </p:nvSpPr>
        <p:spPr bwMode="auto">
          <a:xfrm>
            <a:off x="12275435" y="6245876"/>
            <a:ext cx="178271" cy="15388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defRPr/>
            </a:pPr>
            <a:r>
              <a:rPr lang="en-US" altLang="de-DE" sz="1000" dirty="0">
                <a:solidFill>
                  <a:schemeClr val="tx1"/>
                </a:solidFill>
              </a:rPr>
              <a:t>8,0</a:t>
            </a:r>
          </a:p>
        </p:txBody>
      </p:sp>
      <p:sp>
        <p:nvSpPr>
          <p:cNvPr id="40" name="Text Box 291">
            <a:extLst>
              <a:ext uri="{FF2B5EF4-FFF2-40B4-BE49-F238E27FC236}">
                <a16:creationId xmlns:a16="http://schemas.microsoft.com/office/drawing/2014/main" id="{3ADDE81E-3902-5848-94B9-01210EFFA8B3}"/>
              </a:ext>
            </a:extLst>
          </p:cNvPr>
          <p:cNvSpPr txBox="1">
            <a:spLocks noChangeArrowheads="1"/>
          </p:cNvSpPr>
          <p:nvPr userDrawn="1"/>
        </p:nvSpPr>
        <p:spPr bwMode="auto">
          <a:xfrm>
            <a:off x="12275435" y="1192213"/>
            <a:ext cx="178271" cy="15388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lgn="r">
              <a:defRPr/>
            </a:pPr>
            <a:r>
              <a:rPr lang="en-US" altLang="de-DE" sz="1000" dirty="0">
                <a:solidFill>
                  <a:schemeClr val="tx1"/>
                </a:solidFill>
              </a:rPr>
              <a:t>6,0</a:t>
            </a:r>
          </a:p>
        </p:txBody>
      </p:sp>
      <p:sp>
        <p:nvSpPr>
          <p:cNvPr id="41" name="Text Box 280">
            <a:extLst>
              <a:ext uri="{FF2B5EF4-FFF2-40B4-BE49-F238E27FC236}">
                <a16:creationId xmlns:a16="http://schemas.microsoft.com/office/drawing/2014/main" id="{55901F3C-AE1C-474C-9DBE-C269C8DF961B}"/>
              </a:ext>
            </a:extLst>
          </p:cNvPr>
          <p:cNvSpPr txBox="1">
            <a:spLocks noChangeArrowheads="1"/>
          </p:cNvSpPr>
          <p:nvPr userDrawn="1"/>
        </p:nvSpPr>
        <p:spPr bwMode="auto">
          <a:xfrm>
            <a:off x="12275435" y="462262"/>
            <a:ext cx="178271" cy="15388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lgn="r">
              <a:defRPr/>
            </a:pPr>
            <a:r>
              <a:rPr lang="en-US" altLang="de-DE" sz="1000" dirty="0">
                <a:solidFill>
                  <a:schemeClr val="tx1"/>
                </a:solidFill>
              </a:rPr>
              <a:t>8,0</a:t>
            </a:r>
          </a:p>
        </p:txBody>
      </p:sp>
    </p:spTree>
    <p:extLst>
      <p:ext uri="{BB962C8B-B14F-4D97-AF65-F5344CB8AC3E}">
        <p14:creationId xmlns:p14="http://schemas.microsoft.com/office/powerpoint/2010/main" val="3348730530"/>
      </p:ext>
    </p:extLst>
  </p:cSld>
  <p:clrMapOvr>
    <a:masterClrMapping/>
  </p:clrMapOvr>
  <p:transition>
    <p:wipe dir="r"/>
  </p:transition>
  <p:extLst>
    <p:ext uri="{DCECCB84-F9BA-43D5-87BE-67443E8EF086}">
      <p15:sldGuideLst xmlns:p15="http://schemas.microsoft.com/office/powerpoint/2012/main">
        <p15:guide id="1" orient="horz" pos="799" userDrawn="1">
          <p15:clr>
            <a:srgbClr val="FBAE40"/>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theme" Target="../theme/theme1.xml"/><Relationship Id="rId5"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0" name="Line 266"/>
          <p:cNvSpPr>
            <a:spLocks noChangeShapeType="1"/>
          </p:cNvSpPr>
          <p:nvPr userDrawn="1"/>
        </p:nvSpPr>
        <p:spPr bwMode="auto">
          <a:xfrm>
            <a:off x="409575" y="6454775"/>
            <a:ext cx="11377613" cy="0"/>
          </a:xfrm>
          <a:prstGeom prst="line">
            <a:avLst/>
          </a:prstGeom>
          <a:noFill/>
          <a:ln w="12700">
            <a:solidFill>
              <a:srgbClr val="0046A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endParaRPr lang="en-US" dirty="0"/>
          </a:p>
        </p:txBody>
      </p:sp>
      <p:sp>
        <p:nvSpPr>
          <p:cNvPr id="1041" name="Text Box 304"/>
          <p:cNvSpPr txBox="1">
            <a:spLocks noChangeArrowheads="1"/>
          </p:cNvSpPr>
          <p:nvPr userDrawn="1"/>
        </p:nvSpPr>
        <p:spPr bwMode="auto">
          <a:xfrm>
            <a:off x="8826187" y="6504668"/>
            <a:ext cx="2961001"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nchorCtr="0">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lgn="r" eaLnBrk="1" hangingPunct="1">
              <a:lnSpc>
                <a:spcPct val="100000"/>
              </a:lnSpc>
              <a:defRPr/>
            </a:pPr>
            <a:r>
              <a:rPr lang="en-US" altLang="de-DE" sz="800" b="0" baseline="0" noProof="0" dirty="0">
                <a:solidFill>
                  <a:schemeClr val="tx1">
                    <a:lumMod val="50000"/>
                    <a:lumOff val="50000"/>
                  </a:schemeClr>
                </a:solidFill>
              </a:rPr>
              <a:t>© </a:t>
            </a:r>
            <a:r>
              <a:rPr lang="en-US" altLang="de-DE" sz="800" b="1" baseline="0" noProof="0" dirty="0">
                <a:solidFill>
                  <a:schemeClr val="tx1">
                    <a:lumMod val="50000"/>
                    <a:lumOff val="50000"/>
                  </a:schemeClr>
                </a:solidFill>
                <a:cs typeface="Arial" charset="0"/>
              </a:rPr>
              <a:t>[Legal Entity]</a:t>
            </a:r>
            <a:r>
              <a:rPr lang="en-US" altLang="de-DE" sz="800" baseline="0" noProof="0" dirty="0">
                <a:solidFill>
                  <a:schemeClr val="tx1">
                    <a:lumMod val="50000"/>
                    <a:lumOff val="50000"/>
                  </a:schemeClr>
                </a:solidFill>
              </a:rPr>
              <a:t> </a:t>
            </a:r>
            <a:r>
              <a:rPr lang="en-US" altLang="de-DE" sz="800" baseline="0" noProof="0" dirty="0">
                <a:solidFill>
                  <a:schemeClr val="tx1">
                    <a:lumMod val="50000"/>
                    <a:lumOff val="50000"/>
                  </a:schemeClr>
                </a:solidFill>
                <a:latin typeface="Wingdings"/>
                <a:ea typeface="Wingdings"/>
                <a:cs typeface="Wingdings"/>
                <a:sym typeface="Wingdings"/>
              </a:rPr>
              <a:t></a:t>
            </a:r>
            <a:r>
              <a:rPr lang="en-US" altLang="de-DE" sz="800" baseline="0" noProof="0" dirty="0">
                <a:solidFill>
                  <a:schemeClr val="tx1">
                    <a:lumMod val="50000"/>
                    <a:lumOff val="50000"/>
                  </a:schemeClr>
                </a:solidFill>
                <a:cs typeface="+mn-cs"/>
              </a:rPr>
              <a:t> YYYY</a:t>
            </a:r>
            <a:endParaRPr lang="en-US" altLang="de-DE" sz="800" baseline="0" noProof="0" dirty="0">
              <a:solidFill>
                <a:schemeClr val="tx1">
                  <a:lumMod val="50000"/>
                  <a:lumOff val="50000"/>
                </a:schemeClr>
              </a:solidFill>
            </a:endParaRPr>
          </a:p>
          <a:p>
            <a:pPr algn="r" eaLnBrk="1" hangingPunct="1">
              <a:lnSpc>
                <a:spcPct val="100000"/>
              </a:lnSpc>
              <a:defRPr/>
            </a:pPr>
            <a:r>
              <a:rPr lang="en-US" altLang="de-DE" sz="800" baseline="0" noProof="0" dirty="0">
                <a:solidFill>
                  <a:schemeClr val="tx1">
                    <a:lumMod val="50000"/>
                    <a:lumOff val="50000"/>
                  </a:schemeClr>
                </a:solidFill>
                <a:cs typeface="Arial" charset="0"/>
              </a:rPr>
              <a:t>[Department]</a:t>
            </a:r>
            <a:r>
              <a:rPr lang="en-US" altLang="de-DE" sz="800" baseline="0" noProof="0" dirty="0">
                <a:solidFill>
                  <a:schemeClr val="tx1">
                    <a:lumMod val="50000"/>
                    <a:lumOff val="50000"/>
                  </a:schemeClr>
                </a:solidFill>
              </a:rPr>
              <a:t> </a:t>
            </a:r>
            <a:r>
              <a:rPr lang="en-US" altLang="de-DE" sz="800" baseline="0" noProof="0" dirty="0">
                <a:solidFill>
                  <a:schemeClr val="tx1">
                    <a:lumMod val="50000"/>
                    <a:lumOff val="50000"/>
                  </a:schemeClr>
                </a:solidFill>
                <a:latin typeface="Wingdings"/>
                <a:ea typeface="Wingdings"/>
                <a:cs typeface="Wingdings"/>
                <a:sym typeface="Wingdings"/>
              </a:rPr>
              <a:t></a:t>
            </a:r>
            <a:r>
              <a:rPr lang="en-US" altLang="de-DE" sz="800" baseline="0" noProof="0" dirty="0">
                <a:solidFill>
                  <a:schemeClr val="tx1">
                    <a:lumMod val="50000"/>
                    <a:lumOff val="50000"/>
                  </a:schemeClr>
                </a:solidFill>
              </a:rPr>
              <a:t> </a:t>
            </a:r>
            <a:r>
              <a:rPr lang="en-US" altLang="de-DE" sz="800" baseline="0" noProof="0" dirty="0">
                <a:solidFill>
                  <a:schemeClr val="tx1">
                    <a:lumMod val="50000"/>
                    <a:lumOff val="50000"/>
                  </a:schemeClr>
                </a:solidFill>
                <a:cs typeface="Arial" charset="0"/>
              </a:rPr>
              <a:t>[MM</a:t>
            </a:r>
            <a:r>
              <a:rPr lang="en-US" altLang="de-DE" sz="800" baseline="0" noProof="0" dirty="0">
                <a:solidFill>
                  <a:schemeClr val="tx1">
                    <a:lumMod val="50000"/>
                    <a:lumOff val="50000"/>
                  </a:schemeClr>
                </a:solidFill>
              </a:rPr>
              <a:t>/YY</a:t>
            </a:r>
            <a:r>
              <a:rPr lang="en-US" altLang="de-DE" sz="800" baseline="0" noProof="0" dirty="0">
                <a:solidFill>
                  <a:schemeClr val="tx1">
                    <a:lumMod val="50000"/>
                    <a:lumOff val="50000"/>
                  </a:schemeClr>
                </a:solidFill>
                <a:cs typeface="Arial" charset="0"/>
              </a:rPr>
              <a:t>]</a:t>
            </a:r>
            <a:r>
              <a:rPr lang="en-US" altLang="de-DE" sz="800" baseline="0" noProof="0" dirty="0">
                <a:solidFill>
                  <a:schemeClr val="tx1">
                    <a:lumMod val="50000"/>
                    <a:lumOff val="50000"/>
                  </a:schemeClr>
                </a:solidFill>
              </a:rPr>
              <a:t> </a:t>
            </a:r>
            <a:r>
              <a:rPr lang="en-US" altLang="de-DE" sz="800" baseline="0" noProof="0" dirty="0">
                <a:solidFill>
                  <a:schemeClr val="tx1">
                    <a:lumMod val="50000"/>
                    <a:lumOff val="50000"/>
                  </a:schemeClr>
                </a:solidFill>
                <a:latin typeface="Wingdings"/>
                <a:ea typeface="Wingdings"/>
                <a:cs typeface="Wingdings"/>
                <a:sym typeface="Wingdings"/>
              </a:rPr>
              <a:t></a:t>
            </a:r>
            <a:r>
              <a:rPr lang="en-US" altLang="de-DE" sz="800" kern="1200" baseline="0" noProof="0" dirty="0">
                <a:solidFill>
                  <a:schemeClr val="tx1">
                    <a:lumMod val="50000"/>
                    <a:lumOff val="50000"/>
                  </a:schemeClr>
                </a:solidFill>
                <a:latin typeface="Arial" charset="0"/>
                <a:ea typeface="+mn-ea"/>
                <a:cs typeface="+mn-cs"/>
                <a:sym typeface="Symbol" pitchFamily="18" charset="2"/>
              </a:rPr>
              <a:t> </a:t>
            </a:r>
            <a:fld id="{CC0C4A1D-6455-4829-8626-A0F8587C9CE2}" type="slidenum">
              <a:rPr lang="en-US" altLang="de-DE" sz="800" baseline="0" noProof="0" smtClean="0">
                <a:solidFill>
                  <a:schemeClr val="tx1">
                    <a:lumMod val="50000"/>
                    <a:lumOff val="50000"/>
                  </a:schemeClr>
                </a:solidFill>
              </a:rPr>
              <a:pPr algn="r" eaLnBrk="1" hangingPunct="1">
                <a:lnSpc>
                  <a:spcPct val="100000"/>
                </a:lnSpc>
                <a:defRPr/>
              </a:pPr>
              <a:t>‹#›</a:t>
            </a:fld>
            <a:endParaRPr lang="en-US" altLang="de-DE" sz="800" baseline="0" noProof="0" dirty="0">
              <a:solidFill>
                <a:schemeClr val="tx1">
                  <a:lumMod val="50000"/>
                  <a:lumOff val="50000"/>
                </a:schemeClr>
              </a:solidFill>
            </a:endParaRPr>
          </a:p>
        </p:txBody>
      </p:sp>
      <p:pic>
        <p:nvPicPr>
          <p:cNvPr id="18" name="Bild 17" descr="TDK_Attracting_Tomorrow_klein_with_clear_zone_RGB.png"/>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8787359" y="296281"/>
            <a:ext cx="3013530" cy="297388"/>
          </a:xfrm>
          <a:prstGeom prst="rect">
            <a:avLst/>
          </a:prstGeom>
        </p:spPr>
      </p:pic>
      <p:sp>
        <p:nvSpPr>
          <p:cNvPr id="19" name="Text Box 272">
            <a:extLst>
              <a:ext uri="{FF2B5EF4-FFF2-40B4-BE49-F238E27FC236}">
                <a16:creationId xmlns:a16="http://schemas.microsoft.com/office/drawing/2014/main" id="{E7D186C9-F8B8-274E-9DD0-2308CB9305D7}"/>
              </a:ext>
            </a:extLst>
          </p:cNvPr>
          <p:cNvSpPr txBox="1">
            <a:spLocks noChangeArrowheads="1"/>
          </p:cNvSpPr>
          <p:nvPr userDrawn="1"/>
        </p:nvSpPr>
        <p:spPr bwMode="auto">
          <a:xfrm>
            <a:off x="11643945" y="-220663"/>
            <a:ext cx="249593" cy="15388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defRPr/>
            </a:pPr>
            <a:r>
              <a:rPr lang="en-US" altLang="de-DE" sz="1000" dirty="0">
                <a:solidFill>
                  <a:schemeClr val="tx1"/>
                </a:solidFill>
              </a:rPr>
              <a:t>15,8</a:t>
            </a:r>
          </a:p>
        </p:txBody>
      </p:sp>
      <p:sp>
        <p:nvSpPr>
          <p:cNvPr id="20" name="Text Box 278">
            <a:extLst>
              <a:ext uri="{FF2B5EF4-FFF2-40B4-BE49-F238E27FC236}">
                <a16:creationId xmlns:a16="http://schemas.microsoft.com/office/drawing/2014/main" id="{F29C8567-CA98-714B-9E6A-3C9EFC74CC8B}"/>
              </a:ext>
            </a:extLst>
          </p:cNvPr>
          <p:cNvSpPr txBox="1">
            <a:spLocks noChangeArrowheads="1"/>
          </p:cNvSpPr>
          <p:nvPr userDrawn="1"/>
        </p:nvSpPr>
        <p:spPr bwMode="auto">
          <a:xfrm>
            <a:off x="5995362" y="6927851"/>
            <a:ext cx="249593" cy="15388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defRPr/>
            </a:pPr>
            <a:r>
              <a:rPr lang="en-US" altLang="de-DE" sz="1000" dirty="0">
                <a:solidFill>
                  <a:schemeClr val="tx1"/>
                </a:solidFill>
              </a:rPr>
              <a:t>0,00</a:t>
            </a:r>
          </a:p>
        </p:txBody>
      </p:sp>
      <p:sp>
        <p:nvSpPr>
          <p:cNvPr id="22" name="Text Box 279">
            <a:extLst>
              <a:ext uri="{FF2B5EF4-FFF2-40B4-BE49-F238E27FC236}">
                <a16:creationId xmlns:a16="http://schemas.microsoft.com/office/drawing/2014/main" id="{F0459023-8580-CB45-85E1-94ED150CC6FC}"/>
              </a:ext>
            </a:extLst>
          </p:cNvPr>
          <p:cNvSpPr txBox="1">
            <a:spLocks noChangeArrowheads="1"/>
          </p:cNvSpPr>
          <p:nvPr userDrawn="1"/>
        </p:nvSpPr>
        <p:spPr bwMode="auto">
          <a:xfrm>
            <a:off x="260448" y="6927851"/>
            <a:ext cx="249593" cy="15388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defRPr/>
            </a:pPr>
            <a:r>
              <a:rPr lang="en-US" altLang="de-DE" sz="1000" dirty="0">
                <a:solidFill>
                  <a:schemeClr val="tx1"/>
                </a:solidFill>
              </a:rPr>
              <a:t>15,8</a:t>
            </a:r>
          </a:p>
        </p:txBody>
      </p:sp>
      <p:sp>
        <p:nvSpPr>
          <p:cNvPr id="26" name="Text Box 281">
            <a:extLst>
              <a:ext uri="{FF2B5EF4-FFF2-40B4-BE49-F238E27FC236}">
                <a16:creationId xmlns:a16="http://schemas.microsoft.com/office/drawing/2014/main" id="{8B0520C2-349A-7F4E-BDA5-2CF412786FD1}"/>
              </a:ext>
            </a:extLst>
          </p:cNvPr>
          <p:cNvSpPr txBox="1">
            <a:spLocks noChangeArrowheads="1"/>
          </p:cNvSpPr>
          <p:nvPr userDrawn="1"/>
        </p:nvSpPr>
        <p:spPr bwMode="auto">
          <a:xfrm>
            <a:off x="11643945" y="6927851"/>
            <a:ext cx="249593" cy="15388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defRPr/>
            </a:pPr>
            <a:r>
              <a:rPr lang="en-US" altLang="de-DE" sz="1000" dirty="0">
                <a:solidFill>
                  <a:schemeClr val="tx1"/>
                </a:solidFill>
              </a:rPr>
              <a:t>15,8</a:t>
            </a:r>
          </a:p>
        </p:txBody>
      </p:sp>
      <p:sp>
        <p:nvSpPr>
          <p:cNvPr id="27" name="Text Box 284">
            <a:extLst>
              <a:ext uri="{FF2B5EF4-FFF2-40B4-BE49-F238E27FC236}">
                <a16:creationId xmlns:a16="http://schemas.microsoft.com/office/drawing/2014/main" id="{48D77520-BEBB-A44F-B0E1-8B3270BD4440}"/>
              </a:ext>
            </a:extLst>
          </p:cNvPr>
          <p:cNvSpPr txBox="1">
            <a:spLocks noChangeArrowheads="1"/>
          </p:cNvSpPr>
          <p:nvPr userDrawn="1"/>
        </p:nvSpPr>
        <p:spPr bwMode="auto">
          <a:xfrm>
            <a:off x="260448" y="-220663"/>
            <a:ext cx="249593" cy="15388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defRPr/>
            </a:pPr>
            <a:r>
              <a:rPr lang="en-US" altLang="de-DE" sz="1000" dirty="0">
                <a:solidFill>
                  <a:schemeClr val="tx1"/>
                </a:solidFill>
              </a:rPr>
              <a:t>15,8</a:t>
            </a:r>
          </a:p>
        </p:txBody>
      </p:sp>
      <p:sp>
        <p:nvSpPr>
          <p:cNvPr id="28" name="Text Box 285">
            <a:extLst>
              <a:ext uri="{FF2B5EF4-FFF2-40B4-BE49-F238E27FC236}">
                <a16:creationId xmlns:a16="http://schemas.microsoft.com/office/drawing/2014/main" id="{4942CC31-0EAA-9343-9A1B-20E8F59C11D6}"/>
              </a:ext>
            </a:extLst>
          </p:cNvPr>
          <p:cNvSpPr txBox="1">
            <a:spLocks noChangeArrowheads="1"/>
          </p:cNvSpPr>
          <p:nvPr userDrawn="1"/>
        </p:nvSpPr>
        <p:spPr bwMode="auto">
          <a:xfrm>
            <a:off x="5995362" y="-220663"/>
            <a:ext cx="249593" cy="15388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defRPr/>
            </a:pPr>
            <a:r>
              <a:rPr lang="en-US" altLang="de-DE" sz="1000" dirty="0">
                <a:solidFill>
                  <a:schemeClr val="tx1"/>
                </a:solidFill>
              </a:rPr>
              <a:t>0,00</a:t>
            </a:r>
          </a:p>
        </p:txBody>
      </p:sp>
      <p:sp>
        <p:nvSpPr>
          <p:cNvPr id="29" name="Text Box 286">
            <a:extLst>
              <a:ext uri="{FF2B5EF4-FFF2-40B4-BE49-F238E27FC236}">
                <a16:creationId xmlns:a16="http://schemas.microsoft.com/office/drawing/2014/main" id="{B332F08C-4B9A-1D44-8B01-0F575B2CDFE7}"/>
              </a:ext>
            </a:extLst>
          </p:cNvPr>
          <p:cNvSpPr txBox="1">
            <a:spLocks noChangeArrowheads="1"/>
          </p:cNvSpPr>
          <p:nvPr userDrawn="1"/>
        </p:nvSpPr>
        <p:spPr bwMode="auto">
          <a:xfrm>
            <a:off x="-258744" y="6245876"/>
            <a:ext cx="178271" cy="15388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defRPr/>
            </a:pPr>
            <a:r>
              <a:rPr lang="en-US" altLang="de-DE" sz="1000" dirty="0">
                <a:solidFill>
                  <a:schemeClr val="tx1"/>
                </a:solidFill>
              </a:rPr>
              <a:t>8,0</a:t>
            </a:r>
          </a:p>
        </p:txBody>
      </p:sp>
      <p:sp>
        <p:nvSpPr>
          <p:cNvPr id="30" name="Text Box 291">
            <a:extLst>
              <a:ext uri="{FF2B5EF4-FFF2-40B4-BE49-F238E27FC236}">
                <a16:creationId xmlns:a16="http://schemas.microsoft.com/office/drawing/2014/main" id="{D8B8C14E-38FA-1346-919A-E87FE89FDA63}"/>
              </a:ext>
            </a:extLst>
          </p:cNvPr>
          <p:cNvSpPr txBox="1">
            <a:spLocks noChangeArrowheads="1"/>
          </p:cNvSpPr>
          <p:nvPr userDrawn="1"/>
        </p:nvSpPr>
        <p:spPr bwMode="auto">
          <a:xfrm>
            <a:off x="-258744" y="1192213"/>
            <a:ext cx="178271" cy="15388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lgn="r">
              <a:defRPr/>
            </a:pPr>
            <a:r>
              <a:rPr lang="en-US" altLang="de-DE" sz="1000" dirty="0">
                <a:solidFill>
                  <a:schemeClr val="tx1"/>
                </a:solidFill>
              </a:rPr>
              <a:t>6,0</a:t>
            </a:r>
          </a:p>
        </p:txBody>
      </p:sp>
      <p:sp>
        <p:nvSpPr>
          <p:cNvPr id="31" name="Text Box 280">
            <a:extLst>
              <a:ext uri="{FF2B5EF4-FFF2-40B4-BE49-F238E27FC236}">
                <a16:creationId xmlns:a16="http://schemas.microsoft.com/office/drawing/2014/main" id="{101D7122-59C2-BD41-B0B8-8F340310CD99}"/>
              </a:ext>
            </a:extLst>
          </p:cNvPr>
          <p:cNvSpPr txBox="1">
            <a:spLocks noChangeArrowheads="1"/>
          </p:cNvSpPr>
          <p:nvPr userDrawn="1"/>
        </p:nvSpPr>
        <p:spPr bwMode="auto">
          <a:xfrm>
            <a:off x="-258744" y="462262"/>
            <a:ext cx="178271" cy="15388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lgn="r">
              <a:defRPr/>
            </a:pPr>
            <a:r>
              <a:rPr lang="en-US" altLang="de-DE" sz="1000" dirty="0">
                <a:solidFill>
                  <a:schemeClr val="tx1"/>
                </a:solidFill>
              </a:rPr>
              <a:t>8,0</a:t>
            </a:r>
          </a:p>
        </p:txBody>
      </p:sp>
      <p:sp>
        <p:nvSpPr>
          <p:cNvPr id="32" name="Text Box 286">
            <a:extLst>
              <a:ext uri="{FF2B5EF4-FFF2-40B4-BE49-F238E27FC236}">
                <a16:creationId xmlns:a16="http://schemas.microsoft.com/office/drawing/2014/main" id="{E23A740C-ED31-374F-B316-E7C9E20AB457}"/>
              </a:ext>
            </a:extLst>
          </p:cNvPr>
          <p:cNvSpPr txBox="1">
            <a:spLocks noChangeArrowheads="1"/>
          </p:cNvSpPr>
          <p:nvPr userDrawn="1"/>
        </p:nvSpPr>
        <p:spPr bwMode="auto">
          <a:xfrm>
            <a:off x="12275435" y="6245876"/>
            <a:ext cx="178271" cy="15388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defRPr/>
            </a:pPr>
            <a:r>
              <a:rPr lang="en-US" altLang="de-DE" sz="1000" dirty="0">
                <a:solidFill>
                  <a:schemeClr val="tx1"/>
                </a:solidFill>
              </a:rPr>
              <a:t>8,0</a:t>
            </a:r>
          </a:p>
        </p:txBody>
      </p:sp>
      <p:sp>
        <p:nvSpPr>
          <p:cNvPr id="33" name="Text Box 291">
            <a:extLst>
              <a:ext uri="{FF2B5EF4-FFF2-40B4-BE49-F238E27FC236}">
                <a16:creationId xmlns:a16="http://schemas.microsoft.com/office/drawing/2014/main" id="{D3ACE1ED-73F2-034D-93E7-BAE29850C64C}"/>
              </a:ext>
            </a:extLst>
          </p:cNvPr>
          <p:cNvSpPr txBox="1">
            <a:spLocks noChangeArrowheads="1"/>
          </p:cNvSpPr>
          <p:nvPr userDrawn="1"/>
        </p:nvSpPr>
        <p:spPr bwMode="auto">
          <a:xfrm>
            <a:off x="12275435" y="1192213"/>
            <a:ext cx="178271" cy="15388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lgn="r">
              <a:defRPr/>
            </a:pPr>
            <a:r>
              <a:rPr lang="en-US" altLang="de-DE" sz="1000" dirty="0">
                <a:solidFill>
                  <a:schemeClr val="tx1"/>
                </a:solidFill>
              </a:rPr>
              <a:t>6,0</a:t>
            </a:r>
          </a:p>
        </p:txBody>
      </p:sp>
      <p:sp>
        <p:nvSpPr>
          <p:cNvPr id="34" name="Text Box 280">
            <a:extLst>
              <a:ext uri="{FF2B5EF4-FFF2-40B4-BE49-F238E27FC236}">
                <a16:creationId xmlns:a16="http://schemas.microsoft.com/office/drawing/2014/main" id="{55124C2D-B3FC-874E-B0C3-538F6BFCDC7D}"/>
              </a:ext>
            </a:extLst>
          </p:cNvPr>
          <p:cNvSpPr txBox="1">
            <a:spLocks noChangeArrowheads="1"/>
          </p:cNvSpPr>
          <p:nvPr userDrawn="1"/>
        </p:nvSpPr>
        <p:spPr bwMode="auto">
          <a:xfrm>
            <a:off x="12275435" y="462262"/>
            <a:ext cx="178271" cy="15388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lgn="r">
              <a:defRPr/>
            </a:pPr>
            <a:r>
              <a:rPr lang="en-US" altLang="de-DE" sz="1000" dirty="0">
                <a:solidFill>
                  <a:schemeClr val="tx1"/>
                </a:solidFill>
              </a:rPr>
              <a:t>8,0</a:t>
            </a:r>
          </a:p>
        </p:txBody>
      </p:sp>
      <p:sp>
        <p:nvSpPr>
          <p:cNvPr id="21" name="Text Box 312">
            <a:extLst>
              <a:ext uri="{FF2B5EF4-FFF2-40B4-BE49-F238E27FC236}">
                <a16:creationId xmlns:a16="http://schemas.microsoft.com/office/drawing/2014/main" id="{1EA8C7D7-9159-704E-BFFC-8907D4106A5E}"/>
              </a:ext>
            </a:extLst>
          </p:cNvPr>
          <p:cNvSpPr txBox="1">
            <a:spLocks noChangeArrowheads="1"/>
          </p:cNvSpPr>
          <p:nvPr userDrawn="1"/>
        </p:nvSpPr>
        <p:spPr bwMode="auto">
          <a:xfrm>
            <a:off x="411163" y="6501600"/>
            <a:ext cx="1878012" cy="257369"/>
          </a:xfrm>
          <a:prstGeom prst="rect">
            <a:avLst/>
          </a:prstGeom>
          <a:solidFill>
            <a:srgbClr val="0046AD"/>
          </a:solidFill>
          <a:ln>
            <a:noFill/>
          </a:ln>
          <a:effectLst/>
        </p:spPr>
        <p:txBody>
          <a:bodyPr wrap="square" lIns="72000" tIns="36000" rIns="90000" bIns="36000" anchor="ctr" anchorCtr="1">
            <a:noAutofit/>
          </a:bodyPr>
          <a:lstStyle>
            <a:lvl1pPr>
              <a:tabLst>
                <a:tab pos="2066925" algn="l"/>
                <a:tab pos="3314700" algn="l"/>
                <a:tab pos="3857625" algn="l"/>
                <a:tab pos="4572000" algn="l"/>
              </a:tabLst>
              <a:defRPr sz="2400">
                <a:solidFill>
                  <a:schemeClr val="tx1"/>
                </a:solidFill>
                <a:latin typeface="Arial" charset="0"/>
              </a:defRPr>
            </a:lvl1pPr>
            <a:lvl2pPr>
              <a:tabLst>
                <a:tab pos="2066925" algn="l"/>
                <a:tab pos="3314700" algn="l"/>
                <a:tab pos="3857625" algn="l"/>
                <a:tab pos="4572000" algn="l"/>
              </a:tabLst>
              <a:defRPr sz="2400">
                <a:solidFill>
                  <a:schemeClr val="tx1"/>
                </a:solidFill>
                <a:latin typeface="Arial" charset="0"/>
              </a:defRPr>
            </a:lvl2pPr>
            <a:lvl3pPr>
              <a:tabLst>
                <a:tab pos="2066925" algn="l"/>
                <a:tab pos="3314700" algn="l"/>
                <a:tab pos="3857625" algn="l"/>
                <a:tab pos="4572000" algn="l"/>
              </a:tabLst>
              <a:defRPr sz="2400">
                <a:solidFill>
                  <a:schemeClr val="tx1"/>
                </a:solidFill>
                <a:latin typeface="Arial" charset="0"/>
              </a:defRPr>
            </a:lvl3pPr>
            <a:lvl4pPr>
              <a:tabLst>
                <a:tab pos="2066925" algn="l"/>
                <a:tab pos="3314700" algn="l"/>
                <a:tab pos="3857625" algn="l"/>
                <a:tab pos="4572000" algn="l"/>
              </a:tabLst>
              <a:defRPr sz="2400">
                <a:solidFill>
                  <a:schemeClr val="tx1"/>
                </a:solidFill>
                <a:latin typeface="Arial" charset="0"/>
              </a:defRPr>
            </a:lvl4pPr>
            <a:lvl5pPr>
              <a:tabLst>
                <a:tab pos="2066925" algn="l"/>
                <a:tab pos="3314700" algn="l"/>
                <a:tab pos="3857625" algn="l"/>
                <a:tab pos="4572000" algn="l"/>
              </a:tabLst>
              <a:defRPr sz="2400">
                <a:solidFill>
                  <a:schemeClr val="tx1"/>
                </a:solidFill>
                <a:latin typeface="Arial" charset="0"/>
              </a:defRPr>
            </a:lvl5pPr>
            <a:lvl6pPr eaLnBrk="0" fontAlgn="base" hangingPunct="0">
              <a:spcBef>
                <a:spcPct val="0"/>
              </a:spcBef>
              <a:spcAft>
                <a:spcPct val="0"/>
              </a:spcAft>
              <a:tabLst>
                <a:tab pos="2066925" algn="l"/>
                <a:tab pos="3314700" algn="l"/>
                <a:tab pos="3857625" algn="l"/>
                <a:tab pos="4572000" algn="l"/>
              </a:tabLst>
              <a:defRPr sz="2400">
                <a:solidFill>
                  <a:schemeClr val="tx1"/>
                </a:solidFill>
                <a:latin typeface="Arial" charset="0"/>
              </a:defRPr>
            </a:lvl6pPr>
            <a:lvl7pPr eaLnBrk="0" fontAlgn="base" hangingPunct="0">
              <a:spcBef>
                <a:spcPct val="0"/>
              </a:spcBef>
              <a:spcAft>
                <a:spcPct val="0"/>
              </a:spcAft>
              <a:tabLst>
                <a:tab pos="2066925" algn="l"/>
                <a:tab pos="3314700" algn="l"/>
                <a:tab pos="3857625" algn="l"/>
                <a:tab pos="4572000" algn="l"/>
              </a:tabLst>
              <a:defRPr sz="2400">
                <a:solidFill>
                  <a:schemeClr val="tx1"/>
                </a:solidFill>
                <a:latin typeface="Arial" charset="0"/>
              </a:defRPr>
            </a:lvl7pPr>
            <a:lvl8pPr eaLnBrk="0" fontAlgn="base" hangingPunct="0">
              <a:spcBef>
                <a:spcPct val="0"/>
              </a:spcBef>
              <a:spcAft>
                <a:spcPct val="0"/>
              </a:spcAft>
              <a:tabLst>
                <a:tab pos="2066925" algn="l"/>
                <a:tab pos="3314700" algn="l"/>
                <a:tab pos="3857625" algn="l"/>
                <a:tab pos="4572000" algn="l"/>
              </a:tabLst>
              <a:defRPr sz="2400">
                <a:solidFill>
                  <a:schemeClr val="tx1"/>
                </a:solidFill>
                <a:latin typeface="Arial" charset="0"/>
              </a:defRPr>
            </a:lvl8pPr>
            <a:lvl9pPr eaLnBrk="0" fontAlgn="base" hangingPunct="0">
              <a:spcBef>
                <a:spcPct val="0"/>
              </a:spcBef>
              <a:spcAft>
                <a:spcPct val="0"/>
              </a:spcAft>
              <a:tabLst>
                <a:tab pos="2066925" algn="l"/>
                <a:tab pos="3314700" algn="l"/>
                <a:tab pos="3857625" algn="l"/>
                <a:tab pos="4572000" algn="l"/>
              </a:tabLst>
              <a:defRPr sz="2400">
                <a:solidFill>
                  <a:schemeClr val="tx1"/>
                </a:solidFill>
                <a:latin typeface="Arial" charset="0"/>
              </a:defRPr>
            </a:lvl9pPr>
          </a:lstStyle>
          <a:p>
            <a:pPr algn="l">
              <a:lnSpc>
                <a:spcPct val="100000"/>
              </a:lnSpc>
              <a:defRPr/>
            </a:pPr>
            <a:r>
              <a:rPr lang="en-US" altLang="de-DE" sz="1200" b="1" noProof="0" dirty="0">
                <a:solidFill>
                  <a:srgbClr val="FFFFFF"/>
                </a:solidFill>
              </a:rPr>
              <a:t>►</a:t>
            </a:r>
            <a:r>
              <a:rPr lang="en-US" altLang="de-DE" sz="1200" b="1" baseline="0" noProof="0" dirty="0">
                <a:solidFill>
                  <a:srgbClr val="FFFFFF"/>
                </a:solidFill>
              </a:rPr>
              <a:t> </a:t>
            </a:r>
            <a:r>
              <a:rPr lang="en-US" altLang="de-DE" sz="1200" b="1" noProof="0" dirty="0">
                <a:solidFill>
                  <a:srgbClr val="FFFFFF"/>
                </a:solidFill>
              </a:rPr>
              <a:t>For internal use only</a:t>
            </a:r>
          </a:p>
        </p:txBody>
      </p:sp>
      <p:sp>
        <p:nvSpPr>
          <p:cNvPr id="23" name="Text Box 244">
            <a:extLst>
              <a:ext uri="{FF2B5EF4-FFF2-40B4-BE49-F238E27FC236}">
                <a16:creationId xmlns:a16="http://schemas.microsoft.com/office/drawing/2014/main" id="{7D079435-B68E-BE4D-A7D1-3D77A4557998}"/>
              </a:ext>
            </a:extLst>
          </p:cNvPr>
          <p:cNvSpPr txBox="1">
            <a:spLocks noChangeArrowheads="1"/>
          </p:cNvSpPr>
          <p:nvPr userDrawn="1"/>
        </p:nvSpPr>
        <p:spPr bwMode="auto">
          <a:xfrm>
            <a:off x="2289175" y="6552620"/>
            <a:ext cx="6683768" cy="15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8000" tIns="0" rIns="0" bIns="0" anchor="ctr">
            <a:spAutoFit/>
          </a:bodyPr>
          <a:lstStyle>
            <a:lvl1pPr>
              <a:defRPr sz="1600">
                <a:solidFill>
                  <a:schemeClr val="tx1"/>
                </a:solidFill>
                <a:latin typeface="Arial" charset="0"/>
              </a:defRPr>
            </a:lvl1pPr>
            <a:lvl2pPr marL="742950" indent="-285750">
              <a:defRPr sz="1600">
                <a:solidFill>
                  <a:schemeClr val="tx1"/>
                </a:solidFill>
                <a:latin typeface="Arial" charset="0"/>
              </a:defRPr>
            </a:lvl2pPr>
            <a:lvl3pPr marL="1143000" indent="-228600">
              <a:defRPr sz="1600">
                <a:solidFill>
                  <a:schemeClr val="tx1"/>
                </a:solidFill>
                <a:latin typeface="Arial" charset="0"/>
              </a:defRPr>
            </a:lvl3pPr>
            <a:lvl4pPr marL="1600200" indent="-228600">
              <a:defRPr sz="1600">
                <a:solidFill>
                  <a:schemeClr val="tx1"/>
                </a:solidFill>
                <a:latin typeface="Arial" charset="0"/>
              </a:defRPr>
            </a:lvl4pPr>
            <a:lvl5pPr marL="2057400" indent="-22860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lnSpc>
                <a:spcPct val="100000"/>
              </a:lnSpc>
              <a:defRPr/>
            </a:pPr>
            <a:r>
              <a:rPr lang="en-US" altLang="de-DE" sz="1000" b="1" dirty="0">
                <a:solidFill>
                  <a:schemeClr val="tx1">
                    <a:lumMod val="50000"/>
                    <a:lumOff val="50000"/>
                  </a:schemeClr>
                </a:solidFill>
                <a:cs typeface="Arial" charset="0"/>
              </a:rPr>
              <a:t>[</a:t>
            </a:r>
            <a:r>
              <a:rPr lang="en-US" altLang="de-DE" sz="1000" b="1" noProof="0" dirty="0">
                <a:solidFill>
                  <a:schemeClr val="tx1">
                    <a:lumMod val="50000"/>
                    <a:lumOff val="50000"/>
                  </a:schemeClr>
                </a:solidFill>
              </a:rPr>
              <a:t>Presentation topic</a:t>
            </a:r>
            <a:r>
              <a:rPr lang="en-US" altLang="de-DE" sz="1000" b="1" noProof="0" dirty="0">
                <a:solidFill>
                  <a:schemeClr val="tx1">
                    <a:lumMod val="50000"/>
                    <a:lumOff val="50000"/>
                  </a:schemeClr>
                </a:solidFill>
                <a:cs typeface="Arial" charset="0"/>
              </a:rPr>
              <a:t>]</a:t>
            </a:r>
            <a:r>
              <a:rPr lang="en-US" altLang="de-DE" sz="1000" b="1" noProof="0" dirty="0">
                <a:solidFill>
                  <a:schemeClr val="tx1">
                    <a:lumMod val="50000"/>
                    <a:lumOff val="50000"/>
                  </a:schemeClr>
                </a:solidFill>
              </a:rPr>
              <a:t> </a:t>
            </a:r>
            <a:r>
              <a:rPr lang="en-US" altLang="de-DE" sz="1000" noProof="0" dirty="0">
                <a:solidFill>
                  <a:schemeClr val="tx1">
                    <a:lumMod val="50000"/>
                    <a:lumOff val="50000"/>
                  </a:schemeClr>
                </a:solidFill>
                <a:latin typeface="Wingdings"/>
                <a:ea typeface="Wingdings"/>
                <a:cs typeface="Wingdings"/>
                <a:sym typeface="Wingdings"/>
              </a:rPr>
              <a:t></a:t>
            </a:r>
            <a:r>
              <a:rPr lang="en-US" altLang="de-DE" sz="1000" noProof="0" dirty="0">
                <a:solidFill>
                  <a:schemeClr val="tx1">
                    <a:lumMod val="50000"/>
                    <a:lumOff val="50000"/>
                  </a:schemeClr>
                </a:solidFill>
                <a:sym typeface="Symbol" pitchFamily="18" charset="2"/>
              </a:rPr>
              <a:t> </a:t>
            </a:r>
            <a:r>
              <a:rPr lang="en-US" altLang="de-DE" sz="1000" b="0" noProof="0" dirty="0">
                <a:solidFill>
                  <a:schemeClr val="tx1">
                    <a:lumMod val="50000"/>
                    <a:lumOff val="50000"/>
                  </a:schemeClr>
                </a:solidFill>
              </a:rPr>
              <a:t>[</a:t>
            </a:r>
            <a:r>
              <a:rPr lang="en-US" altLang="de-DE" sz="1000" b="0" noProof="0" dirty="0">
                <a:solidFill>
                  <a:schemeClr val="tx1">
                    <a:lumMod val="50000"/>
                    <a:lumOff val="50000"/>
                  </a:schemeClr>
                </a:solidFill>
                <a:sym typeface="Symbol" pitchFamily="18" charset="2"/>
              </a:rPr>
              <a:t>Chapter title</a:t>
            </a:r>
            <a:r>
              <a:rPr lang="en-US" altLang="de-DE" sz="1000" b="0" noProof="0" dirty="0">
                <a:solidFill>
                  <a:schemeClr val="tx1">
                    <a:lumMod val="50000"/>
                    <a:lumOff val="50000"/>
                  </a:schemeClr>
                </a:solidFill>
              </a:rPr>
              <a:t>]</a:t>
            </a:r>
          </a:p>
        </p:txBody>
      </p:sp>
      <p:sp>
        <p:nvSpPr>
          <p:cNvPr id="3" name="TextBox 2">
            <a:extLst>
              <a:ext uri="{FF2B5EF4-FFF2-40B4-BE49-F238E27FC236}">
                <a16:creationId xmlns:a16="http://schemas.microsoft.com/office/drawing/2014/main" id="{9348ACEB-C681-42EF-8CF0-ACB8DFA8F8E3}"/>
              </a:ext>
            </a:extLst>
          </p:cNvPr>
          <p:cNvSpPr txBox="1"/>
          <p:nvPr userDrawn="1">
            <p:extLst>
              <p:ext uri="{1162E1C5-73C7-4A58-AE30-91384D911F3F}">
                <p184:classification xmlns:p184="http://schemas.microsoft.com/office/powerpoint/2018/4/main" val="hdr"/>
              </p:ext>
            </p:extLst>
          </p:nvPr>
        </p:nvSpPr>
        <p:spPr>
          <a:xfrm>
            <a:off x="10671175" y="63500"/>
            <a:ext cx="1503363" cy="213360"/>
          </a:xfrm>
          <a:prstGeom prst="rect">
            <a:avLst/>
          </a:prstGeom>
        </p:spPr>
        <p:txBody>
          <a:bodyPr horzOverflow="overflow" lIns="0" tIns="0" rIns="0" bIns="0">
            <a:spAutoFit/>
          </a:bodyPr>
          <a:lstStyle/>
          <a:p>
            <a:pPr algn="l"/>
            <a:r>
              <a:rPr lang="en-US" sz="1400">
                <a:solidFill>
                  <a:srgbClr val="FF0000"/>
                </a:solidFill>
                <a:latin typeface="Calibri" panose="020F0502020204030204" pitchFamily="34" charset="0"/>
                <a:cs typeface="Calibri" panose="020F0502020204030204" pitchFamily="34" charset="0"/>
              </a:rPr>
              <a:t>L2: Internal use only</a:t>
            </a:r>
          </a:p>
        </p:txBody>
      </p:sp>
    </p:spTree>
  </p:cSld>
  <p:clrMap bg1="lt1" tx1="dk1" bg2="lt2" tx2="dk2" accent1="accent1" accent2="accent2" accent3="accent3" accent4="accent4" accent5="accent5" accent6="accent6" hlink="hlink" folHlink="folHlink"/>
  <p:sldLayoutIdLst>
    <p:sldLayoutId id="2147483674" r:id="rId1"/>
    <p:sldLayoutId id="2147483672" r:id="rId2"/>
    <p:sldLayoutId id="2147483675" r:id="rId3"/>
  </p:sldLayoutIdLst>
  <p:transition>
    <p:wipe dir="r"/>
  </p:transition>
  <p:txStyles>
    <p:titleStyle>
      <a:lvl1pPr algn="l" defTabSz="717550" rtl="0" eaLnBrk="0" fontAlgn="base" hangingPunct="0">
        <a:lnSpc>
          <a:spcPct val="100000"/>
        </a:lnSpc>
        <a:spcBef>
          <a:spcPct val="0"/>
        </a:spcBef>
        <a:spcAft>
          <a:spcPct val="0"/>
        </a:spcAft>
        <a:defRPr sz="2600" b="1">
          <a:solidFill>
            <a:schemeClr val="tx1"/>
          </a:solidFill>
          <a:latin typeface="+mj-lt"/>
          <a:ea typeface="+mj-ea"/>
          <a:cs typeface="+mj-cs"/>
        </a:defRPr>
      </a:lvl1pPr>
      <a:lvl2pPr algn="l" defTabSz="717550" rtl="0" eaLnBrk="0" fontAlgn="base" hangingPunct="0">
        <a:lnSpc>
          <a:spcPct val="90000"/>
        </a:lnSpc>
        <a:spcBef>
          <a:spcPct val="0"/>
        </a:spcBef>
        <a:spcAft>
          <a:spcPct val="0"/>
        </a:spcAft>
        <a:defRPr sz="2600" b="1">
          <a:solidFill>
            <a:srgbClr val="000000"/>
          </a:solidFill>
          <a:latin typeface="Arial" charset="0"/>
        </a:defRPr>
      </a:lvl2pPr>
      <a:lvl3pPr algn="l" defTabSz="717550" rtl="0" eaLnBrk="0" fontAlgn="base" hangingPunct="0">
        <a:lnSpc>
          <a:spcPct val="90000"/>
        </a:lnSpc>
        <a:spcBef>
          <a:spcPct val="0"/>
        </a:spcBef>
        <a:spcAft>
          <a:spcPct val="0"/>
        </a:spcAft>
        <a:defRPr sz="2600" b="1">
          <a:solidFill>
            <a:srgbClr val="000000"/>
          </a:solidFill>
          <a:latin typeface="Arial" charset="0"/>
        </a:defRPr>
      </a:lvl3pPr>
      <a:lvl4pPr algn="l" defTabSz="717550" rtl="0" eaLnBrk="0" fontAlgn="base" hangingPunct="0">
        <a:lnSpc>
          <a:spcPct val="90000"/>
        </a:lnSpc>
        <a:spcBef>
          <a:spcPct val="0"/>
        </a:spcBef>
        <a:spcAft>
          <a:spcPct val="0"/>
        </a:spcAft>
        <a:defRPr sz="2600" b="1">
          <a:solidFill>
            <a:srgbClr val="000000"/>
          </a:solidFill>
          <a:latin typeface="Arial" charset="0"/>
        </a:defRPr>
      </a:lvl4pPr>
      <a:lvl5pPr algn="l" defTabSz="717550" rtl="0" eaLnBrk="0" fontAlgn="base" hangingPunct="0">
        <a:lnSpc>
          <a:spcPct val="90000"/>
        </a:lnSpc>
        <a:spcBef>
          <a:spcPct val="0"/>
        </a:spcBef>
        <a:spcAft>
          <a:spcPct val="0"/>
        </a:spcAft>
        <a:defRPr sz="2600" b="1">
          <a:solidFill>
            <a:srgbClr val="000000"/>
          </a:solidFill>
          <a:latin typeface="Arial" charset="0"/>
        </a:defRPr>
      </a:lvl5pPr>
      <a:lvl6pPr marL="457200" algn="l" defTabSz="717550" rtl="0" fontAlgn="base">
        <a:lnSpc>
          <a:spcPct val="90000"/>
        </a:lnSpc>
        <a:spcBef>
          <a:spcPct val="0"/>
        </a:spcBef>
        <a:spcAft>
          <a:spcPct val="0"/>
        </a:spcAft>
        <a:defRPr sz="2600" b="1">
          <a:solidFill>
            <a:srgbClr val="000000"/>
          </a:solidFill>
          <a:latin typeface="Arial" charset="0"/>
        </a:defRPr>
      </a:lvl6pPr>
      <a:lvl7pPr marL="914400" algn="l" defTabSz="717550" rtl="0" fontAlgn="base">
        <a:lnSpc>
          <a:spcPct val="90000"/>
        </a:lnSpc>
        <a:spcBef>
          <a:spcPct val="0"/>
        </a:spcBef>
        <a:spcAft>
          <a:spcPct val="0"/>
        </a:spcAft>
        <a:defRPr sz="2600" b="1">
          <a:solidFill>
            <a:srgbClr val="000000"/>
          </a:solidFill>
          <a:latin typeface="Arial" charset="0"/>
        </a:defRPr>
      </a:lvl7pPr>
      <a:lvl8pPr marL="1371600" algn="l" defTabSz="717550" rtl="0" fontAlgn="base">
        <a:lnSpc>
          <a:spcPct val="90000"/>
        </a:lnSpc>
        <a:spcBef>
          <a:spcPct val="0"/>
        </a:spcBef>
        <a:spcAft>
          <a:spcPct val="0"/>
        </a:spcAft>
        <a:defRPr sz="2600" b="1">
          <a:solidFill>
            <a:srgbClr val="000000"/>
          </a:solidFill>
          <a:latin typeface="Arial" charset="0"/>
        </a:defRPr>
      </a:lvl8pPr>
      <a:lvl9pPr marL="1828800" algn="l" defTabSz="717550" rtl="0" fontAlgn="base">
        <a:lnSpc>
          <a:spcPct val="90000"/>
        </a:lnSpc>
        <a:spcBef>
          <a:spcPct val="0"/>
        </a:spcBef>
        <a:spcAft>
          <a:spcPct val="0"/>
        </a:spcAft>
        <a:defRPr sz="2600" b="1">
          <a:solidFill>
            <a:srgbClr val="000000"/>
          </a:solidFill>
          <a:latin typeface="Arial" charset="0"/>
        </a:defRPr>
      </a:lvl9pPr>
    </p:titleStyle>
    <p:bodyStyle>
      <a:lvl1pPr algn="l" defTabSz="863600" rtl="0" eaLnBrk="0" fontAlgn="base" hangingPunct="0">
        <a:spcBef>
          <a:spcPts val="0"/>
        </a:spcBef>
        <a:spcAft>
          <a:spcPct val="0"/>
        </a:spcAft>
        <a:buClr>
          <a:schemeClr val="accent1"/>
        </a:buClr>
        <a:buFont typeface="Symbol" pitchFamily="18" charset="2"/>
        <a:defRPr sz="1600">
          <a:solidFill>
            <a:srgbClr val="000000"/>
          </a:solidFill>
          <a:latin typeface="+mn-lt"/>
          <a:ea typeface="+mn-ea"/>
          <a:cs typeface="+mn-cs"/>
        </a:defRPr>
      </a:lvl1pPr>
      <a:lvl2pPr marL="180975" indent="-179388" algn="l" defTabSz="863600" rtl="0" eaLnBrk="0" fontAlgn="base" hangingPunct="0">
        <a:spcBef>
          <a:spcPts val="0"/>
        </a:spcBef>
        <a:spcAft>
          <a:spcPct val="0"/>
        </a:spcAft>
        <a:buClr>
          <a:schemeClr val="accent6"/>
        </a:buClr>
        <a:buFont typeface="Arial" panose="020B0604020202020204" pitchFamily="34" charset="0"/>
        <a:buChar char="●"/>
        <a:defRPr sz="1600">
          <a:solidFill>
            <a:schemeClr val="tx1"/>
          </a:solidFill>
          <a:latin typeface="+mn-lt"/>
        </a:defRPr>
      </a:lvl2pPr>
      <a:lvl3pPr marL="360000" indent="-180000" algn="l" defTabSz="863600" rtl="0" eaLnBrk="0" fontAlgn="base" hangingPunct="0">
        <a:spcBef>
          <a:spcPts val="0"/>
        </a:spcBef>
        <a:spcAft>
          <a:spcPct val="0"/>
        </a:spcAft>
        <a:buClr>
          <a:schemeClr val="tx1"/>
        </a:buClr>
        <a:buFont typeface="Symbol" pitchFamily="18" charset="2"/>
        <a:buChar char="Ø"/>
        <a:defRPr sz="1600">
          <a:solidFill>
            <a:schemeClr val="tx1"/>
          </a:solidFill>
          <a:latin typeface="+mn-lt"/>
        </a:defRPr>
      </a:lvl3pPr>
      <a:lvl4pPr marL="540000" indent="-180000" algn="l" defTabSz="863600" rtl="0" eaLnBrk="0" fontAlgn="base" hangingPunct="0">
        <a:spcBef>
          <a:spcPts val="0"/>
        </a:spcBef>
        <a:spcAft>
          <a:spcPct val="0"/>
        </a:spcAft>
        <a:buClr>
          <a:schemeClr val="tx1"/>
        </a:buClr>
        <a:buFont typeface="Arial" panose="020B0604020202020204" pitchFamily="34" charset="0"/>
        <a:buChar char="○"/>
        <a:defRPr sz="1600">
          <a:solidFill>
            <a:schemeClr val="tx1"/>
          </a:solidFill>
          <a:latin typeface="+mn-lt"/>
        </a:defRPr>
      </a:lvl4pPr>
      <a:lvl5pPr marL="2706688" indent="-268288" algn="l" defTabSz="863600" rtl="0" eaLnBrk="0" fontAlgn="base" hangingPunct="0">
        <a:spcBef>
          <a:spcPct val="20000"/>
        </a:spcBef>
        <a:spcAft>
          <a:spcPct val="0"/>
        </a:spcAft>
        <a:buClr>
          <a:schemeClr val="bg2"/>
        </a:buClr>
        <a:buSzPct val="90000"/>
        <a:buFont typeface="Wingdings" pitchFamily="2" charset="2"/>
        <a:buChar char="n"/>
        <a:defRPr sz="1600">
          <a:solidFill>
            <a:schemeClr val="tx1"/>
          </a:solidFill>
          <a:latin typeface="+mn-lt"/>
        </a:defRPr>
      </a:lvl5pPr>
      <a:lvl6pPr marL="3163888" indent="-268288" algn="l" defTabSz="863600" rtl="0" fontAlgn="base">
        <a:spcBef>
          <a:spcPct val="20000"/>
        </a:spcBef>
        <a:spcAft>
          <a:spcPct val="0"/>
        </a:spcAft>
        <a:buClr>
          <a:schemeClr val="bg2"/>
        </a:buClr>
        <a:buSzPct val="90000"/>
        <a:buFont typeface="Wingdings" pitchFamily="2" charset="2"/>
        <a:buChar char="n"/>
        <a:defRPr sz="1600">
          <a:solidFill>
            <a:schemeClr val="tx1"/>
          </a:solidFill>
          <a:latin typeface="+mn-lt"/>
        </a:defRPr>
      </a:lvl6pPr>
      <a:lvl7pPr marL="3621088" indent="-268288" algn="l" defTabSz="863600" rtl="0" fontAlgn="base">
        <a:spcBef>
          <a:spcPct val="20000"/>
        </a:spcBef>
        <a:spcAft>
          <a:spcPct val="0"/>
        </a:spcAft>
        <a:buClr>
          <a:schemeClr val="bg2"/>
        </a:buClr>
        <a:buSzPct val="90000"/>
        <a:buFont typeface="Wingdings" pitchFamily="2" charset="2"/>
        <a:buChar char="n"/>
        <a:defRPr sz="1600">
          <a:solidFill>
            <a:schemeClr val="tx1"/>
          </a:solidFill>
          <a:latin typeface="+mn-lt"/>
        </a:defRPr>
      </a:lvl7pPr>
      <a:lvl8pPr marL="4078288" indent="-268288" algn="l" defTabSz="863600" rtl="0" fontAlgn="base">
        <a:spcBef>
          <a:spcPct val="20000"/>
        </a:spcBef>
        <a:spcAft>
          <a:spcPct val="0"/>
        </a:spcAft>
        <a:buClr>
          <a:schemeClr val="bg2"/>
        </a:buClr>
        <a:buSzPct val="90000"/>
        <a:buFont typeface="Wingdings" pitchFamily="2" charset="2"/>
        <a:buChar char="n"/>
        <a:defRPr sz="1600">
          <a:solidFill>
            <a:schemeClr val="tx1"/>
          </a:solidFill>
          <a:latin typeface="+mn-lt"/>
        </a:defRPr>
      </a:lvl8pPr>
      <a:lvl9pPr marL="4535488" indent="-268288" algn="l" defTabSz="863600" rtl="0" fontAlgn="base">
        <a:spcBef>
          <a:spcPct val="20000"/>
        </a:spcBef>
        <a:spcAft>
          <a:spcPct val="0"/>
        </a:spcAft>
        <a:buClr>
          <a:schemeClr val="bg2"/>
        </a:buClr>
        <a:buSzPct val="90000"/>
        <a:buFont typeface="Wingdings" pitchFamily="2" charset="2"/>
        <a:buChar char="n"/>
        <a:defRPr sz="16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46" userDrawn="1">
          <p15:clr>
            <a:srgbClr val="F26B43"/>
          </p15:clr>
        </p15:guide>
        <p15:guide id="2" pos="3842" userDrawn="1">
          <p15:clr>
            <a:srgbClr val="F26B43"/>
          </p15:clr>
        </p15:guide>
        <p15:guide id="3" pos="259" userDrawn="1">
          <p15:clr>
            <a:srgbClr val="F26B43"/>
          </p15:clr>
        </p15:guide>
        <p15:guide id="4" pos="7425" userDrawn="1">
          <p15:clr>
            <a:srgbClr val="F26B43"/>
          </p15:clr>
        </p15:guide>
        <p15:guide id="5" orient="horz" pos="397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platzhalter 50"/>
          <p:cNvSpPr>
            <a:spLocks noGrp="1"/>
          </p:cNvSpPr>
          <p:nvPr>
            <p:ph type="body" sz="quarter" idx="4294967295"/>
          </p:nvPr>
        </p:nvSpPr>
        <p:spPr>
          <a:xfrm>
            <a:off x="8323551" y="5040192"/>
            <a:ext cx="3463637" cy="1268533"/>
          </a:xfrm>
          <a:prstGeom prst="rect">
            <a:avLst/>
          </a:prstGeom>
        </p:spPr>
        <p:txBody>
          <a:bodyPr vert="horz" lIns="0" tIns="0" rIns="0" bIns="0" anchor="b" anchorCtr="0"/>
          <a:lstStyle>
            <a:lvl1pPr>
              <a:defRPr sz="1600"/>
            </a:lvl1pPr>
          </a:lstStyle>
          <a:p>
            <a:pPr algn="r">
              <a:tabLst>
                <a:tab pos="3314700" algn="l"/>
                <a:tab pos="3857625" algn="l"/>
                <a:tab pos="4572000" algn="l"/>
              </a:tabLst>
            </a:pPr>
            <a:r>
              <a:rPr lang="en-US" altLang="de-DE" sz="1200" b="1" dirty="0">
                <a:solidFill>
                  <a:srgbClr val="000000"/>
                </a:solidFill>
                <a:cs typeface="Arial" charset="0"/>
              </a:rPr>
              <a:t>[Legal Entity]</a:t>
            </a:r>
          </a:p>
          <a:p>
            <a:pPr algn="r">
              <a:tabLst>
                <a:tab pos="3314700" algn="l"/>
                <a:tab pos="3857625" algn="l"/>
                <a:tab pos="4572000" algn="l"/>
              </a:tabLst>
            </a:pPr>
            <a:r>
              <a:rPr lang="en-US" altLang="de-DE" sz="1200" dirty="0">
                <a:solidFill>
                  <a:srgbClr val="000000"/>
                </a:solidFill>
                <a:cs typeface="Arial" charset="0"/>
              </a:rPr>
              <a:t> [XY</a:t>
            </a:r>
            <a:r>
              <a:rPr lang="en-US" altLang="de-DE" sz="1200" dirty="0">
                <a:solidFill>
                  <a:srgbClr val="000000"/>
                </a:solidFill>
              </a:rPr>
              <a:t>]</a:t>
            </a:r>
            <a:r>
              <a:rPr lang="en-US" altLang="de-DE" sz="1200" dirty="0">
                <a:solidFill>
                  <a:srgbClr val="000000"/>
                </a:solidFill>
                <a:cs typeface="Arial" charset="0"/>
              </a:rPr>
              <a:t> </a:t>
            </a:r>
            <a:r>
              <a:rPr lang="en-US" altLang="de-DE" sz="1200" dirty="0">
                <a:solidFill>
                  <a:srgbClr val="000000"/>
                </a:solidFill>
              </a:rPr>
              <a:t>Business Group </a:t>
            </a:r>
            <a:r>
              <a:rPr lang="en-US" altLang="de-DE" sz="1200" dirty="0">
                <a:solidFill>
                  <a:srgbClr val="000000"/>
                </a:solidFill>
                <a:cs typeface="Arial" charset="0"/>
              </a:rPr>
              <a:t>•</a:t>
            </a:r>
            <a:r>
              <a:rPr lang="en-US" altLang="de-DE" sz="1200" dirty="0">
                <a:solidFill>
                  <a:srgbClr val="000000"/>
                </a:solidFill>
              </a:rPr>
              <a:t> </a:t>
            </a:r>
            <a:r>
              <a:rPr lang="en-US" altLang="de-DE" sz="1200" dirty="0">
                <a:solidFill>
                  <a:srgbClr val="000000"/>
                </a:solidFill>
                <a:cs typeface="Arial" charset="0"/>
              </a:rPr>
              <a:t>[</a:t>
            </a:r>
            <a:r>
              <a:rPr lang="en-US" altLang="de-DE" sz="1200" dirty="0">
                <a:solidFill>
                  <a:srgbClr val="000000"/>
                </a:solidFill>
              </a:rPr>
              <a:t>Department]</a:t>
            </a:r>
          </a:p>
          <a:p>
            <a:pPr algn="r">
              <a:tabLst>
                <a:tab pos="3314700" algn="l"/>
                <a:tab pos="3857625" algn="l"/>
                <a:tab pos="4572000" algn="l"/>
              </a:tabLst>
            </a:pPr>
            <a:r>
              <a:rPr lang="en-US" altLang="de-DE" sz="1200" dirty="0">
                <a:solidFill>
                  <a:srgbClr val="000000"/>
                </a:solidFill>
                <a:cs typeface="Arial" charset="0"/>
              </a:rPr>
              <a:t>[</a:t>
            </a:r>
            <a:r>
              <a:rPr lang="en-US" altLang="de-DE" sz="1200" dirty="0">
                <a:solidFill>
                  <a:srgbClr val="000000"/>
                </a:solidFill>
              </a:rPr>
              <a:t>Location, Country]</a:t>
            </a:r>
          </a:p>
          <a:p>
            <a:pPr algn="r">
              <a:tabLst>
                <a:tab pos="3314700" algn="l"/>
                <a:tab pos="3857625" algn="l"/>
                <a:tab pos="4572000" algn="l"/>
              </a:tabLst>
            </a:pPr>
            <a:r>
              <a:rPr lang="en-US" altLang="de-DE" sz="1200" dirty="0">
                <a:solidFill>
                  <a:srgbClr val="000000"/>
                </a:solidFill>
                <a:cs typeface="Arial" charset="0"/>
              </a:rPr>
              <a:t>[Month</a:t>
            </a:r>
            <a:r>
              <a:rPr lang="en-US" altLang="de-DE" sz="1200" dirty="0">
                <a:solidFill>
                  <a:srgbClr val="000000"/>
                </a:solidFill>
              </a:rPr>
              <a:t> DD, YYYY]</a:t>
            </a:r>
          </a:p>
        </p:txBody>
      </p:sp>
      <p:sp>
        <p:nvSpPr>
          <p:cNvPr id="3" name="Titel 2">
            <a:extLst>
              <a:ext uri="{FF2B5EF4-FFF2-40B4-BE49-F238E27FC236}">
                <a16:creationId xmlns:a16="http://schemas.microsoft.com/office/drawing/2014/main" id="{2B2D03C3-CE10-5A4D-B607-E3F282CB4C8B}"/>
              </a:ext>
            </a:extLst>
          </p:cNvPr>
          <p:cNvSpPr>
            <a:spLocks noGrp="1"/>
          </p:cNvSpPr>
          <p:nvPr>
            <p:ph type="title"/>
          </p:nvPr>
        </p:nvSpPr>
        <p:spPr/>
        <p:txBody>
          <a:bodyPr/>
          <a:lstStyle/>
          <a:p>
            <a:endParaRPr lang="en-US"/>
          </a:p>
        </p:txBody>
      </p:sp>
      <p:sp>
        <p:nvSpPr>
          <p:cNvPr id="8" name="Textplatzhalter 7">
            <a:extLst>
              <a:ext uri="{FF2B5EF4-FFF2-40B4-BE49-F238E27FC236}">
                <a16:creationId xmlns:a16="http://schemas.microsoft.com/office/drawing/2014/main" id="{59EE329A-A32E-9545-9937-1882C1237283}"/>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2258249203"/>
      </p:ext>
    </p:extLst>
  </p:cSld>
  <p:clrMapOvr>
    <a:masterClrMapping/>
  </p:clrMapOvr>
  <p:transition>
    <p:wipe dir="r"/>
  </p:transition>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 Placeholder 2"/>
          <p:cNvSpPr>
            <a:spLocks noGrp="1"/>
          </p:cNvSpPr>
          <p:nvPr>
            <p:ph type="body" idx="10" sz="quarter"/>
          </p:nvPr>
        </p:nvSpPr>
        <p:spPr/>
        <p:txBody>
          <a:bodyPr/>
          <a:lstStyle/>
          <a:p/>
        </p:txBody>
      </p:sp>
      <p:graphicFrame>
        <p:nvGraphicFramePr>
          <p:cNvPr id="4" name="Table 3"/>
          <p:cNvGraphicFramePr>
            <a:graphicFrameLocks noGrp="1"/>
          </p:cNvGraphicFramePr>
          <p:nvPr/>
        </p:nvGraphicFramePr>
        <p:xfrm>
          <a:off x="0" y="0"/>
          <a:ext cx="14767560" cy="914400"/>
        </p:xfrm>
        <a:graphic>
          <a:graphicData uri="http://schemas.openxmlformats.org/drawingml/2006/table">
            <a:tbl>
              <a:tblPr firstRow="1" bandRow="1">
                <a:tableStyleId>{5C22544A-7EE6-4342-B048-85BDC9FD1C3A}</a:tableStyleId>
              </a:tblPr>
              <a:tblGrid>
                <a:gridCol w="365760"/>
                <a:gridCol w="2057400"/>
                <a:gridCol w="2057400"/>
                <a:gridCol w="2057400"/>
                <a:gridCol w="2057400"/>
                <a:gridCol w="2057400"/>
                <a:gridCol w="2057400"/>
                <a:gridCol w="2057400"/>
              </a:tblGrid>
              <a:tr h="457200">
                <a:tc>
                  <a:txBody>
                    <a:bodyPr/>
                    <a:lstStyle/>
                    <a:p>
                      <a:r>
                        <a:rPr sz="1200"/>
                        <a:t>No</a:t>
                      </a:r>
                    </a:p>
                  </a:txBody>
                  <a:tcPr/>
                </a:tc>
                <a:tc>
                  <a:txBody>
                    <a:bodyPr/>
                    <a:lstStyle/>
                    <a:p>
                      <a:r>
                        <a:rPr sz="1200"/>
                        <a:t>Current(Simplify)</a:t>
                      </a:r>
                    </a:p>
                  </a:txBody>
                  <a:tcPr/>
                </a:tc>
                <a:tc>
                  <a:txBody>
                    <a:bodyPr/>
                    <a:lstStyle/>
                    <a:p>
                      <a:r>
                        <a:rPr sz="1200"/>
                        <a:t>Current</a:t>
                      </a:r>
                    </a:p>
                  </a:txBody>
                  <a:tcPr/>
                </a:tc>
                <a:tc>
                  <a:txBody>
                    <a:bodyPr/>
                    <a:lstStyle/>
                    <a:p>
                      <a:r>
                        <a:rPr sz="1200"/>
                        <a:t>Future Expectation</a:t>
                      </a:r>
                    </a:p>
                  </a:txBody>
                  <a:tcPr/>
                </a:tc>
                <a:tc>
                  <a:txBody>
                    <a:bodyPr/>
                    <a:lstStyle/>
                    <a:p>
                      <a:r>
                        <a:rPr sz="1200"/>
                        <a:t>Internal improvement</a:t>
                      </a:r>
                    </a:p>
                  </a:txBody>
                  <a:tcPr/>
                </a:tc>
                <a:tc>
                  <a:txBody>
                    <a:bodyPr/>
                    <a:lstStyle/>
                    <a:p>
                      <a:r>
                        <a:rPr sz="1200"/>
                        <a:t>OOB(out of box)</a:t>
                      </a:r>
                    </a:p>
                  </a:txBody>
                  <a:tcPr/>
                </a:tc>
                <a:tc>
                  <a:txBody>
                    <a:bodyPr/>
                    <a:lstStyle/>
                    <a:p>
                      <a:r>
                        <a:rPr sz="1200"/>
                        <a:t>Future Enhancement</a:t>
                      </a:r>
                    </a:p>
                  </a:txBody>
                  <a:tcPr/>
                </a:tc>
                <a:tc>
                  <a:txBody>
                    <a:bodyPr/>
                    <a:lstStyle/>
                    <a:p/>
                  </a:txBody>
                  <a:tcPr/>
                </a:tc>
              </a:tr>
              <a:tr h="457200">
                <a:tc>
                  <a:txBody>
                    <a:bodyPr/>
                    <a:lstStyle/>
                    <a:p>
                      <a:r>
                        <a:rPr sz="1200"/>
                        <a:t>7</a:t>
                      </a:r>
                    </a:p>
                  </a:txBody>
                  <a:tcPr/>
                </a:tc>
                <a:tc>
                  <a:txBody>
                    <a:bodyPr/>
                    <a:lstStyle/>
                    <a:p>
                      <a:r>
                        <a:rPr sz="1200"/>
                        <a:t>Excel Material inventory </a:t>
                      </a:r>
                    </a:p>
                  </a:txBody>
                  <a:tcPr/>
                </a:tc>
                <a:tc>
                  <a:txBody>
                    <a:bodyPr/>
                    <a:lstStyle/>
                    <a:p>
                      <a:r>
                        <a:rPr sz="1200"/>
                        <a:t>仓库员工按TO单备料并发送缓冲区</a:t>
                      </a:r>
                    </a:p>
                    <a:p>
                      <a:r>
                        <a:rPr sz="1200"/>
                        <a:t>WH operators picks Material and ship to buffer</a:t>
                      </a:r>
                    </a:p>
                  </a:txBody>
                  <a:tcPr/>
                </a:tc>
                <a:tc>
                  <a:txBody>
                    <a:bodyPr/>
                    <a:lstStyle/>
                    <a:p/>
                  </a:txBody>
                  <a:tcPr/>
                </a:tc>
                <a:tc>
                  <a:txBody>
                    <a:bodyPr/>
                    <a:lstStyle/>
                    <a:p>
                      <a:r>
                        <a:rPr sz="1200"/>
                        <a:t>建议仓库备料时贴MES标签，靠近原料标签</a:t>
                      </a:r>
                    </a:p>
                  </a:txBody>
                  <a:tcPr/>
                </a:tc>
                <a:tc>
                  <a:txBody>
                    <a:bodyPr/>
                    <a:lstStyle/>
                    <a:p/>
                  </a:txBody>
                  <a:tcPr/>
                </a:tc>
                <a:tc>
                  <a:txBody>
                    <a:bodyPr/>
                    <a:lstStyle/>
                    <a:p/>
                  </a:txBody>
                  <a:tcPr/>
                </a:tc>
                <a:tc>
                  <a:txBody>
                    <a:bodyPr/>
                    <a:lstStyle/>
                    <a:p/>
                  </a:txBody>
                  <a:tcPr/>
                </a:tc>
              </a:tr>
            </a:tbl>
          </a:graphicData>
        </a:graphic>
      </p:graphicFrame>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 Placeholder 2"/>
          <p:cNvSpPr>
            <a:spLocks noGrp="1"/>
          </p:cNvSpPr>
          <p:nvPr>
            <p:ph type="body" idx="10" sz="quarter"/>
          </p:nvPr>
        </p:nvSpPr>
        <p:spPr/>
        <p:txBody>
          <a:bodyPr/>
          <a:lstStyle/>
          <a:p/>
        </p:txBody>
      </p:sp>
      <p:graphicFrame>
        <p:nvGraphicFramePr>
          <p:cNvPr id="4" name="Table 3"/>
          <p:cNvGraphicFramePr>
            <a:graphicFrameLocks noGrp="1"/>
          </p:cNvGraphicFramePr>
          <p:nvPr/>
        </p:nvGraphicFramePr>
        <p:xfrm>
          <a:off x="0" y="0"/>
          <a:ext cx="14767560" cy="914400"/>
        </p:xfrm>
        <a:graphic>
          <a:graphicData uri="http://schemas.openxmlformats.org/drawingml/2006/table">
            <a:tbl>
              <a:tblPr firstRow="1" bandRow="1">
                <a:tableStyleId>{5C22544A-7EE6-4342-B048-85BDC9FD1C3A}</a:tableStyleId>
              </a:tblPr>
              <a:tblGrid>
                <a:gridCol w="365760"/>
                <a:gridCol w="2057400"/>
                <a:gridCol w="2057400"/>
                <a:gridCol w="2057400"/>
                <a:gridCol w="2057400"/>
                <a:gridCol w="2057400"/>
                <a:gridCol w="2057400"/>
                <a:gridCol w="2057400"/>
              </a:tblGrid>
              <a:tr h="457200">
                <a:tc>
                  <a:txBody>
                    <a:bodyPr/>
                    <a:lstStyle/>
                    <a:p>
                      <a:r>
                        <a:rPr sz="1200"/>
                        <a:t>No</a:t>
                      </a:r>
                    </a:p>
                  </a:txBody>
                  <a:tcPr/>
                </a:tc>
                <a:tc>
                  <a:txBody>
                    <a:bodyPr/>
                    <a:lstStyle/>
                    <a:p>
                      <a:r>
                        <a:rPr sz="1200"/>
                        <a:t>Current(Simplify)</a:t>
                      </a:r>
                    </a:p>
                  </a:txBody>
                  <a:tcPr/>
                </a:tc>
                <a:tc>
                  <a:txBody>
                    <a:bodyPr/>
                    <a:lstStyle/>
                    <a:p>
                      <a:r>
                        <a:rPr sz="1200"/>
                        <a:t>Current</a:t>
                      </a:r>
                    </a:p>
                  </a:txBody>
                  <a:tcPr/>
                </a:tc>
                <a:tc>
                  <a:txBody>
                    <a:bodyPr/>
                    <a:lstStyle/>
                    <a:p>
                      <a:r>
                        <a:rPr sz="1200"/>
                        <a:t>Future Expectation</a:t>
                      </a:r>
                    </a:p>
                  </a:txBody>
                  <a:tcPr/>
                </a:tc>
                <a:tc>
                  <a:txBody>
                    <a:bodyPr/>
                    <a:lstStyle/>
                    <a:p>
                      <a:r>
                        <a:rPr sz="1200"/>
                        <a:t>Internal improvement</a:t>
                      </a:r>
                    </a:p>
                  </a:txBody>
                  <a:tcPr/>
                </a:tc>
                <a:tc>
                  <a:txBody>
                    <a:bodyPr/>
                    <a:lstStyle/>
                    <a:p>
                      <a:r>
                        <a:rPr sz="1200"/>
                        <a:t>OOB(out of box)</a:t>
                      </a:r>
                    </a:p>
                  </a:txBody>
                  <a:tcPr/>
                </a:tc>
                <a:tc>
                  <a:txBody>
                    <a:bodyPr/>
                    <a:lstStyle/>
                    <a:p>
                      <a:r>
                        <a:rPr sz="1200"/>
                        <a:t>Future Enhancement</a:t>
                      </a:r>
                    </a:p>
                  </a:txBody>
                  <a:tcPr/>
                </a:tc>
                <a:tc>
                  <a:txBody>
                    <a:bodyPr/>
                    <a:lstStyle/>
                    <a:p/>
                  </a:txBody>
                  <a:tcPr/>
                </a:tc>
              </a:tr>
              <a:tr h="457200">
                <a:tc>
                  <a:txBody>
                    <a:bodyPr/>
                    <a:lstStyle/>
                    <a:p>
                      <a:r>
                        <a:rPr sz="1200"/>
                        <a:t>8</a:t>
                      </a:r>
                    </a:p>
                  </a:txBody>
                  <a:tcPr/>
                </a:tc>
                <a:tc>
                  <a:txBody>
                    <a:bodyPr/>
                    <a:lstStyle/>
                    <a:p>
                      <a:r>
                        <a:rPr sz="1200"/>
                        <a:t>Excel Material inventory </a:t>
                      </a:r>
                    </a:p>
                  </a:txBody>
                  <a:tcPr/>
                </a:tc>
                <a:tc>
                  <a:txBody>
                    <a:bodyPr/>
                    <a:lstStyle/>
                    <a:p>
                      <a:r>
                        <a:rPr sz="1200"/>
                        <a:t>PSA确认数量，在TO单上签名，拉回PSA</a:t>
                      </a:r>
                    </a:p>
                    <a:p>
                      <a:r>
                        <a:rPr sz="1200"/>
                        <a:t>PSA confirms the quantities and sign at PO paper</a:t>
                      </a:r>
                    </a:p>
                  </a:txBody>
                  <a:tcPr/>
                </a:tc>
                <a:tc>
                  <a:txBody>
                    <a:bodyPr/>
                    <a:lstStyle/>
                    <a:p/>
                  </a:txBody>
                  <a:tcPr/>
                </a:tc>
                <a:tc>
                  <a:txBody>
                    <a:bodyPr/>
                    <a:lstStyle/>
                    <a:p>
                      <a:r>
                        <a:rPr sz="1200"/>
                        <a:t>接收物料时， 扫MES标签与实物核对</a:t>
                      </a:r>
                    </a:p>
                  </a:txBody>
                  <a:tcPr/>
                </a:tc>
                <a:tc>
                  <a:txBody>
                    <a:bodyPr/>
                    <a:lstStyle/>
                    <a:p/>
                  </a:txBody>
                  <a:tcPr/>
                </a:tc>
                <a:tc>
                  <a:txBody>
                    <a:bodyPr/>
                    <a:lstStyle/>
                    <a:p/>
                  </a:txBody>
                  <a:tcPr/>
                </a:tc>
                <a:tc>
                  <a:txBody>
                    <a:bodyPr/>
                    <a:lstStyle/>
                    <a:p/>
                  </a:txBody>
                  <a:tcPr/>
                </a:tc>
              </a:tr>
            </a:tbl>
          </a:graphicData>
        </a:graphic>
      </p:graphicFrame>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 Placeholder 2"/>
          <p:cNvSpPr>
            <a:spLocks noGrp="1"/>
          </p:cNvSpPr>
          <p:nvPr>
            <p:ph type="body" idx="10" sz="quarter"/>
          </p:nvPr>
        </p:nvSpPr>
        <p:spPr/>
        <p:txBody>
          <a:bodyPr/>
          <a:lstStyle/>
          <a:p/>
        </p:txBody>
      </p:sp>
      <p:graphicFrame>
        <p:nvGraphicFramePr>
          <p:cNvPr id="4" name="Table 3"/>
          <p:cNvGraphicFramePr>
            <a:graphicFrameLocks noGrp="1"/>
          </p:cNvGraphicFramePr>
          <p:nvPr/>
        </p:nvGraphicFramePr>
        <p:xfrm>
          <a:off x="0" y="0"/>
          <a:ext cx="14767560" cy="914400"/>
        </p:xfrm>
        <a:graphic>
          <a:graphicData uri="http://schemas.openxmlformats.org/drawingml/2006/table">
            <a:tbl>
              <a:tblPr firstRow="1" bandRow="1">
                <a:tableStyleId>{5C22544A-7EE6-4342-B048-85BDC9FD1C3A}</a:tableStyleId>
              </a:tblPr>
              <a:tblGrid>
                <a:gridCol w="365760"/>
                <a:gridCol w="2057400"/>
                <a:gridCol w="2057400"/>
                <a:gridCol w="2057400"/>
                <a:gridCol w="2057400"/>
                <a:gridCol w="2057400"/>
                <a:gridCol w="2057400"/>
                <a:gridCol w="2057400"/>
              </a:tblGrid>
              <a:tr h="457200">
                <a:tc>
                  <a:txBody>
                    <a:bodyPr/>
                    <a:lstStyle/>
                    <a:p>
                      <a:r>
                        <a:rPr sz="1200"/>
                        <a:t>No</a:t>
                      </a:r>
                    </a:p>
                  </a:txBody>
                  <a:tcPr/>
                </a:tc>
                <a:tc>
                  <a:txBody>
                    <a:bodyPr/>
                    <a:lstStyle/>
                    <a:p>
                      <a:r>
                        <a:rPr sz="1200"/>
                        <a:t>Current(Simplify)</a:t>
                      </a:r>
                    </a:p>
                  </a:txBody>
                  <a:tcPr/>
                </a:tc>
                <a:tc>
                  <a:txBody>
                    <a:bodyPr/>
                    <a:lstStyle/>
                    <a:p>
                      <a:r>
                        <a:rPr sz="1200"/>
                        <a:t>Current</a:t>
                      </a:r>
                    </a:p>
                  </a:txBody>
                  <a:tcPr/>
                </a:tc>
                <a:tc>
                  <a:txBody>
                    <a:bodyPr/>
                    <a:lstStyle/>
                    <a:p>
                      <a:r>
                        <a:rPr sz="1200"/>
                        <a:t>Future Expectation</a:t>
                      </a:r>
                    </a:p>
                  </a:txBody>
                  <a:tcPr/>
                </a:tc>
                <a:tc>
                  <a:txBody>
                    <a:bodyPr/>
                    <a:lstStyle/>
                    <a:p>
                      <a:r>
                        <a:rPr sz="1200"/>
                        <a:t>Internal improvement</a:t>
                      </a:r>
                    </a:p>
                  </a:txBody>
                  <a:tcPr/>
                </a:tc>
                <a:tc>
                  <a:txBody>
                    <a:bodyPr/>
                    <a:lstStyle/>
                    <a:p>
                      <a:r>
                        <a:rPr sz="1200"/>
                        <a:t>OOB(out of box)</a:t>
                      </a:r>
                    </a:p>
                  </a:txBody>
                  <a:tcPr/>
                </a:tc>
                <a:tc>
                  <a:txBody>
                    <a:bodyPr/>
                    <a:lstStyle/>
                    <a:p>
                      <a:r>
                        <a:rPr sz="1200"/>
                        <a:t>Future Enhancement</a:t>
                      </a:r>
                    </a:p>
                  </a:txBody>
                  <a:tcPr/>
                </a:tc>
                <a:tc>
                  <a:txBody>
                    <a:bodyPr/>
                    <a:lstStyle/>
                    <a:p/>
                  </a:txBody>
                  <a:tcPr/>
                </a:tc>
              </a:tr>
              <a:tr h="457200">
                <a:tc>
                  <a:txBody>
                    <a:bodyPr/>
                    <a:lstStyle/>
                    <a:p>
                      <a:r>
                        <a:rPr sz="1200"/>
                        <a:t>9</a:t>
                      </a:r>
                    </a:p>
                  </a:txBody>
                  <a:tcPr/>
                </a:tc>
                <a:tc>
                  <a:txBody>
                    <a:bodyPr/>
                    <a:lstStyle/>
                    <a:p>
                      <a:r>
                        <a:rPr sz="1200"/>
                        <a:t>Excel Material inventory </a:t>
                      </a:r>
                    </a:p>
                  </a:txBody>
                  <a:tcPr/>
                </a:tc>
                <a:tc>
                  <a:txBody>
                    <a:bodyPr/>
                    <a:lstStyle/>
                    <a:p>
                      <a:r>
                        <a:rPr sz="1200"/>
                        <a:t>Excel入账</a:t>
                      </a:r>
                    </a:p>
                    <a:p>
                      <a:r>
                        <a:rPr sz="1200"/>
                        <a:t>add more material info to Excel file</a:t>
                      </a:r>
                    </a:p>
                  </a:txBody>
                  <a:tcPr/>
                </a:tc>
                <a:tc>
                  <a:txBody>
                    <a:bodyPr/>
                    <a:lstStyle/>
                    <a:p/>
                  </a:txBody>
                  <a:tcPr/>
                </a:tc>
                <a:tc>
                  <a:txBody>
                    <a:bodyPr/>
                    <a:lstStyle/>
                    <a:p/>
                  </a:txBody>
                  <a:tcPr/>
                </a:tc>
                <a:tc>
                  <a:txBody>
                    <a:bodyPr/>
                    <a:lstStyle/>
                    <a:p>
                      <a:r>
                        <a:rPr sz="1200"/>
                        <a:t>import Material by Master Data manually 创建仓库来料的原材料订单</a:t>
                      </a:r>
                    </a:p>
                    <a:p>
                      <a:r>
                        <a:rPr sz="1200"/>
                        <a:t>（have to create BatchId/To No. into material name without interface）</a:t>
                      </a:r>
                    </a:p>
                  </a:txBody>
                  <a:tcPr/>
                </a:tc>
                <a:tc>
                  <a:txBody>
                    <a:bodyPr/>
                    <a:lstStyle/>
                    <a:p>
                      <a:r>
                        <a:rPr sz="1200"/>
                        <a:t>Need more fields - Material / TO No. / Batch Id / Date(enter into Stock、Expired Date) for FIFO / GR No./Ref No.</a:t>
                      </a:r>
                    </a:p>
                  </a:txBody>
                  <a:tcPr/>
                </a:tc>
                <a:tc>
                  <a:txBody>
                    <a:bodyPr/>
                    <a:lstStyle/>
                    <a:p/>
                  </a:txBody>
                  <a:tcPr/>
                </a:tc>
              </a:tr>
            </a:tbl>
          </a:graphicData>
        </a:graphic>
      </p:graphicFrame>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 Placeholder 2"/>
          <p:cNvSpPr>
            <a:spLocks noGrp="1"/>
          </p:cNvSpPr>
          <p:nvPr>
            <p:ph type="body" idx="10" sz="quarter"/>
          </p:nvPr>
        </p:nvSpPr>
        <p:spPr/>
        <p:txBody>
          <a:bodyPr/>
          <a:lstStyle/>
          <a:p/>
        </p:txBody>
      </p:sp>
      <p:graphicFrame>
        <p:nvGraphicFramePr>
          <p:cNvPr id="4" name="Table 3"/>
          <p:cNvGraphicFramePr>
            <a:graphicFrameLocks noGrp="1"/>
          </p:cNvGraphicFramePr>
          <p:nvPr/>
        </p:nvGraphicFramePr>
        <p:xfrm>
          <a:off x="0" y="0"/>
          <a:ext cx="14767560" cy="914400"/>
        </p:xfrm>
        <a:graphic>
          <a:graphicData uri="http://schemas.openxmlformats.org/drawingml/2006/table">
            <a:tbl>
              <a:tblPr firstRow="1" bandRow="1">
                <a:tableStyleId>{5C22544A-7EE6-4342-B048-85BDC9FD1C3A}</a:tableStyleId>
              </a:tblPr>
              <a:tblGrid>
                <a:gridCol w="365760"/>
                <a:gridCol w="2057400"/>
                <a:gridCol w="2057400"/>
                <a:gridCol w="2057400"/>
                <a:gridCol w="2057400"/>
                <a:gridCol w="2057400"/>
                <a:gridCol w="2057400"/>
                <a:gridCol w="2057400"/>
              </a:tblGrid>
              <a:tr h="457200">
                <a:tc>
                  <a:txBody>
                    <a:bodyPr/>
                    <a:lstStyle/>
                    <a:p>
                      <a:r>
                        <a:rPr sz="1200"/>
                        <a:t>No</a:t>
                      </a:r>
                    </a:p>
                  </a:txBody>
                  <a:tcPr/>
                </a:tc>
                <a:tc>
                  <a:txBody>
                    <a:bodyPr/>
                    <a:lstStyle/>
                    <a:p>
                      <a:r>
                        <a:rPr sz="1200"/>
                        <a:t>Current(Simplify)</a:t>
                      </a:r>
                    </a:p>
                  </a:txBody>
                  <a:tcPr/>
                </a:tc>
                <a:tc>
                  <a:txBody>
                    <a:bodyPr/>
                    <a:lstStyle/>
                    <a:p>
                      <a:r>
                        <a:rPr sz="1200"/>
                        <a:t>Current</a:t>
                      </a:r>
                    </a:p>
                  </a:txBody>
                  <a:tcPr/>
                </a:tc>
                <a:tc>
                  <a:txBody>
                    <a:bodyPr/>
                    <a:lstStyle/>
                    <a:p>
                      <a:r>
                        <a:rPr sz="1200"/>
                        <a:t>Future Expectation</a:t>
                      </a:r>
                    </a:p>
                  </a:txBody>
                  <a:tcPr/>
                </a:tc>
                <a:tc>
                  <a:txBody>
                    <a:bodyPr/>
                    <a:lstStyle/>
                    <a:p>
                      <a:r>
                        <a:rPr sz="1200"/>
                        <a:t>Internal improvement</a:t>
                      </a:r>
                    </a:p>
                  </a:txBody>
                  <a:tcPr/>
                </a:tc>
                <a:tc>
                  <a:txBody>
                    <a:bodyPr/>
                    <a:lstStyle/>
                    <a:p>
                      <a:r>
                        <a:rPr sz="1200"/>
                        <a:t>OOB(out of box)</a:t>
                      </a:r>
                    </a:p>
                  </a:txBody>
                  <a:tcPr/>
                </a:tc>
                <a:tc>
                  <a:txBody>
                    <a:bodyPr/>
                    <a:lstStyle/>
                    <a:p>
                      <a:r>
                        <a:rPr sz="1200"/>
                        <a:t>Future Enhancement</a:t>
                      </a:r>
                    </a:p>
                  </a:txBody>
                  <a:tcPr/>
                </a:tc>
                <a:tc>
                  <a:txBody>
                    <a:bodyPr/>
                    <a:lstStyle/>
                    <a:p/>
                  </a:txBody>
                  <a:tcPr/>
                </a:tc>
              </a:tr>
              <a:tr h="457200">
                <a:tc>
                  <a:txBody>
                    <a:bodyPr/>
                    <a:lstStyle/>
                    <a:p>
                      <a:r>
                        <a:rPr sz="1200"/>
                        <a:t>10</a:t>
                      </a:r>
                    </a:p>
                  </a:txBody>
                  <a:tcPr/>
                </a:tc>
                <a:tc>
                  <a:txBody>
                    <a:bodyPr/>
                    <a:lstStyle/>
                    <a:p>
                      <a:r>
                        <a:rPr sz="1200"/>
                        <a:t>raw material warehousing </a:t>
                      </a:r>
                    </a:p>
                  </a:txBody>
                  <a:tcPr/>
                </a:tc>
                <a:tc>
                  <a:txBody>
                    <a:bodyPr/>
                    <a:lstStyle/>
                    <a:p>
                      <a:r>
                        <a:rPr sz="1200"/>
                        <a:t>实物入库（分类上架）</a:t>
                      </a:r>
                    </a:p>
                    <a:p>
                      <a:r>
                        <a:rPr sz="1200"/>
                        <a:t>Physical items warehousing (categorized shelving)</a:t>
                      </a:r>
                    </a:p>
                  </a:txBody>
                  <a:tcPr/>
                </a:tc>
                <a:tc>
                  <a:txBody>
                    <a:bodyPr/>
                    <a:lstStyle/>
                    <a:p/>
                  </a:txBody>
                  <a:tcPr/>
                </a:tc>
                <a:tc>
                  <a:txBody>
                    <a:bodyPr/>
                    <a:lstStyle/>
                    <a:p/>
                  </a:txBody>
                  <a:tcPr/>
                </a:tc>
                <a:tc>
                  <a:txBody>
                    <a:bodyPr/>
                    <a:lstStyle/>
                    <a:p>
                      <a:r>
                        <a:rPr sz="1200"/>
                        <a:t>手动打印原材料标签 </a:t>
                      </a:r>
                    </a:p>
                    <a:p>
                      <a:r>
                        <a:rPr sz="1200"/>
                        <a:t>Manually print raw material labels</a:t>
                      </a:r>
                    </a:p>
                  </a:txBody>
                  <a:tcPr/>
                </a:tc>
                <a:tc>
                  <a:txBody>
                    <a:bodyPr/>
                    <a:lstStyle/>
                    <a:p>
                      <a:r>
                        <a:rPr sz="1200"/>
                        <a:t>需要自动打印原材料标签</a:t>
                      </a:r>
                    </a:p>
                    <a:p>
                      <a:r>
                        <a:rPr sz="1200"/>
                        <a:t>Need to automatically print raw material labels</a:t>
                      </a:r>
                    </a:p>
                  </a:txBody>
                  <a:tcPr/>
                </a:tc>
                <a:tc>
                  <a:txBody>
                    <a:bodyPr/>
                    <a:lstStyle/>
                    <a:p/>
                  </a:txBody>
                  <a:tcPr/>
                </a:tc>
              </a:tr>
            </a:tbl>
          </a:graphicData>
        </a:graphic>
      </p:graphicFrame>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 Placeholder 2"/>
          <p:cNvSpPr>
            <a:spLocks noGrp="1"/>
          </p:cNvSpPr>
          <p:nvPr>
            <p:ph type="body" idx="10" sz="quarter"/>
          </p:nvPr>
        </p:nvSpPr>
        <p:spPr/>
        <p:txBody>
          <a:bodyPr/>
          <a:lstStyle/>
          <a:p/>
        </p:txBody>
      </p:sp>
      <p:graphicFrame>
        <p:nvGraphicFramePr>
          <p:cNvPr id="4" name="Table 3"/>
          <p:cNvGraphicFramePr>
            <a:graphicFrameLocks noGrp="1"/>
          </p:cNvGraphicFramePr>
          <p:nvPr/>
        </p:nvGraphicFramePr>
        <p:xfrm>
          <a:off x="0" y="0"/>
          <a:ext cx="14767560" cy="914400"/>
        </p:xfrm>
        <a:graphic>
          <a:graphicData uri="http://schemas.openxmlformats.org/drawingml/2006/table">
            <a:tbl>
              <a:tblPr firstRow="1" bandRow="1">
                <a:tableStyleId>{5C22544A-7EE6-4342-B048-85BDC9FD1C3A}</a:tableStyleId>
              </a:tblPr>
              <a:tblGrid>
                <a:gridCol w="365760"/>
                <a:gridCol w="2057400"/>
                <a:gridCol w="2057400"/>
                <a:gridCol w="2057400"/>
                <a:gridCol w="2057400"/>
                <a:gridCol w="2057400"/>
                <a:gridCol w="2057400"/>
                <a:gridCol w="2057400"/>
              </a:tblGrid>
              <a:tr h="457200">
                <a:tc>
                  <a:txBody>
                    <a:bodyPr/>
                    <a:lstStyle/>
                    <a:p>
                      <a:r>
                        <a:rPr sz="1200"/>
                        <a:t>No</a:t>
                      </a:r>
                    </a:p>
                  </a:txBody>
                  <a:tcPr/>
                </a:tc>
                <a:tc>
                  <a:txBody>
                    <a:bodyPr/>
                    <a:lstStyle/>
                    <a:p>
                      <a:r>
                        <a:rPr sz="1200"/>
                        <a:t>Current(Simplify)</a:t>
                      </a:r>
                    </a:p>
                  </a:txBody>
                  <a:tcPr/>
                </a:tc>
                <a:tc>
                  <a:txBody>
                    <a:bodyPr/>
                    <a:lstStyle/>
                    <a:p>
                      <a:r>
                        <a:rPr sz="1200"/>
                        <a:t>Current</a:t>
                      </a:r>
                    </a:p>
                  </a:txBody>
                  <a:tcPr/>
                </a:tc>
                <a:tc>
                  <a:txBody>
                    <a:bodyPr/>
                    <a:lstStyle/>
                    <a:p>
                      <a:r>
                        <a:rPr sz="1200"/>
                        <a:t>Future Expectation</a:t>
                      </a:r>
                    </a:p>
                  </a:txBody>
                  <a:tcPr/>
                </a:tc>
                <a:tc>
                  <a:txBody>
                    <a:bodyPr/>
                    <a:lstStyle/>
                    <a:p>
                      <a:r>
                        <a:rPr sz="1200"/>
                        <a:t>Internal improvement</a:t>
                      </a:r>
                    </a:p>
                  </a:txBody>
                  <a:tcPr/>
                </a:tc>
                <a:tc>
                  <a:txBody>
                    <a:bodyPr/>
                    <a:lstStyle/>
                    <a:p>
                      <a:r>
                        <a:rPr sz="1200"/>
                        <a:t>OOB(out of box)</a:t>
                      </a:r>
                    </a:p>
                  </a:txBody>
                  <a:tcPr/>
                </a:tc>
                <a:tc>
                  <a:txBody>
                    <a:bodyPr/>
                    <a:lstStyle/>
                    <a:p>
                      <a:r>
                        <a:rPr sz="1200"/>
                        <a:t>Future Enhancement</a:t>
                      </a:r>
                    </a:p>
                  </a:txBody>
                  <a:tcPr/>
                </a:tc>
                <a:tc>
                  <a:txBody>
                    <a:bodyPr/>
                    <a:lstStyle/>
                    <a:p/>
                  </a:txBody>
                  <a:tcPr/>
                </a:tc>
              </a:tr>
              <a:tr h="457200">
                <a:tc>
                  <a:txBody>
                    <a:bodyPr/>
                    <a:lstStyle/>
                    <a:p>
                      <a:r>
                        <a:rPr sz="1200"/>
                        <a:t>11</a:t>
                      </a:r>
                    </a:p>
                  </a:txBody>
                  <a:tcPr/>
                </a:tc>
                <a:tc>
                  <a:txBody>
                    <a:bodyPr/>
                    <a:lstStyle/>
                    <a:p>
                      <a:r>
                        <a:rPr sz="1200"/>
                        <a:t>PL Create TR from PO</a:t>
                      </a:r>
                    </a:p>
                  </a:txBody>
                  <a:tcPr/>
                </a:tc>
                <a:tc>
                  <a:txBody>
                    <a:bodyPr/>
                    <a:lstStyle/>
                    <a:p>
                      <a:r>
                        <a:rPr sz="1200"/>
                        <a:t>产线领班按制令PO填写物料需求单，提交给PSA</a:t>
                      </a:r>
                    </a:p>
                    <a:p>
                      <a:r>
                        <a:rPr sz="1200"/>
                        <a:t>ProductionLine creates TR from PO,  submits it to PSA</a:t>
                      </a:r>
                    </a:p>
                  </a:txBody>
                  <a:tcPr/>
                </a:tc>
                <a:tc>
                  <a:txBody>
                    <a:bodyPr/>
                    <a:lstStyle/>
                    <a:p/>
                  </a:txBody>
                  <a:tcPr/>
                </a:tc>
                <a:tc>
                  <a:txBody>
                    <a:bodyPr/>
                    <a:lstStyle/>
                    <a:p/>
                  </a:txBody>
                  <a:tcPr/>
                </a:tc>
                <a:tc>
                  <a:txBody>
                    <a:bodyPr/>
                    <a:lstStyle/>
                    <a:p>
                      <a:r>
                        <a:rPr sz="1200"/>
                        <a:t>PL Create TR </a:t>
                      </a:r>
                    </a:p>
                  </a:txBody>
                  <a:tcPr/>
                </a:tc>
                <a:tc>
                  <a:txBody>
                    <a:bodyPr/>
                    <a:lstStyle/>
                    <a:p>
                      <a:r>
                        <a:rPr sz="1200"/>
                        <a:t>1. Autofill TR items when PO is filled out (基于BOM自动填充TR)</a:t>
                      </a:r>
                    </a:p>
                    <a:p>
                      <a:r>
                        <a:rPr sz="1200"/>
                        <a:t>Reduce the workload of production line operators manually adding TR items.</a:t>
                      </a:r>
                    </a:p>
                    <a:p/>
                  </a:txBody>
                  <a:tcPr/>
                </a:tc>
                <a:tc>
                  <a:txBody>
                    <a:bodyPr/>
                    <a:lstStyle/>
                    <a:p>
                      <a:r>
                        <a:rPr sz="1200"/>
                        <a:t>2.limit the quantity in Transfer Requirement Items based on Single PO (基于PO的BOM限制要料数量)</a:t>
                      </a:r>
                    </a:p>
                    <a:p>
                      <a:r>
                        <a:rPr sz="1200"/>
                        <a:t>To prevent exceeding the number of BOMs required for a single PO.</a:t>
                      </a:r>
                    </a:p>
                    <a:p>
                      <a:r>
                        <a:rPr sz="1200"/>
                        <a:t>I can create multiple Transfer Requirements, but the total number of Required Qty on the Requirement Items will not be more than the BOM quantity required by a PO.</a:t>
                      </a:r>
                    </a:p>
                  </a:txBody>
                  <a:tcPr/>
                </a:tc>
              </a:tr>
            </a:tbl>
          </a:graphicData>
        </a:graphic>
      </p:graphicFrame>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 Placeholder 2"/>
          <p:cNvSpPr>
            <a:spLocks noGrp="1"/>
          </p:cNvSpPr>
          <p:nvPr>
            <p:ph type="body" idx="10" sz="quarter"/>
          </p:nvPr>
        </p:nvSpPr>
        <p:spPr/>
        <p:txBody>
          <a:bodyPr/>
          <a:lstStyle/>
          <a:p/>
        </p:txBody>
      </p:sp>
      <p:graphicFrame>
        <p:nvGraphicFramePr>
          <p:cNvPr id="4" name="Table 3"/>
          <p:cNvGraphicFramePr>
            <a:graphicFrameLocks noGrp="1"/>
          </p:cNvGraphicFramePr>
          <p:nvPr/>
        </p:nvGraphicFramePr>
        <p:xfrm>
          <a:off x="0" y="0"/>
          <a:ext cx="14767560" cy="914400"/>
        </p:xfrm>
        <a:graphic>
          <a:graphicData uri="http://schemas.openxmlformats.org/drawingml/2006/table">
            <a:tbl>
              <a:tblPr firstRow="1" bandRow="1">
                <a:tableStyleId>{5C22544A-7EE6-4342-B048-85BDC9FD1C3A}</a:tableStyleId>
              </a:tblPr>
              <a:tblGrid>
                <a:gridCol w="365760"/>
                <a:gridCol w="2057400"/>
                <a:gridCol w="2057400"/>
                <a:gridCol w="2057400"/>
                <a:gridCol w="2057400"/>
                <a:gridCol w="2057400"/>
                <a:gridCol w="2057400"/>
                <a:gridCol w="2057400"/>
              </a:tblGrid>
              <a:tr h="457200">
                <a:tc>
                  <a:txBody>
                    <a:bodyPr/>
                    <a:lstStyle/>
                    <a:p>
                      <a:r>
                        <a:rPr sz="1200"/>
                        <a:t>No</a:t>
                      </a:r>
                    </a:p>
                  </a:txBody>
                  <a:tcPr/>
                </a:tc>
                <a:tc>
                  <a:txBody>
                    <a:bodyPr/>
                    <a:lstStyle/>
                    <a:p>
                      <a:r>
                        <a:rPr sz="1200"/>
                        <a:t>Current(Simplify)</a:t>
                      </a:r>
                    </a:p>
                  </a:txBody>
                  <a:tcPr/>
                </a:tc>
                <a:tc>
                  <a:txBody>
                    <a:bodyPr/>
                    <a:lstStyle/>
                    <a:p>
                      <a:r>
                        <a:rPr sz="1200"/>
                        <a:t>Current</a:t>
                      </a:r>
                    </a:p>
                  </a:txBody>
                  <a:tcPr/>
                </a:tc>
                <a:tc>
                  <a:txBody>
                    <a:bodyPr/>
                    <a:lstStyle/>
                    <a:p>
                      <a:r>
                        <a:rPr sz="1200"/>
                        <a:t>Future Expectation</a:t>
                      </a:r>
                    </a:p>
                  </a:txBody>
                  <a:tcPr/>
                </a:tc>
                <a:tc>
                  <a:txBody>
                    <a:bodyPr/>
                    <a:lstStyle/>
                    <a:p>
                      <a:r>
                        <a:rPr sz="1200"/>
                        <a:t>Internal improvement</a:t>
                      </a:r>
                    </a:p>
                  </a:txBody>
                  <a:tcPr/>
                </a:tc>
                <a:tc>
                  <a:txBody>
                    <a:bodyPr/>
                    <a:lstStyle/>
                    <a:p>
                      <a:r>
                        <a:rPr sz="1200"/>
                        <a:t>OOB(out of box)</a:t>
                      </a:r>
                    </a:p>
                  </a:txBody>
                  <a:tcPr/>
                </a:tc>
                <a:tc>
                  <a:txBody>
                    <a:bodyPr/>
                    <a:lstStyle/>
                    <a:p>
                      <a:r>
                        <a:rPr sz="1200"/>
                        <a:t>Future Enhancement</a:t>
                      </a:r>
                    </a:p>
                  </a:txBody>
                  <a:tcPr/>
                </a:tc>
                <a:tc>
                  <a:txBody>
                    <a:bodyPr/>
                    <a:lstStyle/>
                    <a:p/>
                  </a:txBody>
                  <a:tcPr/>
                </a:tc>
              </a:tr>
              <a:tr h="457200">
                <a:tc>
                  <a:txBody>
                    <a:bodyPr/>
                    <a:lstStyle/>
                    <a:p>
                      <a:r>
                        <a:rPr sz="1200"/>
                        <a:t>12</a:t>
                      </a:r>
                    </a:p>
                  </a:txBody>
                  <a:tcPr/>
                </a:tc>
                <a:tc>
                  <a:txBody>
                    <a:bodyPr/>
                    <a:lstStyle/>
                    <a:p>
                      <a:r>
                        <a:rPr sz="1200"/>
                        <a:t>PL Create TR from PO</a:t>
                      </a:r>
                    </a:p>
                  </a:txBody>
                  <a:tcPr/>
                </a:tc>
                <a:tc>
                  <a:txBody>
                    <a:bodyPr/>
                    <a:lstStyle/>
                    <a:p/>
                  </a:txBody>
                  <a:tcPr/>
                </a:tc>
                <a:tc>
                  <a:txBody>
                    <a:bodyPr/>
                    <a:lstStyle/>
                    <a:p/>
                  </a:txBody>
                  <a:tcPr/>
                </a:tc>
                <a:tc>
                  <a:txBody>
                    <a:bodyPr/>
                    <a:lstStyle/>
                    <a:p/>
                  </a:txBody>
                  <a:tcPr/>
                </a:tc>
                <a:tc>
                  <a:txBody>
                    <a:bodyPr/>
                    <a:lstStyle/>
                    <a:p>
                      <a:r>
                        <a:rPr sz="1200"/>
                        <a:t>PSA Approve TR（Approve设置自动）</a:t>
                      </a:r>
                    </a:p>
                  </a:txBody>
                  <a:tcPr/>
                </a:tc>
                <a:tc>
                  <a:txBody>
                    <a:bodyPr/>
                    <a:lstStyle/>
                    <a:p/>
                  </a:txBody>
                  <a:tcPr/>
                </a:tc>
                <a:tc>
                  <a:txBody>
                    <a:bodyPr/>
                    <a:lstStyle/>
                    <a:p/>
                  </a:txBody>
                  <a:tcPr/>
                </a:tc>
              </a:tr>
            </a:tbl>
          </a:graphicData>
        </a:graphic>
      </p:graphicFrame>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 Placeholder 2"/>
          <p:cNvSpPr>
            <a:spLocks noGrp="1"/>
          </p:cNvSpPr>
          <p:nvPr>
            <p:ph type="body" idx="10" sz="quarter"/>
          </p:nvPr>
        </p:nvSpPr>
        <p:spPr/>
        <p:txBody>
          <a:bodyPr/>
          <a:lstStyle/>
          <a:p/>
        </p:txBody>
      </p:sp>
      <p:graphicFrame>
        <p:nvGraphicFramePr>
          <p:cNvPr id="4" name="Table 3"/>
          <p:cNvGraphicFramePr>
            <a:graphicFrameLocks noGrp="1"/>
          </p:cNvGraphicFramePr>
          <p:nvPr/>
        </p:nvGraphicFramePr>
        <p:xfrm>
          <a:off x="0" y="0"/>
          <a:ext cx="14767560" cy="914400"/>
        </p:xfrm>
        <a:graphic>
          <a:graphicData uri="http://schemas.openxmlformats.org/drawingml/2006/table">
            <a:tbl>
              <a:tblPr firstRow="1" bandRow="1">
                <a:tableStyleId>{5C22544A-7EE6-4342-B048-85BDC9FD1C3A}</a:tableStyleId>
              </a:tblPr>
              <a:tblGrid>
                <a:gridCol w="365760"/>
                <a:gridCol w="2057400"/>
                <a:gridCol w="2057400"/>
                <a:gridCol w="2057400"/>
                <a:gridCol w="2057400"/>
                <a:gridCol w="2057400"/>
                <a:gridCol w="2057400"/>
                <a:gridCol w="2057400"/>
              </a:tblGrid>
              <a:tr h="457200">
                <a:tc>
                  <a:txBody>
                    <a:bodyPr/>
                    <a:lstStyle/>
                    <a:p>
                      <a:r>
                        <a:rPr sz="1200"/>
                        <a:t>No</a:t>
                      </a:r>
                    </a:p>
                  </a:txBody>
                  <a:tcPr/>
                </a:tc>
                <a:tc>
                  <a:txBody>
                    <a:bodyPr/>
                    <a:lstStyle/>
                    <a:p>
                      <a:r>
                        <a:rPr sz="1200"/>
                        <a:t>Current(Simplify)</a:t>
                      </a:r>
                    </a:p>
                  </a:txBody>
                  <a:tcPr/>
                </a:tc>
                <a:tc>
                  <a:txBody>
                    <a:bodyPr/>
                    <a:lstStyle/>
                    <a:p>
                      <a:r>
                        <a:rPr sz="1200"/>
                        <a:t>Current</a:t>
                      </a:r>
                    </a:p>
                  </a:txBody>
                  <a:tcPr/>
                </a:tc>
                <a:tc>
                  <a:txBody>
                    <a:bodyPr/>
                    <a:lstStyle/>
                    <a:p>
                      <a:r>
                        <a:rPr sz="1200"/>
                        <a:t>Future Expectation</a:t>
                      </a:r>
                    </a:p>
                  </a:txBody>
                  <a:tcPr/>
                </a:tc>
                <a:tc>
                  <a:txBody>
                    <a:bodyPr/>
                    <a:lstStyle/>
                    <a:p>
                      <a:r>
                        <a:rPr sz="1200"/>
                        <a:t>Internal improvement</a:t>
                      </a:r>
                    </a:p>
                  </a:txBody>
                  <a:tcPr/>
                </a:tc>
                <a:tc>
                  <a:txBody>
                    <a:bodyPr/>
                    <a:lstStyle/>
                    <a:p>
                      <a:r>
                        <a:rPr sz="1200"/>
                        <a:t>OOB(out of box)</a:t>
                      </a:r>
                    </a:p>
                  </a:txBody>
                  <a:tcPr/>
                </a:tc>
                <a:tc>
                  <a:txBody>
                    <a:bodyPr/>
                    <a:lstStyle/>
                    <a:p>
                      <a:r>
                        <a:rPr sz="1200"/>
                        <a:t>Future Enhancement</a:t>
                      </a:r>
                    </a:p>
                  </a:txBody>
                  <a:tcPr/>
                </a:tc>
                <a:tc>
                  <a:txBody>
                    <a:bodyPr/>
                    <a:lstStyle/>
                    <a:p/>
                  </a:txBody>
                  <a:tcPr/>
                </a:tc>
              </a:tr>
              <a:tr h="457200">
                <a:tc>
                  <a:txBody>
                    <a:bodyPr/>
                    <a:lstStyle/>
                    <a:p>
                      <a:r>
                        <a:rPr sz="1200"/>
                        <a:t>13</a:t>
                      </a:r>
                    </a:p>
                  </a:txBody>
                  <a:tcPr/>
                </a:tc>
                <a:tc>
                  <a:txBody>
                    <a:bodyPr/>
                    <a:lstStyle/>
                    <a:p>
                      <a:r>
                        <a:rPr sz="1200"/>
                        <a:t>PSA accept TR</a:t>
                      </a:r>
                    </a:p>
                  </a:txBody>
                  <a:tcPr/>
                </a:tc>
                <a:tc>
                  <a:txBody>
                    <a:bodyPr/>
                    <a:lstStyle/>
                    <a:p>
                      <a:r>
                        <a:rPr sz="1200"/>
                        <a:t>PSA先查账，有料就接收物料需求单,无料/超料拒收</a:t>
                      </a:r>
                    </a:p>
                    <a:p>
                      <a:r>
                        <a:rPr sz="1200"/>
                        <a:t>PSA checks up the inventory,accepted if materials are available,  rejected if materials are unavailable or the request exceeds the available quantity</a:t>
                      </a:r>
                    </a:p>
                  </a:txBody>
                  <a:tcPr/>
                </a:tc>
                <a:tc>
                  <a:txBody>
                    <a:bodyPr/>
                    <a:lstStyle/>
                    <a:p/>
                  </a:txBody>
                  <a:tcPr/>
                </a:tc>
                <a:tc>
                  <a:txBody>
                    <a:bodyPr/>
                    <a:lstStyle/>
                    <a:p>
                      <a:r>
                        <a:rPr sz="1200"/>
                        <a:t>Release不设置自动，因为设置自动Release后，TR单不能Cancel，给一个容错机制</a:t>
                      </a:r>
                    </a:p>
                  </a:txBody>
                  <a:tcPr/>
                </a:tc>
                <a:tc>
                  <a:txBody>
                    <a:bodyPr/>
                    <a:lstStyle/>
                    <a:p>
                      <a:r>
                        <a:rPr sz="1200"/>
                        <a:t>PSA release TR </a:t>
                      </a:r>
                    </a:p>
                  </a:txBody>
                  <a:tcPr/>
                </a:tc>
                <a:tc>
                  <a:txBody>
                    <a:bodyPr/>
                    <a:lstStyle/>
                    <a:p/>
                  </a:txBody>
                  <a:tcPr/>
                </a:tc>
                <a:tc>
                  <a:txBody>
                    <a:bodyPr/>
                    <a:lstStyle/>
                    <a:p/>
                  </a:txBody>
                  <a:tcPr/>
                </a:tc>
              </a:tr>
            </a:tbl>
          </a:graphicData>
        </a:graphic>
      </p:graphicFrame>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 Placeholder 2"/>
          <p:cNvSpPr>
            <a:spLocks noGrp="1"/>
          </p:cNvSpPr>
          <p:nvPr>
            <p:ph type="body" idx="10" sz="quarter"/>
          </p:nvPr>
        </p:nvSpPr>
        <p:spPr/>
        <p:txBody>
          <a:bodyPr/>
          <a:lstStyle/>
          <a:p/>
        </p:txBody>
      </p:sp>
      <p:graphicFrame>
        <p:nvGraphicFramePr>
          <p:cNvPr id="4" name="Table 3"/>
          <p:cNvGraphicFramePr>
            <a:graphicFrameLocks noGrp="1"/>
          </p:cNvGraphicFramePr>
          <p:nvPr/>
        </p:nvGraphicFramePr>
        <p:xfrm>
          <a:off x="0" y="0"/>
          <a:ext cx="14767560" cy="914400"/>
        </p:xfrm>
        <a:graphic>
          <a:graphicData uri="http://schemas.openxmlformats.org/drawingml/2006/table">
            <a:tbl>
              <a:tblPr firstRow="1" bandRow="1">
                <a:tableStyleId>{5C22544A-7EE6-4342-B048-85BDC9FD1C3A}</a:tableStyleId>
              </a:tblPr>
              <a:tblGrid>
                <a:gridCol w="365760"/>
                <a:gridCol w="2057400"/>
                <a:gridCol w="2057400"/>
                <a:gridCol w="2057400"/>
                <a:gridCol w="2057400"/>
                <a:gridCol w="2057400"/>
                <a:gridCol w="2057400"/>
                <a:gridCol w="2057400"/>
              </a:tblGrid>
              <a:tr h="457200">
                <a:tc>
                  <a:txBody>
                    <a:bodyPr/>
                    <a:lstStyle/>
                    <a:p>
                      <a:r>
                        <a:rPr sz="1200"/>
                        <a:t>No</a:t>
                      </a:r>
                    </a:p>
                  </a:txBody>
                  <a:tcPr/>
                </a:tc>
                <a:tc>
                  <a:txBody>
                    <a:bodyPr/>
                    <a:lstStyle/>
                    <a:p>
                      <a:r>
                        <a:rPr sz="1200"/>
                        <a:t>Current(Simplify)</a:t>
                      </a:r>
                    </a:p>
                  </a:txBody>
                  <a:tcPr/>
                </a:tc>
                <a:tc>
                  <a:txBody>
                    <a:bodyPr/>
                    <a:lstStyle/>
                    <a:p>
                      <a:r>
                        <a:rPr sz="1200"/>
                        <a:t>Current</a:t>
                      </a:r>
                    </a:p>
                  </a:txBody>
                  <a:tcPr/>
                </a:tc>
                <a:tc>
                  <a:txBody>
                    <a:bodyPr/>
                    <a:lstStyle/>
                    <a:p>
                      <a:r>
                        <a:rPr sz="1200"/>
                        <a:t>Future Expectation</a:t>
                      </a:r>
                    </a:p>
                  </a:txBody>
                  <a:tcPr/>
                </a:tc>
                <a:tc>
                  <a:txBody>
                    <a:bodyPr/>
                    <a:lstStyle/>
                    <a:p>
                      <a:r>
                        <a:rPr sz="1200"/>
                        <a:t>Internal improvement</a:t>
                      </a:r>
                    </a:p>
                  </a:txBody>
                  <a:tcPr/>
                </a:tc>
                <a:tc>
                  <a:txBody>
                    <a:bodyPr/>
                    <a:lstStyle/>
                    <a:p>
                      <a:r>
                        <a:rPr sz="1200"/>
                        <a:t>OOB(out of box)</a:t>
                      </a:r>
                    </a:p>
                  </a:txBody>
                  <a:tcPr/>
                </a:tc>
                <a:tc>
                  <a:txBody>
                    <a:bodyPr/>
                    <a:lstStyle/>
                    <a:p>
                      <a:r>
                        <a:rPr sz="1200"/>
                        <a:t>Future Enhancement</a:t>
                      </a:r>
                    </a:p>
                  </a:txBody>
                  <a:tcPr/>
                </a:tc>
                <a:tc>
                  <a:txBody>
                    <a:bodyPr/>
                    <a:lstStyle/>
                    <a:p/>
                  </a:txBody>
                  <a:tcPr/>
                </a:tc>
              </a:tr>
              <a:tr h="457200">
                <a:tc>
                  <a:txBody>
                    <a:bodyPr/>
                    <a:lstStyle/>
                    <a:p>
                      <a:r>
                        <a:rPr sz="1200"/>
                        <a:t>14</a:t>
                      </a:r>
                    </a:p>
                  </a:txBody>
                  <a:tcPr/>
                </a:tc>
                <a:tc>
                  <a:txBody>
                    <a:bodyPr/>
                    <a:lstStyle/>
                    <a:p>
                      <a:r>
                        <a:rPr sz="1200"/>
                        <a:t>Deducts the inventory in Excel</a:t>
                      </a:r>
                    </a:p>
                  </a:txBody>
                  <a:tcPr/>
                </a:tc>
                <a:tc>
                  <a:txBody>
                    <a:bodyPr/>
                    <a:lstStyle/>
                    <a:p>
                      <a:r>
                        <a:rPr sz="1200"/>
                        <a:t>PSA在Excel表中进行扣账, 在需求单填写完整物料信息（实发数量，如有批次要求，还要写GR号）</a:t>
                      </a:r>
                    </a:p>
                    <a:p>
                      <a:r>
                        <a:rPr sz="1200"/>
                        <a:t>The PSA deducts the inventory in the Excel sheet and fills in the complete material information on the requisition form (including the actual issued quantity, and if there are batch requirements, the GR number as well)</a:t>
                      </a:r>
                    </a:p>
                  </a:txBody>
                  <a:tcPr/>
                </a:tc>
                <a:tc>
                  <a:txBody>
                    <a:bodyPr/>
                    <a:lstStyle/>
                    <a:p>
                      <a:r>
                        <a:rPr sz="1200"/>
                        <a:t>Auto Create TO for TR (Need to select material automatically by FIFO strategy)</a:t>
                      </a:r>
                    </a:p>
                    <a:p/>
                  </a:txBody>
                  <a:tcPr/>
                </a:tc>
                <a:tc>
                  <a:txBody>
                    <a:bodyPr/>
                    <a:lstStyle/>
                    <a:p/>
                  </a:txBody>
                  <a:tcPr/>
                </a:tc>
                <a:tc>
                  <a:txBody>
                    <a:bodyPr/>
                    <a:lstStyle/>
                    <a:p>
                      <a:r>
                        <a:rPr sz="1200"/>
                        <a:t>PSA Create TO for TR</a:t>
                      </a:r>
                    </a:p>
                  </a:txBody>
                  <a:tcPr/>
                </a:tc>
                <a:tc>
                  <a:txBody>
                    <a:bodyPr/>
                    <a:lstStyle/>
                    <a:p>
                      <a:r>
                        <a:rPr sz="1200"/>
                        <a:t>Need to select material automatically by FIFO strategy</a:t>
                      </a:r>
                    </a:p>
                  </a:txBody>
                  <a:tcPr/>
                </a:tc>
                <a:tc>
                  <a:txBody>
                    <a:bodyPr/>
                    <a:lstStyle/>
                    <a:p/>
                  </a:txBody>
                  <a:tcPr/>
                </a:tc>
              </a:tr>
            </a:tbl>
          </a:graphicData>
        </a:graphic>
      </p:graphicFrame>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 Placeholder 2"/>
          <p:cNvSpPr>
            <a:spLocks noGrp="1"/>
          </p:cNvSpPr>
          <p:nvPr>
            <p:ph type="body" idx="10" sz="quarter"/>
          </p:nvPr>
        </p:nvSpPr>
        <p:spPr/>
        <p:txBody>
          <a:bodyPr/>
          <a:lstStyle/>
          <a:p/>
        </p:txBody>
      </p:sp>
      <p:graphicFrame>
        <p:nvGraphicFramePr>
          <p:cNvPr id="4" name="Table 3"/>
          <p:cNvGraphicFramePr>
            <a:graphicFrameLocks noGrp="1"/>
          </p:cNvGraphicFramePr>
          <p:nvPr/>
        </p:nvGraphicFramePr>
        <p:xfrm>
          <a:off x="0" y="0"/>
          <a:ext cx="14767560" cy="914400"/>
        </p:xfrm>
        <a:graphic>
          <a:graphicData uri="http://schemas.openxmlformats.org/drawingml/2006/table">
            <a:tbl>
              <a:tblPr firstRow="1" bandRow="1">
                <a:tableStyleId>{5C22544A-7EE6-4342-B048-85BDC9FD1C3A}</a:tableStyleId>
              </a:tblPr>
              <a:tblGrid>
                <a:gridCol w="365760"/>
                <a:gridCol w="2057400"/>
                <a:gridCol w="2057400"/>
                <a:gridCol w="2057400"/>
                <a:gridCol w="2057400"/>
                <a:gridCol w="2057400"/>
                <a:gridCol w="2057400"/>
                <a:gridCol w="2057400"/>
              </a:tblGrid>
              <a:tr h="457200">
                <a:tc>
                  <a:txBody>
                    <a:bodyPr/>
                    <a:lstStyle/>
                    <a:p>
                      <a:r>
                        <a:rPr sz="1200"/>
                        <a:t>No</a:t>
                      </a:r>
                    </a:p>
                  </a:txBody>
                  <a:tcPr/>
                </a:tc>
                <a:tc>
                  <a:txBody>
                    <a:bodyPr/>
                    <a:lstStyle/>
                    <a:p>
                      <a:r>
                        <a:rPr sz="1200"/>
                        <a:t>Current(Simplify)</a:t>
                      </a:r>
                    </a:p>
                  </a:txBody>
                  <a:tcPr/>
                </a:tc>
                <a:tc>
                  <a:txBody>
                    <a:bodyPr/>
                    <a:lstStyle/>
                    <a:p>
                      <a:r>
                        <a:rPr sz="1200"/>
                        <a:t>Current</a:t>
                      </a:r>
                    </a:p>
                  </a:txBody>
                  <a:tcPr/>
                </a:tc>
                <a:tc>
                  <a:txBody>
                    <a:bodyPr/>
                    <a:lstStyle/>
                    <a:p>
                      <a:r>
                        <a:rPr sz="1200"/>
                        <a:t>Future Expectation</a:t>
                      </a:r>
                    </a:p>
                  </a:txBody>
                  <a:tcPr/>
                </a:tc>
                <a:tc>
                  <a:txBody>
                    <a:bodyPr/>
                    <a:lstStyle/>
                    <a:p>
                      <a:r>
                        <a:rPr sz="1200"/>
                        <a:t>Internal improvement</a:t>
                      </a:r>
                    </a:p>
                  </a:txBody>
                  <a:tcPr/>
                </a:tc>
                <a:tc>
                  <a:txBody>
                    <a:bodyPr/>
                    <a:lstStyle/>
                    <a:p>
                      <a:r>
                        <a:rPr sz="1200"/>
                        <a:t>OOB(out of box)</a:t>
                      </a:r>
                    </a:p>
                  </a:txBody>
                  <a:tcPr/>
                </a:tc>
                <a:tc>
                  <a:txBody>
                    <a:bodyPr/>
                    <a:lstStyle/>
                    <a:p>
                      <a:r>
                        <a:rPr sz="1200"/>
                        <a:t>Future Enhancement</a:t>
                      </a:r>
                    </a:p>
                  </a:txBody>
                  <a:tcPr/>
                </a:tc>
                <a:tc>
                  <a:txBody>
                    <a:bodyPr/>
                    <a:lstStyle/>
                    <a:p/>
                  </a:txBody>
                  <a:tcPr/>
                </a:tc>
              </a:tr>
              <a:tr h="457200">
                <a:tc>
                  <a:txBody>
                    <a:bodyPr/>
                    <a:lstStyle/>
                    <a:p>
                      <a:r>
                        <a:rPr sz="1200"/>
                        <a:t>15</a:t>
                      </a:r>
                    </a:p>
                  </a:txBody>
                  <a:tcPr/>
                </a:tc>
                <a:tc>
                  <a:txBody>
                    <a:bodyPr/>
                    <a:lstStyle/>
                    <a:p>
                      <a:r>
                        <a:rPr sz="1200"/>
                        <a:t>PSA Operators picks materials and labeling</a:t>
                      </a:r>
                    </a:p>
                  </a:txBody>
                  <a:tcPr/>
                </a:tc>
                <a:tc>
                  <a:txBody>
                    <a:bodyPr/>
                    <a:lstStyle/>
                    <a:p>
                      <a:r>
                        <a:rPr sz="1200"/>
                        <a:t>根据需求单，PSA操作员去拣料，物料从大包装单元拆分成小包装单元，并且贴上标签</a:t>
                      </a:r>
                    </a:p>
                    <a:p>
                      <a:r>
                        <a:rPr sz="1200"/>
                        <a:t>According to TR form, the PSA operator picks the materials, splits the materials from large packaging units into smaller packaging units, and labels them</a:t>
                      </a:r>
                    </a:p>
                  </a:txBody>
                  <a:tcPr/>
                </a:tc>
                <a:tc>
                  <a:txBody>
                    <a:bodyPr/>
                    <a:lstStyle/>
                    <a:p>
                      <a:r>
                        <a:rPr sz="1200"/>
                        <a:t>1. Auto print an TO paper for operator to picking materials</a:t>
                      </a:r>
                    </a:p>
                    <a:p>
                      <a:r>
                        <a:rPr sz="1200"/>
                        <a:t>2. Auto print labels for attaching to material</a:t>
                      </a:r>
                    </a:p>
                    <a:p>
                      <a:r>
                        <a:rPr sz="1200"/>
                        <a:t>3. 对货架进行标签化管理，亮灯选料Implement label management for shelves and use light indicators for material selection</a:t>
                      </a:r>
                    </a:p>
                  </a:txBody>
                  <a:tcPr/>
                </a:tc>
                <a:tc>
                  <a:txBody>
                    <a:bodyPr/>
                    <a:lstStyle/>
                    <a:p>
                      <a:r>
                        <a:rPr sz="1200"/>
                        <a:t>PSA建议不要去亮灯选料</a:t>
                      </a:r>
                    </a:p>
                  </a:txBody>
                  <a:tcPr/>
                </a:tc>
                <a:tc>
                  <a:txBody>
                    <a:bodyPr/>
                    <a:lstStyle/>
                    <a:p>
                      <a:r>
                        <a:rPr sz="1200"/>
                        <a:t>PSA Picking</a:t>
                      </a:r>
                    </a:p>
                  </a:txBody>
                  <a:tcPr/>
                </a:tc>
                <a:tc>
                  <a:txBody>
                    <a:bodyPr/>
                    <a:lstStyle/>
                    <a:p>
                      <a:r>
                        <a:rPr sz="1200"/>
                        <a:t>手动/自动 拆分物料时，自动打印新拆分出来的标签，剩余库存的标签去手动打印</a:t>
                      </a:r>
                    </a:p>
                    <a:p>
                      <a:r>
                        <a:rPr sz="1200"/>
                        <a:t>When materials are split manually/automatically, the new split labels are automatically printed, and the remaining inventory labels are manually printed</a:t>
                      </a:r>
                    </a:p>
                  </a:txBody>
                  <a:tcPr/>
                </a:tc>
                <a:tc>
                  <a:txBody>
                    <a:bodyPr/>
                    <a:lstStyle/>
                    <a:p/>
                  </a:txBody>
                  <a:tcPr/>
                </a:tc>
              </a:tr>
            </a:tbl>
          </a:graphicData>
        </a:graphic>
      </p:graphicFrame>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 Placeholder 2"/>
          <p:cNvSpPr>
            <a:spLocks noGrp="1"/>
          </p:cNvSpPr>
          <p:nvPr>
            <p:ph type="body" idx="10" sz="quarter"/>
          </p:nvPr>
        </p:nvSpPr>
        <p:spPr/>
        <p:txBody>
          <a:bodyPr/>
          <a:lstStyle/>
          <a:p/>
        </p:txBody>
      </p:sp>
      <p:graphicFrame>
        <p:nvGraphicFramePr>
          <p:cNvPr id="4" name="Table 3"/>
          <p:cNvGraphicFramePr>
            <a:graphicFrameLocks noGrp="1"/>
          </p:cNvGraphicFramePr>
          <p:nvPr/>
        </p:nvGraphicFramePr>
        <p:xfrm>
          <a:off x="0" y="0"/>
          <a:ext cx="14767560" cy="914400"/>
        </p:xfrm>
        <a:graphic>
          <a:graphicData uri="http://schemas.openxmlformats.org/drawingml/2006/table">
            <a:tbl>
              <a:tblPr firstRow="1" bandRow="1">
                <a:tableStyleId>{5C22544A-7EE6-4342-B048-85BDC9FD1C3A}</a:tableStyleId>
              </a:tblPr>
              <a:tblGrid>
                <a:gridCol w="365760"/>
                <a:gridCol w="2057400"/>
                <a:gridCol w="2057400"/>
                <a:gridCol w="2057400"/>
                <a:gridCol w="2057400"/>
                <a:gridCol w="2057400"/>
                <a:gridCol w="2057400"/>
                <a:gridCol w="2057400"/>
              </a:tblGrid>
              <a:tr h="457200">
                <a:tc>
                  <a:txBody>
                    <a:bodyPr/>
                    <a:lstStyle/>
                    <a:p>
                      <a:r>
                        <a:rPr sz="1200"/>
                        <a:t>No</a:t>
                      </a:r>
                    </a:p>
                  </a:txBody>
                  <a:tcPr/>
                </a:tc>
                <a:tc>
                  <a:txBody>
                    <a:bodyPr/>
                    <a:lstStyle/>
                    <a:p>
                      <a:r>
                        <a:rPr sz="1200"/>
                        <a:t>Current(Simplify)</a:t>
                      </a:r>
                    </a:p>
                  </a:txBody>
                  <a:tcPr/>
                </a:tc>
                <a:tc>
                  <a:txBody>
                    <a:bodyPr/>
                    <a:lstStyle/>
                    <a:p>
                      <a:r>
                        <a:rPr sz="1200"/>
                        <a:t>Current</a:t>
                      </a:r>
                    </a:p>
                  </a:txBody>
                  <a:tcPr/>
                </a:tc>
                <a:tc>
                  <a:txBody>
                    <a:bodyPr/>
                    <a:lstStyle/>
                    <a:p>
                      <a:r>
                        <a:rPr sz="1200"/>
                        <a:t>Future Expectation</a:t>
                      </a:r>
                    </a:p>
                  </a:txBody>
                  <a:tcPr/>
                </a:tc>
                <a:tc>
                  <a:txBody>
                    <a:bodyPr/>
                    <a:lstStyle/>
                    <a:p>
                      <a:r>
                        <a:rPr sz="1200"/>
                        <a:t>Internal improvement</a:t>
                      </a:r>
                    </a:p>
                  </a:txBody>
                  <a:tcPr/>
                </a:tc>
                <a:tc>
                  <a:txBody>
                    <a:bodyPr/>
                    <a:lstStyle/>
                    <a:p>
                      <a:r>
                        <a:rPr sz="1200"/>
                        <a:t>OOB(out of box)</a:t>
                      </a:r>
                    </a:p>
                  </a:txBody>
                  <a:tcPr/>
                </a:tc>
                <a:tc>
                  <a:txBody>
                    <a:bodyPr/>
                    <a:lstStyle/>
                    <a:p>
                      <a:r>
                        <a:rPr sz="1200"/>
                        <a:t>Future Enhancement</a:t>
                      </a:r>
                    </a:p>
                  </a:txBody>
                  <a:tcPr/>
                </a:tc>
                <a:tc>
                  <a:txBody>
                    <a:bodyPr/>
                    <a:lstStyle/>
                    <a:p/>
                  </a:txBody>
                  <a:tcPr/>
                </a:tc>
              </a:tr>
              <a:tr h="457200">
                <a:tc>
                  <a:txBody>
                    <a:bodyPr/>
                    <a:lstStyle/>
                    <a:p>
                      <a:r>
                        <a:rPr sz="1200"/>
                        <a:t>16</a:t>
                      </a:r>
                    </a:p>
                  </a:txBody>
                  <a:tcPr/>
                </a:tc>
                <a:tc>
                  <a:txBody>
                    <a:bodyPr/>
                    <a:lstStyle/>
                    <a:p>
                      <a:r>
                        <a:rPr sz="1200"/>
                        <a:t>ship materials to PL</a:t>
                      </a:r>
                    </a:p>
                  </a:txBody>
                  <a:tcPr/>
                </a:tc>
                <a:tc>
                  <a:txBody>
                    <a:bodyPr/>
                    <a:lstStyle/>
                    <a:p>
                      <a:r>
                        <a:rPr sz="1200"/>
                        <a:t>PSA把物料需求单跟物料一同送到产线</a:t>
                      </a:r>
                    </a:p>
                    <a:p>
                      <a:r>
                        <a:rPr sz="1200"/>
                        <a:t>PSA delivers TR form along with the materials to the production line</a:t>
                      </a:r>
                    </a:p>
                  </a:txBody>
                  <a:tcPr/>
                </a:tc>
                <a:tc>
                  <a:txBody>
                    <a:bodyPr/>
                    <a:lstStyle/>
                    <a:p>
                      <a:r>
                        <a:rPr sz="1200"/>
                        <a:t>这个时刻触发AGV小车从PSA移动</a:t>
                      </a:r>
                    </a:p>
                    <a:p>
                      <a:r>
                        <a:rPr sz="1200"/>
                        <a:t>Interface (MES to AGV)</a:t>
                      </a:r>
                    </a:p>
                  </a:txBody>
                  <a:tcPr/>
                </a:tc>
                <a:tc>
                  <a:txBody>
                    <a:bodyPr/>
                    <a:lstStyle/>
                    <a:p>
                      <a:r>
                        <a:rPr sz="1200"/>
                        <a:t>1.确认AGV和MES的接口</a:t>
                      </a:r>
                    </a:p>
                    <a:p>
                      <a:r>
                        <a:rPr sz="1200"/>
                        <a:t>2. 确认AGV是否需要改造</a:t>
                      </a:r>
                    </a:p>
                  </a:txBody>
                  <a:tcPr/>
                </a:tc>
                <a:tc>
                  <a:txBody>
                    <a:bodyPr/>
                    <a:lstStyle/>
                    <a:p>
                      <a:r>
                        <a:rPr sz="1200"/>
                        <a:t>PSA 发料，Begin TO Movement</a:t>
                      </a:r>
                    </a:p>
                  </a:txBody>
                  <a:tcPr/>
                </a:tc>
                <a:tc>
                  <a:txBody>
                    <a:bodyPr/>
                    <a:lstStyle/>
                    <a:p>
                      <a:r>
                        <a:rPr sz="1200"/>
                        <a:t>确认AGV和MES的接口</a:t>
                      </a:r>
                    </a:p>
                    <a:p>
                      <a:r>
                        <a:rPr sz="1200"/>
                        <a:t>Confirm the interface between AGV and MES</a:t>
                      </a:r>
                    </a:p>
                  </a:txBody>
                  <a:tcPr/>
                </a:tc>
                <a:tc>
                  <a:txBody>
                    <a:bodyPr/>
                    <a:lstStyle/>
                    <a:p/>
                  </a:txBody>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platzhalter 3">
            <a:extLst>
              <a:ext uri="{FF2B5EF4-FFF2-40B4-BE49-F238E27FC236}">
                <a16:creationId xmlns:a16="http://schemas.microsoft.com/office/drawing/2014/main" id="{29C93298-1F28-4D62-8C8F-89450A71200B}"/>
              </a:ext>
            </a:extLst>
          </p:cNvPr>
          <p:cNvSpPr>
            <a:spLocks noGrp="1"/>
          </p:cNvSpPr>
          <p:nvPr>
            <p:ph type="body" sz="quarter" idx="10"/>
          </p:nvPr>
        </p:nvSpPr>
        <p:spPr/>
        <p:txBody>
          <a:bodyPr/>
          <a:lstStyle/>
          <a:p>
            <a:pPr lvl="1"/>
            <a:endParaRPr lang="en-US" dirty="0"/>
          </a:p>
        </p:txBody>
      </p:sp>
      <p:sp>
        <p:nvSpPr>
          <p:cNvPr id="3" name="Titel 2">
            <a:extLst>
              <a:ext uri="{FF2B5EF4-FFF2-40B4-BE49-F238E27FC236}">
                <a16:creationId xmlns:a16="http://schemas.microsoft.com/office/drawing/2014/main" id="{D824048B-834F-0246-8710-7ADF7AA1376D}"/>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2768692776"/>
      </p:ext>
    </p:extLst>
  </p:cSld>
  <p:clrMapOvr>
    <a:masterClrMapping/>
  </p:clrMapOvr>
  <p:transition>
    <p:wipe dir="r"/>
  </p:transition>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 Placeholder 2"/>
          <p:cNvSpPr>
            <a:spLocks noGrp="1"/>
          </p:cNvSpPr>
          <p:nvPr>
            <p:ph type="body" idx="10" sz="quarter"/>
          </p:nvPr>
        </p:nvSpPr>
        <p:spPr/>
        <p:txBody>
          <a:bodyPr/>
          <a:lstStyle/>
          <a:p/>
        </p:txBody>
      </p:sp>
      <p:graphicFrame>
        <p:nvGraphicFramePr>
          <p:cNvPr id="4" name="Table 3"/>
          <p:cNvGraphicFramePr>
            <a:graphicFrameLocks noGrp="1"/>
          </p:cNvGraphicFramePr>
          <p:nvPr/>
        </p:nvGraphicFramePr>
        <p:xfrm>
          <a:off x="0" y="0"/>
          <a:ext cx="14767560" cy="914400"/>
        </p:xfrm>
        <a:graphic>
          <a:graphicData uri="http://schemas.openxmlformats.org/drawingml/2006/table">
            <a:tbl>
              <a:tblPr firstRow="1" bandRow="1">
                <a:tableStyleId>{5C22544A-7EE6-4342-B048-85BDC9FD1C3A}</a:tableStyleId>
              </a:tblPr>
              <a:tblGrid>
                <a:gridCol w="365760"/>
                <a:gridCol w="2057400"/>
                <a:gridCol w="2057400"/>
                <a:gridCol w="2057400"/>
                <a:gridCol w="2057400"/>
                <a:gridCol w="2057400"/>
                <a:gridCol w="2057400"/>
                <a:gridCol w="2057400"/>
              </a:tblGrid>
              <a:tr h="457200">
                <a:tc>
                  <a:txBody>
                    <a:bodyPr/>
                    <a:lstStyle/>
                    <a:p>
                      <a:r>
                        <a:rPr sz="1200"/>
                        <a:t>No</a:t>
                      </a:r>
                    </a:p>
                  </a:txBody>
                  <a:tcPr/>
                </a:tc>
                <a:tc>
                  <a:txBody>
                    <a:bodyPr/>
                    <a:lstStyle/>
                    <a:p>
                      <a:r>
                        <a:rPr sz="1200"/>
                        <a:t>Current(Simplify)</a:t>
                      </a:r>
                    </a:p>
                  </a:txBody>
                  <a:tcPr/>
                </a:tc>
                <a:tc>
                  <a:txBody>
                    <a:bodyPr/>
                    <a:lstStyle/>
                    <a:p>
                      <a:r>
                        <a:rPr sz="1200"/>
                        <a:t>Current</a:t>
                      </a:r>
                    </a:p>
                  </a:txBody>
                  <a:tcPr/>
                </a:tc>
                <a:tc>
                  <a:txBody>
                    <a:bodyPr/>
                    <a:lstStyle/>
                    <a:p>
                      <a:r>
                        <a:rPr sz="1200"/>
                        <a:t>Future Expectation</a:t>
                      </a:r>
                    </a:p>
                  </a:txBody>
                  <a:tcPr/>
                </a:tc>
                <a:tc>
                  <a:txBody>
                    <a:bodyPr/>
                    <a:lstStyle/>
                    <a:p>
                      <a:r>
                        <a:rPr sz="1200"/>
                        <a:t>Internal improvement</a:t>
                      </a:r>
                    </a:p>
                  </a:txBody>
                  <a:tcPr/>
                </a:tc>
                <a:tc>
                  <a:txBody>
                    <a:bodyPr/>
                    <a:lstStyle/>
                    <a:p>
                      <a:r>
                        <a:rPr sz="1200"/>
                        <a:t>OOB(out of box)</a:t>
                      </a:r>
                    </a:p>
                  </a:txBody>
                  <a:tcPr/>
                </a:tc>
                <a:tc>
                  <a:txBody>
                    <a:bodyPr/>
                    <a:lstStyle/>
                    <a:p>
                      <a:r>
                        <a:rPr sz="1200"/>
                        <a:t>Future Enhancement</a:t>
                      </a:r>
                    </a:p>
                  </a:txBody>
                  <a:tcPr/>
                </a:tc>
                <a:tc>
                  <a:txBody>
                    <a:bodyPr/>
                    <a:lstStyle/>
                    <a:p/>
                  </a:txBody>
                  <a:tcPr/>
                </a:tc>
              </a:tr>
              <a:tr h="457200">
                <a:tc>
                  <a:txBody>
                    <a:bodyPr/>
                    <a:lstStyle/>
                    <a:p>
                      <a:r>
                        <a:rPr sz="1200"/>
                        <a:t>17</a:t>
                      </a:r>
                    </a:p>
                  </a:txBody>
                  <a:tcPr/>
                </a:tc>
                <a:tc>
                  <a:txBody>
                    <a:bodyPr/>
                    <a:lstStyle/>
                    <a:p>
                      <a:r>
                        <a:rPr sz="1200"/>
                        <a:t>ship materials to PL</a:t>
                      </a:r>
                    </a:p>
                  </a:txBody>
                  <a:tcPr/>
                </a:tc>
                <a:tc>
                  <a:txBody>
                    <a:bodyPr/>
                    <a:lstStyle/>
                    <a:p/>
                  </a:txBody>
                  <a:tcPr/>
                </a:tc>
                <a:tc>
                  <a:txBody>
                    <a:bodyPr/>
                    <a:lstStyle/>
                    <a:p>
                      <a:r>
                        <a:rPr sz="1200"/>
                        <a:t>小车结束移动后，自动告知MES， MES自动完成Complete</a:t>
                      </a:r>
                    </a:p>
                    <a:p>
                      <a:r>
                        <a:rPr sz="1200"/>
                        <a:t>Interface (AGV to MES)</a:t>
                      </a:r>
                    </a:p>
                  </a:txBody>
                  <a:tcPr/>
                </a:tc>
                <a:tc>
                  <a:txBody>
                    <a:bodyPr/>
                    <a:lstStyle/>
                    <a:p/>
                  </a:txBody>
                  <a:tcPr/>
                </a:tc>
                <a:tc>
                  <a:txBody>
                    <a:bodyPr/>
                    <a:lstStyle/>
                    <a:p>
                      <a:r>
                        <a:rPr sz="1200"/>
                        <a:t>Complete Movement</a:t>
                      </a:r>
                    </a:p>
                  </a:txBody>
                  <a:tcPr/>
                </a:tc>
                <a:tc>
                  <a:txBody>
                    <a:bodyPr/>
                    <a:lstStyle/>
                    <a:p>
                      <a:r>
                        <a:rPr sz="1200"/>
                        <a:t>确认AGV和MES的接口</a:t>
                      </a:r>
                    </a:p>
                    <a:p>
                      <a:r>
                        <a:rPr sz="1200"/>
                        <a:t>Confirm the interface between AGV and MES</a:t>
                      </a:r>
                    </a:p>
                  </a:txBody>
                  <a:tcPr/>
                </a:tc>
                <a:tc>
                  <a:txBody>
                    <a:bodyPr/>
                    <a:lstStyle/>
                    <a:p/>
                  </a:txBody>
                  <a:tcPr/>
                </a:tc>
              </a:tr>
            </a:tbl>
          </a:graphicData>
        </a:graphic>
      </p:graphicFrame>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 Placeholder 2"/>
          <p:cNvSpPr>
            <a:spLocks noGrp="1"/>
          </p:cNvSpPr>
          <p:nvPr>
            <p:ph type="body" idx="10" sz="quarter"/>
          </p:nvPr>
        </p:nvSpPr>
        <p:spPr/>
        <p:txBody>
          <a:bodyPr/>
          <a:lstStyle/>
          <a:p/>
        </p:txBody>
      </p:sp>
      <p:graphicFrame>
        <p:nvGraphicFramePr>
          <p:cNvPr id="4" name="Table 3"/>
          <p:cNvGraphicFramePr>
            <a:graphicFrameLocks noGrp="1"/>
          </p:cNvGraphicFramePr>
          <p:nvPr/>
        </p:nvGraphicFramePr>
        <p:xfrm>
          <a:off x="0" y="0"/>
          <a:ext cx="14767560" cy="914400"/>
        </p:xfrm>
        <a:graphic>
          <a:graphicData uri="http://schemas.openxmlformats.org/drawingml/2006/table">
            <a:tbl>
              <a:tblPr firstRow="1" bandRow="1">
                <a:tableStyleId>{5C22544A-7EE6-4342-B048-85BDC9FD1C3A}</a:tableStyleId>
              </a:tblPr>
              <a:tblGrid>
                <a:gridCol w="365760"/>
                <a:gridCol w="2057400"/>
                <a:gridCol w="2057400"/>
                <a:gridCol w="2057400"/>
                <a:gridCol w="2057400"/>
                <a:gridCol w="2057400"/>
                <a:gridCol w="2057400"/>
                <a:gridCol w="2057400"/>
              </a:tblGrid>
              <a:tr h="457200">
                <a:tc>
                  <a:txBody>
                    <a:bodyPr/>
                    <a:lstStyle/>
                    <a:p>
                      <a:r>
                        <a:rPr sz="1200"/>
                        <a:t>No</a:t>
                      </a:r>
                    </a:p>
                  </a:txBody>
                  <a:tcPr/>
                </a:tc>
                <a:tc>
                  <a:txBody>
                    <a:bodyPr/>
                    <a:lstStyle/>
                    <a:p>
                      <a:r>
                        <a:rPr sz="1200"/>
                        <a:t>Current(Simplify)</a:t>
                      </a:r>
                    </a:p>
                  </a:txBody>
                  <a:tcPr/>
                </a:tc>
                <a:tc>
                  <a:txBody>
                    <a:bodyPr/>
                    <a:lstStyle/>
                    <a:p>
                      <a:r>
                        <a:rPr sz="1200"/>
                        <a:t>Current</a:t>
                      </a:r>
                    </a:p>
                  </a:txBody>
                  <a:tcPr/>
                </a:tc>
                <a:tc>
                  <a:txBody>
                    <a:bodyPr/>
                    <a:lstStyle/>
                    <a:p>
                      <a:r>
                        <a:rPr sz="1200"/>
                        <a:t>Future Expectation</a:t>
                      </a:r>
                    </a:p>
                  </a:txBody>
                  <a:tcPr/>
                </a:tc>
                <a:tc>
                  <a:txBody>
                    <a:bodyPr/>
                    <a:lstStyle/>
                    <a:p>
                      <a:r>
                        <a:rPr sz="1200"/>
                        <a:t>Internal improvement</a:t>
                      </a:r>
                    </a:p>
                  </a:txBody>
                  <a:tcPr/>
                </a:tc>
                <a:tc>
                  <a:txBody>
                    <a:bodyPr/>
                    <a:lstStyle/>
                    <a:p>
                      <a:r>
                        <a:rPr sz="1200"/>
                        <a:t>OOB(out of box)</a:t>
                      </a:r>
                    </a:p>
                  </a:txBody>
                  <a:tcPr/>
                </a:tc>
                <a:tc>
                  <a:txBody>
                    <a:bodyPr/>
                    <a:lstStyle/>
                    <a:p>
                      <a:r>
                        <a:rPr sz="1200"/>
                        <a:t>Future Enhancement</a:t>
                      </a:r>
                    </a:p>
                  </a:txBody>
                  <a:tcPr/>
                </a:tc>
                <a:tc>
                  <a:txBody>
                    <a:bodyPr/>
                    <a:lstStyle/>
                    <a:p/>
                  </a:txBody>
                  <a:tcPr/>
                </a:tc>
              </a:tr>
              <a:tr h="457200">
                <a:tc>
                  <a:txBody>
                    <a:bodyPr/>
                    <a:lstStyle/>
                    <a:p>
                      <a:r>
                        <a:rPr sz="1200"/>
                        <a:t>18</a:t>
                      </a:r>
                    </a:p>
                  </a:txBody>
                  <a:tcPr/>
                </a:tc>
                <a:tc>
                  <a:txBody>
                    <a:bodyPr/>
                    <a:lstStyle/>
                    <a:p>
                      <a:r>
                        <a:rPr sz="1200"/>
                        <a:t>Confirm</a:t>
                      </a:r>
                    </a:p>
                  </a:txBody>
                  <a:tcPr/>
                </a:tc>
                <a:tc>
                  <a:txBody>
                    <a:bodyPr/>
                    <a:lstStyle/>
                    <a:p>
                      <a:r>
                        <a:rPr sz="1200"/>
                        <a:t>产线领班核对数量，确认收料，签字</a:t>
                      </a:r>
                    </a:p>
                    <a:p>
                      <a:r>
                        <a:rPr sz="1200"/>
                        <a:t>The production line operators checks the quantity, confirms receipt, and signs off</a:t>
                      </a:r>
                    </a:p>
                  </a:txBody>
                  <a:tcPr/>
                </a:tc>
                <a:tc>
                  <a:txBody>
                    <a:bodyPr/>
                    <a:lstStyle/>
                    <a:p/>
                  </a:txBody>
                  <a:tcPr/>
                </a:tc>
                <a:tc>
                  <a:txBody>
                    <a:bodyPr/>
                    <a:lstStyle/>
                    <a:p/>
                  </a:txBody>
                  <a:tcPr/>
                </a:tc>
                <a:tc>
                  <a:txBody>
                    <a:bodyPr/>
                    <a:lstStyle/>
                    <a:p>
                      <a:r>
                        <a:rPr sz="1200"/>
                        <a:t>PL Confirm</a:t>
                      </a:r>
                    </a:p>
                  </a:txBody>
                  <a:tcPr/>
                </a:tc>
                <a:tc>
                  <a:txBody>
                    <a:bodyPr/>
                    <a:lstStyle/>
                    <a:p/>
                  </a:txBody>
                  <a:tcPr/>
                </a:tc>
                <a:tc>
                  <a:txBody>
                    <a:bodyPr/>
                    <a:lstStyle/>
                    <a:p/>
                  </a:txBody>
                  <a:tcPr/>
                </a:tc>
              </a:tr>
            </a:tbl>
          </a:graphicData>
        </a:graphic>
      </p:graphicFrame>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 Placeholder 2"/>
          <p:cNvSpPr>
            <a:spLocks noGrp="1"/>
          </p:cNvSpPr>
          <p:nvPr>
            <p:ph type="body" idx="10" sz="quarter"/>
          </p:nvPr>
        </p:nvSpPr>
        <p:spPr/>
        <p:txBody>
          <a:bodyPr/>
          <a:lstStyle/>
          <a:p/>
        </p:txBody>
      </p:sp>
      <p:graphicFrame>
        <p:nvGraphicFramePr>
          <p:cNvPr id="4" name="Table 3"/>
          <p:cNvGraphicFramePr>
            <a:graphicFrameLocks noGrp="1"/>
          </p:cNvGraphicFramePr>
          <p:nvPr/>
        </p:nvGraphicFramePr>
        <p:xfrm>
          <a:off x="0" y="0"/>
          <a:ext cx="14767560" cy="914400"/>
        </p:xfrm>
        <a:graphic>
          <a:graphicData uri="http://schemas.openxmlformats.org/drawingml/2006/table">
            <a:tbl>
              <a:tblPr firstRow="1" bandRow="1">
                <a:tableStyleId>{5C22544A-7EE6-4342-B048-85BDC9FD1C3A}</a:tableStyleId>
              </a:tblPr>
              <a:tblGrid>
                <a:gridCol w="365760"/>
                <a:gridCol w="2057400"/>
                <a:gridCol w="2057400"/>
                <a:gridCol w="2057400"/>
                <a:gridCol w="2057400"/>
                <a:gridCol w="2057400"/>
                <a:gridCol w="2057400"/>
                <a:gridCol w="2057400"/>
              </a:tblGrid>
              <a:tr h="457200">
                <a:tc>
                  <a:txBody>
                    <a:bodyPr/>
                    <a:lstStyle/>
                    <a:p>
                      <a:r>
                        <a:rPr sz="1200"/>
                        <a:t>No</a:t>
                      </a:r>
                    </a:p>
                  </a:txBody>
                  <a:tcPr/>
                </a:tc>
                <a:tc>
                  <a:txBody>
                    <a:bodyPr/>
                    <a:lstStyle/>
                    <a:p>
                      <a:r>
                        <a:rPr sz="1200"/>
                        <a:t>Current(Simplify)</a:t>
                      </a:r>
                    </a:p>
                  </a:txBody>
                  <a:tcPr/>
                </a:tc>
                <a:tc>
                  <a:txBody>
                    <a:bodyPr/>
                    <a:lstStyle/>
                    <a:p>
                      <a:r>
                        <a:rPr sz="1200"/>
                        <a:t>Current</a:t>
                      </a:r>
                    </a:p>
                  </a:txBody>
                  <a:tcPr/>
                </a:tc>
                <a:tc>
                  <a:txBody>
                    <a:bodyPr/>
                    <a:lstStyle/>
                    <a:p>
                      <a:r>
                        <a:rPr sz="1200"/>
                        <a:t>Future Expectation</a:t>
                      </a:r>
                    </a:p>
                  </a:txBody>
                  <a:tcPr/>
                </a:tc>
                <a:tc>
                  <a:txBody>
                    <a:bodyPr/>
                    <a:lstStyle/>
                    <a:p>
                      <a:r>
                        <a:rPr sz="1200"/>
                        <a:t>Internal improvement</a:t>
                      </a:r>
                    </a:p>
                  </a:txBody>
                  <a:tcPr/>
                </a:tc>
                <a:tc>
                  <a:txBody>
                    <a:bodyPr/>
                    <a:lstStyle/>
                    <a:p>
                      <a:r>
                        <a:rPr sz="1200"/>
                        <a:t>OOB(out of box)</a:t>
                      </a:r>
                    </a:p>
                  </a:txBody>
                  <a:tcPr/>
                </a:tc>
                <a:tc>
                  <a:txBody>
                    <a:bodyPr/>
                    <a:lstStyle/>
                    <a:p>
                      <a:r>
                        <a:rPr sz="1200"/>
                        <a:t>Future Enhancement</a:t>
                      </a:r>
                    </a:p>
                  </a:txBody>
                  <a:tcPr/>
                </a:tc>
                <a:tc>
                  <a:txBody>
                    <a:bodyPr/>
                    <a:lstStyle/>
                    <a:p/>
                  </a:txBody>
                  <a:tcPr/>
                </a:tc>
              </a:tr>
              <a:tr h="457200">
                <a:tc>
                  <a:txBody>
                    <a:bodyPr/>
                    <a:lstStyle/>
                    <a:p>
                      <a:r>
                        <a:rPr sz="1200"/>
                        <a:t>19</a:t>
                      </a:r>
                    </a:p>
                  </a:txBody>
                  <a:tcPr/>
                </a:tc>
                <a:tc>
                  <a:txBody>
                    <a:bodyPr/>
                    <a:lstStyle/>
                    <a:p>
                      <a:r>
                        <a:rPr sz="1200"/>
                        <a:t>Store material at shelves</a:t>
                      </a:r>
                    </a:p>
                  </a:txBody>
                  <a:tcPr/>
                </a:tc>
                <a:tc>
                  <a:txBody>
                    <a:bodyPr/>
                    <a:lstStyle/>
                    <a:p>
                      <a:r>
                        <a:rPr sz="1200"/>
                        <a:t>产线员工将物料上到产线货架</a:t>
                      </a:r>
                    </a:p>
                    <a:p>
                      <a:r>
                        <a:rPr sz="1200"/>
                        <a:t>The production line operators place the materials on the production line shelves</a:t>
                      </a:r>
                    </a:p>
                  </a:txBody>
                  <a:tcPr/>
                </a:tc>
                <a:tc>
                  <a:txBody>
                    <a:bodyPr/>
                    <a:lstStyle/>
                    <a:p/>
                  </a:txBody>
                  <a:tcPr/>
                </a:tc>
                <a:tc>
                  <a:txBody>
                    <a:bodyPr/>
                    <a:lstStyle/>
                    <a:p/>
                  </a:txBody>
                  <a:tcPr/>
                </a:tc>
                <a:tc>
                  <a:txBody>
                    <a:bodyPr/>
                    <a:lstStyle/>
                    <a:p>
                      <a:r>
                        <a:rPr sz="1200"/>
                        <a:t>当前MES每种料都要 选择对应的picking places</a:t>
                      </a:r>
                    </a:p>
                  </a:txBody>
                  <a:tcPr/>
                </a:tc>
                <a:tc>
                  <a:txBody>
                    <a:bodyPr/>
                    <a:lstStyle/>
                    <a:p>
                      <a:r>
                        <a:rPr sz="1200"/>
                        <a:t>需求为自动选择</a:t>
                      </a:r>
                    </a:p>
                    <a:p>
                      <a:r>
                        <a:rPr sz="1200"/>
                        <a:t>Need to select picking places automatically</a:t>
                      </a:r>
                    </a:p>
                  </a:txBody>
                  <a:tcPr/>
                </a:tc>
                <a:tc>
                  <a:txBody>
                    <a:bodyPr/>
                    <a:lstStyle/>
                    <a:p/>
                  </a:txBody>
                  <a:tcPr/>
                </a:tc>
              </a:tr>
            </a:tbl>
          </a:graphicData>
        </a:graphic>
      </p:graphicFrame>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 Placeholder 2"/>
          <p:cNvSpPr>
            <a:spLocks noGrp="1"/>
          </p:cNvSpPr>
          <p:nvPr>
            <p:ph type="body" idx="10" sz="quarter"/>
          </p:nvPr>
        </p:nvSpPr>
        <p:spPr/>
        <p:txBody>
          <a:bodyPr/>
          <a:lstStyle/>
          <a:p/>
        </p:txBody>
      </p:sp>
      <p:graphicFrame>
        <p:nvGraphicFramePr>
          <p:cNvPr id="4" name="Table 3"/>
          <p:cNvGraphicFramePr>
            <a:graphicFrameLocks noGrp="1"/>
          </p:cNvGraphicFramePr>
          <p:nvPr/>
        </p:nvGraphicFramePr>
        <p:xfrm>
          <a:off x="0" y="0"/>
          <a:ext cx="14767560" cy="914400"/>
        </p:xfrm>
        <a:graphic>
          <a:graphicData uri="http://schemas.openxmlformats.org/drawingml/2006/table">
            <a:tbl>
              <a:tblPr firstRow="1" bandRow="1">
                <a:tableStyleId>{5C22544A-7EE6-4342-B048-85BDC9FD1C3A}</a:tableStyleId>
              </a:tblPr>
              <a:tblGrid>
                <a:gridCol w="365760"/>
                <a:gridCol w="2057400"/>
                <a:gridCol w="2057400"/>
                <a:gridCol w="2057400"/>
                <a:gridCol w="2057400"/>
                <a:gridCol w="2057400"/>
                <a:gridCol w="2057400"/>
                <a:gridCol w="2057400"/>
              </a:tblGrid>
              <a:tr h="457200">
                <a:tc>
                  <a:txBody>
                    <a:bodyPr/>
                    <a:lstStyle/>
                    <a:p>
                      <a:r>
                        <a:rPr sz="1200"/>
                        <a:t>No</a:t>
                      </a:r>
                    </a:p>
                  </a:txBody>
                  <a:tcPr/>
                </a:tc>
                <a:tc>
                  <a:txBody>
                    <a:bodyPr/>
                    <a:lstStyle/>
                    <a:p>
                      <a:r>
                        <a:rPr sz="1200"/>
                        <a:t>Current(Simplify)</a:t>
                      </a:r>
                    </a:p>
                  </a:txBody>
                  <a:tcPr/>
                </a:tc>
                <a:tc>
                  <a:txBody>
                    <a:bodyPr/>
                    <a:lstStyle/>
                    <a:p>
                      <a:r>
                        <a:rPr sz="1200"/>
                        <a:t>Current</a:t>
                      </a:r>
                    </a:p>
                  </a:txBody>
                  <a:tcPr/>
                </a:tc>
                <a:tc>
                  <a:txBody>
                    <a:bodyPr/>
                    <a:lstStyle/>
                    <a:p>
                      <a:r>
                        <a:rPr sz="1200"/>
                        <a:t>Future Expectation</a:t>
                      </a:r>
                    </a:p>
                  </a:txBody>
                  <a:tcPr/>
                </a:tc>
                <a:tc>
                  <a:txBody>
                    <a:bodyPr/>
                    <a:lstStyle/>
                    <a:p>
                      <a:r>
                        <a:rPr sz="1200"/>
                        <a:t>Internal improvement</a:t>
                      </a:r>
                    </a:p>
                  </a:txBody>
                  <a:tcPr/>
                </a:tc>
                <a:tc>
                  <a:txBody>
                    <a:bodyPr/>
                    <a:lstStyle/>
                    <a:p>
                      <a:r>
                        <a:rPr sz="1200"/>
                        <a:t>OOB(out of box)</a:t>
                      </a:r>
                    </a:p>
                  </a:txBody>
                  <a:tcPr/>
                </a:tc>
                <a:tc>
                  <a:txBody>
                    <a:bodyPr/>
                    <a:lstStyle/>
                    <a:p>
                      <a:r>
                        <a:rPr sz="1200"/>
                        <a:t>Future Enhancement</a:t>
                      </a:r>
                    </a:p>
                  </a:txBody>
                  <a:tcPr/>
                </a:tc>
                <a:tc>
                  <a:txBody>
                    <a:bodyPr/>
                    <a:lstStyle/>
                    <a:p/>
                  </a:txBody>
                  <a:tcPr/>
                </a:tc>
              </a:tr>
              <a:tr h="457200">
                <a:tc>
                  <a:txBody>
                    <a:bodyPr/>
                    <a:lstStyle/>
                    <a:p>
                      <a:r>
                        <a:rPr sz="1200"/>
                        <a:t>20</a:t>
                      </a:r>
                    </a:p>
                  </a:txBody>
                  <a:tcPr/>
                </a:tc>
                <a:tc>
                  <a:txBody>
                    <a:bodyPr/>
                    <a:lstStyle/>
                    <a:p>
                      <a:r>
                        <a:rPr sz="1200"/>
                        <a:t>Attach material to feeder</a:t>
                      </a:r>
                    </a:p>
                  </a:txBody>
                  <a:tcPr/>
                </a:tc>
                <a:tc>
                  <a:txBody>
                    <a:bodyPr/>
                    <a:lstStyle/>
                    <a:p>
                      <a:r>
                        <a:rPr sz="1200"/>
                        <a:t>产线员工将物料上到设备上料位</a:t>
                      </a:r>
                    </a:p>
                    <a:p>
                      <a:r>
                        <a:rPr sz="1200"/>
                        <a:t>The production line operators attach materials to the feeder</a:t>
                      </a:r>
                    </a:p>
                  </a:txBody>
                  <a:tcPr/>
                </a:tc>
                <a:tc>
                  <a:txBody>
                    <a:bodyPr/>
                    <a:lstStyle/>
                    <a:p/>
                  </a:txBody>
                  <a:tcPr/>
                </a:tc>
                <a:tc>
                  <a:txBody>
                    <a:bodyPr/>
                    <a:lstStyle/>
                    <a:p/>
                  </a:txBody>
                  <a:tcPr/>
                </a:tc>
                <a:tc>
                  <a:txBody>
                    <a:bodyPr/>
                    <a:lstStyle/>
                    <a:p>
                      <a:r>
                        <a:rPr sz="1200"/>
                        <a:t>若存在storage时，产线首先需要从货架取料Retrieve</a:t>
                      </a:r>
                    </a:p>
                    <a:p>
                      <a:r>
                        <a:rPr sz="1200"/>
                        <a:t>若存在pickingplace，不需要Retrieve(考虑物料都存在pickingplace)</a:t>
                      </a:r>
                    </a:p>
                  </a:txBody>
                  <a:tcPr/>
                </a:tc>
                <a:tc>
                  <a:txBody>
                    <a:bodyPr/>
                    <a:lstStyle/>
                    <a:p/>
                  </a:txBody>
                  <a:tcPr/>
                </a:tc>
                <a:tc>
                  <a:txBody>
                    <a:bodyPr/>
                    <a:lstStyle/>
                    <a:p/>
                  </a:txBody>
                  <a:tcPr/>
                </a:tc>
              </a:tr>
            </a:tbl>
          </a:graphicData>
        </a:graphic>
      </p:graphicFrame>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 Placeholder 2"/>
          <p:cNvSpPr>
            <a:spLocks noGrp="1"/>
          </p:cNvSpPr>
          <p:nvPr>
            <p:ph type="body" idx="10" sz="quarter"/>
          </p:nvPr>
        </p:nvSpPr>
        <p:spPr/>
        <p:txBody>
          <a:bodyPr/>
          <a:lstStyle/>
          <a:p/>
        </p:txBody>
      </p:sp>
      <p:graphicFrame>
        <p:nvGraphicFramePr>
          <p:cNvPr id="4" name="Table 3"/>
          <p:cNvGraphicFramePr>
            <a:graphicFrameLocks noGrp="1"/>
          </p:cNvGraphicFramePr>
          <p:nvPr/>
        </p:nvGraphicFramePr>
        <p:xfrm>
          <a:off x="0" y="0"/>
          <a:ext cx="14767560" cy="914400"/>
        </p:xfrm>
        <a:graphic>
          <a:graphicData uri="http://schemas.openxmlformats.org/drawingml/2006/table">
            <a:tbl>
              <a:tblPr firstRow="1" bandRow="1">
                <a:tableStyleId>{5C22544A-7EE6-4342-B048-85BDC9FD1C3A}</a:tableStyleId>
              </a:tblPr>
              <a:tblGrid>
                <a:gridCol w="365760"/>
                <a:gridCol w="2057400"/>
                <a:gridCol w="2057400"/>
                <a:gridCol w="2057400"/>
                <a:gridCol w="2057400"/>
                <a:gridCol w="2057400"/>
                <a:gridCol w="2057400"/>
                <a:gridCol w="2057400"/>
              </a:tblGrid>
              <a:tr h="457200">
                <a:tc>
                  <a:txBody>
                    <a:bodyPr/>
                    <a:lstStyle/>
                    <a:p>
                      <a:r>
                        <a:rPr sz="1200"/>
                        <a:t>No</a:t>
                      </a:r>
                    </a:p>
                  </a:txBody>
                  <a:tcPr/>
                </a:tc>
                <a:tc>
                  <a:txBody>
                    <a:bodyPr/>
                    <a:lstStyle/>
                    <a:p>
                      <a:r>
                        <a:rPr sz="1200"/>
                        <a:t>Current(Simplify)</a:t>
                      </a:r>
                    </a:p>
                  </a:txBody>
                  <a:tcPr/>
                </a:tc>
                <a:tc>
                  <a:txBody>
                    <a:bodyPr/>
                    <a:lstStyle/>
                    <a:p>
                      <a:r>
                        <a:rPr sz="1200"/>
                        <a:t>Current</a:t>
                      </a:r>
                    </a:p>
                  </a:txBody>
                  <a:tcPr/>
                </a:tc>
                <a:tc>
                  <a:txBody>
                    <a:bodyPr/>
                    <a:lstStyle/>
                    <a:p>
                      <a:r>
                        <a:rPr sz="1200"/>
                        <a:t>Future Expectation</a:t>
                      </a:r>
                    </a:p>
                  </a:txBody>
                  <a:tcPr/>
                </a:tc>
                <a:tc>
                  <a:txBody>
                    <a:bodyPr/>
                    <a:lstStyle/>
                    <a:p>
                      <a:r>
                        <a:rPr sz="1200"/>
                        <a:t>Internal improvement</a:t>
                      </a:r>
                    </a:p>
                  </a:txBody>
                  <a:tcPr/>
                </a:tc>
                <a:tc>
                  <a:txBody>
                    <a:bodyPr/>
                    <a:lstStyle/>
                    <a:p>
                      <a:r>
                        <a:rPr sz="1200"/>
                        <a:t>OOB(out of box)</a:t>
                      </a:r>
                    </a:p>
                  </a:txBody>
                  <a:tcPr/>
                </a:tc>
                <a:tc>
                  <a:txBody>
                    <a:bodyPr/>
                    <a:lstStyle/>
                    <a:p>
                      <a:r>
                        <a:rPr sz="1200"/>
                        <a:t>Future Enhancement</a:t>
                      </a:r>
                    </a:p>
                  </a:txBody>
                  <a:tcPr/>
                </a:tc>
                <a:tc>
                  <a:txBody>
                    <a:bodyPr/>
                    <a:lstStyle/>
                    <a:p/>
                  </a:txBody>
                  <a:tcPr/>
                </a:tc>
              </a:tr>
              <a:tr h="457200">
                <a:tc>
                  <a:txBody>
                    <a:bodyPr/>
                    <a:lstStyle/>
                    <a:p>
                      <a:r>
                        <a:rPr sz="1200"/>
                        <a:t>21</a:t>
                      </a:r>
                    </a:p>
                  </a:txBody>
                  <a:tcPr/>
                </a:tc>
                <a:tc>
                  <a:txBody>
                    <a:bodyPr/>
                    <a:lstStyle/>
                    <a:p>
                      <a:r>
                        <a:rPr sz="1200"/>
                        <a:t>Attach material to feeder</a:t>
                      </a:r>
                    </a:p>
                  </a:txBody>
                  <a:tcPr/>
                </a:tc>
                <a:tc>
                  <a:txBody>
                    <a:bodyPr/>
                    <a:lstStyle/>
                    <a:p/>
                  </a:txBody>
                  <a:tcPr/>
                </a:tc>
                <a:tc>
                  <a:txBody>
                    <a:bodyPr/>
                    <a:lstStyle/>
                    <a:p/>
                  </a:txBody>
                  <a:tcPr/>
                </a:tc>
                <a:tc>
                  <a:txBody>
                    <a:bodyPr/>
                    <a:lstStyle/>
                    <a:p>
                      <a:r>
                        <a:rPr sz="1200"/>
                        <a:t>问题： </a:t>
                      </a:r>
                    </a:p>
                    <a:p>
                      <a:r>
                        <a:rPr sz="1200"/>
                        <a:t>attach feeder时候怎么能保证 物料和feeder是一致的，怎么能上对料？</a:t>
                      </a:r>
                    </a:p>
                    <a:p>
                      <a:r>
                        <a:rPr sz="1200"/>
                        <a:t>When attaching a feeder, how can we ensure that the material and the feeder are consistent?</a:t>
                      </a:r>
                    </a:p>
                  </a:txBody>
                  <a:tcPr/>
                </a:tc>
                <a:tc>
                  <a:txBody>
                    <a:bodyPr/>
                    <a:lstStyle/>
                    <a:p>
                      <a:r>
                        <a:rPr sz="1200"/>
                        <a:t>attach as consumable</a:t>
                      </a:r>
                    </a:p>
                    <a:p>
                      <a:r>
                        <a:rPr sz="1200"/>
                        <a:t>MES需要扫物料标签上的二维码,feeder的二维码</a:t>
                      </a:r>
                    </a:p>
                  </a:txBody>
                  <a:tcPr/>
                </a:tc>
                <a:tc>
                  <a:txBody>
                    <a:bodyPr/>
                    <a:lstStyle/>
                    <a:p/>
                  </a:txBody>
                  <a:tcPr/>
                </a:tc>
                <a:tc>
                  <a:txBody>
                    <a:bodyPr/>
                    <a:lstStyle/>
                    <a:p/>
                  </a:txBody>
                  <a:tcPr/>
                </a:tc>
              </a:tr>
            </a:tbl>
          </a:graphicData>
        </a:graphic>
      </p:graphicFrame>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 Placeholder 2"/>
          <p:cNvSpPr>
            <a:spLocks noGrp="1"/>
          </p:cNvSpPr>
          <p:nvPr>
            <p:ph type="body" idx="10" sz="quarter"/>
          </p:nvPr>
        </p:nvSpPr>
        <p:spPr/>
        <p:txBody>
          <a:bodyPr/>
          <a:lstStyle/>
          <a:p/>
        </p:txBody>
      </p:sp>
      <p:graphicFrame>
        <p:nvGraphicFramePr>
          <p:cNvPr id="4" name="Table 3"/>
          <p:cNvGraphicFramePr>
            <a:graphicFrameLocks noGrp="1"/>
          </p:cNvGraphicFramePr>
          <p:nvPr/>
        </p:nvGraphicFramePr>
        <p:xfrm>
          <a:off x="0" y="0"/>
          <a:ext cx="14767560" cy="914400"/>
        </p:xfrm>
        <a:graphic>
          <a:graphicData uri="http://schemas.openxmlformats.org/drawingml/2006/table">
            <a:tbl>
              <a:tblPr firstRow="1" bandRow="1">
                <a:tableStyleId>{5C22544A-7EE6-4342-B048-85BDC9FD1C3A}</a:tableStyleId>
              </a:tblPr>
              <a:tblGrid>
                <a:gridCol w="365760"/>
                <a:gridCol w="2057400"/>
                <a:gridCol w="2057400"/>
                <a:gridCol w="2057400"/>
                <a:gridCol w="2057400"/>
                <a:gridCol w="2057400"/>
                <a:gridCol w="2057400"/>
                <a:gridCol w="2057400"/>
              </a:tblGrid>
              <a:tr h="457200">
                <a:tc>
                  <a:txBody>
                    <a:bodyPr/>
                    <a:lstStyle/>
                    <a:p>
                      <a:r>
                        <a:rPr sz="1200"/>
                        <a:t>No</a:t>
                      </a:r>
                    </a:p>
                  </a:txBody>
                  <a:tcPr/>
                </a:tc>
                <a:tc>
                  <a:txBody>
                    <a:bodyPr/>
                    <a:lstStyle/>
                    <a:p>
                      <a:r>
                        <a:rPr sz="1200"/>
                        <a:t>Current(Simplify)</a:t>
                      </a:r>
                    </a:p>
                  </a:txBody>
                  <a:tcPr/>
                </a:tc>
                <a:tc>
                  <a:txBody>
                    <a:bodyPr/>
                    <a:lstStyle/>
                    <a:p>
                      <a:r>
                        <a:rPr sz="1200"/>
                        <a:t>Current</a:t>
                      </a:r>
                    </a:p>
                  </a:txBody>
                  <a:tcPr/>
                </a:tc>
                <a:tc>
                  <a:txBody>
                    <a:bodyPr/>
                    <a:lstStyle/>
                    <a:p>
                      <a:r>
                        <a:rPr sz="1200"/>
                        <a:t>Future Expectation</a:t>
                      </a:r>
                    </a:p>
                  </a:txBody>
                  <a:tcPr/>
                </a:tc>
                <a:tc>
                  <a:txBody>
                    <a:bodyPr/>
                    <a:lstStyle/>
                    <a:p>
                      <a:r>
                        <a:rPr sz="1200"/>
                        <a:t>Internal improvement</a:t>
                      </a:r>
                    </a:p>
                  </a:txBody>
                  <a:tcPr/>
                </a:tc>
                <a:tc>
                  <a:txBody>
                    <a:bodyPr/>
                    <a:lstStyle/>
                    <a:p>
                      <a:r>
                        <a:rPr sz="1200"/>
                        <a:t>OOB(out of box)</a:t>
                      </a:r>
                    </a:p>
                  </a:txBody>
                  <a:tcPr/>
                </a:tc>
                <a:tc>
                  <a:txBody>
                    <a:bodyPr/>
                    <a:lstStyle/>
                    <a:p>
                      <a:r>
                        <a:rPr sz="1200"/>
                        <a:t>Future Enhancement</a:t>
                      </a:r>
                    </a:p>
                  </a:txBody>
                  <a:tcPr/>
                </a:tc>
                <a:tc>
                  <a:txBody>
                    <a:bodyPr/>
                    <a:lstStyle/>
                    <a:p/>
                  </a:txBody>
                  <a:tcPr/>
                </a:tc>
              </a:tr>
              <a:tr h="457200">
                <a:tc>
                  <a:txBody>
                    <a:bodyPr/>
                    <a:lstStyle/>
                    <a:p>
                      <a:r>
                        <a:rPr sz="1200"/>
                        <a:t>22</a:t>
                      </a:r>
                    </a:p>
                  </a:txBody>
                  <a:tcPr/>
                </a:tc>
                <a:tc>
                  <a:txBody>
                    <a:bodyPr/>
                    <a:lstStyle/>
                    <a:p>
                      <a:r>
                        <a:rPr sz="1200"/>
                        <a:t>consume material</a:t>
                      </a:r>
                    </a:p>
                  </a:txBody>
                  <a:tcPr/>
                </a:tc>
                <a:tc>
                  <a:txBody>
                    <a:bodyPr/>
                    <a:lstStyle/>
                    <a:p>
                      <a:r>
                        <a:rPr sz="1200"/>
                        <a:t>产线生产，按照BOM自动consume消耗物料</a:t>
                      </a:r>
                    </a:p>
                    <a:p>
                      <a:r>
                        <a:rPr sz="1200"/>
                        <a:t>等到PO完成之后，在SAP 手动confirmation</a:t>
                      </a:r>
                    </a:p>
                    <a:p>
                      <a:r>
                        <a:rPr sz="1200"/>
                        <a:t>The production line operates and automatically consumes materials according to the BOM. After the PO is completed, manually confirm in SAP</a:t>
                      </a:r>
                    </a:p>
                  </a:txBody>
                  <a:tcPr/>
                </a:tc>
                <a:tc>
                  <a:txBody>
                    <a:bodyPr/>
                    <a:lstStyle/>
                    <a:p/>
                  </a:txBody>
                  <a:tcPr/>
                </a:tc>
                <a:tc>
                  <a:txBody>
                    <a:bodyPr/>
                    <a:lstStyle/>
                    <a:p>
                      <a:r>
                        <a:rPr sz="1200"/>
                        <a:t>问题：</a:t>
                      </a:r>
                    </a:p>
                    <a:p>
                      <a:r>
                        <a:rPr sz="1200"/>
                        <a:t>1. 铜线，只申请10kg，但是有6轴，MES consume是集中在某一轴consume还是，分别在各轴consume（问清楚CM怎么消耗物料）</a:t>
                      </a:r>
                    </a:p>
                    <a:p>
                      <a:r>
                        <a:rPr sz="1200"/>
                        <a:t>2. Rework 相关</a:t>
                      </a:r>
                    </a:p>
                    <a:p>
                      <a:r>
                        <a:rPr sz="1200"/>
                        <a:t>3. 额外领料怎么attach，怎么consume</a:t>
                      </a:r>
                    </a:p>
                    <a:p>
                      <a:r>
                        <a:rPr sz="1200"/>
                        <a:t>4. 如何做到产线原材料实时库存调整（来料多，丢失等异常情况导致差异）</a:t>
                      </a:r>
                    </a:p>
                  </a:txBody>
                  <a:tcPr/>
                </a:tc>
                <a:tc>
                  <a:txBody>
                    <a:bodyPr/>
                    <a:lstStyle/>
                    <a:p>
                      <a:r>
                        <a:rPr sz="1200"/>
                        <a:t>Track In开始生产</a:t>
                      </a:r>
                    </a:p>
                    <a:p>
                      <a:r>
                        <a:rPr sz="1200"/>
                        <a:t>MES是在Track Out时去Consume 物料</a:t>
                      </a:r>
                    </a:p>
                  </a:txBody>
                  <a:tcPr/>
                </a:tc>
                <a:tc>
                  <a:txBody>
                    <a:bodyPr/>
                    <a:lstStyle/>
                    <a:p/>
                  </a:txBody>
                  <a:tcPr/>
                </a:tc>
                <a:tc>
                  <a:txBody>
                    <a:bodyPr/>
                    <a:lstStyle/>
                    <a:p/>
                  </a:txBody>
                  <a:tcPr/>
                </a:tc>
              </a:tr>
            </a:tbl>
          </a:graphicData>
        </a:graphic>
      </p:graphicFrame>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 Placeholder 2"/>
          <p:cNvSpPr>
            <a:spLocks noGrp="1"/>
          </p:cNvSpPr>
          <p:nvPr>
            <p:ph type="body" idx="10" sz="quarter"/>
          </p:nvPr>
        </p:nvSpPr>
        <p:spPr/>
        <p:txBody>
          <a:bodyPr/>
          <a:lstStyle/>
          <a:p/>
        </p:txBody>
      </p:sp>
      <p:graphicFrame>
        <p:nvGraphicFramePr>
          <p:cNvPr id="4" name="Table 3"/>
          <p:cNvGraphicFramePr>
            <a:graphicFrameLocks noGrp="1"/>
          </p:cNvGraphicFramePr>
          <p:nvPr/>
        </p:nvGraphicFramePr>
        <p:xfrm>
          <a:off x="0" y="0"/>
          <a:ext cx="14767560" cy="914400"/>
        </p:xfrm>
        <a:graphic>
          <a:graphicData uri="http://schemas.openxmlformats.org/drawingml/2006/table">
            <a:tbl>
              <a:tblPr firstRow="1" bandRow="1">
                <a:tableStyleId>{5C22544A-7EE6-4342-B048-85BDC9FD1C3A}</a:tableStyleId>
              </a:tblPr>
              <a:tblGrid>
                <a:gridCol w="365760"/>
                <a:gridCol w="2057400"/>
                <a:gridCol w="2057400"/>
                <a:gridCol w="2057400"/>
                <a:gridCol w="2057400"/>
                <a:gridCol w="2057400"/>
                <a:gridCol w="2057400"/>
                <a:gridCol w="2057400"/>
              </a:tblGrid>
              <a:tr h="457200">
                <a:tc>
                  <a:txBody>
                    <a:bodyPr/>
                    <a:lstStyle/>
                    <a:p>
                      <a:r>
                        <a:rPr sz="1200"/>
                        <a:t>No</a:t>
                      </a:r>
                    </a:p>
                  </a:txBody>
                  <a:tcPr/>
                </a:tc>
                <a:tc>
                  <a:txBody>
                    <a:bodyPr/>
                    <a:lstStyle/>
                    <a:p>
                      <a:r>
                        <a:rPr sz="1200"/>
                        <a:t>Current(Simplify)</a:t>
                      </a:r>
                    </a:p>
                  </a:txBody>
                  <a:tcPr/>
                </a:tc>
                <a:tc>
                  <a:txBody>
                    <a:bodyPr/>
                    <a:lstStyle/>
                    <a:p>
                      <a:r>
                        <a:rPr sz="1200"/>
                        <a:t>Current</a:t>
                      </a:r>
                    </a:p>
                  </a:txBody>
                  <a:tcPr/>
                </a:tc>
                <a:tc>
                  <a:txBody>
                    <a:bodyPr/>
                    <a:lstStyle/>
                    <a:p>
                      <a:r>
                        <a:rPr sz="1200"/>
                        <a:t>Future Expectation</a:t>
                      </a:r>
                    </a:p>
                  </a:txBody>
                  <a:tcPr/>
                </a:tc>
                <a:tc>
                  <a:txBody>
                    <a:bodyPr/>
                    <a:lstStyle/>
                    <a:p>
                      <a:r>
                        <a:rPr sz="1200"/>
                        <a:t>Internal improvement</a:t>
                      </a:r>
                    </a:p>
                  </a:txBody>
                  <a:tcPr/>
                </a:tc>
                <a:tc>
                  <a:txBody>
                    <a:bodyPr/>
                    <a:lstStyle/>
                    <a:p>
                      <a:r>
                        <a:rPr sz="1200"/>
                        <a:t>OOB(out of box)</a:t>
                      </a:r>
                    </a:p>
                  </a:txBody>
                  <a:tcPr/>
                </a:tc>
                <a:tc>
                  <a:txBody>
                    <a:bodyPr/>
                    <a:lstStyle/>
                    <a:p>
                      <a:r>
                        <a:rPr sz="1200"/>
                        <a:t>Future Enhancement</a:t>
                      </a:r>
                    </a:p>
                  </a:txBody>
                  <a:tcPr/>
                </a:tc>
                <a:tc>
                  <a:txBody>
                    <a:bodyPr/>
                    <a:lstStyle/>
                    <a:p/>
                  </a:txBody>
                  <a:tcPr/>
                </a:tc>
              </a:tr>
              <a:tr h="457200">
                <a:tc>
                  <a:txBody>
                    <a:bodyPr/>
                    <a:lstStyle/>
                    <a:p>
                      <a:r>
                        <a:rPr sz="1200"/>
                        <a:t>23</a:t>
                      </a:r>
                    </a:p>
                  </a:txBody>
                  <a:tcPr/>
                </a:tc>
                <a:tc>
                  <a:txBody>
                    <a:bodyPr/>
                    <a:lstStyle/>
                    <a:p>
                      <a:r>
                        <a:rPr sz="1200"/>
                        <a:t>return to the PL shelves</a:t>
                      </a:r>
                    </a:p>
                  </a:txBody>
                  <a:tcPr/>
                </a:tc>
                <a:tc>
                  <a:txBody>
                    <a:bodyPr/>
                    <a:lstStyle/>
                    <a:p>
                      <a:r>
                        <a:rPr sz="1200"/>
                        <a:t>转换产品或停线时，设备余料退回产线货架。</a:t>
                      </a:r>
                    </a:p>
                    <a:p>
                      <a:r>
                        <a:rPr sz="1200"/>
                        <a:t>When switching products or stopping the line, the remaining materials from the equipment are returned to the production line shelves</a:t>
                      </a:r>
                    </a:p>
                  </a:txBody>
                  <a:tcPr/>
                </a:tc>
                <a:tc>
                  <a:txBody>
                    <a:bodyPr/>
                    <a:lstStyle/>
                    <a:p>
                      <a:r>
                        <a:rPr sz="1200"/>
                        <a:t>如果指定批次，PO结案，转换产品或停线时，设备余料退回产线货架。如果不指定批次，则只在转产品或停线时退。</a:t>
                      </a:r>
                    </a:p>
                  </a:txBody>
                  <a:tcPr/>
                </a:tc>
                <a:tc>
                  <a:txBody>
                    <a:bodyPr/>
                    <a:lstStyle/>
                    <a:p>
                      <a:r>
                        <a:rPr sz="1200"/>
                        <a:t>物料下架时需要打印一张退料标签</a:t>
                      </a:r>
                    </a:p>
                  </a:txBody>
                  <a:tcPr/>
                </a:tc>
                <a:tc>
                  <a:txBody>
                    <a:bodyPr/>
                    <a:lstStyle/>
                    <a:p>
                      <a:r>
                        <a:rPr sz="1200"/>
                        <a:t>Detach</a:t>
                      </a:r>
                    </a:p>
                  </a:txBody>
                  <a:tcPr/>
                </a:tc>
                <a:tc>
                  <a:txBody>
                    <a:bodyPr/>
                    <a:lstStyle/>
                    <a:p/>
                  </a:txBody>
                  <a:tcPr/>
                </a:tc>
                <a:tc>
                  <a:txBody>
                    <a:bodyPr/>
                    <a:lstStyle/>
                    <a:p/>
                  </a:txBody>
                  <a:tcPr/>
                </a:tc>
              </a:tr>
            </a:tbl>
          </a:graphicData>
        </a:graphic>
      </p:graphicFrame>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 Placeholder 2"/>
          <p:cNvSpPr>
            <a:spLocks noGrp="1"/>
          </p:cNvSpPr>
          <p:nvPr>
            <p:ph type="body" idx="10" sz="quarter"/>
          </p:nvPr>
        </p:nvSpPr>
        <p:spPr/>
        <p:txBody>
          <a:bodyPr/>
          <a:lstStyle/>
          <a:p/>
        </p:txBody>
      </p:sp>
      <p:graphicFrame>
        <p:nvGraphicFramePr>
          <p:cNvPr id="4" name="Table 3"/>
          <p:cNvGraphicFramePr>
            <a:graphicFrameLocks noGrp="1"/>
          </p:cNvGraphicFramePr>
          <p:nvPr/>
        </p:nvGraphicFramePr>
        <p:xfrm>
          <a:off x="0" y="0"/>
          <a:ext cx="14767560" cy="914400"/>
        </p:xfrm>
        <a:graphic>
          <a:graphicData uri="http://schemas.openxmlformats.org/drawingml/2006/table">
            <a:tbl>
              <a:tblPr firstRow="1" bandRow="1">
                <a:tableStyleId>{5C22544A-7EE6-4342-B048-85BDC9FD1C3A}</a:tableStyleId>
              </a:tblPr>
              <a:tblGrid>
                <a:gridCol w="365760"/>
                <a:gridCol w="2057400"/>
                <a:gridCol w="2057400"/>
                <a:gridCol w="2057400"/>
                <a:gridCol w="2057400"/>
                <a:gridCol w="2057400"/>
                <a:gridCol w="2057400"/>
                <a:gridCol w="2057400"/>
              </a:tblGrid>
              <a:tr h="457200">
                <a:tc>
                  <a:txBody>
                    <a:bodyPr/>
                    <a:lstStyle/>
                    <a:p>
                      <a:r>
                        <a:rPr sz="1200"/>
                        <a:t>No</a:t>
                      </a:r>
                    </a:p>
                  </a:txBody>
                  <a:tcPr/>
                </a:tc>
                <a:tc>
                  <a:txBody>
                    <a:bodyPr/>
                    <a:lstStyle/>
                    <a:p>
                      <a:r>
                        <a:rPr sz="1200"/>
                        <a:t>Current(Simplify)</a:t>
                      </a:r>
                    </a:p>
                  </a:txBody>
                  <a:tcPr/>
                </a:tc>
                <a:tc>
                  <a:txBody>
                    <a:bodyPr/>
                    <a:lstStyle/>
                    <a:p>
                      <a:r>
                        <a:rPr sz="1200"/>
                        <a:t>Current</a:t>
                      </a:r>
                    </a:p>
                  </a:txBody>
                  <a:tcPr/>
                </a:tc>
                <a:tc>
                  <a:txBody>
                    <a:bodyPr/>
                    <a:lstStyle/>
                    <a:p>
                      <a:r>
                        <a:rPr sz="1200"/>
                        <a:t>Future Expectation</a:t>
                      </a:r>
                    </a:p>
                  </a:txBody>
                  <a:tcPr/>
                </a:tc>
                <a:tc>
                  <a:txBody>
                    <a:bodyPr/>
                    <a:lstStyle/>
                    <a:p>
                      <a:r>
                        <a:rPr sz="1200"/>
                        <a:t>Internal improvement</a:t>
                      </a:r>
                    </a:p>
                  </a:txBody>
                  <a:tcPr/>
                </a:tc>
                <a:tc>
                  <a:txBody>
                    <a:bodyPr/>
                    <a:lstStyle/>
                    <a:p>
                      <a:r>
                        <a:rPr sz="1200"/>
                        <a:t>OOB(out of box)</a:t>
                      </a:r>
                    </a:p>
                  </a:txBody>
                  <a:tcPr/>
                </a:tc>
                <a:tc>
                  <a:txBody>
                    <a:bodyPr/>
                    <a:lstStyle/>
                    <a:p>
                      <a:r>
                        <a:rPr sz="1200"/>
                        <a:t>Future Enhancement</a:t>
                      </a:r>
                    </a:p>
                  </a:txBody>
                  <a:tcPr/>
                </a:tc>
                <a:tc>
                  <a:txBody>
                    <a:bodyPr/>
                    <a:lstStyle/>
                    <a:p/>
                  </a:txBody>
                  <a:tcPr/>
                </a:tc>
              </a:tr>
              <a:tr h="457200">
                <a:tc>
                  <a:txBody>
                    <a:bodyPr/>
                    <a:lstStyle/>
                    <a:p>
                      <a:r>
                        <a:rPr sz="1200"/>
                        <a:t>24</a:t>
                      </a:r>
                    </a:p>
                  </a:txBody>
                  <a:tcPr/>
                </a:tc>
                <a:tc>
                  <a:txBody>
                    <a:bodyPr/>
                    <a:lstStyle/>
                    <a:p>
                      <a:r>
                        <a:rPr sz="1200"/>
                        <a:t>return to the PL shelves</a:t>
                      </a:r>
                    </a:p>
                  </a:txBody>
                  <a:tcPr/>
                </a:tc>
                <a:tc>
                  <a:txBody>
                    <a:bodyPr/>
                    <a:lstStyle/>
                    <a:p/>
                  </a:txBody>
                  <a:tcPr/>
                </a:tc>
                <a:tc>
                  <a:txBody>
                    <a:bodyPr/>
                    <a:lstStyle/>
                    <a:p/>
                  </a:txBody>
                  <a:tcPr/>
                </a:tc>
                <a:tc>
                  <a:txBody>
                    <a:bodyPr/>
                    <a:lstStyle/>
                    <a:p/>
                  </a:txBody>
                  <a:tcPr/>
                </a:tc>
                <a:tc>
                  <a:txBody>
                    <a:bodyPr/>
                    <a:lstStyle/>
                    <a:p>
                      <a:r>
                        <a:rPr sz="1200"/>
                        <a:t>产线余料Store存到到货架storage或者picking place</a:t>
                      </a:r>
                    </a:p>
                  </a:txBody>
                  <a:tcPr/>
                </a:tc>
                <a:tc>
                  <a:txBody>
                    <a:bodyPr/>
                    <a:lstStyle/>
                    <a:p>
                      <a:r>
                        <a:rPr sz="1200"/>
                        <a:t>需要自动Need store automatically</a:t>
                      </a:r>
                    </a:p>
                  </a:txBody>
                  <a:tcPr/>
                </a:tc>
                <a:tc>
                  <a:txBody>
                    <a:bodyPr/>
                    <a:lstStyle/>
                    <a:p/>
                  </a:txBody>
                  <a:tcPr/>
                </a:tc>
              </a:tr>
            </a:tbl>
          </a:graphicData>
        </a:graphic>
      </p:graphicFrame>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 Placeholder 2"/>
          <p:cNvSpPr>
            <a:spLocks noGrp="1"/>
          </p:cNvSpPr>
          <p:nvPr>
            <p:ph type="body" idx="10" sz="quarter"/>
          </p:nvPr>
        </p:nvSpPr>
        <p:spPr/>
        <p:txBody>
          <a:bodyPr/>
          <a:lstStyle/>
          <a:p/>
        </p:txBody>
      </p:sp>
      <p:graphicFrame>
        <p:nvGraphicFramePr>
          <p:cNvPr id="4" name="Table 3"/>
          <p:cNvGraphicFramePr>
            <a:graphicFrameLocks noGrp="1"/>
          </p:cNvGraphicFramePr>
          <p:nvPr/>
        </p:nvGraphicFramePr>
        <p:xfrm>
          <a:off x="0" y="0"/>
          <a:ext cx="14767560" cy="914400"/>
        </p:xfrm>
        <a:graphic>
          <a:graphicData uri="http://schemas.openxmlformats.org/drawingml/2006/table">
            <a:tbl>
              <a:tblPr firstRow="1" bandRow="1">
                <a:tableStyleId>{5C22544A-7EE6-4342-B048-85BDC9FD1C3A}</a:tableStyleId>
              </a:tblPr>
              <a:tblGrid>
                <a:gridCol w="365760"/>
                <a:gridCol w="2057400"/>
                <a:gridCol w="2057400"/>
                <a:gridCol w="2057400"/>
                <a:gridCol w="2057400"/>
                <a:gridCol w="2057400"/>
                <a:gridCol w="2057400"/>
                <a:gridCol w="2057400"/>
              </a:tblGrid>
              <a:tr h="457200">
                <a:tc>
                  <a:txBody>
                    <a:bodyPr/>
                    <a:lstStyle/>
                    <a:p>
                      <a:r>
                        <a:rPr sz="1200"/>
                        <a:t>No</a:t>
                      </a:r>
                    </a:p>
                  </a:txBody>
                  <a:tcPr/>
                </a:tc>
                <a:tc>
                  <a:txBody>
                    <a:bodyPr/>
                    <a:lstStyle/>
                    <a:p>
                      <a:r>
                        <a:rPr sz="1200"/>
                        <a:t>Current(Simplify)</a:t>
                      </a:r>
                    </a:p>
                  </a:txBody>
                  <a:tcPr/>
                </a:tc>
                <a:tc>
                  <a:txBody>
                    <a:bodyPr/>
                    <a:lstStyle/>
                    <a:p>
                      <a:r>
                        <a:rPr sz="1200"/>
                        <a:t>Current</a:t>
                      </a:r>
                    </a:p>
                  </a:txBody>
                  <a:tcPr/>
                </a:tc>
                <a:tc>
                  <a:txBody>
                    <a:bodyPr/>
                    <a:lstStyle/>
                    <a:p>
                      <a:r>
                        <a:rPr sz="1200"/>
                        <a:t>Future Expectation</a:t>
                      </a:r>
                    </a:p>
                  </a:txBody>
                  <a:tcPr/>
                </a:tc>
                <a:tc>
                  <a:txBody>
                    <a:bodyPr/>
                    <a:lstStyle/>
                    <a:p>
                      <a:r>
                        <a:rPr sz="1200"/>
                        <a:t>Internal improvement</a:t>
                      </a:r>
                    </a:p>
                  </a:txBody>
                  <a:tcPr/>
                </a:tc>
                <a:tc>
                  <a:txBody>
                    <a:bodyPr/>
                    <a:lstStyle/>
                    <a:p>
                      <a:r>
                        <a:rPr sz="1200"/>
                        <a:t>OOB(out of box)</a:t>
                      </a:r>
                    </a:p>
                  </a:txBody>
                  <a:tcPr/>
                </a:tc>
                <a:tc>
                  <a:txBody>
                    <a:bodyPr/>
                    <a:lstStyle/>
                    <a:p>
                      <a:r>
                        <a:rPr sz="1200"/>
                        <a:t>Future Enhancement</a:t>
                      </a:r>
                    </a:p>
                  </a:txBody>
                  <a:tcPr/>
                </a:tc>
                <a:tc>
                  <a:txBody>
                    <a:bodyPr/>
                    <a:lstStyle/>
                    <a:p/>
                  </a:txBody>
                  <a:tcPr/>
                </a:tc>
              </a:tr>
              <a:tr h="457200">
                <a:tc>
                  <a:txBody>
                    <a:bodyPr/>
                    <a:lstStyle/>
                    <a:p>
                      <a:r>
                        <a:rPr sz="1200"/>
                        <a:t>25</a:t>
                      </a:r>
                    </a:p>
                  </a:txBody>
                  <a:tcPr/>
                </a:tc>
                <a:tc>
                  <a:txBody>
                    <a:bodyPr/>
                    <a:lstStyle/>
                    <a:p>
                      <a:r>
                        <a:rPr sz="1200"/>
                        <a:t>return to PSA</a:t>
                      </a:r>
                    </a:p>
                  </a:txBody>
                  <a:tcPr/>
                </a:tc>
                <a:tc>
                  <a:txBody>
                    <a:bodyPr/>
                    <a:lstStyle/>
                    <a:p>
                      <a:r>
                        <a:rPr sz="1200"/>
                        <a:t>产线余料退回PSA</a:t>
                      </a:r>
                    </a:p>
                    <a:p>
                      <a:r>
                        <a:rPr sz="1200"/>
                        <a:t>The production line returns the remaining materials to PSA</a:t>
                      </a:r>
                    </a:p>
                  </a:txBody>
                  <a:tcPr/>
                </a:tc>
                <a:tc>
                  <a:txBody>
                    <a:bodyPr/>
                    <a:lstStyle/>
                    <a:p/>
                  </a:txBody>
                  <a:tcPr/>
                </a:tc>
                <a:tc>
                  <a:txBody>
                    <a:bodyPr/>
                    <a:lstStyle/>
                    <a:p>
                      <a:r>
                        <a:rPr sz="1200"/>
                        <a:t>解决问题：退料要当面交接，AGV数量不够，产线空间没办法设置点位，导致点位不够</a:t>
                      </a:r>
                    </a:p>
                  </a:txBody>
                  <a:tcPr/>
                </a:tc>
                <a:tc>
                  <a:txBody>
                    <a:bodyPr/>
                    <a:lstStyle/>
                    <a:p>
                      <a:r>
                        <a:rPr sz="1200"/>
                        <a:t>产线直接创建TO，员工 scan material QR code，Destination Storage QR code</a:t>
                      </a:r>
                    </a:p>
                  </a:txBody>
                  <a:tcPr/>
                </a:tc>
                <a:tc>
                  <a:txBody>
                    <a:bodyPr/>
                    <a:lstStyle/>
                    <a:p/>
                  </a:txBody>
                  <a:tcPr/>
                </a:tc>
                <a:tc>
                  <a:txBody>
                    <a:bodyPr/>
                    <a:lstStyle/>
                    <a:p/>
                  </a:txBody>
                  <a:tcPr/>
                </a:tc>
              </a:tr>
            </a:tbl>
          </a:graphicData>
        </a:graphic>
      </p:graphicFrame>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 Placeholder 2"/>
          <p:cNvSpPr>
            <a:spLocks noGrp="1"/>
          </p:cNvSpPr>
          <p:nvPr>
            <p:ph type="body" idx="10" sz="quarter"/>
          </p:nvPr>
        </p:nvSpPr>
        <p:spPr/>
        <p:txBody>
          <a:bodyPr/>
          <a:lstStyle/>
          <a:p/>
        </p:txBody>
      </p:sp>
      <p:graphicFrame>
        <p:nvGraphicFramePr>
          <p:cNvPr id="4" name="Table 3"/>
          <p:cNvGraphicFramePr>
            <a:graphicFrameLocks noGrp="1"/>
          </p:cNvGraphicFramePr>
          <p:nvPr/>
        </p:nvGraphicFramePr>
        <p:xfrm>
          <a:off x="0" y="0"/>
          <a:ext cx="14767560" cy="914400"/>
        </p:xfrm>
        <a:graphic>
          <a:graphicData uri="http://schemas.openxmlformats.org/drawingml/2006/table">
            <a:tbl>
              <a:tblPr firstRow="1" bandRow="1">
                <a:tableStyleId>{5C22544A-7EE6-4342-B048-85BDC9FD1C3A}</a:tableStyleId>
              </a:tblPr>
              <a:tblGrid>
                <a:gridCol w="365760"/>
                <a:gridCol w="2057400"/>
                <a:gridCol w="2057400"/>
                <a:gridCol w="2057400"/>
                <a:gridCol w="2057400"/>
                <a:gridCol w="2057400"/>
                <a:gridCol w="2057400"/>
                <a:gridCol w="2057400"/>
              </a:tblGrid>
              <a:tr h="457200">
                <a:tc>
                  <a:txBody>
                    <a:bodyPr/>
                    <a:lstStyle/>
                    <a:p>
                      <a:r>
                        <a:rPr sz="1200"/>
                        <a:t>No</a:t>
                      </a:r>
                    </a:p>
                  </a:txBody>
                  <a:tcPr/>
                </a:tc>
                <a:tc>
                  <a:txBody>
                    <a:bodyPr/>
                    <a:lstStyle/>
                    <a:p>
                      <a:r>
                        <a:rPr sz="1200"/>
                        <a:t>Current(Simplify)</a:t>
                      </a:r>
                    </a:p>
                  </a:txBody>
                  <a:tcPr/>
                </a:tc>
                <a:tc>
                  <a:txBody>
                    <a:bodyPr/>
                    <a:lstStyle/>
                    <a:p>
                      <a:r>
                        <a:rPr sz="1200"/>
                        <a:t>Current</a:t>
                      </a:r>
                    </a:p>
                  </a:txBody>
                  <a:tcPr/>
                </a:tc>
                <a:tc>
                  <a:txBody>
                    <a:bodyPr/>
                    <a:lstStyle/>
                    <a:p>
                      <a:r>
                        <a:rPr sz="1200"/>
                        <a:t>Future Expectation</a:t>
                      </a:r>
                    </a:p>
                  </a:txBody>
                  <a:tcPr/>
                </a:tc>
                <a:tc>
                  <a:txBody>
                    <a:bodyPr/>
                    <a:lstStyle/>
                    <a:p>
                      <a:r>
                        <a:rPr sz="1200"/>
                        <a:t>Internal improvement</a:t>
                      </a:r>
                    </a:p>
                  </a:txBody>
                  <a:tcPr/>
                </a:tc>
                <a:tc>
                  <a:txBody>
                    <a:bodyPr/>
                    <a:lstStyle/>
                    <a:p>
                      <a:r>
                        <a:rPr sz="1200"/>
                        <a:t>OOB(out of box)</a:t>
                      </a:r>
                    </a:p>
                  </a:txBody>
                  <a:tcPr/>
                </a:tc>
                <a:tc>
                  <a:txBody>
                    <a:bodyPr/>
                    <a:lstStyle/>
                    <a:p>
                      <a:r>
                        <a:rPr sz="1200"/>
                        <a:t>Future Enhancement</a:t>
                      </a:r>
                    </a:p>
                  </a:txBody>
                  <a:tcPr/>
                </a:tc>
                <a:tc>
                  <a:txBody>
                    <a:bodyPr/>
                    <a:lstStyle/>
                    <a:p/>
                  </a:txBody>
                  <a:tcPr/>
                </a:tc>
              </a:tr>
              <a:tr h="457200">
                <a:tc>
                  <a:txBody>
                    <a:bodyPr/>
                    <a:lstStyle/>
                    <a:p>
                      <a:r>
                        <a:rPr sz="1200"/>
                        <a:t>26</a:t>
                      </a:r>
                    </a:p>
                  </a:txBody>
                  <a:tcPr/>
                </a:tc>
                <a:tc>
                  <a:txBody>
                    <a:bodyPr/>
                    <a:lstStyle/>
                    <a:p>
                      <a:r>
                        <a:rPr sz="1200"/>
                        <a:t>return to PSA</a:t>
                      </a:r>
                    </a:p>
                  </a:txBody>
                  <a:tcPr/>
                </a:tc>
                <a:tc>
                  <a:txBody>
                    <a:bodyPr/>
                    <a:lstStyle/>
                    <a:p/>
                  </a:txBody>
                  <a:tcPr/>
                </a:tc>
                <a:tc>
                  <a:txBody>
                    <a:bodyPr/>
                    <a:lstStyle/>
                    <a:p/>
                  </a:txBody>
                  <a:tcPr/>
                </a:tc>
                <a:tc>
                  <a:txBody>
                    <a:bodyPr/>
                    <a:lstStyle/>
                    <a:p>
                      <a:r>
                        <a:rPr sz="1200"/>
                        <a:t>这个时刻触发AGV小车从PL移动</a:t>
                      </a:r>
                    </a:p>
                    <a:p>
                      <a:r>
                        <a:rPr sz="1200"/>
                        <a:t>Interface (MES to AGV)</a:t>
                      </a:r>
                    </a:p>
                    <a:p/>
                  </a:txBody>
                  <a:tcPr/>
                </a:tc>
                <a:tc>
                  <a:txBody>
                    <a:bodyPr/>
                    <a:lstStyle/>
                    <a:p>
                      <a:r>
                        <a:rPr sz="1200"/>
                        <a:t>Begin Movement</a:t>
                      </a:r>
                    </a:p>
                  </a:txBody>
                  <a:tcPr/>
                </a:tc>
                <a:tc>
                  <a:txBody>
                    <a:bodyPr/>
                    <a:lstStyle/>
                    <a:p/>
                  </a:txBody>
                  <a:tcPr/>
                </a:tc>
                <a:tc>
                  <a:txBody>
                    <a:bodyPr/>
                    <a:lstStyle/>
                    <a:p/>
                  </a:txBody>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024147"/>
      </p:ext>
    </p:extLst>
  </p:cSld>
  <p:clrMapOvr>
    <a:masterClrMapping/>
  </p:clrMapOvr>
  <p:transition>
    <p:wipe dir="r"/>
  </p:transition>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 Placeholder 2"/>
          <p:cNvSpPr>
            <a:spLocks noGrp="1"/>
          </p:cNvSpPr>
          <p:nvPr>
            <p:ph type="body" idx="10" sz="quarter"/>
          </p:nvPr>
        </p:nvSpPr>
        <p:spPr/>
        <p:txBody>
          <a:bodyPr/>
          <a:lstStyle/>
          <a:p/>
        </p:txBody>
      </p:sp>
      <p:graphicFrame>
        <p:nvGraphicFramePr>
          <p:cNvPr id="4" name="Table 3"/>
          <p:cNvGraphicFramePr>
            <a:graphicFrameLocks noGrp="1"/>
          </p:cNvGraphicFramePr>
          <p:nvPr/>
        </p:nvGraphicFramePr>
        <p:xfrm>
          <a:off x="0" y="0"/>
          <a:ext cx="14767560" cy="914400"/>
        </p:xfrm>
        <a:graphic>
          <a:graphicData uri="http://schemas.openxmlformats.org/drawingml/2006/table">
            <a:tbl>
              <a:tblPr firstRow="1" bandRow="1">
                <a:tableStyleId>{5C22544A-7EE6-4342-B048-85BDC9FD1C3A}</a:tableStyleId>
              </a:tblPr>
              <a:tblGrid>
                <a:gridCol w="365760"/>
                <a:gridCol w="2057400"/>
                <a:gridCol w="2057400"/>
                <a:gridCol w="2057400"/>
                <a:gridCol w="2057400"/>
                <a:gridCol w="2057400"/>
                <a:gridCol w="2057400"/>
                <a:gridCol w="2057400"/>
              </a:tblGrid>
              <a:tr h="457200">
                <a:tc>
                  <a:txBody>
                    <a:bodyPr/>
                    <a:lstStyle/>
                    <a:p>
                      <a:r>
                        <a:rPr sz="1200"/>
                        <a:t>No</a:t>
                      </a:r>
                    </a:p>
                  </a:txBody>
                  <a:tcPr/>
                </a:tc>
                <a:tc>
                  <a:txBody>
                    <a:bodyPr/>
                    <a:lstStyle/>
                    <a:p>
                      <a:r>
                        <a:rPr sz="1200"/>
                        <a:t>Current(Simplify)</a:t>
                      </a:r>
                    </a:p>
                  </a:txBody>
                  <a:tcPr/>
                </a:tc>
                <a:tc>
                  <a:txBody>
                    <a:bodyPr/>
                    <a:lstStyle/>
                    <a:p>
                      <a:r>
                        <a:rPr sz="1200"/>
                        <a:t>Current</a:t>
                      </a:r>
                    </a:p>
                  </a:txBody>
                  <a:tcPr/>
                </a:tc>
                <a:tc>
                  <a:txBody>
                    <a:bodyPr/>
                    <a:lstStyle/>
                    <a:p>
                      <a:r>
                        <a:rPr sz="1200"/>
                        <a:t>Future Expectation</a:t>
                      </a:r>
                    </a:p>
                  </a:txBody>
                  <a:tcPr/>
                </a:tc>
                <a:tc>
                  <a:txBody>
                    <a:bodyPr/>
                    <a:lstStyle/>
                    <a:p>
                      <a:r>
                        <a:rPr sz="1200"/>
                        <a:t>Internal improvement</a:t>
                      </a:r>
                    </a:p>
                  </a:txBody>
                  <a:tcPr/>
                </a:tc>
                <a:tc>
                  <a:txBody>
                    <a:bodyPr/>
                    <a:lstStyle/>
                    <a:p>
                      <a:r>
                        <a:rPr sz="1200"/>
                        <a:t>OOB(out of box)</a:t>
                      </a:r>
                    </a:p>
                  </a:txBody>
                  <a:tcPr/>
                </a:tc>
                <a:tc>
                  <a:txBody>
                    <a:bodyPr/>
                    <a:lstStyle/>
                    <a:p>
                      <a:r>
                        <a:rPr sz="1200"/>
                        <a:t>Future Enhancement</a:t>
                      </a:r>
                    </a:p>
                  </a:txBody>
                  <a:tcPr/>
                </a:tc>
                <a:tc>
                  <a:txBody>
                    <a:bodyPr/>
                    <a:lstStyle/>
                    <a:p/>
                  </a:txBody>
                  <a:tcPr/>
                </a:tc>
              </a:tr>
              <a:tr h="457200">
                <a:tc>
                  <a:txBody>
                    <a:bodyPr/>
                    <a:lstStyle/>
                    <a:p>
                      <a:r>
                        <a:rPr sz="1200"/>
                        <a:t>27</a:t>
                      </a:r>
                    </a:p>
                  </a:txBody>
                  <a:tcPr/>
                </a:tc>
                <a:tc>
                  <a:txBody>
                    <a:bodyPr/>
                    <a:lstStyle/>
                    <a:p>
                      <a:r>
                        <a:rPr sz="1200"/>
                        <a:t>return to PSA</a:t>
                      </a:r>
                    </a:p>
                  </a:txBody>
                  <a:tcPr/>
                </a:tc>
                <a:tc>
                  <a:txBody>
                    <a:bodyPr/>
                    <a:lstStyle/>
                    <a:p/>
                  </a:txBody>
                  <a:tcPr/>
                </a:tc>
                <a:tc>
                  <a:txBody>
                    <a:bodyPr/>
                    <a:lstStyle/>
                    <a:p/>
                  </a:txBody>
                  <a:tcPr/>
                </a:tc>
                <a:tc>
                  <a:txBody>
                    <a:bodyPr/>
                    <a:lstStyle/>
                    <a:p>
                      <a:r>
                        <a:rPr sz="1200"/>
                        <a:t>小车结束移动后，自动告知MES， MES自动完成Complete </a:t>
                      </a:r>
                    </a:p>
                    <a:p>
                      <a:r>
                        <a:rPr sz="1200"/>
                        <a:t>Interface (AGV to MES)</a:t>
                      </a:r>
                    </a:p>
                  </a:txBody>
                  <a:tcPr/>
                </a:tc>
                <a:tc>
                  <a:txBody>
                    <a:bodyPr/>
                    <a:lstStyle/>
                    <a:p>
                      <a:r>
                        <a:rPr sz="1200"/>
                        <a:t>Complete Movement</a:t>
                      </a:r>
                    </a:p>
                  </a:txBody>
                  <a:tcPr/>
                </a:tc>
                <a:tc>
                  <a:txBody>
                    <a:bodyPr/>
                    <a:lstStyle/>
                    <a:p/>
                  </a:txBody>
                  <a:tcPr/>
                </a:tc>
                <a:tc>
                  <a:txBody>
                    <a:bodyPr/>
                    <a:lstStyle/>
                    <a:p/>
                  </a:txBody>
                  <a:tcPr/>
                </a:tc>
              </a:tr>
            </a:tbl>
          </a:graphicData>
        </a:graphic>
      </p:graphicFrame>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 Placeholder 2"/>
          <p:cNvSpPr>
            <a:spLocks noGrp="1"/>
          </p:cNvSpPr>
          <p:nvPr>
            <p:ph type="body" idx="10" sz="quarter"/>
          </p:nvPr>
        </p:nvSpPr>
        <p:spPr/>
        <p:txBody>
          <a:bodyPr/>
          <a:lstStyle/>
          <a:p/>
        </p:txBody>
      </p:sp>
      <p:graphicFrame>
        <p:nvGraphicFramePr>
          <p:cNvPr id="4" name="Table 3"/>
          <p:cNvGraphicFramePr>
            <a:graphicFrameLocks noGrp="1"/>
          </p:cNvGraphicFramePr>
          <p:nvPr/>
        </p:nvGraphicFramePr>
        <p:xfrm>
          <a:off x="0" y="0"/>
          <a:ext cx="14767560" cy="914400"/>
        </p:xfrm>
        <a:graphic>
          <a:graphicData uri="http://schemas.openxmlformats.org/drawingml/2006/table">
            <a:tbl>
              <a:tblPr firstRow="1" bandRow="1">
                <a:tableStyleId>{5C22544A-7EE6-4342-B048-85BDC9FD1C3A}</a:tableStyleId>
              </a:tblPr>
              <a:tblGrid>
                <a:gridCol w="365760"/>
                <a:gridCol w="2057400"/>
                <a:gridCol w="2057400"/>
                <a:gridCol w="2057400"/>
                <a:gridCol w="2057400"/>
                <a:gridCol w="2057400"/>
                <a:gridCol w="2057400"/>
                <a:gridCol w="2057400"/>
              </a:tblGrid>
              <a:tr h="457200">
                <a:tc>
                  <a:txBody>
                    <a:bodyPr/>
                    <a:lstStyle/>
                    <a:p>
                      <a:r>
                        <a:rPr sz="1200"/>
                        <a:t>No</a:t>
                      </a:r>
                    </a:p>
                  </a:txBody>
                  <a:tcPr/>
                </a:tc>
                <a:tc>
                  <a:txBody>
                    <a:bodyPr/>
                    <a:lstStyle/>
                    <a:p>
                      <a:r>
                        <a:rPr sz="1200"/>
                        <a:t>Current(Simplify)</a:t>
                      </a:r>
                    </a:p>
                  </a:txBody>
                  <a:tcPr/>
                </a:tc>
                <a:tc>
                  <a:txBody>
                    <a:bodyPr/>
                    <a:lstStyle/>
                    <a:p>
                      <a:r>
                        <a:rPr sz="1200"/>
                        <a:t>Current</a:t>
                      </a:r>
                    </a:p>
                  </a:txBody>
                  <a:tcPr/>
                </a:tc>
                <a:tc>
                  <a:txBody>
                    <a:bodyPr/>
                    <a:lstStyle/>
                    <a:p>
                      <a:r>
                        <a:rPr sz="1200"/>
                        <a:t>Future Expectation</a:t>
                      </a:r>
                    </a:p>
                  </a:txBody>
                  <a:tcPr/>
                </a:tc>
                <a:tc>
                  <a:txBody>
                    <a:bodyPr/>
                    <a:lstStyle/>
                    <a:p>
                      <a:r>
                        <a:rPr sz="1200"/>
                        <a:t>Internal improvement</a:t>
                      </a:r>
                    </a:p>
                  </a:txBody>
                  <a:tcPr/>
                </a:tc>
                <a:tc>
                  <a:txBody>
                    <a:bodyPr/>
                    <a:lstStyle/>
                    <a:p>
                      <a:r>
                        <a:rPr sz="1200"/>
                        <a:t>OOB(out of box)</a:t>
                      </a:r>
                    </a:p>
                  </a:txBody>
                  <a:tcPr/>
                </a:tc>
                <a:tc>
                  <a:txBody>
                    <a:bodyPr/>
                    <a:lstStyle/>
                    <a:p>
                      <a:r>
                        <a:rPr sz="1200"/>
                        <a:t>Future Enhancement</a:t>
                      </a:r>
                    </a:p>
                  </a:txBody>
                  <a:tcPr/>
                </a:tc>
                <a:tc>
                  <a:txBody>
                    <a:bodyPr/>
                    <a:lstStyle/>
                    <a:p/>
                  </a:txBody>
                  <a:tcPr/>
                </a:tc>
              </a:tr>
              <a:tr h="457200">
                <a:tc>
                  <a:txBody>
                    <a:bodyPr/>
                    <a:lstStyle/>
                    <a:p>
                      <a:r>
                        <a:rPr sz="1200"/>
                        <a:t>28</a:t>
                      </a:r>
                    </a:p>
                  </a:txBody>
                  <a:tcPr/>
                </a:tc>
                <a:tc>
                  <a:txBody>
                    <a:bodyPr/>
                    <a:lstStyle/>
                    <a:p>
                      <a:r>
                        <a:rPr sz="1200"/>
                        <a:t>PSA confirm the returned material</a:t>
                      </a:r>
                    </a:p>
                  </a:txBody>
                  <a:tcPr/>
                </a:tc>
                <a:tc>
                  <a:txBody>
                    <a:bodyPr/>
                    <a:lstStyle/>
                    <a:p>
                      <a:r>
                        <a:rPr sz="1200"/>
                        <a:t>PSA查看物料，确认实物数量和标签数量，签字</a:t>
                      </a:r>
                    </a:p>
                    <a:p>
                      <a:r>
                        <a:rPr sz="1200"/>
                        <a:t>PSA checks the materials, confirms the physical quantity and label quantity, and signs off</a:t>
                      </a:r>
                    </a:p>
                  </a:txBody>
                  <a:tcPr/>
                </a:tc>
                <a:tc>
                  <a:txBody>
                    <a:bodyPr/>
                    <a:lstStyle/>
                    <a:p/>
                  </a:txBody>
                  <a:tcPr/>
                </a:tc>
                <a:tc>
                  <a:txBody>
                    <a:bodyPr/>
                    <a:lstStyle/>
                    <a:p>
                      <a:r>
                        <a:rPr sz="1200"/>
                        <a:t>MES中由于在 Create TO时已经选择的storage，这里不需要再次选择</a:t>
                      </a:r>
                    </a:p>
                  </a:txBody>
                  <a:tcPr/>
                </a:tc>
                <a:tc>
                  <a:txBody>
                    <a:bodyPr/>
                    <a:lstStyle/>
                    <a:p>
                      <a:r>
                        <a:rPr sz="1200"/>
                        <a:t>Confirm</a:t>
                      </a:r>
                    </a:p>
                  </a:txBody>
                  <a:tcPr/>
                </a:tc>
                <a:tc>
                  <a:txBody>
                    <a:bodyPr/>
                    <a:lstStyle/>
                    <a:p/>
                  </a:txBody>
                  <a:tcPr/>
                </a:tc>
                <a:tc>
                  <a:txBody>
                    <a:bodyPr/>
                    <a:lstStyle/>
                    <a:p/>
                  </a:txBody>
                  <a:tcPr/>
                </a:tc>
              </a:tr>
            </a:tbl>
          </a:graphicData>
        </a:graphic>
      </p:graphicFrame>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 Placeholder 2"/>
          <p:cNvSpPr>
            <a:spLocks noGrp="1"/>
          </p:cNvSpPr>
          <p:nvPr>
            <p:ph type="body" idx="10" sz="quarter"/>
          </p:nvPr>
        </p:nvSpPr>
        <p:spPr/>
        <p:txBody>
          <a:bodyPr/>
          <a:lstStyle/>
          <a:p/>
        </p:txBody>
      </p:sp>
      <p:graphicFrame>
        <p:nvGraphicFramePr>
          <p:cNvPr id="4" name="Table 3"/>
          <p:cNvGraphicFramePr>
            <a:graphicFrameLocks noGrp="1"/>
          </p:cNvGraphicFramePr>
          <p:nvPr/>
        </p:nvGraphicFramePr>
        <p:xfrm>
          <a:off x="0" y="0"/>
          <a:ext cx="14767560" cy="914400"/>
        </p:xfrm>
        <a:graphic>
          <a:graphicData uri="http://schemas.openxmlformats.org/drawingml/2006/table">
            <a:tbl>
              <a:tblPr firstRow="1" bandRow="1">
                <a:tableStyleId>{5C22544A-7EE6-4342-B048-85BDC9FD1C3A}</a:tableStyleId>
              </a:tblPr>
              <a:tblGrid>
                <a:gridCol w="365760"/>
                <a:gridCol w="2057400"/>
                <a:gridCol w="2057400"/>
                <a:gridCol w="2057400"/>
                <a:gridCol w="2057400"/>
                <a:gridCol w="2057400"/>
                <a:gridCol w="2057400"/>
                <a:gridCol w="2057400"/>
              </a:tblGrid>
              <a:tr h="457200">
                <a:tc>
                  <a:txBody>
                    <a:bodyPr/>
                    <a:lstStyle/>
                    <a:p>
                      <a:r>
                        <a:rPr sz="1200"/>
                        <a:t>No</a:t>
                      </a:r>
                    </a:p>
                  </a:txBody>
                  <a:tcPr/>
                </a:tc>
                <a:tc>
                  <a:txBody>
                    <a:bodyPr/>
                    <a:lstStyle/>
                    <a:p>
                      <a:r>
                        <a:rPr sz="1200"/>
                        <a:t>Current(Simplify)</a:t>
                      </a:r>
                    </a:p>
                  </a:txBody>
                  <a:tcPr/>
                </a:tc>
                <a:tc>
                  <a:txBody>
                    <a:bodyPr/>
                    <a:lstStyle/>
                    <a:p>
                      <a:r>
                        <a:rPr sz="1200"/>
                        <a:t>Current</a:t>
                      </a:r>
                    </a:p>
                  </a:txBody>
                  <a:tcPr/>
                </a:tc>
                <a:tc>
                  <a:txBody>
                    <a:bodyPr/>
                    <a:lstStyle/>
                    <a:p>
                      <a:r>
                        <a:rPr sz="1200"/>
                        <a:t>Future Expectation</a:t>
                      </a:r>
                    </a:p>
                  </a:txBody>
                  <a:tcPr/>
                </a:tc>
                <a:tc>
                  <a:txBody>
                    <a:bodyPr/>
                    <a:lstStyle/>
                    <a:p>
                      <a:r>
                        <a:rPr sz="1200"/>
                        <a:t>Internal improvement</a:t>
                      </a:r>
                    </a:p>
                  </a:txBody>
                  <a:tcPr/>
                </a:tc>
                <a:tc>
                  <a:txBody>
                    <a:bodyPr/>
                    <a:lstStyle/>
                    <a:p>
                      <a:r>
                        <a:rPr sz="1200"/>
                        <a:t>OOB(out of box)</a:t>
                      </a:r>
                    </a:p>
                  </a:txBody>
                  <a:tcPr/>
                </a:tc>
                <a:tc>
                  <a:txBody>
                    <a:bodyPr/>
                    <a:lstStyle/>
                    <a:p>
                      <a:r>
                        <a:rPr sz="1200"/>
                        <a:t>Future Enhancement</a:t>
                      </a:r>
                    </a:p>
                  </a:txBody>
                  <a:tcPr/>
                </a:tc>
                <a:tc>
                  <a:txBody>
                    <a:bodyPr/>
                    <a:lstStyle/>
                    <a:p/>
                  </a:txBody>
                  <a:tcPr/>
                </a:tc>
              </a:tr>
              <a:tr h="457200">
                <a:tc>
                  <a:txBody>
                    <a:bodyPr/>
                    <a:lstStyle/>
                    <a:p>
                      <a:r>
                        <a:rPr sz="1200"/>
                        <a:t>29</a:t>
                      </a:r>
                    </a:p>
                  </a:txBody>
                  <a:tcPr/>
                </a:tc>
                <a:tc>
                  <a:txBody>
                    <a:bodyPr/>
                    <a:lstStyle/>
                    <a:p>
                      <a:r>
                        <a:rPr sz="1200"/>
                        <a:t>return to WH</a:t>
                      </a:r>
                    </a:p>
                  </a:txBody>
                  <a:tcPr/>
                </a:tc>
                <a:tc>
                  <a:txBody>
                    <a:bodyPr/>
                    <a:lstStyle/>
                    <a:p>
                      <a:r>
                        <a:rPr sz="1200"/>
                        <a:t>PSA物料退仓(包括7天未消耗物料)</a:t>
                      </a:r>
                    </a:p>
                    <a:p>
                      <a:r>
                        <a:rPr sz="1200"/>
                        <a:t>PSA returns the materials to the warehouse (including materials not consumed within 7 days)</a:t>
                      </a:r>
                    </a:p>
                  </a:txBody>
                  <a:tcPr/>
                </a:tc>
                <a:tc>
                  <a:txBody>
                    <a:bodyPr/>
                    <a:lstStyle/>
                    <a:p/>
                  </a:txBody>
                  <a:tcPr/>
                </a:tc>
                <a:tc>
                  <a:txBody>
                    <a:bodyPr/>
                    <a:lstStyle/>
                    <a:p>
                      <a:r>
                        <a:rPr sz="1200"/>
                        <a:t>MES to SAP interface</a:t>
                      </a:r>
                    </a:p>
                  </a:txBody>
                  <a:tcPr/>
                </a:tc>
                <a:tc>
                  <a:txBody>
                    <a:bodyPr/>
                    <a:lstStyle/>
                    <a:p>
                      <a:r>
                        <a:rPr sz="1200"/>
                        <a:t>PSA退仓</a:t>
                      </a:r>
                    </a:p>
                  </a:txBody>
                  <a:tcPr/>
                </a:tc>
                <a:tc>
                  <a:txBody>
                    <a:bodyPr/>
                    <a:lstStyle/>
                    <a:p/>
                  </a:txBody>
                  <a:tcPr/>
                </a:tc>
                <a:tc>
                  <a:txBody>
                    <a:bodyPr/>
                    <a:lstStyle/>
                    <a:p/>
                  </a:txBody>
                  <a:tcPr/>
                </a:tc>
              </a:tr>
            </a:tbl>
          </a:graphicData>
        </a:graphic>
      </p:graphicFrame>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 Placeholder 2"/>
          <p:cNvSpPr>
            <a:spLocks noGrp="1"/>
          </p:cNvSpPr>
          <p:nvPr>
            <p:ph type="body" idx="10" sz="quarter"/>
          </p:nvPr>
        </p:nvSpPr>
        <p:spPr/>
        <p:txBody>
          <a:bodyPr/>
          <a:lstStyle/>
          <a:p/>
        </p:txBody>
      </p:sp>
      <p:graphicFrame>
        <p:nvGraphicFramePr>
          <p:cNvPr id="4" name="Table 3"/>
          <p:cNvGraphicFramePr>
            <a:graphicFrameLocks noGrp="1"/>
          </p:cNvGraphicFramePr>
          <p:nvPr/>
        </p:nvGraphicFramePr>
        <p:xfrm>
          <a:off x="0" y="0"/>
          <a:ext cx="14767560" cy="914400"/>
        </p:xfrm>
        <a:graphic>
          <a:graphicData uri="http://schemas.openxmlformats.org/drawingml/2006/table">
            <a:tbl>
              <a:tblPr firstRow="1" bandRow="1">
                <a:tableStyleId>{5C22544A-7EE6-4342-B048-85BDC9FD1C3A}</a:tableStyleId>
              </a:tblPr>
              <a:tblGrid>
                <a:gridCol w="365760"/>
                <a:gridCol w="2057400"/>
                <a:gridCol w="2057400"/>
                <a:gridCol w="2057400"/>
                <a:gridCol w="2057400"/>
                <a:gridCol w="2057400"/>
                <a:gridCol w="2057400"/>
                <a:gridCol w="2057400"/>
              </a:tblGrid>
              <a:tr h="457200">
                <a:tc>
                  <a:txBody>
                    <a:bodyPr/>
                    <a:lstStyle/>
                    <a:p>
                      <a:r>
                        <a:rPr sz="1200"/>
                        <a:t>No</a:t>
                      </a:r>
                    </a:p>
                  </a:txBody>
                  <a:tcPr/>
                </a:tc>
                <a:tc>
                  <a:txBody>
                    <a:bodyPr/>
                    <a:lstStyle/>
                    <a:p>
                      <a:r>
                        <a:rPr sz="1200"/>
                        <a:t>Current(Simplify)</a:t>
                      </a:r>
                    </a:p>
                  </a:txBody>
                  <a:tcPr/>
                </a:tc>
                <a:tc>
                  <a:txBody>
                    <a:bodyPr/>
                    <a:lstStyle/>
                    <a:p>
                      <a:r>
                        <a:rPr sz="1200"/>
                        <a:t>Current</a:t>
                      </a:r>
                    </a:p>
                  </a:txBody>
                  <a:tcPr/>
                </a:tc>
                <a:tc>
                  <a:txBody>
                    <a:bodyPr/>
                    <a:lstStyle/>
                    <a:p>
                      <a:r>
                        <a:rPr sz="1200"/>
                        <a:t>Future Expectation</a:t>
                      </a:r>
                    </a:p>
                  </a:txBody>
                  <a:tcPr/>
                </a:tc>
                <a:tc>
                  <a:txBody>
                    <a:bodyPr/>
                    <a:lstStyle/>
                    <a:p>
                      <a:r>
                        <a:rPr sz="1200"/>
                        <a:t>Internal improvement</a:t>
                      </a:r>
                    </a:p>
                  </a:txBody>
                  <a:tcPr/>
                </a:tc>
                <a:tc>
                  <a:txBody>
                    <a:bodyPr/>
                    <a:lstStyle/>
                    <a:p>
                      <a:r>
                        <a:rPr sz="1200"/>
                        <a:t>OOB(out of box)</a:t>
                      </a:r>
                    </a:p>
                  </a:txBody>
                  <a:tcPr/>
                </a:tc>
                <a:tc>
                  <a:txBody>
                    <a:bodyPr/>
                    <a:lstStyle/>
                    <a:p>
                      <a:r>
                        <a:rPr sz="1200"/>
                        <a:t>Future Enhancement</a:t>
                      </a:r>
                    </a:p>
                  </a:txBody>
                  <a:tcPr/>
                </a:tc>
                <a:tc>
                  <a:txBody>
                    <a:bodyPr/>
                    <a:lstStyle/>
                    <a:p/>
                  </a:txBody>
                  <a:tcPr/>
                </a:tc>
              </a:tr>
              <a:tr h="457200">
                <a:tc>
                  <a:txBody>
                    <a:bodyPr/>
                    <a:lstStyle/>
                    <a:p>
                      <a:r>
                        <a:rPr sz="1200"/>
                        <a:t>30</a:t>
                      </a:r>
                    </a:p>
                  </a:txBody>
                  <a:tcPr/>
                </a:tc>
                <a:tc>
                  <a:txBody>
                    <a:bodyPr/>
                    <a:lstStyle/>
                    <a:p>
                      <a:r>
                        <a:rPr sz="1200"/>
                        <a:t>return to WH</a:t>
                      </a:r>
                    </a:p>
                  </a:txBody>
                  <a:tcPr/>
                </a:tc>
                <a:tc>
                  <a:txBody>
                    <a:bodyPr/>
                    <a:lstStyle/>
                    <a:p>
                      <a:r>
                        <a:rPr sz="1200"/>
                        <a:t>盘点</a:t>
                      </a:r>
                    </a:p>
                    <a:p>
                      <a:r>
                        <a:rPr sz="1200"/>
                        <a:t>Material Inventory</a:t>
                      </a:r>
                    </a:p>
                  </a:txBody>
                  <a:tcPr/>
                </a:tc>
                <a:tc>
                  <a:txBody>
                    <a:bodyPr/>
                    <a:lstStyle/>
                    <a:p/>
                  </a:txBody>
                  <a:tcPr/>
                </a:tc>
                <a:tc>
                  <a:txBody>
                    <a:bodyPr/>
                    <a:lstStyle/>
                    <a:p/>
                  </a:txBody>
                  <a:tcPr/>
                </a:tc>
                <a:tc>
                  <a:txBody>
                    <a:bodyPr/>
                    <a:lstStyle/>
                    <a:p/>
                  </a:txBody>
                  <a:tcPr/>
                </a:tc>
                <a:tc>
                  <a:txBody>
                    <a:bodyPr/>
                    <a:lstStyle/>
                    <a:p/>
                  </a:txBody>
                  <a:tcPr/>
                </a:tc>
                <a:tc>
                  <a:txBody>
                    <a:bodyPr/>
                    <a:lstStyle/>
                    <a:p/>
                  </a:txBody>
                  <a:tcPr/>
                </a:tc>
              </a:tr>
            </a:tbl>
          </a:graphicData>
        </a:graphic>
      </p:graphicFrame>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 Placeholder 2"/>
          <p:cNvSpPr>
            <a:spLocks noGrp="1"/>
          </p:cNvSpPr>
          <p:nvPr>
            <p:ph type="body" idx="10" sz="quarter"/>
          </p:nvPr>
        </p:nvSpPr>
        <p:spPr/>
        <p:txBody>
          <a:bodyPr/>
          <a:lstStyle/>
          <a:p/>
        </p:txBody>
      </p:sp>
      <p:graphicFrame>
        <p:nvGraphicFramePr>
          <p:cNvPr id="4" name="Table 3"/>
          <p:cNvGraphicFramePr>
            <a:graphicFrameLocks noGrp="1"/>
          </p:cNvGraphicFramePr>
          <p:nvPr/>
        </p:nvGraphicFramePr>
        <p:xfrm>
          <a:off x="0" y="0"/>
          <a:ext cx="14767560" cy="914400"/>
        </p:xfrm>
        <a:graphic>
          <a:graphicData uri="http://schemas.openxmlformats.org/drawingml/2006/table">
            <a:tbl>
              <a:tblPr firstRow="1" bandRow="1">
                <a:tableStyleId>{5C22544A-7EE6-4342-B048-85BDC9FD1C3A}</a:tableStyleId>
              </a:tblPr>
              <a:tblGrid>
                <a:gridCol w="365760"/>
                <a:gridCol w="2057400"/>
                <a:gridCol w="2057400"/>
                <a:gridCol w="2057400"/>
                <a:gridCol w="2057400"/>
                <a:gridCol w="2057400"/>
                <a:gridCol w="2057400"/>
                <a:gridCol w="2057400"/>
              </a:tblGrid>
              <a:tr h="457200">
                <a:tc>
                  <a:txBody>
                    <a:bodyPr/>
                    <a:lstStyle/>
                    <a:p>
                      <a:r>
                        <a:rPr sz="1200"/>
                        <a:t>No</a:t>
                      </a:r>
                    </a:p>
                  </a:txBody>
                  <a:tcPr/>
                </a:tc>
                <a:tc>
                  <a:txBody>
                    <a:bodyPr/>
                    <a:lstStyle/>
                    <a:p>
                      <a:r>
                        <a:rPr sz="1200"/>
                        <a:t>Current(Simplify)</a:t>
                      </a:r>
                    </a:p>
                  </a:txBody>
                  <a:tcPr/>
                </a:tc>
                <a:tc>
                  <a:txBody>
                    <a:bodyPr/>
                    <a:lstStyle/>
                    <a:p>
                      <a:r>
                        <a:rPr sz="1200"/>
                        <a:t>Current</a:t>
                      </a:r>
                    </a:p>
                  </a:txBody>
                  <a:tcPr/>
                </a:tc>
                <a:tc>
                  <a:txBody>
                    <a:bodyPr/>
                    <a:lstStyle/>
                    <a:p>
                      <a:r>
                        <a:rPr sz="1200"/>
                        <a:t>Future Expectation</a:t>
                      </a:r>
                    </a:p>
                  </a:txBody>
                  <a:tcPr/>
                </a:tc>
                <a:tc>
                  <a:txBody>
                    <a:bodyPr/>
                    <a:lstStyle/>
                    <a:p>
                      <a:r>
                        <a:rPr sz="1200"/>
                        <a:t>Internal improvement</a:t>
                      </a:r>
                    </a:p>
                  </a:txBody>
                  <a:tcPr/>
                </a:tc>
                <a:tc>
                  <a:txBody>
                    <a:bodyPr/>
                    <a:lstStyle/>
                    <a:p>
                      <a:r>
                        <a:rPr sz="1200"/>
                        <a:t>OOB(out of box)</a:t>
                      </a:r>
                    </a:p>
                  </a:txBody>
                  <a:tcPr/>
                </a:tc>
                <a:tc>
                  <a:txBody>
                    <a:bodyPr/>
                    <a:lstStyle/>
                    <a:p>
                      <a:r>
                        <a:rPr sz="1200"/>
                        <a:t>Future Enhancement</a:t>
                      </a:r>
                    </a:p>
                  </a:txBody>
                  <a:tcPr/>
                </a:tc>
                <a:tc>
                  <a:txBody>
                    <a:bodyPr/>
                    <a:lstStyle/>
                    <a:p/>
                  </a:txBody>
                  <a:tcPr/>
                </a:tc>
              </a:tr>
              <a:tr h="457200">
                <a:tc>
                  <a:txBody>
                    <a:bodyPr/>
                    <a:lstStyle/>
                    <a:p>
                      <a:r>
                        <a:rPr sz="1200"/>
                        <a:t>31</a:t>
                      </a:r>
                    </a:p>
                  </a:txBody>
                  <a:tcPr/>
                </a:tc>
                <a:tc>
                  <a:txBody>
                    <a:bodyPr/>
                    <a:lstStyle/>
                    <a:p>
                      <a:r>
                        <a:rPr sz="1200"/>
                        <a:t>return to WH</a:t>
                      </a:r>
                    </a:p>
                  </a:txBody>
                  <a:tcPr/>
                </a:tc>
                <a:tc>
                  <a:txBody>
                    <a:bodyPr/>
                    <a:lstStyle/>
                    <a:p>
                      <a:r>
                        <a:rPr sz="1200"/>
                        <a:t>胶水、化学品发放管理</a:t>
                      </a:r>
                    </a:p>
                    <a:p>
                      <a:r>
                        <a:rPr sz="1200"/>
                        <a:t>management of glue and chemicals issuance</a:t>
                      </a:r>
                    </a:p>
                  </a:txBody>
                  <a:tcPr/>
                </a:tc>
                <a:tc>
                  <a:txBody>
                    <a:bodyPr/>
                    <a:lstStyle/>
                    <a:p/>
                  </a:txBody>
                  <a:tcPr/>
                </a:tc>
                <a:tc>
                  <a:txBody>
                    <a:bodyPr/>
                    <a:lstStyle/>
                    <a:p/>
                  </a:txBody>
                  <a:tcPr/>
                </a:tc>
                <a:tc>
                  <a:txBody>
                    <a:bodyPr/>
                    <a:lstStyle/>
                    <a:p/>
                  </a:txBody>
                  <a:tcPr/>
                </a:tc>
                <a:tc>
                  <a:txBody>
                    <a:bodyPr/>
                    <a:lstStyle/>
                    <a:p/>
                  </a:txBody>
                  <a:tcPr/>
                </a:tc>
                <a:tc>
                  <a:txBody>
                    <a:bodyPr/>
                    <a:lstStyle/>
                    <a:p/>
                  </a:txBody>
                  <a:tcPr/>
                </a:tc>
              </a:tr>
            </a:tbl>
          </a:graphicData>
        </a:graphic>
      </p:graphicFrame>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 Placeholder 2"/>
          <p:cNvSpPr>
            <a:spLocks noGrp="1"/>
          </p:cNvSpPr>
          <p:nvPr>
            <p:ph type="body" idx="10" sz="quarter"/>
          </p:nvPr>
        </p:nvSpPr>
        <p:spPr/>
        <p:txBody>
          <a:bodyPr/>
          <a:lstStyle/>
          <a:p/>
        </p:txBody>
      </p:sp>
      <p:graphicFrame>
        <p:nvGraphicFramePr>
          <p:cNvPr id="4" name="Table 3"/>
          <p:cNvGraphicFramePr>
            <a:graphicFrameLocks noGrp="1"/>
          </p:cNvGraphicFramePr>
          <p:nvPr/>
        </p:nvGraphicFramePr>
        <p:xfrm>
          <a:off x="0" y="0"/>
          <a:ext cx="14767560" cy="914400"/>
        </p:xfrm>
        <a:graphic>
          <a:graphicData uri="http://schemas.openxmlformats.org/drawingml/2006/table">
            <a:tbl>
              <a:tblPr firstRow="1" bandRow="1">
                <a:tableStyleId>{5C22544A-7EE6-4342-B048-85BDC9FD1C3A}</a:tableStyleId>
              </a:tblPr>
              <a:tblGrid>
                <a:gridCol w="365760"/>
                <a:gridCol w="2057400"/>
                <a:gridCol w="2057400"/>
                <a:gridCol w="2057400"/>
                <a:gridCol w="2057400"/>
                <a:gridCol w="2057400"/>
                <a:gridCol w="2057400"/>
                <a:gridCol w="2057400"/>
              </a:tblGrid>
              <a:tr h="457200">
                <a:tc>
                  <a:txBody>
                    <a:bodyPr/>
                    <a:lstStyle/>
                    <a:p>
                      <a:r>
                        <a:rPr sz="1200"/>
                        <a:t>No</a:t>
                      </a:r>
                    </a:p>
                  </a:txBody>
                  <a:tcPr/>
                </a:tc>
                <a:tc>
                  <a:txBody>
                    <a:bodyPr/>
                    <a:lstStyle/>
                    <a:p>
                      <a:r>
                        <a:rPr sz="1200"/>
                        <a:t>Current(Simplify)</a:t>
                      </a:r>
                    </a:p>
                  </a:txBody>
                  <a:tcPr/>
                </a:tc>
                <a:tc>
                  <a:txBody>
                    <a:bodyPr/>
                    <a:lstStyle/>
                    <a:p>
                      <a:r>
                        <a:rPr sz="1200"/>
                        <a:t>Current</a:t>
                      </a:r>
                    </a:p>
                  </a:txBody>
                  <a:tcPr/>
                </a:tc>
                <a:tc>
                  <a:txBody>
                    <a:bodyPr/>
                    <a:lstStyle/>
                    <a:p>
                      <a:r>
                        <a:rPr sz="1200"/>
                        <a:t>Future Expectation</a:t>
                      </a:r>
                    </a:p>
                  </a:txBody>
                  <a:tcPr/>
                </a:tc>
                <a:tc>
                  <a:txBody>
                    <a:bodyPr/>
                    <a:lstStyle/>
                    <a:p>
                      <a:r>
                        <a:rPr sz="1200"/>
                        <a:t>Internal improvement</a:t>
                      </a:r>
                    </a:p>
                  </a:txBody>
                  <a:tcPr/>
                </a:tc>
                <a:tc>
                  <a:txBody>
                    <a:bodyPr/>
                    <a:lstStyle/>
                    <a:p>
                      <a:r>
                        <a:rPr sz="1200"/>
                        <a:t>OOB(out of box)</a:t>
                      </a:r>
                    </a:p>
                  </a:txBody>
                  <a:tcPr/>
                </a:tc>
                <a:tc>
                  <a:txBody>
                    <a:bodyPr/>
                    <a:lstStyle/>
                    <a:p>
                      <a:r>
                        <a:rPr sz="1200"/>
                        <a:t>Future Enhancement</a:t>
                      </a:r>
                    </a:p>
                  </a:txBody>
                  <a:tcPr/>
                </a:tc>
                <a:tc>
                  <a:txBody>
                    <a:bodyPr/>
                    <a:lstStyle/>
                    <a:p/>
                  </a:txBody>
                  <a:tcPr/>
                </a:tc>
              </a:tr>
              <a:tr h="457200">
                <a:tc>
                  <a:txBody>
                    <a:bodyPr/>
                    <a:lstStyle/>
                    <a:p>
                      <a:r>
                        <a:rPr sz="1200"/>
                        <a:t>1</a:t>
                      </a:r>
                    </a:p>
                  </a:txBody>
                  <a:tcPr/>
                </a:tc>
                <a:tc>
                  <a:txBody>
                    <a:bodyPr/>
                    <a:lstStyle/>
                    <a:p>
                      <a:r>
                        <a:rPr sz="1200"/>
                        <a:t>Excel Material inventory </a:t>
                      </a:r>
                    </a:p>
                  </a:txBody>
                  <a:tcPr/>
                </a:tc>
                <a:tc>
                  <a:txBody>
                    <a:bodyPr/>
                    <a:lstStyle/>
                    <a:p>
                      <a:r>
                        <a:rPr sz="1200"/>
                        <a:t>目前通过excel去做库存管理</a:t>
                      </a:r>
                    </a:p>
                    <a:p>
                      <a:r>
                        <a:rPr sz="1200"/>
                        <a:t>Material inventory is managed using Excel</a:t>
                      </a:r>
                    </a:p>
                  </a:txBody>
                  <a:tcPr/>
                </a:tc>
                <a:tc>
                  <a:txBody>
                    <a:bodyPr/>
                    <a:lstStyle/>
                    <a:p>
                      <a:r>
                        <a:rPr sz="1200"/>
                        <a:t>通过MES管理</a:t>
                      </a:r>
                    </a:p>
                    <a:p>
                      <a:r>
                        <a:rPr sz="1200"/>
                        <a:t>managed by MES</a:t>
                      </a:r>
                    </a:p>
                  </a:txBody>
                  <a:tcPr/>
                </a:tc>
                <a:tc>
                  <a:txBody>
                    <a:bodyPr/>
                    <a:lstStyle/>
                    <a:p/>
                  </a:txBody>
                  <a:tcPr/>
                </a:tc>
                <a:tc>
                  <a:txBody>
                    <a:bodyPr/>
                    <a:lstStyle/>
                    <a:p>
                      <a:r>
                        <a:rPr sz="1200"/>
                        <a:t>Material Inventory</a:t>
                      </a:r>
                    </a:p>
                  </a:txBody>
                  <a:tcPr/>
                </a:tc>
                <a:tc>
                  <a:txBody>
                    <a:bodyPr/>
                    <a:lstStyle/>
                    <a:p>
                      <a:r>
                        <a:rPr sz="1200"/>
                        <a:t>1.Adding an interface at Creating Material （SAP to MES）</a:t>
                      </a:r>
                    </a:p>
                    <a:p>
                      <a:r>
                        <a:rPr sz="1200"/>
                        <a:t>2.Need show more info in the Inventory Page</a:t>
                      </a:r>
                    </a:p>
                    <a:p>
                      <a:r>
                        <a:rPr sz="1200"/>
                        <a:t>为了物料追溯需要在库存管理界面显示更多信息</a:t>
                      </a:r>
                    </a:p>
                    <a:p/>
                  </a:txBody>
                  <a:tcPr/>
                </a:tc>
                <a:tc>
                  <a:txBody>
                    <a:bodyPr/>
                    <a:lstStyle/>
                    <a:p>
                      <a:r>
                        <a:rPr sz="1200"/>
                        <a:t>MES自动检查库存所有物料是否超过7天，若超过，则自动提示需要退仓，自动打印相关退料标签，并做相应扣减冲账</a:t>
                      </a:r>
                    </a:p>
                    <a:p>
                      <a:r>
                        <a:rPr sz="1200"/>
                        <a:t>MES automatically checks if all inventory materials have exceeded 7 days. If they have, it automatically prompts for return to the warehouse, automatically prints the relevant return labels, and makes the corresponding deductions and adjustments</a:t>
                      </a:r>
                    </a:p>
                  </a:txBody>
                  <a:tcPr/>
                </a:tc>
              </a:tr>
            </a:tbl>
          </a:graphicData>
        </a:graphic>
      </p:graphicFrame>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 Placeholder 2"/>
          <p:cNvSpPr>
            <a:spLocks noGrp="1"/>
          </p:cNvSpPr>
          <p:nvPr>
            <p:ph type="body" idx="10" sz="quarter"/>
          </p:nvPr>
        </p:nvSpPr>
        <p:spPr/>
        <p:txBody>
          <a:bodyPr/>
          <a:lstStyle/>
          <a:p/>
        </p:txBody>
      </p:sp>
      <p:graphicFrame>
        <p:nvGraphicFramePr>
          <p:cNvPr id="4" name="Table 3"/>
          <p:cNvGraphicFramePr>
            <a:graphicFrameLocks noGrp="1"/>
          </p:cNvGraphicFramePr>
          <p:nvPr/>
        </p:nvGraphicFramePr>
        <p:xfrm>
          <a:off x="0" y="0"/>
          <a:ext cx="14767560" cy="914400"/>
        </p:xfrm>
        <a:graphic>
          <a:graphicData uri="http://schemas.openxmlformats.org/drawingml/2006/table">
            <a:tbl>
              <a:tblPr firstRow="1" bandRow="1">
                <a:tableStyleId>{5C22544A-7EE6-4342-B048-85BDC9FD1C3A}</a:tableStyleId>
              </a:tblPr>
              <a:tblGrid>
                <a:gridCol w="365760"/>
                <a:gridCol w="2057400"/>
                <a:gridCol w="2057400"/>
                <a:gridCol w="2057400"/>
                <a:gridCol w="2057400"/>
                <a:gridCol w="2057400"/>
                <a:gridCol w="2057400"/>
                <a:gridCol w="2057400"/>
              </a:tblGrid>
              <a:tr h="457200">
                <a:tc>
                  <a:txBody>
                    <a:bodyPr/>
                    <a:lstStyle/>
                    <a:p>
                      <a:r>
                        <a:rPr sz="1200"/>
                        <a:t>No</a:t>
                      </a:r>
                    </a:p>
                  </a:txBody>
                  <a:tcPr/>
                </a:tc>
                <a:tc>
                  <a:txBody>
                    <a:bodyPr/>
                    <a:lstStyle/>
                    <a:p>
                      <a:r>
                        <a:rPr sz="1200"/>
                        <a:t>Current(Simplify)</a:t>
                      </a:r>
                    </a:p>
                  </a:txBody>
                  <a:tcPr/>
                </a:tc>
                <a:tc>
                  <a:txBody>
                    <a:bodyPr/>
                    <a:lstStyle/>
                    <a:p>
                      <a:r>
                        <a:rPr sz="1200"/>
                        <a:t>Current</a:t>
                      </a:r>
                    </a:p>
                  </a:txBody>
                  <a:tcPr/>
                </a:tc>
                <a:tc>
                  <a:txBody>
                    <a:bodyPr/>
                    <a:lstStyle/>
                    <a:p>
                      <a:r>
                        <a:rPr sz="1200"/>
                        <a:t>Future Expectation</a:t>
                      </a:r>
                    </a:p>
                  </a:txBody>
                  <a:tcPr/>
                </a:tc>
                <a:tc>
                  <a:txBody>
                    <a:bodyPr/>
                    <a:lstStyle/>
                    <a:p>
                      <a:r>
                        <a:rPr sz="1200"/>
                        <a:t>Internal improvement</a:t>
                      </a:r>
                    </a:p>
                  </a:txBody>
                  <a:tcPr/>
                </a:tc>
                <a:tc>
                  <a:txBody>
                    <a:bodyPr/>
                    <a:lstStyle/>
                    <a:p>
                      <a:r>
                        <a:rPr sz="1200"/>
                        <a:t>OOB(out of box)</a:t>
                      </a:r>
                    </a:p>
                  </a:txBody>
                  <a:tcPr/>
                </a:tc>
                <a:tc>
                  <a:txBody>
                    <a:bodyPr/>
                    <a:lstStyle/>
                    <a:p>
                      <a:r>
                        <a:rPr sz="1200"/>
                        <a:t>Future Enhancement</a:t>
                      </a:r>
                    </a:p>
                  </a:txBody>
                  <a:tcPr/>
                </a:tc>
                <a:tc>
                  <a:txBody>
                    <a:bodyPr/>
                    <a:lstStyle/>
                    <a:p/>
                  </a:txBody>
                  <a:tcPr/>
                </a:tc>
              </a:tr>
              <a:tr h="457200">
                <a:tc>
                  <a:txBody>
                    <a:bodyPr/>
                    <a:lstStyle/>
                    <a:p>
                      <a:r>
                        <a:rPr sz="1200"/>
                        <a:t>2</a:t>
                      </a:r>
                    </a:p>
                  </a:txBody>
                  <a:tcPr/>
                </a:tc>
                <a:tc>
                  <a:txBody>
                    <a:bodyPr/>
                    <a:lstStyle/>
                    <a:p>
                      <a:r>
                        <a:rPr sz="1200"/>
                        <a:t>Excel Material inventory </a:t>
                      </a:r>
                    </a:p>
                  </a:txBody>
                  <a:tcPr/>
                </a:tc>
                <a:tc>
                  <a:txBody>
                    <a:bodyPr/>
                    <a:lstStyle/>
                    <a:p>
                      <a:r>
                        <a:rPr sz="1200"/>
                        <a:t>PC投制令</a:t>
                      </a:r>
                    </a:p>
                    <a:p>
                      <a:r>
                        <a:rPr sz="1200"/>
                        <a:t>PC Creates an PO</a:t>
                      </a:r>
                    </a:p>
                  </a:txBody>
                  <a:tcPr/>
                </a:tc>
                <a:tc>
                  <a:txBody>
                    <a:bodyPr/>
                    <a:lstStyle/>
                    <a:p>
                      <a:r>
                        <a:rPr sz="1200"/>
                        <a:t>RPA Control</a:t>
                      </a:r>
                    </a:p>
                    <a:p>
                      <a:r>
                        <a:rPr sz="1200"/>
                        <a:t>SAP to MES interface</a:t>
                      </a:r>
                    </a:p>
                  </a:txBody>
                  <a:tcPr/>
                </a:tc>
                <a:tc>
                  <a:txBody>
                    <a:bodyPr/>
                    <a:lstStyle/>
                    <a:p/>
                  </a:txBody>
                  <a:tcPr/>
                </a:tc>
                <a:tc>
                  <a:txBody>
                    <a:bodyPr/>
                    <a:lstStyle/>
                    <a:p/>
                  </a:txBody>
                  <a:tcPr/>
                </a:tc>
                <a:tc>
                  <a:txBody>
                    <a:bodyPr/>
                    <a:lstStyle/>
                    <a:p/>
                  </a:txBody>
                  <a:tcPr/>
                </a:tc>
                <a:tc>
                  <a:txBody>
                    <a:bodyPr/>
                    <a:lstStyle/>
                    <a:p/>
                  </a:txBody>
                  <a:tcPr/>
                </a:tc>
              </a:tr>
            </a:tbl>
          </a:graphicData>
        </a:graphic>
      </p:graphicFrame>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 Placeholder 2"/>
          <p:cNvSpPr>
            <a:spLocks noGrp="1"/>
          </p:cNvSpPr>
          <p:nvPr>
            <p:ph type="body" idx="10" sz="quarter"/>
          </p:nvPr>
        </p:nvSpPr>
        <p:spPr/>
        <p:txBody>
          <a:bodyPr/>
          <a:lstStyle/>
          <a:p/>
        </p:txBody>
      </p:sp>
      <p:graphicFrame>
        <p:nvGraphicFramePr>
          <p:cNvPr id="4" name="Table 3"/>
          <p:cNvGraphicFramePr>
            <a:graphicFrameLocks noGrp="1"/>
          </p:cNvGraphicFramePr>
          <p:nvPr/>
        </p:nvGraphicFramePr>
        <p:xfrm>
          <a:off x="0" y="0"/>
          <a:ext cx="14767560" cy="914400"/>
        </p:xfrm>
        <a:graphic>
          <a:graphicData uri="http://schemas.openxmlformats.org/drawingml/2006/table">
            <a:tbl>
              <a:tblPr firstRow="1" bandRow="1">
                <a:tableStyleId>{5C22544A-7EE6-4342-B048-85BDC9FD1C3A}</a:tableStyleId>
              </a:tblPr>
              <a:tblGrid>
                <a:gridCol w="365760"/>
                <a:gridCol w="2057400"/>
                <a:gridCol w="2057400"/>
                <a:gridCol w="2057400"/>
                <a:gridCol w="2057400"/>
                <a:gridCol w="2057400"/>
                <a:gridCol w="2057400"/>
                <a:gridCol w="2057400"/>
              </a:tblGrid>
              <a:tr h="457200">
                <a:tc>
                  <a:txBody>
                    <a:bodyPr/>
                    <a:lstStyle/>
                    <a:p>
                      <a:r>
                        <a:rPr sz="1200"/>
                        <a:t>No</a:t>
                      </a:r>
                    </a:p>
                  </a:txBody>
                  <a:tcPr/>
                </a:tc>
                <a:tc>
                  <a:txBody>
                    <a:bodyPr/>
                    <a:lstStyle/>
                    <a:p>
                      <a:r>
                        <a:rPr sz="1200"/>
                        <a:t>Current(Simplify)</a:t>
                      </a:r>
                    </a:p>
                  </a:txBody>
                  <a:tcPr/>
                </a:tc>
                <a:tc>
                  <a:txBody>
                    <a:bodyPr/>
                    <a:lstStyle/>
                    <a:p>
                      <a:r>
                        <a:rPr sz="1200"/>
                        <a:t>Current</a:t>
                      </a:r>
                    </a:p>
                  </a:txBody>
                  <a:tcPr/>
                </a:tc>
                <a:tc>
                  <a:txBody>
                    <a:bodyPr/>
                    <a:lstStyle/>
                    <a:p>
                      <a:r>
                        <a:rPr sz="1200"/>
                        <a:t>Future Expectation</a:t>
                      </a:r>
                    </a:p>
                  </a:txBody>
                  <a:tcPr/>
                </a:tc>
                <a:tc>
                  <a:txBody>
                    <a:bodyPr/>
                    <a:lstStyle/>
                    <a:p>
                      <a:r>
                        <a:rPr sz="1200"/>
                        <a:t>Internal improvement</a:t>
                      </a:r>
                    </a:p>
                  </a:txBody>
                  <a:tcPr/>
                </a:tc>
                <a:tc>
                  <a:txBody>
                    <a:bodyPr/>
                    <a:lstStyle/>
                    <a:p>
                      <a:r>
                        <a:rPr sz="1200"/>
                        <a:t>OOB(out of box)</a:t>
                      </a:r>
                    </a:p>
                  </a:txBody>
                  <a:tcPr/>
                </a:tc>
                <a:tc>
                  <a:txBody>
                    <a:bodyPr/>
                    <a:lstStyle/>
                    <a:p>
                      <a:r>
                        <a:rPr sz="1200"/>
                        <a:t>Future Enhancement</a:t>
                      </a:r>
                    </a:p>
                  </a:txBody>
                  <a:tcPr/>
                </a:tc>
                <a:tc>
                  <a:txBody>
                    <a:bodyPr/>
                    <a:lstStyle/>
                    <a:p/>
                  </a:txBody>
                  <a:tcPr/>
                </a:tc>
              </a:tr>
              <a:tr h="457200">
                <a:tc>
                  <a:txBody>
                    <a:bodyPr/>
                    <a:lstStyle/>
                    <a:p>
                      <a:r>
                        <a:rPr sz="1200"/>
                        <a:t>3</a:t>
                      </a:r>
                    </a:p>
                  </a:txBody>
                  <a:tcPr/>
                </a:tc>
                <a:tc>
                  <a:txBody>
                    <a:bodyPr/>
                    <a:lstStyle/>
                    <a:p>
                      <a:r>
                        <a:rPr sz="1200"/>
                        <a:t>Excel Material inventory </a:t>
                      </a:r>
                    </a:p>
                  </a:txBody>
                  <a:tcPr/>
                </a:tc>
                <a:tc>
                  <a:txBody>
                    <a:bodyPr/>
                    <a:lstStyle/>
                    <a:p>
                      <a:r>
                        <a:rPr sz="1200"/>
                        <a:t>PL确认PO领料顺序，通知PSA领料</a:t>
                      </a:r>
                    </a:p>
                    <a:p>
                      <a:r>
                        <a:rPr sz="1200"/>
                        <a:t>PC confirms the material requesting sequence and notifies PSA </a:t>
                      </a:r>
                    </a:p>
                  </a:txBody>
                  <a:tcPr/>
                </a:tc>
                <a:tc>
                  <a:txBody>
                    <a:bodyPr/>
                    <a:lstStyle/>
                    <a:p/>
                  </a:txBody>
                  <a:tcPr/>
                </a:tc>
                <a:tc>
                  <a:txBody>
                    <a:bodyPr/>
                    <a:lstStyle/>
                    <a:p/>
                  </a:txBody>
                  <a:tcPr/>
                </a:tc>
                <a:tc>
                  <a:txBody>
                    <a:bodyPr/>
                    <a:lstStyle/>
                    <a:p/>
                  </a:txBody>
                  <a:tcPr/>
                </a:tc>
                <a:tc>
                  <a:txBody>
                    <a:bodyPr/>
                    <a:lstStyle/>
                    <a:p/>
                  </a:txBody>
                  <a:tcPr/>
                </a:tc>
                <a:tc>
                  <a:txBody>
                    <a:bodyPr/>
                    <a:lstStyle/>
                    <a:p/>
                  </a:txBody>
                  <a:tcPr/>
                </a:tc>
              </a:tr>
            </a:tbl>
          </a:graphicData>
        </a:graphic>
      </p:graphicFrame>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 Placeholder 2"/>
          <p:cNvSpPr>
            <a:spLocks noGrp="1"/>
          </p:cNvSpPr>
          <p:nvPr>
            <p:ph type="body" idx="10" sz="quarter"/>
          </p:nvPr>
        </p:nvSpPr>
        <p:spPr/>
        <p:txBody>
          <a:bodyPr/>
          <a:lstStyle/>
          <a:p/>
        </p:txBody>
      </p:sp>
      <p:graphicFrame>
        <p:nvGraphicFramePr>
          <p:cNvPr id="4" name="Table 3"/>
          <p:cNvGraphicFramePr>
            <a:graphicFrameLocks noGrp="1"/>
          </p:cNvGraphicFramePr>
          <p:nvPr/>
        </p:nvGraphicFramePr>
        <p:xfrm>
          <a:off x="0" y="0"/>
          <a:ext cx="14767560" cy="914400"/>
        </p:xfrm>
        <a:graphic>
          <a:graphicData uri="http://schemas.openxmlformats.org/drawingml/2006/table">
            <a:tbl>
              <a:tblPr firstRow="1" bandRow="1">
                <a:tableStyleId>{5C22544A-7EE6-4342-B048-85BDC9FD1C3A}</a:tableStyleId>
              </a:tblPr>
              <a:tblGrid>
                <a:gridCol w="365760"/>
                <a:gridCol w="2057400"/>
                <a:gridCol w="2057400"/>
                <a:gridCol w="2057400"/>
                <a:gridCol w="2057400"/>
                <a:gridCol w="2057400"/>
                <a:gridCol w="2057400"/>
                <a:gridCol w="2057400"/>
              </a:tblGrid>
              <a:tr h="457200">
                <a:tc>
                  <a:txBody>
                    <a:bodyPr/>
                    <a:lstStyle/>
                    <a:p>
                      <a:r>
                        <a:rPr sz="1200"/>
                        <a:t>No</a:t>
                      </a:r>
                    </a:p>
                  </a:txBody>
                  <a:tcPr/>
                </a:tc>
                <a:tc>
                  <a:txBody>
                    <a:bodyPr/>
                    <a:lstStyle/>
                    <a:p>
                      <a:r>
                        <a:rPr sz="1200"/>
                        <a:t>Current(Simplify)</a:t>
                      </a:r>
                    </a:p>
                  </a:txBody>
                  <a:tcPr/>
                </a:tc>
                <a:tc>
                  <a:txBody>
                    <a:bodyPr/>
                    <a:lstStyle/>
                    <a:p>
                      <a:r>
                        <a:rPr sz="1200"/>
                        <a:t>Current</a:t>
                      </a:r>
                    </a:p>
                  </a:txBody>
                  <a:tcPr/>
                </a:tc>
                <a:tc>
                  <a:txBody>
                    <a:bodyPr/>
                    <a:lstStyle/>
                    <a:p>
                      <a:r>
                        <a:rPr sz="1200"/>
                        <a:t>Future Expectation</a:t>
                      </a:r>
                    </a:p>
                  </a:txBody>
                  <a:tcPr/>
                </a:tc>
                <a:tc>
                  <a:txBody>
                    <a:bodyPr/>
                    <a:lstStyle/>
                    <a:p>
                      <a:r>
                        <a:rPr sz="1200"/>
                        <a:t>Internal improvement</a:t>
                      </a:r>
                    </a:p>
                  </a:txBody>
                  <a:tcPr/>
                </a:tc>
                <a:tc>
                  <a:txBody>
                    <a:bodyPr/>
                    <a:lstStyle/>
                    <a:p>
                      <a:r>
                        <a:rPr sz="1200"/>
                        <a:t>OOB(out of box)</a:t>
                      </a:r>
                    </a:p>
                  </a:txBody>
                  <a:tcPr/>
                </a:tc>
                <a:tc>
                  <a:txBody>
                    <a:bodyPr/>
                    <a:lstStyle/>
                    <a:p>
                      <a:r>
                        <a:rPr sz="1200"/>
                        <a:t>Future Enhancement</a:t>
                      </a:r>
                    </a:p>
                  </a:txBody>
                  <a:tcPr/>
                </a:tc>
                <a:tc>
                  <a:txBody>
                    <a:bodyPr/>
                    <a:lstStyle/>
                    <a:p/>
                  </a:txBody>
                  <a:tcPr/>
                </a:tc>
              </a:tr>
              <a:tr h="457200">
                <a:tc>
                  <a:txBody>
                    <a:bodyPr/>
                    <a:lstStyle/>
                    <a:p>
                      <a:r>
                        <a:rPr sz="1200"/>
                        <a:t>4</a:t>
                      </a:r>
                    </a:p>
                  </a:txBody>
                  <a:tcPr/>
                </a:tc>
                <a:tc>
                  <a:txBody>
                    <a:bodyPr/>
                    <a:lstStyle/>
                    <a:p>
                      <a:r>
                        <a:rPr sz="1200"/>
                        <a:t>Excel Material inventory </a:t>
                      </a:r>
                    </a:p>
                  </a:txBody>
                  <a:tcPr/>
                </a:tc>
                <a:tc>
                  <a:txBody>
                    <a:bodyPr/>
                    <a:lstStyle/>
                    <a:p>
                      <a:r>
                        <a:rPr sz="1200"/>
                        <a:t>PSA在Excel库存表和SAP中查询物料库存，按制令开TO领料(计划外领料产线领班提供审批完的补料单PSA通过MB1A领）</a:t>
                      </a:r>
                    </a:p>
                    <a:p>
                      <a:r>
                        <a:rPr sz="1200"/>
                        <a:t>PSA checks up inventory in Excel and SAP, create TO from PO</a:t>
                      </a:r>
                    </a:p>
                  </a:txBody>
                  <a:tcPr/>
                </a:tc>
                <a:tc>
                  <a:txBody>
                    <a:bodyPr/>
                    <a:lstStyle/>
                    <a:p/>
                  </a:txBody>
                  <a:tcPr/>
                </a:tc>
                <a:tc>
                  <a:txBody>
                    <a:bodyPr/>
                    <a:lstStyle/>
                    <a:p/>
                  </a:txBody>
                  <a:tcPr/>
                </a:tc>
                <a:tc>
                  <a:txBody>
                    <a:bodyPr/>
                    <a:lstStyle/>
                    <a:p/>
                  </a:txBody>
                  <a:tcPr/>
                </a:tc>
                <a:tc>
                  <a:txBody>
                    <a:bodyPr/>
                    <a:lstStyle/>
                    <a:p/>
                  </a:txBody>
                  <a:tcPr/>
                </a:tc>
                <a:tc>
                  <a:txBody>
                    <a:bodyPr/>
                    <a:lstStyle/>
                    <a:p/>
                  </a:txBody>
                  <a:tcPr/>
                </a:tc>
              </a:tr>
            </a:tbl>
          </a:graphicData>
        </a:graphic>
      </p:graphicFrame>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 Placeholder 2"/>
          <p:cNvSpPr>
            <a:spLocks noGrp="1"/>
          </p:cNvSpPr>
          <p:nvPr>
            <p:ph type="body" idx="10" sz="quarter"/>
          </p:nvPr>
        </p:nvSpPr>
        <p:spPr/>
        <p:txBody>
          <a:bodyPr/>
          <a:lstStyle/>
          <a:p/>
        </p:txBody>
      </p:sp>
      <p:graphicFrame>
        <p:nvGraphicFramePr>
          <p:cNvPr id="4" name="Table 3"/>
          <p:cNvGraphicFramePr>
            <a:graphicFrameLocks noGrp="1"/>
          </p:cNvGraphicFramePr>
          <p:nvPr/>
        </p:nvGraphicFramePr>
        <p:xfrm>
          <a:off x="0" y="0"/>
          <a:ext cx="14767560" cy="914400"/>
        </p:xfrm>
        <a:graphic>
          <a:graphicData uri="http://schemas.openxmlformats.org/drawingml/2006/table">
            <a:tbl>
              <a:tblPr firstRow="1" bandRow="1">
                <a:tableStyleId>{5C22544A-7EE6-4342-B048-85BDC9FD1C3A}</a:tableStyleId>
              </a:tblPr>
              <a:tblGrid>
                <a:gridCol w="365760"/>
                <a:gridCol w="2057400"/>
                <a:gridCol w="2057400"/>
                <a:gridCol w="2057400"/>
                <a:gridCol w="2057400"/>
                <a:gridCol w="2057400"/>
                <a:gridCol w="2057400"/>
                <a:gridCol w="2057400"/>
              </a:tblGrid>
              <a:tr h="457200">
                <a:tc>
                  <a:txBody>
                    <a:bodyPr/>
                    <a:lstStyle/>
                    <a:p>
                      <a:r>
                        <a:rPr sz="1200"/>
                        <a:t>No</a:t>
                      </a:r>
                    </a:p>
                  </a:txBody>
                  <a:tcPr/>
                </a:tc>
                <a:tc>
                  <a:txBody>
                    <a:bodyPr/>
                    <a:lstStyle/>
                    <a:p>
                      <a:r>
                        <a:rPr sz="1200"/>
                        <a:t>Current(Simplify)</a:t>
                      </a:r>
                    </a:p>
                  </a:txBody>
                  <a:tcPr/>
                </a:tc>
                <a:tc>
                  <a:txBody>
                    <a:bodyPr/>
                    <a:lstStyle/>
                    <a:p>
                      <a:r>
                        <a:rPr sz="1200"/>
                        <a:t>Current</a:t>
                      </a:r>
                    </a:p>
                  </a:txBody>
                  <a:tcPr/>
                </a:tc>
                <a:tc>
                  <a:txBody>
                    <a:bodyPr/>
                    <a:lstStyle/>
                    <a:p>
                      <a:r>
                        <a:rPr sz="1200"/>
                        <a:t>Future Expectation</a:t>
                      </a:r>
                    </a:p>
                  </a:txBody>
                  <a:tcPr/>
                </a:tc>
                <a:tc>
                  <a:txBody>
                    <a:bodyPr/>
                    <a:lstStyle/>
                    <a:p>
                      <a:r>
                        <a:rPr sz="1200"/>
                        <a:t>Internal improvement</a:t>
                      </a:r>
                    </a:p>
                  </a:txBody>
                  <a:tcPr/>
                </a:tc>
                <a:tc>
                  <a:txBody>
                    <a:bodyPr/>
                    <a:lstStyle/>
                    <a:p>
                      <a:r>
                        <a:rPr sz="1200"/>
                        <a:t>OOB(out of box)</a:t>
                      </a:r>
                    </a:p>
                  </a:txBody>
                  <a:tcPr/>
                </a:tc>
                <a:tc>
                  <a:txBody>
                    <a:bodyPr/>
                    <a:lstStyle/>
                    <a:p>
                      <a:r>
                        <a:rPr sz="1200"/>
                        <a:t>Future Enhancement</a:t>
                      </a:r>
                    </a:p>
                  </a:txBody>
                  <a:tcPr/>
                </a:tc>
                <a:tc>
                  <a:txBody>
                    <a:bodyPr/>
                    <a:lstStyle/>
                    <a:p/>
                  </a:txBody>
                  <a:tcPr/>
                </a:tc>
              </a:tr>
              <a:tr h="457200">
                <a:tc>
                  <a:txBody>
                    <a:bodyPr/>
                    <a:lstStyle/>
                    <a:p>
                      <a:r>
                        <a:rPr sz="1200"/>
                        <a:t>5</a:t>
                      </a:r>
                    </a:p>
                  </a:txBody>
                  <a:tcPr/>
                </a:tc>
                <a:tc>
                  <a:txBody>
                    <a:bodyPr/>
                    <a:lstStyle/>
                    <a:p>
                      <a:r>
                        <a:rPr sz="1200"/>
                        <a:t>Excel Material inventory </a:t>
                      </a:r>
                    </a:p>
                  </a:txBody>
                  <a:tcPr/>
                </a:tc>
                <a:tc>
                  <a:txBody>
                    <a:bodyPr/>
                    <a:lstStyle/>
                    <a:p>
                      <a:r>
                        <a:rPr sz="1200"/>
                        <a:t>PSA在SAP中导出领料清单，放入Excel表（台账）</a:t>
                      </a:r>
                    </a:p>
                    <a:p>
                      <a:r>
                        <a:rPr sz="1200"/>
                        <a:t>PSA exports requesting material list into excel</a:t>
                      </a:r>
                    </a:p>
                  </a:txBody>
                  <a:tcPr/>
                </a:tc>
                <a:tc>
                  <a:txBody>
                    <a:bodyPr/>
                    <a:lstStyle/>
                    <a:p/>
                  </a:txBody>
                  <a:tcPr/>
                </a:tc>
                <a:tc>
                  <a:txBody>
                    <a:bodyPr/>
                    <a:lstStyle/>
                    <a:p/>
                  </a:txBody>
                  <a:tcPr/>
                </a:tc>
                <a:tc>
                  <a:txBody>
                    <a:bodyPr/>
                    <a:lstStyle/>
                    <a:p/>
                  </a:txBody>
                  <a:tcPr/>
                </a:tc>
                <a:tc>
                  <a:txBody>
                    <a:bodyPr/>
                    <a:lstStyle/>
                    <a:p/>
                  </a:txBody>
                  <a:tcPr/>
                </a:tc>
                <a:tc>
                  <a:txBody>
                    <a:bodyPr/>
                    <a:lstStyle/>
                    <a:p/>
                  </a:txBody>
                  <a:tcPr/>
                </a:tc>
              </a:tr>
            </a:tbl>
          </a:graphicData>
        </a:graphic>
      </p:graphicFrame>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 Placeholder 2"/>
          <p:cNvSpPr>
            <a:spLocks noGrp="1"/>
          </p:cNvSpPr>
          <p:nvPr>
            <p:ph type="body" idx="10" sz="quarter"/>
          </p:nvPr>
        </p:nvSpPr>
        <p:spPr/>
        <p:txBody>
          <a:bodyPr/>
          <a:lstStyle/>
          <a:p/>
        </p:txBody>
      </p:sp>
      <p:graphicFrame>
        <p:nvGraphicFramePr>
          <p:cNvPr id="4" name="Table 3"/>
          <p:cNvGraphicFramePr>
            <a:graphicFrameLocks noGrp="1"/>
          </p:cNvGraphicFramePr>
          <p:nvPr/>
        </p:nvGraphicFramePr>
        <p:xfrm>
          <a:off x="0" y="0"/>
          <a:ext cx="14767560" cy="914400"/>
        </p:xfrm>
        <a:graphic>
          <a:graphicData uri="http://schemas.openxmlformats.org/drawingml/2006/table">
            <a:tbl>
              <a:tblPr firstRow="1" bandRow="1">
                <a:tableStyleId>{5C22544A-7EE6-4342-B048-85BDC9FD1C3A}</a:tableStyleId>
              </a:tblPr>
              <a:tblGrid>
                <a:gridCol w="365760"/>
                <a:gridCol w="2057400"/>
                <a:gridCol w="2057400"/>
                <a:gridCol w="2057400"/>
                <a:gridCol w="2057400"/>
                <a:gridCol w="2057400"/>
                <a:gridCol w="2057400"/>
                <a:gridCol w="2057400"/>
              </a:tblGrid>
              <a:tr h="457200">
                <a:tc>
                  <a:txBody>
                    <a:bodyPr/>
                    <a:lstStyle/>
                    <a:p>
                      <a:r>
                        <a:rPr sz="1200"/>
                        <a:t>No</a:t>
                      </a:r>
                    </a:p>
                  </a:txBody>
                  <a:tcPr/>
                </a:tc>
                <a:tc>
                  <a:txBody>
                    <a:bodyPr/>
                    <a:lstStyle/>
                    <a:p>
                      <a:r>
                        <a:rPr sz="1200"/>
                        <a:t>Current(Simplify)</a:t>
                      </a:r>
                    </a:p>
                  </a:txBody>
                  <a:tcPr/>
                </a:tc>
                <a:tc>
                  <a:txBody>
                    <a:bodyPr/>
                    <a:lstStyle/>
                    <a:p>
                      <a:r>
                        <a:rPr sz="1200"/>
                        <a:t>Current</a:t>
                      </a:r>
                    </a:p>
                  </a:txBody>
                  <a:tcPr/>
                </a:tc>
                <a:tc>
                  <a:txBody>
                    <a:bodyPr/>
                    <a:lstStyle/>
                    <a:p>
                      <a:r>
                        <a:rPr sz="1200"/>
                        <a:t>Future Expectation</a:t>
                      </a:r>
                    </a:p>
                  </a:txBody>
                  <a:tcPr/>
                </a:tc>
                <a:tc>
                  <a:txBody>
                    <a:bodyPr/>
                    <a:lstStyle/>
                    <a:p>
                      <a:r>
                        <a:rPr sz="1200"/>
                        <a:t>Internal improvement</a:t>
                      </a:r>
                    </a:p>
                  </a:txBody>
                  <a:tcPr/>
                </a:tc>
                <a:tc>
                  <a:txBody>
                    <a:bodyPr/>
                    <a:lstStyle/>
                    <a:p>
                      <a:r>
                        <a:rPr sz="1200"/>
                        <a:t>OOB(out of box)</a:t>
                      </a:r>
                    </a:p>
                  </a:txBody>
                  <a:tcPr/>
                </a:tc>
                <a:tc>
                  <a:txBody>
                    <a:bodyPr/>
                    <a:lstStyle/>
                    <a:p>
                      <a:r>
                        <a:rPr sz="1200"/>
                        <a:t>Future Enhancement</a:t>
                      </a:r>
                    </a:p>
                  </a:txBody>
                  <a:tcPr/>
                </a:tc>
                <a:tc>
                  <a:txBody>
                    <a:bodyPr/>
                    <a:lstStyle/>
                    <a:p/>
                  </a:txBody>
                  <a:tcPr/>
                </a:tc>
              </a:tr>
              <a:tr h="457200">
                <a:tc>
                  <a:txBody>
                    <a:bodyPr/>
                    <a:lstStyle/>
                    <a:p>
                      <a:r>
                        <a:rPr sz="1200"/>
                        <a:t>6</a:t>
                      </a:r>
                    </a:p>
                  </a:txBody>
                  <a:tcPr/>
                </a:tc>
                <a:tc>
                  <a:txBody>
                    <a:bodyPr/>
                    <a:lstStyle/>
                    <a:p>
                      <a:r>
                        <a:rPr sz="1200"/>
                        <a:t>Excel Material inventory </a:t>
                      </a:r>
                    </a:p>
                  </a:txBody>
                  <a:tcPr/>
                </a:tc>
                <a:tc>
                  <a:txBody>
                    <a:bodyPr/>
                    <a:lstStyle/>
                    <a:p>
                      <a:r>
                        <a:rPr sz="1200"/>
                        <a:t>仓库文员打印TO单</a:t>
                      </a:r>
                    </a:p>
                    <a:p>
                      <a:r>
                        <a:rPr sz="1200"/>
                        <a:t>WH cleck print PO</a:t>
                      </a:r>
                    </a:p>
                  </a:txBody>
                  <a:tcPr/>
                </a:tc>
                <a:tc>
                  <a:txBody>
                    <a:bodyPr/>
                    <a:lstStyle/>
                    <a:p/>
                  </a:txBody>
                  <a:tcPr/>
                </a:tc>
                <a:tc>
                  <a:txBody>
                    <a:bodyPr/>
                    <a:lstStyle/>
                    <a:p/>
                  </a:txBody>
                  <a:tcPr/>
                </a:tc>
                <a:tc>
                  <a:txBody>
                    <a:bodyPr/>
                    <a:lstStyle/>
                    <a:p/>
                  </a:txBody>
                  <a:tcPr/>
                </a:tc>
                <a:tc>
                  <a:txBody>
                    <a:bodyPr/>
                    <a:lstStyle/>
                    <a:p/>
                  </a:txBody>
                  <a:tcPr/>
                </a:tc>
                <a:tc>
                  <a:txBody>
                    <a:bodyPr/>
                    <a:lstStyle/>
                    <a:p/>
                  </a:txBody>
                  <a:tcPr/>
                </a:tc>
              </a:tr>
            </a:tbl>
          </a:graphicData>
        </a:graphic>
      </p:graphicFrame>
    </p:spTree>
  </p:cSld>
  <p:clrMapOvr>
    <a:masterClrMapping/>
  </p:clrMapOvr>
</p:sld>
</file>

<file path=ppt/theme/theme1.xml><?xml version="1.0" encoding="utf-8"?>
<a:theme xmlns:a="http://schemas.openxmlformats.org/drawingml/2006/main" name="Standard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design">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0" tIns="0" rIns="0" bIns="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tab pos="2066925" algn="l"/>
            <a:tab pos="3314700" algn="l"/>
            <a:tab pos="3857625" algn="l"/>
            <a:tab pos="4572000" algn="l"/>
          </a:tabLst>
          <a:defRPr kumimoji="0" lang="en-US" altLang="de-DE" sz="1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0" tIns="0" rIns="0" bIns="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tab pos="2066925" algn="l"/>
            <a:tab pos="3314700" algn="l"/>
            <a:tab pos="3857625" algn="l"/>
            <a:tab pos="4572000" algn="l"/>
          </a:tabLst>
          <a:defRPr kumimoji="0" lang="en-US" altLang="de-DE" sz="1600" b="0" i="0" u="none" strike="noStrike" cap="none" normalizeH="0" baseline="0" smtClean="0">
            <a:ln>
              <a:noFill/>
            </a:ln>
            <a:solidFill>
              <a:schemeClr val="tx1"/>
            </a:solidFill>
            <a:effectLst/>
            <a:latin typeface="Arial" charset="0"/>
          </a:defRPr>
        </a:defPPr>
      </a:lstStyle>
    </a:lnDef>
  </a:objectDefaults>
  <a:extraClrSchemeLst>
    <a:extraClrScheme>
      <a:clrScheme name="Standarddesign 1">
        <a:dk1>
          <a:srgbClr val="000000"/>
        </a:dk1>
        <a:lt1>
          <a:srgbClr val="FFFFFF"/>
        </a:lt1>
        <a:dk2>
          <a:srgbClr val="000000"/>
        </a:dk2>
        <a:lt2>
          <a:srgbClr val="9AAFCB"/>
        </a:lt2>
        <a:accent1>
          <a:srgbClr val="FF6600"/>
        </a:accent1>
        <a:accent2>
          <a:srgbClr val="A21636"/>
        </a:accent2>
        <a:accent3>
          <a:srgbClr val="FFFFFF"/>
        </a:accent3>
        <a:accent4>
          <a:srgbClr val="000000"/>
        </a:accent4>
        <a:accent5>
          <a:srgbClr val="FFB8AA"/>
        </a:accent5>
        <a:accent6>
          <a:srgbClr val="921330"/>
        </a:accent6>
        <a:hlink>
          <a:srgbClr val="0046AD"/>
        </a:hlink>
        <a:folHlink>
          <a:srgbClr val="45AC9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TotalTime>
  <Words>25</Words>
  <Application>Microsoft Office PowerPoint</Application>
  <PresentationFormat>自定义</PresentationFormat>
  <Paragraphs>4</Paragraphs>
  <Slides>3</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vt:i4>
      </vt:variant>
    </vt:vector>
  </HeadingPairs>
  <TitlesOfParts>
    <vt:vector size="8" baseType="lpstr">
      <vt:lpstr>Wingdings</vt:lpstr>
      <vt:lpstr>Symbol</vt:lpstr>
      <vt:lpstr>Arial</vt:lpstr>
      <vt:lpstr>Calibri</vt:lpstr>
      <vt:lpstr>Standarddesign</vt:lpstr>
      <vt:lpstr>PowerPoint 演示文稿</vt:lpstr>
      <vt:lpstr>PowerPoint 演示文稿</vt:lpstr>
      <vt:lpstr>PowerPoint 演示文稿</vt:lpstr>
    </vt:vector>
  </TitlesOfParts>
  <Company>EPCOS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Folie 1</dc:title>
  <dc:creator>CC</dc:creator>
  <cp:lastModifiedBy>Young CJ</cp:lastModifiedBy>
  <cp:revision>3632</cp:revision>
  <cp:lastPrinted>2017-11-06T11:45:05Z</cp:lastPrinted>
  <dcterms:created xsi:type="dcterms:W3CDTF">1997-04-21T07:27:06Z</dcterms:created>
  <dcterms:modified xsi:type="dcterms:W3CDTF">2024-07-19T13:43:05Z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ContentMarkingHeaderLocations">
    <vt:lpwstr>Standarddesign:3</vt:lpwstr>
  </property>
  <property fmtid="{D5CDD505-2E9C-101B-9397-08002B2CF9AE}" pid="3" name="ClassificationContentMarkingHeaderText">
    <vt:lpwstr>L2: Internal use only</vt:lpwstr>
  </property>
</Properties>
</file>