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61" r:id="rId2"/>
    <p:sldId id="262" r:id="rId3"/>
    <p:sldId id="260" r:id="rId4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835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6AD"/>
    <a:srgbClr val="1976FF"/>
    <a:srgbClr val="CC0000"/>
    <a:srgbClr val="000000"/>
    <a:srgbClr val="CCE4FC"/>
    <a:srgbClr val="969696"/>
    <a:srgbClr val="B2B2B2"/>
    <a:srgbClr val="5F5F5F"/>
    <a:srgbClr val="80808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50" autoAdjust="0"/>
    <p:restoredTop sz="50000" autoAdjust="0"/>
  </p:normalViewPr>
  <p:slideViewPr>
    <p:cSldViewPr snapToGrid="0">
      <p:cViewPr varScale="1">
        <p:scale>
          <a:sx n="83" d="100"/>
          <a:sy n="83" d="100"/>
        </p:scale>
        <p:origin x="114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50" y="-72"/>
      </p:cViewPr>
      <p:guideLst>
        <p:guide orient="horz" pos="3128"/>
        <p:guide pos="2141"/>
      </p:guideLst>
    </p:cSldViewPr>
  </p:notesViewPr>
  <p:gridSpacing cx="72010" cy="7201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432175" y="8910638"/>
            <a:ext cx="2944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79" tIns="0" rIns="18979" bIns="0" anchor="b"/>
          <a:lstStyle>
            <a:lvl1pPr defTabSz="9096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54025" defTabSz="9096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909638" defTabSz="9096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60488" defTabSz="9096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11338" defTabSz="9096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685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257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829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401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05B2E8B-0B7C-4409-AD53-2D3E8F2A5808}" type="slidenum">
              <a:rPr lang="en-US" altLang="de-DE" sz="1000" smtClean="0"/>
              <a:pPr algn="r">
                <a:defRPr/>
              </a:pPr>
              <a:t>‹#›</a:t>
            </a:fld>
            <a:endParaRPr lang="en-US" altLang="de-DE" sz="1000" dirty="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47675" y="523875"/>
            <a:ext cx="29511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79" tIns="0" rIns="18979" bIns="0"/>
          <a:lstStyle>
            <a:lvl1pPr defTabSz="9096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54025" defTabSz="9096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909638" defTabSz="9096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60488" defTabSz="9096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11338" defTabSz="9096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685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257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829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401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b="1" dirty="0">
                <a:cs typeface="Arial" charset="0"/>
              </a:rPr>
              <a:t>[Legal </a:t>
            </a:r>
            <a:r>
              <a:rPr lang="de-DE" altLang="de-DE" sz="1000" b="1" dirty="0" err="1">
                <a:cs typeface="Arial" charset="0"/>
              </a:rPr>
              <a:t>Entity</a:t>
            </a:r>
            <a:r>
              <a:rPr lang="de-DE" altLang="de-DE" sz="1000" b="1" dirty="0">
                <a:cs typeface="Arial" charset="0"/>
              </a:rPr>
              <a:t>] </a:t>
            </a:r>
            <a:r>
              <a:rPr lang="de-DE" altLang="de-DE" sz="1000" b="1" dirty="0">
                <a:cs typeface="Arial" charset="0"/>
                <a:sym typeface="Symbol" pitchFamily="18" charset="2"/>
              </a:rPr>
              <a:t>• [</a:t>
            </a:r>
            <a:r>
              <a:rPr lang="de-DE" altLang="de-DE" sz="1000" b="1" dirty="0" err="1">
                <a:cs typeface="Arial" charset="0"/>
                <a:sym typeface="Symbol" pitchFamily="18" charset="2"/>
              </a:rPr>
              <a:t>Presentation</a:t>
            </a:r>
            <a:r>
              <a:rPr lang="de-DE" altLang="de-DE" sz="1000" b="1" dirty="0">
                <a:cs typeface="Arial" charset="0"/>
                <a:sym typeface="Symbol" pitchFamily="18" charset="2"/>
              </a:rPr>
              <a:t> Topic]</a:t>
            </a:r>
          </a:p>
        </p:txBody>
      </p:sp>
    </p:spTree>
    <p:extLst>
      <p:ext uri="{BB962C8B-B14F-4D97-AF65-F5344CB8AC3E}">
        <p14:creationId xmlns:p14="http://schemas.microsoft.com/office/powerpoint/2010/main" val="156179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01600" y="790575"/>
            <a:ext cx="7061200" cy="39703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70" name="Rectangle 22"/>
          <p:cNvSpPr>
            <a:spLocks noGrp="1" noChangeArrowheads="1"/>
          </p:cNvSpPr>
          <p:nvPr>
            <p:ph type="dt" idx="1"/>
          </p:nvPr>
        </p:nvSpPr>
        <p:spPr bwMode="auto">
          <a:xfrm>
            <a:off x="3432175" y="215900"/>
            <a:ext cx="31130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979" tIns="0" rIns="18979" bIns="0" numCol="1" anchor="t" anchorCtr="0" compatLnSpc="1">
            <a:prstTxWarp prst="textNoShape">
              <a:avLst/>
            </a:prstTxWarp>
          </a:bodyPr>
          <a:lstStyle>
            <a:lvl1pPr algn="r" defTabSz="720725">
              <a:defRPr sz="1000" i="1"/>
            </a:lvl1pPr>
          </a:lstStyle>
          <a:p>
            <a:pPr>
              <a:defRPr/>
            </a:pPr>
            <a:fld id="{C3023190-724D-460B-9D46-C9460FF5FC81}" type="datetime4">
              <a:rPr lang="de-DE" altLang="de-DE"/>
              <a:pPr>
                <a:defRPr/>
              </a:pPr>
              <a:t>19. Juli 2024</a:t>
            </a:fld>
            <a:endParaRPr lang="en-US" altLang="de-DE" dirty="0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32175" y="9356725"/>
            <a:ext cx="31130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979" tIns="0" rIns="18979" bIns="0" numCol="1" anchor="b" anchorCtr="0" compatLnSpc="1">
            <a:prstTxWarp prst="textNoShape">
              <a:avLst/>
            </a:prstTxWarp>
          </a:bodyPr>
          <a:lstStyle>
            <a:lvl1pPr algn="r" defTabSz="720725">
              <a:defRPr sz="1000"/>
            </a:lvl1pPr>
          </a:lstStyle>
          <a:p>
            <a:pPr>
              <a:defRPr/>
            </a:pPr>
            <a:fld id="{744C2D65-8576-4B63-8D27-5D1E036622FB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976813"/>
            <a:ext cx="547052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578" tIns="42708" rIns="88578" bIns="42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/>
              <a:t>Klicken Sie, um die Formate des Vorlagentextes zu bearbeiten</a:t>
            </a:r>
          </a:p>
          <a:p>
            <a:pPr lvl="1"/>
            <a:r>
              <a:rPr lang="en-US" altLang="de-DE" noProof="0"/>
              <a:t>Zweite Ebene</a:t>
            </a:r>
          </a:p>
          <a:p>
            <a:pPr lvl="2"/>
            <a:r>
              <a:rPr lang="en-US" altLang="de-DE" noProof="0"/>
              <a:t>Dritte Ebene</a:t>
            </a:r>
          </a:p>
          <a:p>
            <a:pPr lvl="3"/>
            <a:r>
              <a:rPr lang="en-US" altLang="de-DE" noProof="0"/>
              <a:t>Vierte Ebene</a:t>
            </a:r>
          </a:p>
          <a:p>
            <a:pPr lvl="4"/>
            <a:r>
              <a:rPr lang="en-US" alt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96866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-2594281" y="-1"/>
            <a:ext cx="2257175" cy="6420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 defTabSz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de-DE" sz="1100" b="1" u="none" dirty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</a:p>
          <a:p>
            <a:pPr defTabSz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altLang="de-DE" sz="1100" b="1" u="sng" dirty="0">
                <a:solidFill>
                  <a:schemeClr val="tx1"/>
                </a:solidFill>
              </a:rPr>
              <a:t>SPELLING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100" b="0" dirty="0">
                <a:solidFill>
                  <a:schemeClr val="tx1"/>
                </a:solidFill>
              </a:rPr>
              <a:t>Preferred</a:t>
            </a:r>
            <a:r>
              <a:rPr lang="en-US" altLang="de-DE" sz="1100" b="0" baseline="0" dirty="0">
                <a:solidFill>
                  <a:schemeClr val="tx1"/>
                </a:solidFill>
              </a:rPr>
              <a:t> language for all charts is English.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100" b="0" dirty="0">
                <a:solidFill>
                  <a:schemeClr val="tx1"/>
                </a:solidFill>
              </a:rPr>
              <a:t>TDK and EPCOS is always written</a:t>
            </a:r>
            <a:r>
              <a:rPr lang="en-US" altLang="de-DE" sz="1100" b="0" baseline="0" dirty="0">
                <a:solidFill>
                  <a:schemeClr val="tx1"/>
                </a:solidFill>
              </a:rPr>
              <a:t> </a:t>
            </a:r>
            <a:r>
              <a:rPr lang="en-US" altLang="de-DE" sz="1100" b="0" dirty="0">
                <a:solidFill>
                  <a:schemeClr val="tx1"/>
                </a:solidFill>
              </a:rPr>
              <a:t>in capital letters.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</a:pPr>
            <a:r>
              <a:rPr lang="en-US" altLang="de-DE" sz="1100" b="1" dirty="0">
                <a:solidFill>
                  <a:schemeClr val="tx1"/>
                </a:solidFill>
              </a:rPr>
              <a:t>Numerical formats	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No quotation marks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in numbers, e.g.  2,222,000 instead of  2”222’000.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Use numbers with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a comma up from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4 numbers, e.g. 1000,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but 50,000.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The decimal sign in English is a point, e.g. 3.5.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Percentages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Use percent sign without a space, e.g. 50%.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Quantities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Add space between number and unit, e.g. 20 V.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Headlines and chart contents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Capitalize only the first word.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Dimensions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 spaces between numbers and multiplication</a:t>
            </a:r>
            <a:r>
              <a:rPr lang="en-US" altLang="de-DE" sz="11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signs, </a:t>
            </a:r>
            <a:b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e.g. 2 x 3 x 4 mm³.</a:t>
            </a:r>
          </a:p>
          <a:p>
            <a:pPr marL="0" indent="0" defTabSz="0">
              <a:spcBef>
                <a:spcPts val="300"/>
              </a:spcBef>
              <a:buClrTx/>
              <a:buFontTx/>
              <a:buNone/>
            </a:pPr>
            <a:r>
              <a:rPr lang="en-US" altLang="de-DE" sz="1100" b="1" noProof="0" dirty="0"/>
              <a:t>Bottom line </a:t>
            </a:r>
            <a:r>
              <a:rPr lang="en-US" altLang="de-DE" sz="1100" b="0" noProof="0" dirty="0"/>
              <a:t>(Master)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noProof="0" dirty="0"/>
              <a:t>Don’t forget to fill in the presentation</a:t>
            </a:r>
            <a:r>
              <a:rPr lang="en-US" altLang="de-DE" sz="1100" baseline="0" noProof="0" dirty="0"/>
              <a:t> </a:t>
            </a:r>
            <a:r>
              <a:rPr lang="en-US" altLang="de-DE" sz="1100" noProof="0" dirty="0"/>
              <a:t>topic (left side) 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noProof="0" dirty="0"/>
              <a:t>and the editors</a:t>
            </a:r>
            <a:r>
              <a:rPr lang="en-US" altLang="de-DE" sz="1100" baseline="0" noProof="0" dirty="0"/>
              <a:t> notes (right side).</a:t>
            </a:r>
            <a:endParaRPr lang="en-US" altLang="de-DE" sz="11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Animation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Wipe from left to right </a:t>
            </a:r>
            <a:b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 medium speed.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12528401" y="9147"/>
            <a:ext cx="2637020" cy="6759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 defTabSz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de-DE" sz="1100" b="1" u="none" dirty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  <a:endParaRPr lang="en-US" altLang="de-DE" sz="1100" b="1" u="none" noProof="0" dirty="0"/>
          </a:p>
          <a:p>
            <a:pPr defTabSz="0">
              <a:spcBef>
                <a:spcPts val="0"/>
              </a:spcBef>
              <a:spcAft>
                <a:spcPts val="300"/>
              </a:spcAft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u="sng" noProof="0" dirty="0"/>
              <a:t>TYPOGRAPHY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="1" noProof="0" dirty="0"/>
              <a:t>TDK Blue</a:t>
            </a:r>
            <a:br>
              <a:rPr lang="en-US" altLang="de-DE" sz="1100" b="1" noProof="0" dirty="0"/>
            </a:br>
            <a:r>
              <a:rPr lang="en-US" altLang="de-DE" sz="1100" b="0" baseline="0" noProof="0" dirty="0"/>
              <a:t>RGB 0/70/173.</a:t>
            </a:r>
          </a:p>
          <a:p>
            <a:pPr marL="92075" indent="-92075" defTabSz="0">
              <a:spcBef>
                <a:spcPts val="3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noProof="0" dirty="0"/>
              <a:t>Font and font sizes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Font color black.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Headline Arial bold,</a:t>
            </a:r>
            <a:r>
              <a:rPr lang="en-US" altLang="de-DE" sz="1100" baseline="0" noProof="0" dirty="0"/>
              <a:t> 26 point, black.</a:t>
            </a:r>
            <a:endParaRPr lang="en-US" altLang="de-DE" sz="1100" noProof="0" dirty="0"/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Chart content</a:t>
            </a:r>
            <a:r>
              <a:rPr lang="en-US" altLang="de-DE" sz="1100" baseline="0" noProof="0" dirty="0"/>
              <a:t> </a:t>
            </a:r>
            <a:r>
              <a:rPr lang="en-US" altLang="de-DE" sz="1100" noProof="0" dirty="0"/>
              <a:t>Arial (Arial Narrow, if necessary), as a rule: 14 point, black.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Captions Arial Narrow, </a:t>
            </a:r>
            <a:br>
              <a:rPr lang="en-US" altLang="de-DE" sz="1100" noProof="0" dirty="0"/>
            </a:br>
            <a:r>
              <a:rPr lang="en-US" altLang="de-DE" sz="1100" noProof="0" dirty="0"/>
              <a:t>as a rule: 12 point, black</a:t>
            </a:r>
            <a:r>
              <a:rPr lang="en-US" altLang="de-DE" sz="1100" baseline="0" noProof="0" dirty="0"/>
              <a:t>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/>
              <a:t>Not more than 3 point </a:t>
            </a:r>
            <a:br>
              <a:rPr lang="en-US" altLang="de-DE" sz="1100" baseline="0" noProof="0" dirty="0"/>
            </a:br>
            <a:r>
              <a:rPr lang="en-US" altLang="de-DE" sz="1100" baseline="0" noProof="0" dirty="0"/>
              <a:t>sizes in one chart.</a:t>
            </a:r>
            <a:r>
              <a:rPr lang="en-US" altLang="de-DE" sz="1100" noProof="0" dirty="0"/>
              <a:t> </a:t>
            </a:r>
          </a:p>
          <a:p>
            <a:pPr marL="0" indent="0" defTabSz="0">
              <a:spcBef>
                <a:spcPts val="3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noProof="0" dirty="0"/>
              <a:t>Enumerations</a:t>
            </a:r>
            <a:endParaRPr lang="en-US" altLang="de-DE" sz="1100" noProof="0" dirty="0"/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First</a:t>
            </a:r>
            <a:r>
              <a:rPr lang="en-US" altLang="de-DE" sz="1100" baseline="0" noProof="0" dirty="0"/>
              <a:t> level </a:t>
            </a:r>
            <a:r>
              <a:rPr lang="en-US" altLang="de-DE" sz="1100" baseline="0" noProof="0" dirty="0">
                <a:solidFill>
                  <a:schemeClr val="accent6"/>
                </a:solidFill>
                <a:latin typeface="Arial"/>
                <a:cs typeface="Arial"/>
              </a:rPr>
              <a:t>●</a:t>
            </a:r>
            <a:r>
              <a:rPr lang="en-US" altLang="de-DE" sz="1100" baseline="0" noProof="0" dirty="0">
                <a:latin typeface="Arial"/>
                <a:cs typeface="Arial"/>
              </a:rPr>
              <a:t>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Black Circle</a:t>
            </a:r>
            <a:r>
              <a:rPr lang="en-US" altLang="de-DE" sz="1100" baseline="0" noProof="0" dirty="0">
                <a:latin typeface="Arial"/>
                <a:cs typeface="Arial"/>
              </a:rPr>
              <a:t>) orange RGB 247/150/70 or in the font color (black).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>
                <a:latin typeface="Arial"/>
                <a:cs typeface="Arial"/>
              </a:rPr>
              <a:t>Second level ¬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Not Sign</a:t>
            </a:r>
            <a:r>
              <a:rPr lang="en-US" altLang="de-DE" sz="1100" baseline="0" noProof="0" dirty="0">
                <a:latin typeface="Arial"/>
                <a:cs typeface="Arial"/>
              </a:rPr>
              <a:t>) in black.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>
                <a:latin typeface="Arial"/>
                <a:cs typeface="Arial"/>
              </a:rPr>
              <a:t>Third level ○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White Circle</a:t>
            </a:r>
            <a:r>
              <a:rPr lang="en-US" altLang="de-DE" sz="1100" baseline="0" noProof="0" dirty="0">
                <a:latin typeface="Arial"/>
                <a:cs typeface="Arial"/>
              </a:rPr>
              <a:t>) in black.</a:t>
            </a:r>
          </a:p>
          <a:p>
            <a:pPr marL="180000" marR="0" indent="-180000" algn="l" defTabSz="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tabLst>
                <a:tab pos="0" algn="l"/>
              </a:tabLst>
              <a:defRPr/>
            </a:pPr>
            <a:r>
              <a:rPr lang="en-US" altLang="de-DE" sz="1100" noProof="0" dirty="0"/>
              <a:t>100% of the font size.</a:t>
            </a:r>
          </a:p>
          <a:p>
            <a:pPr marL="0" indent="0" defTabSz="0">
              <a:spcBef>
                <a:spcPts val="300"/>
              </a:spcBef>
              <a:buClrTx/>
              <a:buFontTx/>
              <a:buNone/>
            </a:pPr>
            <a:r>
              <a:rPr lang="en-US" altLang="de-DE" sz="1100" b="1" baseline="0" noProof="0" dirty="0"/>
              <a:t>Colors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baseline="0" noProof="0" dirty="0"/>
              <a:t>Use the predefined design colors.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endParaRPr lang="en-US" altLang="de-DE" sz="1100" baseline="0" noProof="0" dirty="0"/>
          </a:p>
          <a:p>
            <a:pPr defTabSz="0">
              <a:spcBef>
                <a:spcPts val="0"/>
              </a:spcBef>
              <a:spcAft>
                <a:spcPts val="300"/>
              </a:spcAft>
              <a:buClr>
                <a:schemeClr val="accent6"/>
              </a:buClr>
              <a:tabLst>
                <a:tab pos="0" algn="l"/>
              </a:tabLst>
            </a:pPr>
            <a:r>
              <a:rPr lang="de-DE" altLang="de-DE" sz="1100" b="1" u="sng" noProof="0" dirty="0"/>
              <a:t>GUIDES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="1" noProof="0" dirty="0"/>
              <a:t>Red guides </a:t>
            </a:r>
            <a:r>
              <a:rPr lang="en-US" altLang="de-DE" sz="1100" b="0" noProof="0" dirty="0"/>
              <a:t>on the primary Slide Master, thus locked on all charts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="1" noProof="0" dirty="0"/>
              <a:t>Orange guides </a:t>
            </a:r>
            <a:r>
              <a:rPr lang="en-US" altLang="de-DE" sz="1100" b="0" noProof="0" dirty="0"/>
              <a:t>only on the secondary Slide Master </a:t>
            </a:r>
            <a:br>
              <a:rPr lang="en-US" altLang="de-DE" sz="1100" b="0" noProof="0" dirty="0"/>
            </a:br>
            <a:r>
              <a:rPr lang="en-US" altLang="de-DE" sz="1100" b="0" noProof="0" dirty="0"/>
              <a:t>(e.g. Title Master)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="1" noProof="0" dirty="0"/>
              <a:t>Adding new guides</a:t>
            </a:r>
            <a:br>
              <a:rPr lang="en-US" altLang="de-DE" sz="1100" b="0" noProof="0" dirty="0"/>
            </a:br>
            <a:r>
              <a:rPr lang="en-US" altLang="de-DE" sz="1100" b="0" noProof="0" dirty="0"/>
              <a:t>Right click &gt; Grid and Guides &gt; </a:t>
            </a:r>
            <a:br>
              <a:rPr lang="en-US" altLang="de-DE" sz="1100" b="0" noProof="0" dirty="0"/>
            </a:br>
            <a:r>
              <a:rPr lang="en-US" altLang="de-DE" sz="1100" b="0" noProof="0" dirty="0"/>
              <a:t>Add Horizontal/Vertical Guide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endParaRPr lang="en-US" altLang="de-DE" sz="1100" baseline="0" noProof="0" dirty="0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09574" y="2198078"/>
            <a:ext cx="11377614" cy="1325929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3600" b="1"/>
            </a:lvl1pPr>
          </a:lstStyle>
          <a:p>
            <a:r>
              <a:rPr lang="en-US" noProof="0"/>
              <a:t>Title Title Title Title Title</a:t>
            </a:r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3839918"/>
            <a:ext cx="11377613" cy="702774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600" baseline="0"/>
            </a:lvl1pPr>
          </a:lstStyle>
          <a:p>
            <a:pPr lvl="0"/>
            <a:r>
              <a:rPr lang="en-US"/>
              <a:t>Subtitle Subtitle Subtitle Subtitle</a:t>
            </a:r>
            <a:endParaRPr lang="en-US" dirty="0"/>
          </a:p>
        </p:txBody>
      </p:sp>
      <p:pic>
        <p:nvPicPr>
          <p:cNvPr id="20" name="Bild 19" descr="TDK_Attracting_Tomorrow_klein_with_clear_zon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74" y="900000"/>
            <a:ext cx="5742764" cy="566720"/>
          </a:xfrm>
          <a:prstGeom prst="rect">
            <a:avLst/>
          </a:prstGeom>
        </p:spPr>
      </p:pic>
      <p:sp>
        <p:nvSpPr>
          <p:cNvPr id="19" name="Text Box 272">
            <a:extLst>
              <a:ext uri="{FF2B5EF4-FFF2-40B4-BE49-F238E27FC236}">
                <a16:creationId xmlns:a16="http://schemas.microsoft.com/office/drawing/2014/main" id="{BB223A5D-8E5E-7745-A02E-2D49C02F4F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1" name="Text Box 278">
            <a:extLst>
              <a:ext uri="{FF2B5EF4-FFF2-40B4-BE49-F238E27FC236}">
                <a16:creationId xmlns:a16="http://schemas.microsoft.com/office/drawing/2014/main" id="{9C26AFA0-F1B6-6347-9E16-4A3A58FB9C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2" name="Text Box 279">
            <a:extLst>
              <a:ext uri="{FF2B5EF4-FFF2-40B4-BE49-F238E27FC236}">
                <a16:creationId xmlns:a16="http://schemas.microsoft.com/office/drawing/2014/main" id="{068F5930-569F-7443-B35B-1F9A6690DF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3" name="Text Box 281">
            <a:extLst>
              <a:ext uri="{FF2B5EF4-FFF2-40B4-BE49-F238E27FC236}">
                <a16:creationId xmlns:a16="http://schemas.microsoft.com/office/drawing/2014/main" id="{13A4B524-32BE-ED41-980F-99A5F17EFD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6" name="Text Box 284">
            <a:extLst>
              <a:ext uri="{FF2B5EF4-FFF2-40B4-BE49-F238E27FC236}">
                <a16:creationId xmlns:a16="http://schemas.microsoft.com/office/drawing/2014/main" id="{6EE7C56D-760A-3349-AD6D-0F7DED5E77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7" name="Text Box 285">
            <a:extLst>
              <a:ext uri="{FF2B5EF4-FFF2-40B4-BE49-F238E27FC236}">
                <a16:creationId xmlns:a16="http://schemas.microsoft.com/office/drawing/2014/main" id="{7A5E61AD-249F-BF42-9744-5192B7B660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8" name="Text Box 286">
            <a:extLst>
              <a:ext uri="{FF2B5EF4-FFF2-40B4-BE49-F238E27FC236}">
                <a16:creationId xmlns:a16="http://schemas.microsoft.com/office/drawing/2014/main" id="{4A338C46-A069-0141-B10D-1F460A3DD7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29" name="Text Box 291">
            <a:extLst>
              <a:ext uri="{FF2B5EF4-FFF2-40B4-BE49-F238E27FC236}">
                <a16:creationId xmlns:a16="http://schemas.microsoft.com/office/drawing/2014/main" id="{8A2E669C-A503-C34B-BA92-FCA7E1CB53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6803" y="1306779"/>
            <a:ext cx="17633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5,7</a:t>
            </a:r>
          </a:p>
        </p:txBody>
      </p:sp>
      <p:sp>
        <p:nvSpPr>
          <p:cNvPr id="30" name="Text Box 286">
            <a:extLst>
              <a:ext uri="{FF2B5EF4-FFF2-40B4-BE49-F238E27FC236}">
                <a16:creationId xmlns:a16="http://schemas.microsoft.com/office/drawing/2014/main" id="{6AA67B7D-7862-5949-9125-C9DFD4F9DB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4" name="Text Box 291">
            <a:extLst>
              <a:ext uri="{FF2B5EF4-FFF2-40B4-BE49-F238E27FC236}">
                <a16:creationId xmlns:a16="http://schemas.microsoft.com/office/drawing/2014/main" id="{6EA7A0FB-8289-FB49-A296-FE359A4CD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7376" y="1306779"/>
            <a:ext cx="17633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5,7</a:t>
            </a:r>
          </a:p>
        </p:txBody>
      </p:sp>
      <p:sp>
        <p:nvSpPr>
          <p:cNvPr id="40" name="Text Box 280">
            <a:extLst>
              <a:ext uri="{FF2B5EF4-FFF2-40B4-BE49-F238E27FC236}">
                <a16:creationId xmlns:a16="http://schemas.microsoft.com/office/drawing/2014/main" id="{0EB78152-0995-2C4F-9AD5-BFBABB2253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41" name="Text Box 280">
            <a:extLst>
              <a:ext uri="{FF2B5EF4-FFF2-40B4-BE49-F238E27FC236}">
                <a16:creationId xmlns:a16="http://schemas.microsoft.com/office/drawing/2014/main" id="{7AB673E5-127E-D84F-B284-617D15303A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24" name="Text Box 312">
            <a:extLst>
              <a:ext uri="{FF2B5EF4-FFF2-40B4-BE49-F238E27FC236}">
                <a16:creationId xmlns:a16="http://schemas.microsoft.com/office/drawing/2014/main" id="{DFB8DCBE-088D-B147-9A0C-01361E9421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163" y="1123179"/>
            <a:ext cx="1878012" cy="257369"/>
          </a:xfrm>
          <a:prstGeom prst="rect">
            <a:avLst/>
          </a:prstGeom>
          <a:solidFill>
            <a:srgbClr val="0046AD"/>
          </a:solidFill>
          <a:ln>
            <a:noFill/>
          </a:ln>
          <a:effectLst/>
        </p:spPr>
        <p:txBody>
          <a:bodyPr wrap="square" lIns="72000" tIns="36000" rIns="90000" bIns="36000" anchor="ctr" anchorCtr="1">
            <a:no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altLang="de-DE" sz="1200" b="1" noProof="0" dirty="0">
                <a:solidFill>
                  <a:srgbClr val="FFFFFF"/>
                </a:solidFill>
              </a:rPr>
              <a:t>►</a:t>
            </a:r>
            <a:r>
              <a:rPr lang="en-US" altLang="de-DE" sz="1200" b="1" baseline="0" noProof="0" dirty="0">
                <a:solidFill>
                  <a:srgbClr val="FFFFFF"/>
                </a:solidFill>
              </a:rPr>
              <a:t> </a:t>
            </a:r>
            <a:r>
              <a:rPr lang="en-US" altLang="de-DE" sz="1200" b="1" noProof="0" dirty="0">
                <a:solidFill>
                  <a:srgbClr val="FFFFF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08144183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3842" userDrawn="1">
          <p15:clr>
            <a:srgbClr val="FBAE40"/>
          </p15:clr>
        </p15:guide>
        <p15:guide id="2" orient="horz" pos="86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09575" y="208284"/>
            <a:ext cx="7699049" cy="800219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Headline 2 (additional in case of second line)</a:t>
            </a:r>
            <a:br>
              <a:rPr lang="en-US" noProof="0"/>
            </a:br>
            <a:r>
              <a:rPr lang="en-US" noProof="0"/>
              <a:t>Headline 1 (in case of one line only)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6FBE50F8-B31B-4C67-ACF8-989F1D5A5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268413"/>
            <a:ext cx="11376025" cy="5040312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/>
            </a:lvl1pPr>
            <a:lvl2pPr>
              <a:buClr>
                <a:schemeClr val="accent6">
                  <a:lumMod val="75000"/>
                </a:schemeClr>
              </a:buCl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1"/>
            <a:r>
              <a:rPr lang="en-US" noProof="0" dirty="0"/>
              <a:t>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78992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 descr="TDK CI Mark_blue_RGB_highr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00" y="2880000"/>
            <a:ext cx="2680247" cy="62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409576" y="6123785"/>
            <a:ext cx="113776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sz="1400" b="1" noProof="0" dirty="0"/>
              <a:t>www.tdk-electronics.tdk.com</a:t>
            </a:r>
            <a:endParaRPr lang="de-DE" altLang="de-DE" sz="1400" b="1" noProof="0" dirty="0">
              <a:sym typeface="Symbol" pitchFamily="18" charset="2"/>
            </a:endParaRPr>
          </a:p>
        </p:txBody>
      </p:sp>
      <p:sp>
        <p:nvSpPr>
          <p:cNvPr id="21" name="Text Box 272">
            <a:extLst>
              <a:ext uri="{FF2B5EF4-FFF2-40B4-BE49-F238E27FC236}">
                <a16:creationId xmlns:a16="http://schemas.microsoft.com/office/drawing/2014/main" id="{9F51CA2F-D689-704F-82D9-BB68E1A876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5" name="Text Box 278">
            <a:extLst>
              <a:ext uri="{FF2B5EF4-FFF2-40B4-BE49-F238E27FC236}">
                <a16:creationId xmlns:a16="http://schemas.microsoft.com/office/drawing/2014/main" id="{6869DA43-F26B-EC45-8EAA-F1BEA774B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7" name="Text Box 279">
            <a:extLst>
              <a:ext uri="{FF2B5EF4-FFF2-40B4-BE49-F238E27FC236}">
                <a16:creationId xmlns:a16="http://schemas.microsoft.com/office/drawing/2014/main" id="{2E16632E-7953-3B4C-9123-603438A1F5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8" name="Text Box 281">
            <a:extLst>
              <a:ext uri="{FF2B5EF4-FFF2-40B4-BE49-F238E27FC236}">
                <a16:creationId xmlns:a16="http://schemas.microsoft.com/office/drawing/2014/main" id="{02E96BBE-58FA-974E-9CFA-DBA691A123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30" name="Text Box 284">
            <a:extLst>
              <a:ext uri="{FF2B5EF4-FFF2-40B4-BE49-F238E27FC236}">
                <a16:creationId xmlns:a16="http://schemas.microsoft.com/office/drawing/2014/main" id="{2DC135EF-FB77-BB4E-92C5-C33704E302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31" name="Text Box 285">
            <a:extLst>
              <a:ext uri="{FF2B5EF4-FFF2-40B4-BE49-F238E27FC236}">
                <a16:creationId xmlns:a16="http://schemas.microsoft.com/office/drawing/2014/main" id="{4D56683A-89C3-C146-B806-C1FB2C11F4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32" name="Text Box 286">
            <a:extLst>
              <a:ext uri="{FF2B5EF4-FFF2-40B4-BE49-F238E27FC236}">
                <a16:creationId xmlns:a16="http://schemas.microsoft.com/office/drawing/2014/main" id="{AE773849-1868-534C-B169-6878BBE26F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4" name="Text Box 291">
            <a:extLst>
              <a:ext uri="{FF2B5EF4-FFF2-40B4-BE49-F238E27FC236}">
                <a16:creationId xmlns:a16="http://schemas.microsoft.com/office/drawing/2014/main" id="{939F079E-5979-414F-9781-29FE65FBC6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6,0</a:t>
            </a:r>
          </a:p>
        </p:txBody>
      </p:sp>
      <p:sp>
        <p:nvSpPr>
          <p:cNvPr id="38" name="Text Box 280">
            <a:extLst>
              <a:ext uri="{FF2B5EF4-FFF2-40B4-BE49-F238E27FC236}">
                <a16:creationId xmlns:a16="http://schemas.microsoft.com/office/drawing/2014/main" id="{E7F2BBD4-45D5-314F-97CE-F2D5E9C095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9" name="Text Box 286">
            <a:extLst>
              <a:ext uri="{FF2B5EF4-FFF2-40B4-BE49-F238E27FC236}">
                <a16:creationId xmlns:a16="http://schemas.microsoft.com/office/drawing/2014/main" id="{DFF4584D-06BE-6C4D-9EF1-20C7D4F85D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40" name="Text Box 291">
            <a:extLst>
              <a:ext uri="{FF2B5EF4-FFF2-40B4-BE49-F238E27FC236}">
                <a16:creationId xmlns:a16="http://schemas.microsoft.com/office/drawing/2014/main" id="{3ADDE81E-3902-5848-94B9-01210EFFA8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6,0</a:t>
            </a:r>
          </a:p>
        </p:txBody>
      </p:sp>
      <p:sp>
        <p:nvSpPr>
          <p:cNvPr id="41" name="Text Box 280">
            <a:extLst>
              <a:ext uri="{FF2B5EF4-FFF2-40B4-BE49-F238E27FC236}">
                <a16:creationId xmlns:a16="http://schemas.microsoft.com/office/drawing/2014/main" id="{55901F3C-AE1C-474C-9DBE-C269C8DF96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</p:spTree>
    <p:extLst>
      <p:ext uri="{BB962C8B-B14F-4D97-AF65-F5344CB8AC3E}">
        <p14:creationId xmlns:p14="http://schemas.microsoft.com/office/powerpoint/2010/main" val="3348730530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Line 266"/>
          <p:cNvSpPr>
            <a:spLocks noChangeShapeType="1"/>
          </p:cNvSpPr>
          <p:nvPr userDrawn="1"/>
        </p:nvSpPr>
        <p:spPr bwMode="auto">
          <a:xfrm>
            <a:off x="409575" y="6454775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  <p:sp>
        <p:nvSpPr>
          <p:cNvPr id="1041" name="Text Box 304"/>
          <p:cNvSpPr txBox="1">
            <a:spLocks noChangeArrowheads="1"/>
          </p:cNvSpPr>
          <p:nvPr userDrawn="1"/>
        </p:nvSpPr>
        <p:spPr bwMode="auto">
          <a:xfrm>
            <a:off x="8826187" y="6504668"/>
            <a:ext cx="29610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800" b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lang="en-US" altLang="de-DE" sz="800" b="1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[Legal Entity]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 YYYY</a:t>
            </a:r>
            <a:endParaRPr lang="en-US" altLang="de-DE" sz="800" baseline="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[Department]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[MM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/YY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]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8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 </a:t>
            </a:r>
            <a:fld id="{CC0C4A1D-6455-4829-8626-A0F8587C9CE2}" type="slidenum">
              <a:rPr lang="en-US" altLang="de-DE" sz="8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>
                <a:lnSpc>
                  <a:spcPct val="100000"/>
                </a:lnSpc>
                <a:defRPr/>
              </a:pPr>
              <a:t>‹#›</a:t>
            </a:fld>
            <a:endParaRPr lang="en-US" altLang="de-DE" sz="800" baseline="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Bild 17" descr="TDK_Attracting_Tomorrow_klein_with_clear_zone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59" y="296281"/>
            <a:ext cx="3013530" cy="297388"/>
          </a:xfrm>
          <a:prstGeom prst="rect">
            <a:avLst/>
          </a:prstGeom>
        </p:spPr>
      </p:pic>
      <p:sp>
        <p:nvSpPr>
          <p:cNvPr id="19" name="Text Box 272">
            <a:extLst>
              <a:ext uri="{FF2B5EF4-FFF2-40B4-BE49-F238E27FC236}">
                <a16:creationId xmlns:a16="http://schemas.microsoft.com/office/drawing/2014/main" id="{E7D186C9-F8B8-274E-9DD0-2308CB9305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0" name="Text Box 278">
            <a:extLst>
              <a:ext uri="{FF2B5EF4-FFF2-40B4-BE49-F238E27FC236}">
                <a16:creationId xmlns:a16="http://schemas.microsoft.com/office/drawing/2014/main" id="{F29C8567-CA98-714B-9E6A-3C9EFC74CC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2" name="Text Box 279">
            <a:extLst>
              <a:ext uri="{FF2B5EF4-FFF2-40B4-BE49-F238E27FC236}">
                <a16:creationId xmlns:a16="http://schemas.microsoft.com/office/drawing/2014/main" id="{F0459023-8580-CB45-85E1-94ED150CC6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6" name="Text Box 281">
            <a:extLst>
              <a:ext uri="{FF2B5EF4-FFF2-40B4-BE49-F238E27FC236}">
                <a16:creationId xmlns:a16="http://schemas.microsoft.com/office/drawing/2014/main" id="{8B0520C2-349A-7F4E-BDA5-2CF412786F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7" name="Text Box 284">
            <a:extLst>
              <a:ext uri="{FF2B5EF4-FFF2-40B4-BE49-F238E27FC236}">
                <a16:creationId xmlns:a16="http://schemas.microsoft.com/office/drawing/2014/main" id="{48D77520-BEBB-A44F-B0E1-8B3270BD44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15,8</a:t>
            </a:r>
          </a:p>
        </p:txBody>
      </p:sp>
      <p:sp>
        <p:nvSpPr>
          <p:cNvPr id="28" name="Text Box 285">
            <a:extLst>
              <a:ext uri="{FF2B5EF4-FFF2-40B4-BE49-F238E27FC236}">
                <a16:creationId xmlns:a16="http://schemas.microsoft.com/office/drawing/2014/main" id="{4942CC31-0EAA-9343-9A1B-20E8F59C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0,00</a:t>
            </a:r>
          </a:p>
        </p:txBody>
      </p:sp>
      <p:sp>
        <p:nvSpPr>
          <p:cNvPr id="29" name="Text Box 286">
            <a:extLst>
              <a:ext uri="{FF2B5EF4-FFF2-40B4-BE49-F238E27FC236}">
                <a16:creationId xmlns:a16="http://schemas.microsoft.com/office/drawing/2014/main" id="{B332F08C-4B9A-1D44-8B01-0F575B2CDF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0" name="Text Box 291">
            <a:extLst>
              <a:ext uri="{FF2B5EF4-FFF2-40B4-BE49-F238E27FC236}">
                <a16:creationId xmlns:a16="http://schemas.microsoft.com/office/drawing/2014/main" id="{D8B8C14E-38FA-1346-919A-E87FE89FD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6,0</a:t>
            </a:r>
          </a:p>
        </p:txBody>
      </p:sp>
      <p:sp>
        <p:nvSpPr>
          <p:cNvPr id="31" name="Text Box 280">
            <a:extLst>
              <a:ext uri="{FF2B5EF4-FFF2-40B4-BE49-F238E27FC236}">
                <a16:creationId xmlns:a16="http://schemas.microsoft.com/office/drawing/2014/main" id="{101D7122-59C2-BD41-B0B8-8F340310CD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2" name="Text Box 286">
            <a:extLst>
              <a:ext uri="{FF2B5EF4-FFF2-40B4-BE49-F238E27FC236}">
                <a16:creationId xmlns:a16="http://schemas.microsoft.com/office/drawing/2014/main" id="{E23A740C-ED31-374F-B316-E7C9E20AB4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33" name="Text Box 291">
            <a:extLst>
              <a:ext uri="{FF2B5EF4-FFF2-40B4-BE49-F238E27FC236}">
                <a16:creationId xmlns:a16="http://schemas.microsoft.com/office/drawing/2014/main" id="{D3ACE1ED-73F2-034D-93E7-BAE29850C6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6,0</a:t>
            </a:r>
          </a:p>
        </p:txBody>
      </p:sp>
      <p:sp>
        <p:nvSpPr>
          <p:cNvPr id="34" name="Text Box 280">
            <a:extLst>
              <a:ext uri="{FF2B5EF4-FFF2-40B4-BE49-F238E27FC236}">
                <a16:creationId xmlns:a16="http://schemas.microsoft.com/office/drawing/2014/main" id="{55124C2D-B3FC-874E-B0C3-538F6BFCDC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tx1"/>
                </a:solidFill>
              </a:rPr>
              <a:t>8,0</a:t>
            </a:r>
          </a:p>
        </p:txBody>
      </p:sp>
      <p:sp>
        <p:nvSpPr>
          <p:cNvPr id="21" name="Text Box 312">
            <a:extLst>
              <a:ext uri="{FF2B5EF4-FFF2-40B4-BE49-F238E27FC236}">
                <a16:creationId xmlns:a16="http://schemas.microsoft.com/office/drawing/2014/main" id="{1EA8C7D7-9159-704E-BFFC-8907D4106A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163" y="6501600"/>
            <a:ext cx="1878012" cy="257369"/>
          </a:xfrm>
          <a:prstGeom prst="rect">
            <a:avLst/>
          </a:prstGeom>
          <a:solidFill>
            <a:srgbClr val="0046AD"/>
          </a:solidFill>
          <a:ln>
            <a:noFill/>
          </a:ln>
          <a:effectLst/>
        </p:spPr>
        <p:txBody>
          <a:bodyPr wrap="square" lIns="72000" tIns="36000" rIns="90000" bIns="36000" anchor="ctr" anchorCtr="1">
            <a:no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altLang="de-DE" sz="1200" b="1" noProof="0" dirty="0">
                <a:solidFill>
                  <a:srgbClr val="FFFFFF"/>
                </a:solidFill>
              </a:rPr>
              <a:t>►</a:t>
            </a:r>
            <a:r>
              <a:rPr lang="en-US" altLang="de-DE" sz="1200" b="1" baseline="0" noProof="0" dirty="0">
                <a:solidFill>
                  <a:srgbClr val="FFFFFF"/>
                </a:solidFill>
              </a:rPr>
              <a:t> </a:t>
            </a:r>
            <a:r>
              <a:rPr lang="en-US" altLang="de-DE" sz="1200" b="1" noProof="0" dirty="0">
                <a:solidFill>
                  <a:srgbClr val="FFFFFF"/>
                </a:solidFill>
              </a:rPr>
              <a:t>For internal use only</a:t>
            </a:r>
          </a:p>
        </p:txBody>
      </p:sp>
      <p:sp>
        <p:nvSpPr>
          <p:cNvPr id="23" name="Text Box 244">
            <a:extLst>
              <a:ext uri="{FF2B5EF4-FFF2-40B4-BE49-F238E27FC236}">
                <a16:creationId xmlns:a16="http://schemas.microsoft.com/office/drawing/2014/main" id="{7D079435-B68E-BE4D-A7D1-3D77A45579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9175" y="6552620"/>
            <a:ext cx="668376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00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[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topic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]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0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00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de-DE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de-DE" sz="1000" b="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itchFamily="18" charset="2"/>
              </a:rPr>
              <a:t>Chapter title</a:t>
            </a:r>
            <a:r>
              <a:rPr lang="en-US" altLang="de-DE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8ACEB-C681-42EF-8CF0-ACB8DFA8F8E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71175" y="6350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75" r:id="rId3"/>
  </p:sldLayoutIdLst>
  <p:transition>
    <p:wipe dir="r"/>
  </p:transition>
  <p:txStyles>
    <p:titleStyle>
      <a:lvl1pPr algn="l" defTabSz="717550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algn="l" defTabSz="863600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Font typeface="Symbol" pitchFamily="18" charset="2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180975" indent="-179388" algn="l" defTabSz="863600" rtl="0" eaLnBrk="0" fontAlgn="base" hangingPunct="0">
        <a:spcBef>
          <a:spcPts val="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2pPr>
      <a:lvl3pPr marL="360000" indent="-180000" algn="l" defTabSz="863600" rtl="0" eaLnBrk="0" fontAlgn="base" hangingPunct="0">
        <a:spcBef>
          <a:spcPts val="0"/>
        </a:spcBef>
        <a:spcAft>
          <a:spcPct val="0"/>
        </a:spcAft>
        <a:buClr>
          <a:schemeClr val="tx1"/>
        </a:buClr>
        <a:buFont typeface="Symbol" pitchFamily="18" charset="2"/>
        <a:buChar char="Ø"/>
        <a:defRPr sz="1600">
          <a:solidFill>
            <a:schemeClr val="tx1"/>
          </a:solidFill>
          <a:latin typeface="+mn-lt"/>
        </a:defRPr>
      </a:lvl3pPr>
      <a:lvl4pPr marL="540000" indent="-180000" algn="l" defTabSz="863600" rtl="0" eaLnBrk="0" fontAlgn="base" hangingPunct="0"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○"/>
        <a:defRPr sz="1600">
          <a:solidFill>
            <a:schemeClr val="tx1"/>
          </a:solidFill>
          <a:latin typeface="+mn-lt"/>
        </a:defRPr>
      </a:lvl4pPr>
      <a:lvl5pPr marL="2706688" indent="-268288" algn="l" defTabSz="8636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31638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36210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40782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45354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259" userDrawn="1">
          <p15:clr>
            <a:srgbClr val="F26B43"/>
          </p15:clr>
        </p15:guide>
        <p15:guide id="4" pos="7425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0"/>
          <p:cNvSpPr>
            <a:spLocks noGrp="1"/>
          </p:cNvSpPr>
          <p:nvPr>
            <p:ph type="body" sz="quarter" idx="4294967295"/>
          </p:nvPr>
        </p:nvSpPr>
        <p:spPr>
          <a:xfrm>
            <a:off x="8323551" y="5040192"/>
            <a:ext cx="3463637" cy="126853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160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b="1" dirty="0">
                <a:solidFill>
                  <a:srgbClr val="000000"/>
                </a:solidFill>
                <a:cs typeface="Arial" charset="0"/>
              </a:rPr>
              <a:t>[Legal Entity]</a:t>
            </a:r>
          </a:p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>
                <a:solidFill>
                  <a:srgbClr val="000000"/>
                </a:solidFill>
                <a:cs typeface="Arial" charset="0"/>
              </a:rPr>
              <a:t> [XY</a:t>
            </a:r>
            <a:r>
              <a:rPr lang="en-US" altLang="de-DE" sz="1200" dirty="0">
                <a:solidFill>
                  <a:srgbClr val="000000"/>
                </a:solidFill>
              </a:rPr>
              <a:t>]</a:t>
            </a:r>
            <a:r>
              <a:rPr lang="en-US" altLang="de-DE" sz="12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</a:rPr>
              <a:t>Business Group </a:t>
            </a:r>
            <a:r>
              <a:rPr lang="en-US" altLang="de-DE" sz="1200" dirty="0">
                <a:solidFill>
                  <a:srgbClr val="000000"/>
                </a:solidFill>
                <a:cs typeface="Arial" charset="0"/>
              </a:rPr>
              <a:t>•</a:t>
            </a:r>
            <a:r>
              <a:rPr lang="en-US" altLang="de-DE" sz="1200" dirty="0">
                <a:solidFill>
                  <a:srgbClr val="000000"/>
                </a:solidFill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cs typeface="Arial" charset="0"/>
              </a:rPr>
              <a:t>[</a:t>
            </a:r>
            <a:r>
              <a:rPr lang="en-US" altLang="de-DE" sz="1200" dirty="0">
                <a:solidFill>
                  <a:srgbClr val="000000"/>
                </a:solidFill>
              </a:rPr>
              <a:t>Department]</a:t>
            </a:r>
          </a:p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>
                <a:solidFill>
                  <a:srgbClr val="000000"/>
                </a:solidFill>
                <a:cs typeface="Arial" charset="0"/>
              </a:rPr>
              <a:t>[</a:t>
            </a:r>
            <a:r>
              <a:rPr lang="en-US" altLang="de-DE" sz="1200" dirty="0">
                <a:solidFill>
                  <a:srgbClr val="000000"/>
                </a:solidFill>
              </a:rPr>
              <a:t>Location, Country]</a:t>
            </a:r>
          </a:p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>
                <a:solidFill>
                  <a:srgbClr val="000000"/>
                </a:solidFill>
                <a:cs typeface="Arial" charset="0"/>
              </a:rPr>
              <a:t>[Month</a:t>
            </a:r>
            <a:r>
              <a:rPr lang="en-US" altLang="de-DE" sz="1200" dirty="0">
                <a:solidFill>
                  <a:srgbClr val="000000"/>
                </a:solidFill>
              </a:rPr>
              <a:t> DD, YYYY]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2D03C3-CE10-5A4D-B607-E3F282CB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EE329A-A32E-9545-9937-1882C1237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920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仓库员工按TO单备料并发送缓冲区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RPA Control</a:t>
                      </a:r>
                    </a:p>
                    <a:p>
                      <a:r>
                        <a:rPr sz="1200"/>
                        <a:t>SAP to MES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建议仓库备料时贴MES标签，靠近原料标签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PSA确认数量，在TO单上签名，拉回PSA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RPA Control</a:t>
                      </a:r>
                    </a:p>
                    <a:p>
                      <a:r>
                        <a:rPr sz="1200"/>
                        <a:t>SAP to MES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接受物料时， 扫MES标签与实物核对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Excel入账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RPA Control</a:t>
                      </a:r>
                    </a:p>
                    <a:p>
                      <a:r>
                        <a:rPr sz="1200"/>
                        <a:t>SAP to MES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import Material by MasterData manually 创建仓库来料的原材料订单，（因为没有字段，BatchId/To No.建在物料的命名里）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需要一些字段Material / TO No. / Batch Id / Date(入仓时间、Expired Date) for FIFO / GR No./Ref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实物入库（分类上架）</a:t>
                      </a:r>
                    </a:p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  <a:p>
                      <a:r>
                        <a:rPr sz="1200"/>
                        <a:t>原材料通过MasterData 手动创建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需要打印机自动打印原材料标签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产线领班 带Batch按制令PO填写物料需求单，提交给PSA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PL Create TR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 Autofill TR items when PO is filled out (基于BOM自动填充TR)</a:t>
                      </a:r>
                    </a:p>
                    <a:p>
                      <a:r>
                        <a:rPr sz="1200"/>
                        <a:t>Reduce the workload of production line operators manually adding TR items.</a:t>
                      </a:r>
                    </a:p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2.limit the quantity in Transfer Requirement Items based on Single PO (基于PO的BOM限制要料数量)</a:t>
                      </a:r>
                    </a:p>
                    <a:p>
                      <a:r>
                        <a:rPr sz="1200"/>
                        <a:t>To prevent exceeding the number of BOMs required for a single PO.</a:t>
                      </a:r>
                    </a:p>
                    <a:p>
                      <a:r>
                        <a:rPr sz="1200"/>
                        <a:t>I can create multiple Transfer Requirements, but the total number of Required Qty on the Requirement Items will not be more than the BOM quantity required by a PO.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产线领班 带Batch按制令PO填写物料需求单，提交给PSA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 Approve TR（Approve设置自动）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PSA先查账，有料就接收物料需求单,无料/超料拒收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Release不设置自动，因为设置自动Release后，TR单不能Cancel，给一个容错机制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 release TR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PSA在Excel表中进行扣账, 在需求单填写完整物料信息（实发数量，如有批次要求，还要写GR号）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Auto Create TO for TR (Need to pick material automatically by FIFO strategy)</a:t>
                      </a:r>
                    </a:p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 Create TO for 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根据需求单，PSA操作员去拣料，物料从大包装单元拆分成小包装单元，并且贴上标签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 Auto print an TO paper for operator to picking materials</a:t>
                      </a:r>
                    </a:p>
                    <a:p>
                      <a:r>
                        <a:rPr sz="1200"/>
                        <a:t>2. Auto print labels for attaching to material</a:t>
                      </a:r>
                    </a:p>
                    <a:p>
                      <a:r>
                        <a:rPr sz="1200"/>
                        <a:t>3. 对货架进行标签化管理，亮灯选料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PSA建议不要去亮灯选料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 Picking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手动/自动 拆分物料时，自动打印新拆分出来的标签，剩余库存的标签去手动打印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PSA把物料需求单跟物料一同送到产线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这个时刻触发AGV小车从PSA移动</a:t>
                      </a:r>
                    </a:p>
                    <a:p>
                      <a:r>
                        <a:rPr sz="1200"/>
                        <a:t>Interface (MES to AGV)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1.确认AGV和MES的接口</a:t>
                      </a:r>
                    </a:p>
                    <a:p>
                      <a:r>
                        <a:rPr sz="1200"/>
                        <a:t>2. 确认AGV是否需要改造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 发料，Begin TO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确认AGV和MES的接口</a:t>
                      </a:r>
                    </a:p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93298-1F28-4D62-8C8F-89450A712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24048B-834F-0246-8710-7ADF7AA1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277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PSA把物料需求单跟物料一同送到产线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小车结束移动后，自动告知MES， MES自动完成Complete</a:t>
                      </a:r>
                    </a:p>
                    <a:p>
                      <a:r>
                        <a:rPr sz="1200"/>
                        <a:t>Interface (AGV to 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Complete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确认AGV和MES的接口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产线领班核对数量，确认收料，签字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PL Confirm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产线员工将物料上到产线货架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当前MES每种料都要 选择对应的picking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需求为自动选择 picking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产线员工将物料上到设备上料位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若存在storage时，产线首先需要从货架取料Retrieve</a:t>
                      </a:r>
                    </a:p>
                    <a:p>
                      <a:r>
                        <a:rPr sz="1200"/>
                        <a:t>若存在pickingplace，不需要Retrieve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产线员工将物料上到设备上料位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MES是需要扫物料标签上的码，</a:t>
                      </a:r>
                    </a:p>
                    <a:p>
                      <a:r>
                        <a:rPr sz="1200"/>
                        <a:t>feeder的码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产线员工将物料上到设备上料位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问题： </a:t>
                      </a:r>
                    </a:p>
                    <a:p>
                      <a:r>
                        <a:rPr sz="1200"/>
                        <a:t>attach feeder时候怎么能保证 物料和feeder是一致的，怎么能上对料？</a:t>
                      </a:r>
                    </a:p>
                    <a:p>
                      <a:r>
                        <a:rPr sz="1200"/>
                        <a:t>When attaching a feeder, how can we ensure that the material and the feeder are consistent?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attach as consumable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产线生产，按照BOM自动consume消耗物料</a:t>
                      </a:r>
                    </a:p>
                    <a:p>
                      <a:r>
                        <a:rPr sz="1200"/>
                        <a:t>等到指令完成之后，在SAP 手动confirmation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问题：</a:t>
                      </a:r>
                    </a:p>
                    <a:p>
                      <a:r>
                        <a:rPr sz="1200"/>
                        <a:t>1. 铜线，只申请10kg，但是有6轴，MES consume是集中在某一轴consume还是，分别在各轴consume（问清楚CM怎么消耗物料）</a:t>
                      </a:r>
                    </a:p>
                    <a:p>
                      <a:r>
                        <a:rPr sz="1200"/>
                        <a:t>2. Rework 相关</a:t>
                      </a:r>
                    </a:p>
                    <a:p>
                      <a:r>
                        <a:rPr sz="1200"/>
                        <a:t>3. 额外领料怎么attach，怎么consume</a:t>
                      </a:r>
                    </a:p>
                    <a:p>
                      <a:r>
                        <a:rPr sz="1200"/>
                        <a:t>4. 如何做到产线原材料实时库存调整（来料多，丢失等异常情况导致差异）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Track In开始生产</a:t>
                      </a:r>
                    </a:p>
                    <a:p>
                      <a:r>
                        <a:rPr sz="1200"/>
                        <a:t>MES是在Track Out时去Consume 物料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转换产品或停线时，设备余料退回产线货架。</a:t>
                      </a:r>
                    </a:p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如果指定批次，PO结案，转换产品或停线时，设备余料退回产线货架。如果不指定批次，则只在转产品或停线时退。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物料下架时需要打印一张退料标签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转换产品或停线时，设备余料退回产线货架。</a:t>
                      </a:r>
                    </a:p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产线余料Store存到到货架storage或者picking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需要自动store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产线余料退回PSA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产线直接创建TO，员工 scan material QR code，Destination Storage QR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4147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退料要当面交接，AGV数量不够，产线空间没办法设置点位，导致点位不够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这个时刻触发AGV小车从PL移动</a:t>
                      </a:r>
                    </a:p>
                    <a:p>
                      <a:r>
                        <a:rPr sz="1200"/>
                        <a:t>Interface (MES to AGV)</a:t>
                      </a:r>
                    </a:p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Begin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退料要当面交接，AGV数量不够，产线空间没办法设置点位，导致点位不够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小车结束移动后，自动告知MES， MES自动完成Complete </a:t>
                      </a:r>
                    </a:p>
                    <a:p>
                      <a:r>
                        <a:rPr sz="1200"/>
                        <a:t>Interface (AGV to 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Complete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PSA查看物料，确认实物数量和标签数量，签字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MES中由于在 Create TO时已经选择的storage，这里不需要再次选择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Confirm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PSA物料退仓(包括7天未消耗物料)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MES to SAP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PSA退仓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胶水、化学品发放管理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提前备料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目前通过excel去做库存管理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Material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需要在库存管理界面显示更多信息为了物料追溯</a:t>
                      </a:r>
                    </a:p>
                    <a:p>
                      <a:r>
                        <a:rPr sz="1200"/>
                        <a:t>Need show more info in the Inventory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MES自动检查库存所有物料是否超过7天，若超过，则自动提示需要退仓，自动打印相关退料标签，并做相应扣减冲账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PC投制令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RPA Control</a:t>
                      </a:r>
                    </a:p>
                    <a:p>
                      <a:r>
                        <a:rPr sz="1200"/>
                        <a:t>SAP to MES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PL确认PO领料顺序，通知PSA领料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RPA Control</a:t>
                      </a:r>
                    </a:p>
                    <a:p>
                      <a:r>
                        <a:rPr sz="1200"/>
                        <a:t>SAP to MES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PSA在Excel库存表和SAP中查询物料库存，按制令开TO领料(计划外领料产线领班提供审批完的补料单PSA通过MB1A领）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RPA Control</a:t>
                      </a:r>
                    </a:p>
                    <a:p>
                      <a:r>
                        <a:rPr sz="1200"/>
                        <a:t>SAP to MES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PSA在SAP中复制领料清单，放入Excel表（台账），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RPA Control</a:t>
                      </a:r>
                    </a:p>
                    <a:p>
                      <a:r>
                        <a:rPr sz="1200"/>
                        <a:t>SAP to MES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44736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2351314"/>
                <a:gridCol w="2351314"/>
                <a:gridCol w="2351314"/>
                <a:gridCol w="2351314"/>
                <a:gridCol w="2351314"/>
                <a:gridCol w="2351316"/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Internal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OOB(out of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仓库文员打印TO单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RPA Control</a:t>
                      </a:r>
                    </a:p>
                    <a:p>
                      <a:r>
                        <a:rPr sz="1200"/>
                        <a:t>SAP to MES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FF6600"/>
        </a:accent1>
        <a:accent2>
          <a:srgbClr val="A21636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92133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</Words>
  <Application>Microsoft Office PowerPoint</Application>
  <PresentationFormat>自定义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Wingdings</vt:lpstr>
      <vt:lpstr>Symbol</vt:lpstr>
      <vt:lpstr>Arial</vt:lpstr>
      <vt:lpstr>Calibri</vt:lpstr>
      <vt:lpstr>Standarddesign</vt:lpstr>
      <vt:lpstr>PowerPoint 演示文稿</vt:lpstr>
      <vt:lpstr>PowerPoint 演示文稿</vt:lpstr>
      <vt:lpstr>PowerPoint 演示文稿</vt:lpstr>
    </vt:vector>
  </TitlesOfParts>
  <Company>EPCOS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CC</dc:creator>
  <cp:lastModifiedBy>Young CJ</cp:lastModifiedBy>
  <cp:revision>3632</cp:revision>
  <cp:lastPrinted>2017-11-06T11:45:05Z</cp:lastPrinted>
  <dcterms:created xsi:type="dcterms:W3CDTF">1997-04-21T07:27:06Z</dcterms:created>
  <dcterms:modified xsi:type="dcterms:W3CDTF">2024-07-19T13:43:05Z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Standarddesign:3</vt:lpwstr>
  </property>
  <property fmtid="{D5CDD505-2E9C-101B-9397-08002B2CF9AE}" pid="3" name="ClassificationContentMarkingHeaderText">
    <vt:lpwstr>L2: Internal use only</vt:lpwstr>
  </property>
</Properties>
</file>