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5" r:id="rId5"/>
    <p:sldId id="264" r:id="rId6"/>
    <p:sldId id="260" r:id="rId7"/>
    <p:sldId id="267" r:id="rId8"/>
    <p:sldId id="268" r:id="rId9"/>
    <p:sldId id="269" r:id="rId10"/>
    <p:sldId id="262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6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rgbClr val="FFFFFF"/>
              </a:solidFill>
            </a:ln>
          </a:left>
          <a:right>
            <a:ln w="12700" cmpd="sng">
              <a:solidFill>
                <a:srgbClr val="FFFFFF"/>
              </a:solidFill>
            </a:ln>
          </a:right>
          <a:top>
            <a:ln w="12700" cmpd="sng">
              <a:solidFill>
                <a:srgbClr val="FFFFFF"/>
              </a:solidFill>
            </a:ln>
          </a:top>
          <a:bottom>
            <a:ln w="12700" cmpd="sng">
              <a:solidFill>
                <a:srgbClr val="FFFFFF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70AD47">
              <a:tint val="20000"/>
            </a:srgbClr>
          </a:solidFill>
        </a:fill>
      </a:tcStyle>
    </a:wholeTbl>
    <a:band1H>
      <a:tcStyle>
        <a:tcBdr/>
        <a:fill>
          <a:solidFill>
            <a:srgbClr val="70AD47">
              <a:tint val="40000"/>
            </a:srgbClr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70AD47">
              <a:tint val="40000"/>
            </a:srgb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rgbClr val="70AD47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rgbClr val="70AD47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rgbClr val="FFFFFF"/>
              </a:solidFill>
            </a:ln>
          </a:top>
        </a:tcBdr>
        <a:fill>
          <a:solidFill>
            <a:srgbClr val="70AD47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rgbClr val="FFFFFF"/>
              </a:solidFill>
            </a:ln>
          </a:bottom>
        </a:tcBdr>
        <a:fill>
          <a:solidFill>
            <a:srgbClr val="70AD4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0" name="Straight Connector 14"/>
          <p:cNvCxnSpPr>
            <a:cxnSpLocks/>
          </p:cNvCxnSpPr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/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2" name="Straight Connector 14"/>
          <p:cNvCxnSpPr>
            <a:cxnSpLocks/>
          </p:cNvCxnSpPr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9" name="Straight Connector 32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48634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486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48643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10486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486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10486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1" name="Straight Connector 24"/>
          <p:cNvCxnSpPr>
            <a:cxnSpLocks/>
          </p:cNvCxnSpPr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10486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048615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6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4861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dirty="0"/>
              <a:t>按一下圖示以新增圖片</a:t>
            </a:r>
            <a:endParaRPr lang="en-US" dirty="0"/>
          </a:p>
        </p:txBody>
      </p:sp>
      <p:sp>
        <p:nvSpPr>
          <p:cNvPr id="104861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/>
          </a:lstStyle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r:embed="rId13"/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g.docs.wps.com/l/sIBPk_87dAb2Il7IG?v=v2" TargetMode="External"/><Relationship Id="rId2" Type="http://schemas.openxmlformats.org/officeDocument/2006/relationships/hyperlink" Target="https://www.digitimes.com.tw/tech/dt/n/shwnws.asp?id=0000427470_0ID506GK6NVTC419JS13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g.docs.wps.com/l/sIPLk_87dAf2Ol7IG?v=v2" TargetMode="External"/><Relationship Id="rId4" Type="http://schemas.openxmlformats.org/officeDocument/2006/relationships/hyperlink" Target="https://sg.docs.wps.com/l/sICnk_87dAYqNl7IG?v=v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標題 1"/>
          <p:cNvSpPr>
            <a:spLocks noGrp="1"/>
          </p:cNvSpPr>
          <p:nvPr>
            <p:ph type="ctrTitle"/>
          </p:nvPr>
        </p:nvSpPr>
        <p:spPr>
          <a:xfrm>
            <a:off x="2417779" y="1531538"/>
            <a:ext cx="6579809" cy="977620"/>
          </a:xfrm>
        </p:spPr>
        <p:txBody>
          <a:bodyPr/>
          <a:lstStyle/>
          <a:p>
            <a:pPr algn="ctr"/>
            <a:r>
              <a:rPr lang="zh-TW" altLang="en-US"/>
              <a:t>太陽能追日系統</a:t>
            </a:r>
          </a:p>
        </p:txBody>
      </p:sp>
      <p:sp>
        <p:nvSpPr>
          <p:cNvPr id="1048605" name="副標題 2"/>
          <p:cNvSpPr>
            <a:spLocks noGrp="1"/>
          </p:cNvSpPr>
          <p:nvPr>
            <p:ph type="subTitle" idx="1"/>
          </p:nvPr>
        </p:nvSpPr>
        <p:spPr>
          <a:xfrm>
            <a:off x="1389147" y="3606033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/>
              <a:t>周哲玄</a:t>
            </a:r>
            <a:r>
              <a:rPr lang="en-US" altLang="zh-TW" sz="3200"/>
              <a:t>.</a:t>
            </a:r>
            <a:r>
              <a:rPr lang="zh-TW" altLang="en-US" sz="3200"/>
              <a:t>鄭聖杰</a:t>
            </a:r>
            <a:r>
              <a:rPr lang="en-US" altLang="zh-TW" sz="3200"/>
              <a:t>.</a:t>
            </a:r>
            <a:r>
              <a:rPr lang="zh-TW" altLang="en-US" sz="3200"/>
              <a:t>嚴晟瑋</a:t>
            </a:r>
            <a:r>
              <a:rPr lang="en-US" altLang="zh-TW" sz="3200"/>
              <a:t>.</a:t>
            </a:r>
            <a:r>
              <a:rPr lang="zh-TW" altLang="en-US" sz="3200"/>
              <a:t>蔡承霖</a:t>
            </a:r>
            <a:r>
              <a:rPr lang="en-US" altLang="zh-TW" sz="3200"/>
              <a:t>.</a:t>
            </a:r>
            <a:r>
              <a:rPr lang="zh-TW" altLang="en-US" sz="3200"/>
              <a:t>盧致平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待解決的問題</a:t>
            </a:r>
          </a:p>
        </p:txBody>
      </p:sp>
      <p:sp>
        <p:nvSpPr>
          <p:cNvPr id="1048590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800" dirty="0"/>
              <a:t>(1)</a:t>
            </a:r>
            <a:r>
              <a:rPr lang="zh-TW" altLang="en-US" sz="2800" dirty="0"/>
              <a:t> 基座模型尚未完成</a:t>
            </a:r>
            <a:r>
              <a:rPr lang="en-US" altLang="zh-TW" sz="2800" dirty="0"/>
              <a:t>,</a:t>
            </a:r>
            <a:r>
              <a:rPr lang="zh-TW" altLang="en-US" sz="2800" dirty="0"/>
              <a:t>組裝上的細節也還有待商確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800" dirty="0"/>
              <a:t>(2)</a:t>
            </a:r>
            <a:r>
              <a:rPr lang="zh-TW" altLang="en-US" sz="2800" dirty="0"/>
              <a:t>伺服電機能否成功轉動太陽能板還有待實驗</a:t>
            </a:r>
            <a:r>
              <a:rPr lang="en-US" altLang="zh-TW" sz="2800" dirty="0"/>
              <a:t>,</a:t>
            </a:r>
            <a:r>
              <a:rPr lang="zh-TW" altLang="en-US" sz="2800" dirty="0"/>
              <a:t>若無法成功則  </a:t>
            </a:r>
            <a:br>
              <a:rPr lang="en-US" altLang="zh-TW" sz="2800" dirty="0"/>
            </a:br>
            <a:r>
              <a:rPr lang="zh-TW" altLang="en-US" sz="2800" dirty="0"/>
              <a:t>    改成步進電機</a:t>
            </a:r>
            <a:br>
              <a:rPr lang="en-US" altLang="zh-TW" sz="2800" dirty="0"/>
            </a:br>
            <a:r>
              <a:rPr lang="zh-TW" altLang="en-US" sz="2800" dirty="0"/>
              <a:t>   測量所需的時間會導致裝置成型的延後</a:t>
            </a:r>
            <a:endParaRPr lang="en-US" altLang="zh-TW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800" dirty="0"/>
              <a:t>(3)</a:t>
            </a:r>
            <a:r>
              <a:rPr lang="zh-TW" altLang="en-US" sz="2800" dirty="0"/>
              <a:t>手機端尚未完成，</a:t>
            </a:r>
            <a:r>
              <a:rPr lang="en-US" altLang="zh-TW" sz="2800" dirty="0"/>
              <a:t>Arduino</a:t>
            </a:r>
            <a:r>
              <a:rPr lang="zh-TW" altLang="en-US" sz="2800"/>
              <a:t>還沒裝上伺服電機、微動開關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/>
              <a:t>參考議題</a:t>
            </a:r>
          </a:p>
        </p:txBody>
      </p:sp>
      <p:sp>
        <p:nvSpPr>
          <p:cNvPr id="104858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hlinkClick r:id="rId2"/>
              </a:rPr>
              <a:t>太陽光電能源以追日系統彌補供電缺口</a:t>
            </a:r>
            <a:endParaRPr lang="zh-TW" altLang="en-US" sz="2800" dirty="0"/>
          </a:p>
          <a:p>
            <a:r>
              <a:rPr lang="zh-TW" altLang="en-US" sz="2800" dirty="0">
                <a:hlinkClick r:id="rId3"/>
              </a:rPr>
              <a:t>追日機構之驅動電路設計與製作</a:t>
            </a:r>
            <a:endParaRPr lang="zh-TW" altLang="en-US" sz="2800" dirty="0"/>
          </a:p>
          <a:p>
            <a:r>
              <a:rPr lang="zh-TW" altLang="en-US" sz="2800" dirty="0">
                <a:hlinkClick r:id="rId4"/>
              </a:rPr>
              <a:t>2012機械系專題製作競賽 太陽能追日系統</a:t>
            </a:r>
            <a:endParaRPr lang="zh-TW" altLang="en-US" sz="2800" dirty="0"/>
          </a:p>
          <a:p>
            <a:r>
              <a:rPr lang="zh-TW" altLang="en-US" sz="2800" dirty="0">
                <a:hlinkClick r:id="rId5"/>
              </a:rPr>
              <a:t>太陽能應用-液晶顯示器背光節能之設計</a:t>
            </a:r>
            <a:endParaRPr lang="zh-TW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內容版面配置區 2"/>
          <p:cNvSpPr>
            <a:spLocks noGrp="1"/>
          </p:cNvSpPr>
          <p:nvPr>
            <p:ph idx="1"/>
          </p:nvPr>
        </p:nvSpPr>
        <p:spPr>
          <a:xfrm>
            <a:off x="1294362" y="2296669"/>
            <a:ext cx="9603275" cy="132255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TW" altLang="en-US" sz="4400" dirty="0"/>
              <a:t>謝謝大家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+mj-ea"/>
              </a:rPr>
              <a:t>啟發</a:t>
            </a:r>
          </a:p>
        </p:txBody>
      </p:sp>
      <p:sp>
        <p:nvSpPr>
          <p:cNvPr id="1048598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因現在政府對綠能的大力推廣，再加上目前常見的太陽能板都是固定式，因此想藉由這次專題製作的機會來做做看太陽能的追日系統</a:t>
            </a:r>
            <a:r>
              <a:rPr lang="en-US" altLang="zh-TW" sz="4000" dirty="0"/>
              <a:t>,</a:t>
            </a:r>
            <a:r>
              <a:rPr lang="zh-TW" altLang="en-US" sz="4000" dirty="0"/>
              <a:t>使其能轉換出更多的能源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元件、零件</a:t>
            </a:r>
          </a:p>
        </p:txBody>
      </p:sp>
      <p:sp>
        <p:nvSpPr>
          <p:cNvPr id="104859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太陽能板</a:t>
            </a:r>
            <a:endParaRPr lang="en-US" altLang="zh-TW" dirty="0"/>
          </a:p>
          <a:p>
            <a:r>
              <a:rPr lang="zh-TW" altLang="en-US" dirty="0"/>
              <a:t>追光設備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(1)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硬體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>
                <a:sym typeface="Wingdings" panose="05000000000000000000" pitchFamily="2" charset="2"/>
              </a:rPr>
              <a:t>穩壓恆流模組、繼電器、</a:t>
            </a:r>
            <a:r>
              <a:rPr lang="en-US" altLang="zh-TW" dirty="0">
                <a:sym typeface="Wingdings" panose="05000000000000000000" pitchFamily="2" charset="2"/>
              </a:rPr>
              <a:t>DC</a:t>
            </a:r>
            <a:r>
              <a:rPr lang="zh-TW" altLang="en-US" dirty="0">
                <a:sym typeface="Wingdings" panose="05000000000000000000" pitchFamily="2" charset="2"/>
              </a:rPr>
              <a:t>逆變器、</a:t>
            </a:r>
            <a:r>
              <a:rPr lang="en-US" altLang="zh-TW" dirty="0">
                <a:sym typeface="Wingdings" panose="05000000000000000000" pitchFamily="2" charset="2"/>
              </a:rPr>
              <a:t>QC3.0</a:t>
            </a:r>
            <a:r>
              <a:rPr lang="zh-TW" altLang="en-US" dirty="0">
                <a:sym typeface="Wingdings" panose="05000000000000000000" pitchFamily="2" charset="2"/>
              </a:rPr>
              <a:t>充電模組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      </a:t>
            </a:r>
            <a:r>
              <a:rPr lang="zh-TW" altLang="en-US" dirty="0">
                <a:sym typeface="Wingdings" panose="05000000000000000000" pitchFamily="2" charset="2"/>
              </a:rPr>
              <a:t>                    </a:t>
            </a:r>
            <a:r>
              <a:rPr lang="en-US" altLang="zh-TW" dirty="0">
                <a:sym typeface="Wingdings" panose="05000000000000000000" pitchFamily="2" charset="2"/>
              </a:rPr>
              <a:t>          </a:t>
            </a:r>
            <a:r>
              <a:rPr lang="zh-TW" altLang="en-US" dirty="0">
                <a:sym typeface="Wingdings" panose="05000000000000000000" pitchFamily="2" charset="2"/>
              </a:rPr>
              <a:t>、電池充放模組、充電電池、太陽追光模組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                     (2)</a:t>
            </a:r>
            <a:r>
              <a:rPr lang="zh-TW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軟體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>
                <a:sym typeface="Wingdings" panose="05000000000000000000" pitchFamily="2" charset="2"/>
              </a:rPr>
              <a:t>利用</a:t>
            </a:r>
            <a:r>
              <a:rPr lang="en-US" altLang="zh-TW" dirty="0">
                <a:sym typeface="Wingdings" panose="05000000000000000000" pitchFamily="2" charset="2"/>
              </a:rPr>
              <a:t>Arduino</a:t>
            </a:r>
            <a:r>
              <a:rPr lang="zh-TW" altLang="en-US" dirty="0">
                <a:sym typeface="Wingdings" panose="05000000000000000000" pitchFamily="2" charset="2"/>
              </a:rPr>
              <a:t>程式監測設備的電流和光偶和感測器來轉向設備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                                   </a:t>
            </a:r>
            <a:r>
              <a:rPr lang="zh-TW" altLang="en-US" dirty="0">
                <a:sym typeface="Wingdings" panose="05000000000000000000" pitchFamily="2" charset="2"/>
              </a:rPr>
              <a:t>使太陽能板能垂直太陽</a:t>
            </a:r>
            <a:endParaRPr lang="en-US" altLang="zh-TW" dirty="0"/>
          </a:p>
          <a:p>
            <a:r>
              <a:rPr lang="zh-TW" altLang="en-US" dirty="0"/>
              <a:t>底座、支架</a:t>
            </a:r>
            <a:r>
              <a:rPr lang="en-US" altLang="zh-TW" dirty="0"/>
              <a:t>: </a:t>
            </a:r>
            <a:r>
              <a:rPr lang="zh-TW" altLang="en-US" dirty="0"/>
              <a:t>由木材、木板組成的基座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67795-8F49-DF33-AA52-BE3EA7BB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各元件、裝置的目的與功能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0DC7B2-BBC6-2698-E239-D6510AC1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太陽能裝置</a:t>
            </a:r>
            <a:r>
              <a:rPr lang="en-US" altLang="zh-TW" sz="2400" dirty="0"/>
              <a:t>:</a:t>
            </a:r>
            <a:r>
              <a:rPr lang="zh-TW" altLang="en-US" sz="2400" dirty="0"/>
              <a:t>  </a:t>
            </a:r>
            <a:r>
              <a:rPr lang="zh-TW" altLang="en-US" sz="2000" dirty="0"/>
              <a:t>因為太陽能板的電會忽高忽低所以需要變流器轉成穩定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的直流電</a:t>
            </a:r>
            <a:r>
              <a:rPr lang="en-US" altLang="zh-TW" sz="2000" dirty="0"/>
              <a:t>,</a:t>
            </a:r>
            <a:r>
              <a:rPr lang="zh-TW" altLang="en-US" sz="2000" dirty="0"/>
              <a:t>再由模組進行穩壓恆流</a:t>
            </a:r>
            <a:r>
              <a:rPr lang="en-US" altLang="zh-TW" sz="2000" dirty="0"/>
              <a:t>,</a:t>
            </a:r>
            <a:r>
              <a:rPr lang="zh-TW" altLang="en-US" sz="2000" dirty="0"/>
              <a:t>最後電池充放電模組再將電壓降壓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成負載所需的電壓     </a:t>
            </a:r>
          </a:p>
          <a:p>
            <a:r>
              <a:rPr lang="zh-TW" altLang="en-US" sz="2400" dirty="0"/>
              <a:t>追日裝置</a:t>
            </a:r>
            <a:r>
              <a:rPr lang="en-US" altLang="zh-TW" sz="2400" dirty="0"/>
              <a:t>:</a:t>
            </a:r>
            <a:r>
              <a:rPr lang="zh-TW" altLang="en-US" sz="2400" dirty="0"/>
              <a:t>  </a:t>
            </a:r>
            <a:r>
              <a:rPr lang="zh-TW" altLang="en-US" dirty="0"/>
              <a:t>通過</a:t>
            </a:r>
            <a:r>
              <a:rPr lang="zh-TW" altLang="en-US" sz="2000" dirty="0"/>
              <a:t>程式控制</a:t>
            </a:r>
            <a:r>
              <a:rPr lang="en-US" altLang="zh-TW" sz="2000" dirty="0"/>
              <a:t>,</a:t>
            </a:r>
            <a:r>
              <a:rPr lang="zh-TW" altLang="en-US" sz="2000" dirty="0"/>
              <a:t>使太陽能板時時刻刻都可以和太陽光保持垂直</a:t>
            </a:r>
            <a:r>
              <a:rPr lang="en-US" altLang="zh-TW" sz="2000" dirty="0"/>
              <a:t>,</a:t>
            </a:r>
          </a:p>
          <a:p>
            <a:pPr marL="0" indent="0">
              <a:buNone/>
            </a:pPr>
            <a:r>
              <a:rPr lang="zh-TW" altLang="en-US" dirty="0"/>
              <a:t>     讓太陽能板發電的時間最長化</a:t>
            </a:r>
            <a:r>
              <a:rPr lang="en-US" altLang="zh-TW" dirty="0"/>
              <a:t>,</a:t>
            </a:r>
            <a:r>
              <a:rPr lang="zh-TW" altLang="en-US" dirty="0"/>
              <a:t>單位</a:t>
            </a:r>
            <a:r>
              <a:rPr lang="zh-TW" altLang="en-US" sz="2000" dirty="0"/>
              <a:t>面積內能吸收的太陽能最大化，獲取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     最高的發電量。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086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2D3FA-6CE5-A6CD-193C-73858E92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38" y="352743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zh-TW" altLang="en-US" sz="6000" dirty="0"/>
              <a:t>裝置流程概念圖</a:t>
            </a:r>
            <a:br>
              <a:rPr lang="zh-TW" altLang="en-US" sz="3200" dirty="0"/>
            </a:b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11C32CE-6116-5CAA-C4F3-DCBE3D4FFB17}"/>
              </a:ext>
            </a:extLst>
          </p:cNvPr>
          <p:cNvGrpSpPr/>
          <p:nvPr/>
        </p:nvGrpSpPr>
        <p:grpSpPr>
          <a:xfrm>
            <a:off x="304588" y="2427669"/>
            <a:ext cx="1590247" cy="535992"/>
            <a:chOff x="597529" y="941560"/>
            <a:chExt cx="1638677" cy="67901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62343BF-2A9D-E9E3-627D-D7577D11FED8}"/>
                </a:ext>
              </a:extLst>
            </p:cNvPr>
            <p:cNvSpPr/>
            <p:nvPr/>
          </p:nvSpPr>
          <p:spPr>
            <a:xfrm>
              <a:off x="597529" y="941560"/>
              <a:ext cx="1638677" cy="67901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太陽光電板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913CC0D-EFEB-2BC5-7497-4728431006EC}"/>
                </a:ext>
              </a:extLst>
            </p:cNvPr>
            <p:cNvSpPr txBox="1"/>
            <p:nvPr/>
          </p:nvSpPr>
          <p:spPr>
            <a:xfrm>
              <a:off x="747453" y="1096399"/>
              <a:ext cx="190357" cy="467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78A49964-6CF2-95F1-8BB9-FFC5755DE45C}"/>
              </a:ext>
            </a:extLst>
          </p:cNvPr>
          <p:cNvGrpSpPr/>
          <p:nvPr/>
        </p:nvGrpSpPr>
        <p:grpSpPr>
          <a:xfrm>
            <a:off x="2412536" y="2427669"/>
            <a:ext cx="1590247" cy="535992"/>
            <a:chOff x="597529" y="941560"/>
            <a:chExt cx="1638677" cy="67901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53E0503-280D-E54C-0503-F51DEC78FF48}"/>
                </a:ext>
              </a:extLst>
            </p:cNvPr>
            <p:cNvSpPr/>
            <p:nvPr/>
          </p:nvSpPr>
          <p:spPr>
            <a:xfrm>
              <a:off x="597529" y="941560"/>
              <a:ext cx="1638677" cy="67901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穩壓恆流模組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6E6DA1C-E90D-B523-EA98-149A24C8771A}"/>
                </a:ext>
              </a:extLst>
            </p:cNvPr>
            <p:cNvSpPr txBox="1"/>
            <p:nvPr/>
          </p:nvSpPr>
          <p:spPr>
            <a:xfrm>
              <a:off x="747453" y="1096399"/>
              <a:ext cx="190357" cy="467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EB9356B-B5FD-5F59-1CB5-EDD8D5AB0863}"/>
              </a:ext>
            </a:extLst>
          </p:cNvPr>
          <p:cNvGrpSpPr/>
          <p:nvPr/>
        </p:nvGrpSpPr>
        <p:grpSpPr>
          <a:xfrm>
            <a:off x="2412538" y="1256208"/>
            <a:ext cx="1590247" cy="535992"/>
            <a:chOff x="597529" y="941560"/>
            <a:chExt cx="1638677" cy="67901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AF3273D-A815-26E7-0F82-EB396329F1BB}"/>
                </a:ext>
              </a:extLst>
            </p:cNvPr>
            <p:cNvSpPr/>
            <p:nvPr/>
          </p:nvSpPr>
          <p:spPr>
            <a:xfrm>
              <a:off x="597529" y="941560"/>
              <a:ext cx="1638677" cy="67901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監測系統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2CAF8635-94C7-F52B-5DCC-C33331D75036}"/>
                </a:ext>
              </a:extLst>
            </p:cNvPr>
            <p:cNvSpPr txBox="1"/>
            <p:nvPr/>
          </p:nvSpPr>
          <p:spPr>
            <a:xfrm>
              <a:off x="747453" y="1096399"/>
              <a:ext cx="190357" cy="467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841EF9C9-077D-7858-EF98-E653EE27E4FF}"/>
              </a:ext>
            </a:extLst>
          </p:cNvPr>
          <p:cNvGrpSpPr/>
          <p:nvPr/>
        </p:nvGrpSpPr>
        <p:grpSpPr>
          <a:xfrm>
            <a:off x="5131009" y="1256208"/>
            <a:ext cx="1590247" cy="535992"/>
            <a:chOff x="597529" y="941560"/>
            <a:chExt cx="1638677" cy="67901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5D49DDF-A1B4-D6A8-3266-99491E1CD130}"/>
                </a:ext>
              </a:extLst>
            </p:cNvPr>
            <p:cNvSpPr/>
            <p:nvPr/>
          </p:nvSpPr>
          <p:spPr>
            <a:xfrm>
              <a:off x="597529" y="941560"/>
              <a:ext cx="1638677" cy="67901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Arduino</a:t>
              </a:r>
              <a:endParaRPr lang="zh-TW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88AB516E-ECF8-B309-9F07-597220DC5A90}"/>
                </a:ext>
              </a:extLst>
            </p:cNvPr>
            <p:cNvSpPr txBox="1"/>
            <p:nvPr/>
          </p:nvSpPr>
          <p:spPr>
            <a:xfrm>
              <a:off x="747453" y="1096399"/>
              <a:ext cx="190357" cy="467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7A719768-EEFE-6A6F-8A7B-852C9D6D5CC4}"/>
              </a:ext>
            </a:extLst>
          </p:cNvPr>
          <p:cNvGrpSpPr/>
          <p:nvPr/>
        </p:nvGrpSpPr>
        <p:grpSpPr>
          <a:xfrm>
            <a:off x="5143185" y="2430433"/>
            <a:ext cx="1590247" cy="535992"/>
            <a:chOff x="597529" y="941560"/>
            <a:chExt cx="1638677" cy="67901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B2AC4DC-E60F-2748-4B70-0994E7F29070}"/>
                </a:ext>
              </a:extLst>
            </p:cNvPr>
            <p:cNvSpPr/>
            <p:nvPr/>
          </p:nvSpPr>
          <p:spPr>
            <a:xfrm>
              <a:off x="597529" y="941560"/>
              <a:ext cx="1638677" cy="67901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負載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94822CE1-BA7C-E95E-4775-BA3D85D690C5}"/>
                </a:ext>
              </a:extLst>
            </p:cNvPr>
            <p:cNvSpPr txBox="1"/>
            <p:nvPr/>
          </p:nvSpPr>
          <p:spPr>
            <a:xfrm>
              <a:off x="747453" y="1096399"/>
              <a:ext cx="190357" cy="467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BA6891E-CA1F-C8BF-BFF7-E3E21FAB6164}"/>
              </a:ext>
            </a:extLst>
          </p:cNvPr>
          <p:cNvGrpSpPr/>
          <p:nvPr/>
        </p:nvGrpSpPr>
        <p:grpSpPr>
          <a:xfrm>
            <a:off x="2412535" y="3519753"/>
            <a:ext cx="1590247" cy="535992"/>
            <a:chOff x="597529" y="941560"/>
            <a:chExt cx="1638677" cy="679010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8B283F4-71B6-DEAE-7F7A-6F34E94CC621}"/>
                </a:ext>
              </a:extLst>
            </p:cNvPr>
            <p:cNvSpPr/>
            <p:nvPr/>
          </p:nvSpPr>
          <p:spPr>
            <a:xfrm>
              <a:off x="597529" y="941560"/>
              <a:ext cx="1638677" cy="67901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繼電器</a:t>
              </a:r>
              <a:endParaRPr lang="en-US" altLang="zh-TW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9269B50-1854-137F-874F-0F0B688FA602}"/>
                </a:ext>
              </a:extLst>
            </p:cNvPr>
            <p:cNvSpPr txBox="1"/>
            <p:nvPr/>
          </p:nvSpPr>
          <p:spPr>
            <a:xfrm>
              <a:off x="747453" y="1096399"/>
              <a:ext cx="190357" cy="467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43157A6E-4E38-11D9-4C34-A2F4130892BE}"/>
              </a:ext>
            </a:extLst>
          </p:cNvPr>
          <p:cNvGrpSpPr/>
          <p:nvPr/>
        </p:nvGrpSpPr>
        <p:grpSpPr>
          <a:xfrm>
            <a:off x="5131010" y="3524768"/>
            <a:ext cx="1590247" cy="535992"/>
            <a:chOff x="597529" y="941560"/>
            <a:chExt cx="1638677" cy="67901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4763D91-3641-1301-9661-44E9F386E3F0}"/>
                </a:ext>
              </a:extLst>
            </p:cNvPr>
            <p:cNvSpPr/>
            <p:nvPr/>
          </p:nvSpPr>
          <p:spPr>
            <a:xfrm>
              <a:off x="597529" y="941560"/>
              <a:ext cx="1638677" cy="67901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充電模組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8A05A356-E96D-BC81-72D6-9D3D55F198B9}"/>
                </a:ext>
              </a:extLst>
            </p:cNvPr>
            <p:cNvSpPr txBox="1"/>
            <p:nvPr/>
          </p:nvSpPr>
          <p:spPr>
            <a:xfrm>
              <a:off x="747453" y="1096399"/>
              <a:ext cx="190357" cy="467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32284398-A7EE-ABA1-BF71-C2218AC28B4A}"/>
              </a:ext>
            </a:extLst>
          </p:cNvPr>
          <p:cNvGrpSpPr/>
          <p:nvPr/>
        </p:nvGrpSpPr>
        <p:grpSpPr>
          <a:xfrm>
            <a:off x="7258938" y="3530780"/>
            <a:ext cx="1590247" cy="535992"/>
            <a:chOff x="597529" y="941560"/>
            <a:chExt cx="1638677" cy="67901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DA3633A-6D5C-244F-10CD-B6C4EEEC5382}"/>
                </a:ext>
              </a:extLst>
            </p:cNvPr>
            <p:cNvSpPr/>
            <p:nvPr/>
          </p:nvSpPr>
          <p:spPr>
            <a:xfrm>
              <a:off x="597529" y="941560"/>
              <a:ext cx="1638677" cy="67901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追光系統</a:t>
              </a: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937B2E44-96DF-7B16-12D7-EF805488ABA0}"/>
                </a:ext>
              </a:extLst>
            </p:cNvPr>
            <p:cNvSpPr txBox="1"/>
            <p:nvPr/>
          </p:nvSpPr>
          <p:spPr>
            <a:xfrm>
              <a:off x="747453" y="1096399"/>
              <a:ext cx="190357" cy="467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D79414D5-FB32-9213-500B-8B5B92C752BC}"/>
              </a:ext>
            </a:extLst>
          </p:cNvPr>
          <p:cNvGrpSpPr/>
          <p:nvPr/>
        </p:nvGrpSpPr>
        <p:grpSpPr>
          <a:xfrm>
            <a:off x="9696687" y="3530780"/>
            <a:ext cx="1590247" cy="535992"/>
            <a:chOff x="597529" y="941560"/>
            <a:chExt cx="1638677" cy="67901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F202C9B-086A-2612-D523-CFC8C9A6D6E8}"/>
                </a:ext>
              </a:extLst>
            </p:cNvPr>
            <p:cNvSpPr/>
            <p:nvPr/>
          </p:nvSpPr>
          <p:spPr>
            <a:xfrm>
              <a:off x="597529" y="941560"/>
              <a:ext cx="1638677" cy="67901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伺服電機</a:t>
              </a:r>
              <a:br>
                <a:rPr lang="en-US" altLang="zh-TW" dirty="0"/>
              </a:br>
              <a:r>
                <a:rPr lang="en-US" altLang="zh-TW" dirty="0"/>
                <a:t>(</a:t>
              </a:r>
              <a:r>
                <a:rPr lang="zh-TW" altLang="en-US" dirty="0"/>
                <a:t>步進電機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8E7B9737-29D6-76B4-2B97-5D929163D674}"/>
                </a:ext>
              </a:extLst>
            </p:cNvPr>
            <p:cNvSpPr txBox="1"/>
            <p:nvPr/>
          </p:nvSpPr>
          <p:spPr>
            <a:xfrm>
              <a:off x="747453" y="1096399"/>
              <a:ext cx="190357" cy="467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4850C131-BBE8-4547-1BAD-1A48A5A98892}"/>
              </a:ext>
            </a:extLst>
          </p:cNvPr>
          <p:cNvGrpSpPr/>
          <p:nvPr/>
        </p:nvGrpSpPr>
        <p:grpSpPr>
          <a:xfrm>
            <a:off x="2433773" y="4645195"/>
            <a:ext cx="1590247" cy="535992"/>
            <a:chOff x="597529" y="941560"/>
            <a:chExt cx="1638677" cy="67901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F566F05-B80E-EF82-A445-9D7513379DFE}"/>
                </a:ext>
              </a:extLst>
            </p:cNvPr>
            <p:cNvSpPr/>
            <p:nvPr/>
          </p:nvSpPr>
          <p:spPr>
            <a:xfrm>
              <a:off x="597529" y="941560"/>
              <a:ext cx="1638677" cy="67901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變壓整流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44EBCA91-628B-ABF9-94E6-895849F17662}"/>
                </a:ext>
              </a:extLst>
            </p:cNvPr>
            <p:cNvSpPr txBox="1"/>
            <p:nvPr/>
          </p:nvSpPr>
          <p:spPr>
            <a:xfrm>
              <a:off x="747453" y="1096399"/>
              <a:ext cx="190357" cy="467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B3A64E45-AD3F-4033-4C12-2C0FE5B564C4}"/>
              </a:ext>
            </a:extLst>
          </p:cNvPr>
          <p:cNvGrpSpPr/>
          <p:nvPr/>
        </p:nvGrpSpPr>
        <p:grpSpPr>
          <a:xfrm>
            <a:off x="304588" y="4645195"/>
            <a:ext cx="1590247" cy="535992"/>
            <a:chOff x="597529" y="941560"/>
            <a:chExt cx="1638677" cy="67901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E5E81D4-7F1D-4F3C-A721-641195716C72}"/>
                </a:ext>
              </a:extLst>
            </p:cNvPr>
            <p:cNvSpPr/>
            <p:nvPr/>
          </p:nvSpPr>
          <p:spPr>
            <a:xfrm>
              <a:off x="597529" y="941560"/>
              <a:ext cx="1638677" cy="67901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市電交流電網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A256C138-22FC-C6A7-585A-7F7BC8391E95}"/>
                </a:ext>
              </a:extLst>
            </p:cNvPr>
            <p:cNvSpPr txBox="1"/>
            <p:nvPr/>
          </p:nvSpPr>
          <p:spPr>
            <a:xfrm>
              <a:off x="747453" y="1096399"/>
              <a:ext cx="190357" cy="467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84C9C7F-F5CB-0971-65BE-7AC6DC48FCBD}"/>
              </a:ext>
            </a:extLst>
          </p:cNvPr>
          <p:cNvGrpSpPr/>
          <p:nvPr/>
        </p:nvGrpSpPr>
        <p:grpSpPr>
          <a:xfrm>
            <a:off x="5134948" y="4645195"/>
            <a:ext cx="1590247" cy="535992"/>
            <a:chOff x="597529" y="941560"/>
            <a:chExt cx="1638677" cy="67901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3C2BC52-36CC-4AF0-5B8E-9E5FDECAA6DE}"/>
                </a:ext>
              </a:extLst>
            </p:cNvPr>
            <p:cNvSpPr/>
            <p:nvPr/>
          </p:nvSpPr>
          <p:spPr>
            <a:xfrm>
              <a:off x="597529" y="941560"/>
              <a:ext cx="1638677" cy="67901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電瓶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232F63FF-5916-75FC-2186-A5AC16592B40}"/>
                </a:ext>
              </a:extLst>
            </p:cNvPr>
            <p:cNvSpPr txBox="1"/>
            <p:nvPr/>
          </p:nvSpPr>
          <p:spPr>
            <a:xfrm>
              <a:off x="747453" y="1096399"/>
              <a:ext cx="190357" cy="467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</p:grpSp>
      <p:sp>
        <p:nvSpPr>
          <p:cNvPr id="71" name="箭號: 向右 70">
            <a:extLst>
              <a:ext uri="{FF2B5EF4-FFF2-40B4-BE49-F238E27FC236}">
                <a16:creationId xmlns:a16="http://schemas.microsoft.com/office/drawing/2014/main" id="{3E298D18-2312-A07A-7F13-C1A33B1CA099}"/>
              </a:ext>
            </a:extLst>
          </p:cNvPr>
          <p:cNvSpPr/>
          <p:nvPr/>
        </p:nvSpPr>
        <p:spPr>
          <a:xfrm>
            <a:off x="1894835" y="2549895"/>
            <a:ext cx="517700" cy="274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箭號: 向上 71">
            <a:extLst>
              <a:ext uri="{FF2B5EF4-FFF2-40B4-BE49-F238E27FC236}">
                <a16:creationId xmlns:a16="http://schemas.microsoft.com/office/drawing/2014/main" id="{5F3B7DA1-3DCD-3911-75F7-9C47012E0FA0}"/>
              </a:ext>
            </a:extLst>
          </p:cNvPr>
          <p:cNvSpPr/>
          <p:nvPr/>
        </p:nvSpPr>
        <p:spPr>
          <a:xfrm>
            <a:off x="3051018" y="1792200"/>
            <a:ext cx="307818" cy="63546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箭號: 向下 73">
            <a:extLst>
              <a:ext uri="{FF2B5EF4-FFF2-40B4-BE49-F238E27FC236}">
                <a16:creationId xmlns:a16="http://schemas.microsoft.com/office/drawing/2014/main" id="{A90A4F77-345B-D980-9760-90AC515F3D44}"/>
              </a:ext>
            </a:extLst>
          </p:cNvPr>
          <p:cNvSpPr/>
          <p:nvPr/>
        </p:nvSpPr>
        <p:spPr>
          <a:xfrm>
            <a:off x="3051018" y="2973711"/>
            <a:ext cx="307818" cy="5359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箭號: 向下 74">
            <a:extLst>
              <a:ext uri="{FF2B5EF4-FFF2-40B4-BE49-F238E27FC236}">
                <a16:creationId xmlns:a16="http://schemas.microsoft.com/office/drawing/2014/main" id="{7B860BDE-3DB0-0C97-E5DA-0EF116E086D7}"/>
              </a:ext>
            </a:extLst>
          </p:cNvPr>
          <p:cNvSpPr/>
          <p:nvPr/>
        </p:nvSpPr>
        <p:spPr>
          <a:xfrm>
            <a:off x="5788182" y="4094641"/>
            <a:ext cx="307818" cy="5359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箭號: 向上 75">
            <a:extLst>
              <a:ext uri="{FF2B5EF4-FFF2-40B4-BE49-F238E27FC236}">
                <a16:creationId xmlns:a16="http://schemas.microsoft.com/office/drawing/2014/main" id="{DA061BCA-F049-0E20-37E5-4196AA73CDF8}"/>
              </a:ext>
            </a:extLst>
          </p:cNvPr>
          <p:cNvSpPr/>
          <p:nvPr/>
        </p:nvSpPr>
        <p:spPr>
          <a:xfrm>
            <a:off x="3051018" y="4080712"/>
            <a:ext cx="307818" cy="56448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箭號: 向右 76">
            <a:extLst>
              <a:ext uri="{FF2B5EF4-FFF2-40B4-BE49-F238E27FC236}">
                <a16:creationId xmlns:a16="http://schemas.microsoft.com/office/drawing/2014/main" id="{1D2D43AD-8168-D4BE-69B5-4982AD641188}"/>
              </a:ext>
            </a:extLst>
          </p:cNvPr>
          <p:cNvSpPr/>
          <p:nvPr/>
        </p:nvSpPr>
        <p:spPr>
          <a:xfrm>
            <a:off x="1894835" y="4791015"/>
            <a:ext cx="517700" cy="274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箭號: 向右 77">
            <a:extLst>
              <a:ext uri="{FF2B5EF4-FFF2-40B4-BE49-F238E27FC236}">
                <a16:creationId xmlns:a16="http://schemas.microsoft.com/office/drawing/2014/main" id="{26004714-8C04-D438-4B4C-7DD19E52BFD1}"/>
              </a:ext>
            </a:extLst>
          </p:cNvPr>
          <p:cNvSpPr/>
          <p:nvPr/>
        </p:nvSpPr>
        <p:spPr>
          <a:xfrm>
            <a:off x="4009408" y="3641979"/>
            <a:ext cx="1125540" cy="274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C27BC895-F763-4729-D844-C00039EB5AE2}"/>
              </a:ext>
            </a:extLst>
          </p:cNvPr>
          <p:cNvSpPr/>
          <p:nvPr/>
        </p:nvSpPr>
        <p:spPr>
          <a:xfrm>
            <a:off x="4017645" y="1378434"/>
            <a:ext cx="1125540" cy="274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箭號: 向上 79">
            <a:extLst>
              <a:ext uri="{FF2B5EF4-FFF2-40B4-BE49-F238E27FC236}">
                <a16:creationId xmlns:a16="http://schemas.microsoft.com/office/drawing/2014/main" id="{4EA1DF97-B9C0-91BB-8F8A-3981CD378382}"/>
              </a:ext>
            </a:extLst>
          </p:cNvPr>
          <p:cNvSpPr/>
          <p:nvPr/>
        </p:nvSpPr>
        <p:spPr>
          <a:xfrm>
            <a:off x="5791313" y="2963355"/>
            <a:ext cx="307818" cy="56448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箭號: 向右 80">
            <a:extLst>
              <a:ext uri="{FF2B5EF4-FFF2-40B4-BE49-F238E27FC236}">
                <a16:creationId xmlns:a16="http://schemas.microsoft.com/office/drawing/2014/main" id="{6074825D-E5F7-F79D-53FA-68CB873C9126}"/>
              </a:ext>
            </a:extLst>
          </p:cNvPr>
          <p:cNvSpPr/>
          <p:nvPr/>
        </p:nvSpPr>
        <p:spPr>
          <a:xfrm>
            <a:off x="6717955" y="3664277"/>
            <a:ext cx="517700" cy="274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箭號: 向右 81">
            <a:extLst>
              <a:ext uri="{FF2B5EF4-FFF2-40B4-BE49-F238E27FC236}">
                <a16:creationId xmlns:a16="http://schemas.microsoft.com/office/drawing/2014/main" id="{96D4C233-02AA-ECF3-D74E-7EC1653D4B96}"/>
              </a:ext>
            </a:extLst>
          </p:cNvPr>
          <p:cNvSpPr/>
          <p:nvPr/>
        </p:nvSpPr>
        <p:spPr>
          <a:xfrm>
            <a:off x="8849184" y="3664277"/>
            <a:ext cx="784787" cy="274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箭號: 彎曲 83">
            <a:extLst>
              <a:ext uri="{FF2B5EF4-FFF2-40B4-BE49-F238E27FC236}">
                <a16:creationId xmlns:a16="http://schemas.microsoft.com/office/drawing/2014/main" id="{A4081641-08D8-59D9-29AB-48C0725579A2}"/>
              </a:ext>
            </a:extLst>
          </p:cNvPr>
          <p:cNvSpPr/>
          <p:nvPr/>
        </p:nvSpPr>
        <p:spPr>
          <a:xfrm flipH="1">
            <a:off x="6759434" y="1378621"/>
            <a:ext cx="1341443" cy="2107725"/>
          </a:xfrm>
          <a:prstGeom prst="bentArrow">
            <a:avLst>
              <a:gd name="adj1" fmla="val 6556"/>
              <a:gd name="adj2" fmla="val 9142"/>
              <a:gd name="adj3" fmla="val 15678"/>
              <a:gd name="adj4" fmla="val 312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2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標題 1"/>
          <p:cNvSpPr>
            <a:spLocks noGrp="1"/>
          </p:cNvSpPr>
          <p:nvPr>
            <p:ph type="title" idx="4294967295"/>
          </p:nvPr>
        </p:nvSpPr>
        <p:spPr>
          <a:xfrm>
            <a:off x="703407" y="580811"/>
            <a:ext cx="9604375" cy="1049337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固定式與追日式的差異、比較</a:t>
            </a:r>
          </a:p>
        </p:txBody>
      </p:sp>
      <p:sp>
        <p:nvSpPr>
          <p:cNvPr id="1048592" name="內容版面配置區 2"/>
          <p:cNvSpPr>
            <a:spLocks noGrp="1"/>
          </p:cNvSpPr>
          <p:nvPr>
            <p:ph idx="4294967295"/>
          </p:nvPr>
        </p:nvSpPr>
        <p:spPr>
          <a:xfrm>
            <a:off x="816281" y="1545071"/>
            <a:ext cx="9604375" cy="344963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dirty="0"/>
              <a:t>固定式</a:t>
            </a:r>
            <a:r>
              <a:rPr lang="en-US" altLang="zh-TW" sz="2800" dirty="0"/>
              <a:t>: </a:t>
            </a:r>
            <a:r>
              <a:rPr lang="zh-TW" altLang="en-US" sz="2800" dirty="0"/>
              <a:t>相對追日式</a:t>
            </a:r>
            <a:r>
              <a:rPr lang="en-US" altLang="zh-TW" sz="2800" dirty="0"/>
              <a:t>,</a:t>
            </a:r>
            <a:r>
              <a:rPr lang="zh-TW" altLang="en-US" sz="2800" dirty="0"/>
              <a:t>設備價格較低、較便於安裝、維修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                </a:t>
            </a:r>
            <a:r>
              <a:rPr lang="zh-TW" altLang="en-US" sz="2800" dirty="0"/>
              <a:t>但同單位時間內的能源轉換</a:t>
            </a:r>
            <a:r>
              <a:rPr lang="en-US" altLang="zh-TW" sz="2800" dirty="0"/>
              <a:t> </a:t>
            </a:r>
            <a:r>
              <a:rPr lang="zh-TW" altLang="en-US" sz="2800" dirty="0"/>
              <a:t>效率較低</a:t>
            </a:r>
            <a:endParaRPr lang="en-US" altLang="zh-TW" sz="2800" dirty="0"/>
          </a:p>
          <a:p>
            <a:r>
              <a:rPr lang="zh-TW" altLang="en-US" sz="2800" dirty="0"/>
              <a:t>追日式</a:t>
            </a:r>
            <a:r>
              <a:rPr lang="en-US" altLang="zh-TW" sz="2800" dirty="0"/>
              <a:t>: </a:t>
            </a:r>
            <a:r>
              <a:rPr lang="zh-TW" altLang="en-US" sz="2800" dirty="0"/>
              <a:t>相較於固定式</a:t>
            </a:r>
            <a:r>
              <a:rPr lang="en-US" altLang="zh-TW" sz="2800" dirty="0"/>
              <a:t>,</a:t>
            </a:r>
            <a:r>
              <a:rPr lang="zh-TW" altLang="en-US" sz="2800" dirty="0"/>
              <a:t>設備價格稍貴、</a:t>
            </a:r>
          </a:p>
          <a:p>
            <a:pPr marL="0" indent="0">
              <a:buNone/>
            </a:pPr>
            <a:r>
              <a:rPr lang="en-US" altLang="zh-TW" sz="2800" dirty="0"/>
              <a:t>                 </a:t>
            </a:r>
            <a:r>
              <a:rPr lang="zh-TW" altLang="en-US" sz="2800" dirty="0"/>
              <a:t>安裝稍嫌麻煩</a:t>
            </a:r>
          </a:p>
          <a:p>
            <a:pPr marL="0" indent="0">
              <a:buNone/>
            </a:pPr>
            <a:r>
              <a:rPr lang="en-US" altLang="zz" sz="2800" dirty="0"/>
              <a:t>                 </a:t>
            </a:r>
            <a:r>
              <a:rPr lang="zh-TW" altLang="en-US" sz="2800" dirty="0"/>
              <a:t>但同樣單位時間內的</a:t>
            </a:r>
          </a:p>
          <a:p>
            <a:pPr marL="0" indent="0">
              <a:buNone/>
            </a:pPr>
            <a:r>
              <a:rPr lang="en-US" altLang="zz" sz="2800" dirty="0"/>
              <a:t>                 </a:t>
            </a:r>
            <a:r>
              <a:rPr lang="zh-TW" altLang="en-US" sz="2800" dirty="0"/>
              <a:t>能源轉換</a:t>
            </a:r>
            <a:r>
              <a:rPr lang="en-US" altLang="zh-TW" sz="2800" dirty="0"/>
              <a:t> </a:t>
            </a:r>
            <a:r>
              <a:rPr lang="zh-TW" altLang="en-US" sz="2800" dirty="0"/>
              <a:t>效率高於前者</a:t>
            </a:r>
          </a:p>
        </p:txBody>
      </p:sp>
      <p:graphicFrame>
        <p:nvGraphicFramePr>
          <p:cNvPr id="4194304" name="表格 41943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3946129"/>
              </p:ext>
            </p:extLst>
          </p:nvPr>
        </p:nvGraphicFramePr>
        <p:xfrm>
          <a:off x="6702841" y="3269890"/>
          <a:ext cx="4744533" cy="1924170"/>
        </p:xfrm>
        <a:graphic>
          <a:graphicData uri="http://schemas.openxmlformats.org/drawingml/2006/table">
            <a:tbl>
              <a:tblPr firstRow="1" bandRow="1">
                <a:tableStyleId>{93296810-A885-4BE3-A3E7-6D5BEEA58F36}</a:tableStyleId>
              </a:tblPr>
              <a:tblGrid>
                <a:gridCol w="1581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834">
                <a:tc>
                  <a:txBody>
                    <a:bodyPr/>
                    <a:lstStyle/>
                    <a:p>
                      <a:endParaRPr lang="zh-TW-#Hant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固定式</a:t>
                      </a:r>
                      <a:endParaRPr lang="zh-TW-#Hant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追日式</a:t>
                      </a:r>
                      <a:endParaRPr lang="zh-TW-#Hant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34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價格</a:t>
                      </a:r>
                      <a:endParaRPr lang="zh-TW-#Hant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便宜</a:t>
                      </a:r>
                      <a:endParaRPr lang="zh-TW-#Hant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貴</a:t>
                      </a:r>
                      <a:endParaRPr lang="zh-TW-#Hant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34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安裝難易</a:t>
                      </a:r>
                      <a:endParaRPr lang="zh-TW-#Hant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簡單</a:t>
                      </a:r>
                      <a:endParaRPr lang="zh-TW-#Hant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困難</a:t>
                      </a:r>
                      <a:endParaRPr lang="zh-TW-#Hant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834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維修成本</a:t>
                      </a:r>
                      <a:endParaRPr lang="zh-TW-#Hant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低</a:t>
                      </a:r>
                      <a:endParaRPr lang="zh-TW-#Hant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</a:t>
                      </a:r>
                      <a:endParaRPr lang="zh-TW-#Hant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34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能量轉換效率</a:t>
                      </a:r>
                      <a:endParaRPr lang="zh-TW-#Hant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低</a:t>
                      </a:r>
                      <a:endParaRPr lang="zh-TW-#Hant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</a:t>
                      </a:r>
                      <a:endParaRPr lang="zh-TW-#Hant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3DC77-7745-F89E-D458-5F12DCC1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120" y="634710"/>
            <a:ext cx="9603275" cy="1049235"/>
          </a:xfrm>
        </p:spPr>
        <p:txBody>
          <a:bodyPr/>
          <a:lstStyle/>
          <a:p>
            <a:r>
              <a:rPr lang="en-US" altLang="zh-TW" cap="none" dirty="0"/>
              <a:t>Arduino</a:t>
            </a:r>
            <a:r>
              <a:rPr lang="zh-TW" altLang="en-US" cap="none" dirty="0"/>
              <a:t>程式碼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ACA3A6-CAA2-5D92-CDD5-30069F3DC888}"/>
              </a:ext>
            </a:extLst>
          </p:cNvPr>
          <p:cNvSpPr txBox="1"/>
          <p:nvPr/>
        </p:nvSpPr>
        <p:spPr>
          <a:xfrm>
            <a:off x="697116" y="1779687"/>
            <a:ext cx="653095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程式庫</a:t>
            </a:r>
            <a:endParaRPr lang="zh-TW" altLang="en-US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728E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Wire.h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I2C</a:t>
            </a:r>
            <a:r>
              <a:rPr lang="zh-TW" altLang="en-US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程式庫</a:t>
            </a:r>
            <a:endParaRPr lang="zh-TW" altLang="en-US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728E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&lt;LiquidCrystal_I2C.h&gt;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LCD_I2C</a:t>
            </a:r>
            <a:r>
              <a:rPr lang="zh-TW" altLang="en-US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模組程式庫</a:t>
            </a:r>
            <a:endParaRPr lang="zh-TW" altLang="en-US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BT</a:t>
            </a:r>
            <a:endParaRPr lang="en-US" altLang="zh-TW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728E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SoftwareSerial.h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979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byte 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Txpin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11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979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byte 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Rxpin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SoftwareSerial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Rxpin,Txpin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altLang="zh-TW" b="0" dirty="0">
                <a:solidFill>
                  <a:srgbClr val="00979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電壓電流</a:t>
            </a:r>
            <a:endParaRPr lang="zh-TW" altLang="en-US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728E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VT_PIN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A2</a:t>
            </a:r>
            <a:r>
              <a:rPr lang="en-US" altLang="zh-TW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// connect VT</a:t>
            </a:r>
            <a:endParaRPr lang="en-US" altLang="zh-TW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728E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AT_PIN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A3</a:t>
            </a:r>
            <a:r>
              <a:rPr lang="en-US" altLang="zh-TW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connect AT</a:t>
            </a:r>
            <a:endParaRPr lang="en-US" altLang="zh-TW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728E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ARDUINO_WORK_VOLTAGE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5.0</a:t>
            </a:r>
            <a:endParaRPr lang="en-US" altLang="zh-TW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LCD</a:t>
            </a:r>
            <a:endParaRPr lang="en-US" altLang="zh-TW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LiquidCrystal_I2C </a:t>
            </a:r>
            <a:r>
              <a:rPr lang="en-US" altLang="zh-TW" b="0" dirty="0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0x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27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19FEB-A6D2-FA93-48EA-C358EBB2EFDD}"/>
              </a:ext>
            </a:extLst>
          </p:cNvPr>
          <p:cNvSpPr txBox="1"/>
          <p:nvPr/>
        </p:nvSpPr>
        <p:spPr>
          <a:xfrm>
            <a:off x="7361968" y="1683945"/>
            <a:ext cx="35589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979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setup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9600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Serial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9600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Serial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"BT</a:t>
            </a:r>
            <a:r>
              <a:rPr lang="zh-TW" altLang="en-US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就緒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backlight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9A8926E-D0FD-F81B-5662-1A0CC00B0E94}"/>
              </a:ext>
            </a:extLst>
          </p:cNvPr>
          <p:cNvSpPr txBox="1"/>
          <p:nvPr/>
        </p:nvSpPr>
        <p:spPr>
          <a:xfrm>
            <a:off x="10082547" y="626624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(1/3)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9351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8719C-31D3-8722-789F-0E04D4F6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DC7BBE4-80FD-321E-52A0-540043CCC4DD}"/>
              </a:ext>
            </a:extLst>
          </p:cNvPr>
          <p:cNvSpPr txBox="1"/>
          <p:nvPr/>
        </p:nvSpPr>
        <p:spPr>
          <a:xfrm>
            <a:off x="1451579" y="1853754"/>
            <a:ext cx="765626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00979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altLang="zh-TW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//LCD</a:t>
            </a:r>
            <a:endParaRPr lang="en-US" altLang="zh-TW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979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analogRead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A0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979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y =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analogRead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A1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979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 =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analogRead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VT_PIN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979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analogRead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AT_PIN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979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w;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979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voltage = v * 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ARDUINO_WORK_VOLTAGE /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1023.0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979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current = a * 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ARDUINO_WORK_VOLTAGE /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1023.0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w=voltage*current;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979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z=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00979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z1=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z1=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x+y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z=z1/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;S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BC9450-E459-C770-FFAC-D13F71D9A116}"/>
              </a:ext>
            </a:extLst>
          </p:cNvPr>
          <p:cNvSpPr txBox="1"/>
          <p:nvPr/>
        </p:nvSpPr>
        <p:spPr>
          <a:xfrm>
            <a:off x="10085561" y="804519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(2/3)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787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D18287F-AB4D-4EA1-6DFA-7ACAAAAB719C}"/>
              </a:ext>
            </a:extLst>
          </p:cNvPr>
          <p:cNvSpPr txBox="1"/>
          <p:nvPr/>
        </p:nvSpPr>
        <p:spPr>
          <a:xfrm>
            <a:off x="248570" y="334979"/>
            <a:ext cx="309732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// LCD</a:t>
            </a:r>
            <a:r>
              <a:rPr lang="zh-TW" altLang="en-US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顯示</a:t>
            </a:r>
            <a:endParaRPr lang="zh-TW" altLang="en-US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setCursor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"V:"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setCursor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voltage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setCursor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"A:"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setCursor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current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setCursor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"L:"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setCursor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;S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setCursor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"W:"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setCursor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lcd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49BF1D-9B1A-F9A1-B341-0F7E2366DFA9}"/>
              </a:ext>
            </a:extLst>
          </p:cNvPr>
          <p:cNvSpPr txBox="1"/>
          <p:nvPr/>
        </p:nvSpPr>
        <p:spPr>
          <a:xfrm>
            <a:off x="248570" y="5256559"/>
            <a:ext cx="118352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zh-TW" altLang="en-US" b="0" dirty="0">
                <a:solidFill>
                  <a:srgbClr val="95A5A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藍芽傳輸</a:t>
            </a:r>
            <a:endParaRPr lang="zh-TW" altLang="en-US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 data = </a:t>
            </a:r>
            <a:r>
              <a:rPr lang="en-US" altLang="zh-TW" b="0" dirty="0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voltage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current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altLang="zh-TW" b="0" dirty="0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</a:t>
            </a:r>
            <a:r>
              <a:rPr lang="en-US" altLang="zh-TW" b="0" dirty="0" err="1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D354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delay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5C5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950</a:t>
            </a:r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4E5B6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434F5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4E5B61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6B261AC-2008-355D-A5AA-42F50870A2ED}"/>
              </a:ext>
            </a:extLst>
          </p:cNvPr>
          <p:cNvSpPr txBox="1"/>
          <p:nvPr/>
        </p:nvSpPr>
        <p:spPr>
          <a:xfrm>
            <a:off x="10130827" y="823866"/>
            <a:ext cx="107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(3/3)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60438392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960</Words>
  <Application>Microsoft Office PowerPoint</Application>
  <PresentationFormat>寬螢幕</PresentationFormat>
  <Paragraphs>127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Gill Sans MT</vt:lpstr>
      <vt:lpstr>Wingdings</vt:lpstr>
      <vt:lpstr>圖庫</vt:lpstr>
      <vt:lpstr>太陽能追日系統</vt:lpstr>
      <vt:lpstr>啟發</vt:lpstr>
      <vt:lpstr>元件、零件</vt:lpstr>
      <vt:lpstr>各元件、裝置的目的與功能</vt:lpstr>
      <vt:lpstr>裝置流程概念圖 </vt:lpstr>
      <vt:lpstr>固定式與追日式的差異、比較</vt:lpstr>
      <vt:lpstr>Arduino程式碼</vt:lpstr>
      <vt:lpstr>PowerPoint 簡報</vt:lpstr>
      <vt:lpstr>PowerPoint 簡報</vt:lpstr>
      <vt:lpstr>待解決的問題</vt:lpstr>
      <vt:lpstr>參考議題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太陽能追日系統</dc:title>
  <dc:creator>承霖 蔡</dc:creator>
  <cp:lastModifiedBy>Choco Hsiao</cp:lastModifiedBy>
  <cp:revision>5</cp:revision>
  <dcterms:created xsi:type="dcterms:W3CDTF">2024-05-08T16:03:44Z</dcterms:created>
  <dcterms:modified xsi:type="dcterms:W3CDTF">2024-05-31T02:10:06Z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f6647bbe844447fa89f0453e516d4add</vt:lpwstr>
  </property>
</Properties>
</file>