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73" r:id="rId7"/>
    <p:sldId id="261" r:id="rId8"/>
    <p:sldId id="270" r:id="rId9"/>
    <p:sldId id="262" r:id="rId10"/>
    <p:sldId id="271" r:id="rId11"/>
    <p:sldId id="263" r:id="rId12"/>
    <p:sldId id="275" r:id="rId13"/>
    <p:sldId id="264" r:id="rId14"/>
    <p:sldId id="272" r:id="rId15"/>
    <p:sldId id="265" r:id="rId16"/>
    <p:sldId id="267" r:id="rId17"/>
    <p:sldId id="268" r:id="rId18"/>
    <p:sldId id="269"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7" autoAdjust="0"/>
    <p:restoredTop sz="72919"/>
  </p:normalViewPr>
  <p:slideViewPr>
    <p:cSldViewPr snapToGrid="0">
      <p:cViewPr>
        <p:scale>
          <a:sx n="87" d="100"/>
          <a:sy n="87" d="100"/>
        </p:scale>
        <p:origin x="88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CK/Git/Knowledge/ProjectManagement/High%20Level%20Time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43993396585144"/>
          <c:y val="0.039426523297491"/>
          <c:w val="0.877744358810272"/>
          <c:h val="0.921146953405018"/>
        </c:manualLayout>
      </c:layout>
      <c:barChart>
        <c:barDir val="col"/>
        <c:grouping val="clustered"/>
        <c:varyColors val="0"/>
        <c:ser>
          <c:idx val="1"/>
          <c:order val="1"/>
          <c:tx>
            <c:strRef>
              <c:f>'油盯盯中石化立即加油V1.1'!$D$19</c:f>
              <c:strCache>
                <c:ptCount val="1"/>
                <c:pt idx="0">
                  <c:v>POSITION</c:v>
                </c:pt>
              </c:strCache>
            </c:strRef>
          </c:tx>
          <c:spPr>
            <a:noFill/>
          </c:spPr>
          <c:invertIfNegative val="0"/>
          <c:dLbls>
            <c:dLbl>
              <c:idx val="0"/>
              <c:layout>
                <c:manualLayout>
                  <c:x val="-1.23463193537377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dLbl>
              <c:idx val="1"/>
              <c:layout>
                <c:manualLayout>
                  <c:x val="-2.19490121844227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dLbl>
              <c:idx val="2"/>
              <c:layout>
                <c:manualLayout>
                  <c:x val="-1.09745060922113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dLbl>
              <c:idx val="3"/>
              <c:layout>
                <c:manualLayout>
                  <c:x val="0.0179193990472392"/>
                  <c:y val="0.00361451387432074"/>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47899776642709"/>
                      <c:h val="0.0550607100786728"/>
                    </c:manualLayout>
                  </c15:layout>
                </c:ext>
              </c:extLst>
            </c:dLbl>
            <c:dLbl>
              <c:idx val="4"/>
              <c:layout>
                <c:manualLayout>
                  <c:x val="-1.09745060922113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dLbl>
              <c:idx val="5"/>
              <c:layout>
                <c:manualLayout>
                  <c:x val="-1.09745060922113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dLbl>
              <c:idx val="6"/>
              <c:layout>
                <c:manualLayout>
                  <c:x val="-1.09745060922113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dLbl>
              <c:idx val="7"/>
              <c:layout>
                <c:manualLayout>
                  <c:x val="-1.09745060922113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dLbl>
              <c:idx val="13"/>
              <c:layout>
                <c:manualLayout>
                  <c:x val="-1.09745060922113E-17"/>
                  <c:y val="-4.10688206710323E-18"/>
                </c:manualLayout>
              </c:layout>
              <c:dLblPos val="outEnd"/>
              <c:showLegendKey val="0"/>
              <c:showVal val="0"/>
              <c:showCatName val="1"/>
              <c:showSerName val="0"/>
              <c:showPercent val="0"/>
              <c:showBubbleSize val="0"/>
              <c:extLst>
                <c:ext xmlns:c15="http://schemas.microsoft.com/office/drawing/2012/chart" uri="{CE6537A1-D6FC-4f65-9D91-7224C49458BB}">
                  <c15:layout>
                    <c:manualLayout>
                      <c:w val="0.11206097854823"/>
                      <c:h val="0.0478316823300313"/>
                    </c:manualLayout>
                  </c15:layout>
                </c:ext>
              </c:extLst>
            </c:dLbl>
            <c:spPr>
              <a:solidFill>
                <a:schemeClr val="bg1"/>
              </a:solidFill>
              <a:ln>
                <a:noFill/>
              </a:ln>
              <a:effectLst/>
            </c:spPr>
            <c:txPr>
              <a:bodyPr vertOverflow="overflow" horzOverflow="overflow" wrap="square" lIns="38100" tIns="19050" rIns="38100" bIns="19050" anchor="ctr">
                <a:noAutofit/>
              </a:bodyPr>
              <a:lstStyle/>
              <a:p>
                <a:pPr>
                  <a:defRPr sz="1100" cap="all" spc="10" baseline="0">
                    <a:solidFill>
                      <a:schemeClr val="tx1"/>
                    </a:solidFill>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layout/>
                <c15:showLeaderLines val="0"/>
              </c:ext>
            </c:extLst>
          </c:dLbls>
          <c:errBars>
            <c:errBarType val="minus"/>
            <c:errValType val="percentage"/>
            <c:noEndCap val="0"/>
            <c:val val="100.0"/>
            <c:spPr>
              <a:ln>
                <a:solidFill>
                  <a:schemeClr val="bg1">
                    <a:lumMod val="75000"/>
                  </a:schemeClr>
                </a:solidFill>
              </a:ln>
            </c:spPr>
          </c:errBars>
          <c:cat>
            <c:strRef>
              <c:f>'油盯盯中石化立即加油V1.1'!$C$20:$C$34</c:f>
              <c:strCache>
                <c:ptCount val="14"/>
                <c:pt idx="0">
                  <c:v>Planning of requirement analysis activities</c:v>
                </c:pt>
                <c:pt idx="1">
                  <c:v>Create the framework for future activities</c:v>
                </c:pt>
                <c:pt idx="2">
                  <c:v>Generate requirements traceability matrix</c:v>
                </c:pt>
                <c:pt idx="3">
                  <c:v>Review test scripts</c:v>
                </c:pt>
                <c:pt idx="4">
                  <c:v>Understand the functional of system</c:v>
                </c:pt>
                <c:pt idx="5">
                  <c:v>Identify User Acceptance business</c:v>
                </c:pt>
                <c:pt idx="6">
                  <c:v>Create training material</c:v>
                </c:pt>
                <c:pt idx="7">
                  <c:v>Provide the training to team</c:v>
                </c:pt>
                <c:pt idx="8">
                  <c:v>Review the test script</c:v>
                </c:pt>
                <c:pt idx="9">
                  <c:v>Plan go /no go meeting</c:v>
                </c:pt>
                <c:pt idx="10">
                  <c:v>Create project status report</c:v>
                </c:pt>
                <c:pt idx="11">
                  <c:v>Perform risk management</c:v>
                </c:pt>
                <c:pt idx="12">
                  <c:v>Manage change management process</c:v>
                </c:pt>
                <c:pt idx="13">
                  <c:v>Project End</c:v>
                </c:pt>
              </c:strCache>
            </c:strRef>
          </c:cat>
          <c:val>
            <c:numRef>
              <c:f>'油盯盯中石化立即加油V1.1'!$D$20:$D$34</c:f>
              <c:numCache>
                <c:formatCode>General</c:formatCode>
                <c:ptCount val="15"/>
                <c:pt idx="0">
                  <c:v>25.0</c:v>
                </c:pt>
                <c:pt idx="1">
                  <c:v>-10.0</c:v>
                </c:pt>
                <c:pt idx="2">
                  <c:v>12.0</c:v>
                </c:pt>
                <c:pt idx="3">
                  <c:v>-15.0</c:v>
                </c:pt>
                <c:pt idx="4">
                  <c:v>15.0</c:v>
                </c:pt>
                <c:pt idx="5">
                  <c:v>-20.0</c:v>
                </c:pt>
                <c:pt idx="6">
                  <c:v>35.0</c:v>
                </c:pt>
                <c:pt idx="7">
                  <c:v>-15.0</c:v>
                </c:pt>
                <c:pt idx="8">
                  <c:v>10.0</c:v>
                </c:pt>
                <c:pt idx="9">
                  <c:v>-10.0</c:v>
                </c:pt>
                <c:pt idx="10">
                  <c:v>20.0</c:v>
                </c:pt>
                <c:pt idx="11">
                  <c:v>-10.0</c:v>
                </c:pt>
                <c:pt idx="12">
                  <c:v>30.0</c:v>
                </c:pt>
                <c:pt idx="13">
                  <c:v>40.0</c:v>
                </c:pt>
              </c:numCache>
            </c:numRef>
          </c:val>
        </c:ser>
        <c:dLbls>
          <c:showLegendKey val="0"/>
          <c:showVal val="0"/>
          <c:showCatName val="0"/>
          <c:showSerName val="0"/>
          <c:showPercent val="0"/>
          <c:showBubbleSize val="0"/>
        </c:dLbls>
        <c:gapWidth val="150"/>
        <c:axId val="269373968"/>
        <c:axId val="269371648"/>
      </c:barChart>
      <c:lineChart>
        <c:grouping val="standard"/>
        <c:varyColors val="0"/>
        <c:ser>
          <c:idx val="0"/>
          <c:order val="0"/>
          <c:tx>
            <c:strRef>
              <c:f>'油盯盯中石化立即加油V1.1'!$B$19</c:f>
              <c:strCache>
                <c:ptCount val="1"/>
                <c:pt idx="0">
                  <c:v>DATE</c:v>
                </c:pt>
              </c:strCache>
            </c:strRef>
          </c:tx>
          <c:spPr>
            <a:ln>
              <a:noFill/>
            </a:ln>
          </c:spPr>
          <c:marker>
            <c:symbol val="circle"/>
            <c:size val="4"/>
            <c:spPr>
              <a:solidFill>
                <a:schemeClr val="accent1"/>
              </a:solidFill>
              <a:ln w="60325">
                <a:solidFill>
                  <a:schemeClr val="accent1"/>
                </a:solidFill>
              </a:ln>
            </c:spPr>
          </c:marker>
          <c:errBars>
            <c:errDir val="y"/>
            <c:errBarType val="both"/>
            <c:errValType val="percentage"/>
            <c:noEndCap val="0"/>
            <c:val val="5.0"/>
          </c:errBars>
          <c:cat>
            <c:numRef>
              <c:f>'油盯盯中石化立即加油V1.1'!$B$20:$B$34</c:f>
              <c:numCache>
                <c:formatCode>m/d/yy</c:formatCode>
                <c:ptCount val="15"/>
                <c:pt idx="0" formatCode="[$-1409]d\ mmmm\ yyyy;@">
                  <c:v>42912.0</c:v>
                </c:pt>
                <c:pt idx="1">
                  <c:v>42931.0</c:v>
                </c:pt>
                <c:pt idx="2">
                  <c:v>42942.0</c:v>
                </c:pt>
                <c:pt idx="3">
                  <c:v>42973.0</c:v>
                </c:pt>
                <c:pt idx="4">
                  <c:v>43065.0</c:v>
                </c:pt>
                <c:pt idx="5">
                  <c:v>43089.0</c:v>
                </c:pt>
                <c:pt idx="6">
                  <c:v>43110.0</c:v>
                </c:pt>
                <c:pt idx="7">
                  <c:v>43123.0</c:v>
                </c:pt>
                <c:pt idx="8" formatCode="dd/mm/yyyy">
                  <c:v>43136.0</c:v>
                </c:pt>
                <c:pt idx="9" formatCode="dd/mm/yyyy">
                  <c:v>43141.0</c:v>
                </c:pt>
                <c:pt idx="10" formatCode="dd/mm/yyyy">
                  <c:v>43157.0</c:v>
                </c:pt>
                <c:pt idx="11" formatCode="dd/mm/yyyy">
                  <c:v>43185.0</c:v>
                </c:pt>
                <c:pt idx="12" formatCode="dd/mm/yyyy">
                  <c:v>43200.0</c:v>
                </c:pt>
                <c:pt idx="13">
                  <c:v>43200.0</c:v>
                </c:pt>
              </c:numCache>
            </c:numRef>
          </c:cat>
          <c:val>
            <c:numRef>
              <c:f>'油盯盯中石化立即加油V1.1'!$E$20:$E$34</c:f>
              <c:numCache>
                <c:formatCode>General</c:formatCode>
                <c:ptCount val="15"/>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numCache>
            </c:numRef>
          </c:val>
          <c:smooth val="1"/>
        </c:ser>
        <c:dLbls>
          <c:showLegendKey val="0"/>
          <c:showVal val="0"/>
          <c:showCatName val="0"/>
          <c:showSerName val="0"/>
          <c:showPercent val="0"/>
          <c:showBubbleSize val="0"/>
        </c:dLbls>
        <c:marker val="1"/>
        <c:smooth val="0"/>
        <c:axId val="269400000"/>
        <c:axId val="269369600"/>
      </c:lineChart>
      <c:dateAx>
        <c:axId val="269400000"/>
        <c:scaling>
          <c:orientation val="minMax"/>
        </c:scaling>
        <c:delete val="0"/>
        <c:axPos val="b"/>
        <c:numFmt formatCode="[$-409]d\ mmm;@" sourceLinked="0"/>
        <c:majorTickMark val="cross"/>
        <c:minorTickMark val="in"/>
        <c:tickLblPos val="nextTo"/>
        <c:spPr>
          <a:noFill/>
          <a:ln w="9525">
            <a:solidFill>
              <a:schemeClr val="bg1">
                <a:lumMod val="65000"/>
              </a:schemeClr>
            </a:solidFill>
            <a:prstDash val="solid"/>
          </a:ln>
        </c:spPr>
        <c:txPr>
          <a:bodyPr/>
          <a:lstStyle/>
          <a:p>
            <a:pPr>
              <a:defRPr sz="1000" b="1">
                <a:solidFill>
                  <a:schemeClr val="tx1"/>
                </a:solidFill>
                <a:latin typeface="+mn-lt"/>
              </a:defRPr>
            </a:pPr>
            <a:endParaRPr lang="en-US"/>
          </a:p>
        </c:txPr>
        <c:crossAx val="269369600"/>
        <c:crosses val="autoZero"/>
        <c:auto val="1"/>
        <c:lblOffset val="100"/>
        <c:baseTimeUnit val="days"/>
        <c:majorUnit val="1.0"/>
        <c:majorTimeUnit val="months"/>
        <c:minorUnit val="7.0"/>
        <c:minorTimeUnit val="days"/>
      </c:dateAx>
      <c:valAx>
        <c:axId val="269369600"/>
        <c:scaling>
          <c:orientation val="minMax"/>
        </c:scaling>
        <c:delete val="1"/>
        <c:axPos val="l"/>
        <c:numFmt formatCode="General" sourceLinked="1"/>
        <c:majorTickMark val="out"/>
        <c:minorTickMark val="none"/>
        <c:tickLblPos val="nextTo"/>
        <c:crossAx val="269400000"/>
        <c:crosses val="autoZero"/>
        <c:crossBetween val="midCat"/>
      </c:valAx>
      <c:valAx>
        <c:axId val="269371648"/>
        <c:scaling>
          <c:orientation val="minMax"/>
        </c:scaling>
        <c:delete val="1"/>
        <c:axPos val="r"/>
        <c:numFmt formatCode="General" sourceLinked="1"/>
        <c:majorTickMark val="out"/>
        <c:minorTickMark val="none"/>
        <c:tickLblPos val="nextTo"/>
        <c:crossAx val="269373968"/>
        <c:crosses val="max"/>
        <c:crossBetween val="between"/>
      </c:valAx>
      <c:catAx>
        <c:axId val="269373968"/>
        <c:scaling>
          <c:orientation val="minMax"/>
        </c:scaling>
        <c:delete val="1"/>
        <c:axPos val="b"/>
        <c:numFmt formatCode="General" sourceLinked="1"/>
        <c:majorTickMark val="out"/>
        <c:minorTickMark val="none"/>
        <c:tickLblPos val="nextTo"/>
        <c:crossAx val="269371648"/>
        <c:crosses val="autoZero"/>
        <c:auto val="1"/>
        <c:lblAlgn val="ctr"/>
        <c:lblOffset val="100"/>
        <c:noMultiLvlLbl val="0"/>
      </c:catAx>
      <c:spPr>
        <a:noFill/>
      </c:spPr>
    </c:plotArea>
    <c:plotVisOnly val="0"/>
    <c:dispBlanksAs val="gap"/>
    <c:showDLblsOverMax val="0"/>
  </c:chart>
  <c:spPr>
    <a:solidFill>
      <a:schemeClr val="bg1"/>
    </a:solidFill>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B27C4-E67C-2D44-8B6B-85294B4751A6}" type="datetimeFigureOut">
              <a:rPr lang="en-US" smtClean="0"/>
              <a:t>10/28/17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D595F-F91A-AF4E-BBAA-CA026C200AEE}" type="slidenum">
              <a:rPr lang="en-US" smtClean="0"/>
              <a:t>‹#›</a:t>
            </a:fld>
            <a:endParaRPr lang="en-US"/>
          </a:p>
        </p:txBody>
      </p:sp>
    </p:spTree>
    <p:extLst>
      <p:ext uri="{BB962C8B-B14F-4D97-AF65-F5344CB8AC3E}">
        <p14:creationId xmlns:p14="http://schemas.microsoft.com/office/powerpoint/2010/main" val="207949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last 10 year. we had ever been the leader of in car rentals </a:t>
            </a:r>
            <a:r>
              <a:rPr lang="en-US" dirty="0" err="1" smtClean="0"/>
              <a:t>industry.We</a:t>
            </a:r>
            <a:r>
              <a:rPr lang="en-US" dirty="0" smtClean="0"/>
              <a:t> won 45% of the total market share, we have more than 8 IT systems and subsystem to support our growing </a:t>
            </a:r>
            <a:r>
              <a:rPr lang="en-US" dirty="0" err="1" smtClean="0"/>
              <a:t>business.However</a:t>
            </a:r>
            <a:r>
              <a:rPr lang="en-US" dirty="0" smtClean="0"/>
              <a:t>, as the market grows the system is getting bigger and bigger our systems will not be able to support </a:t>
            </a:r>
            <a:r>
              <a:rPr lang="en-US" dirty="0" err="1" smtClean="0"/>
              <a:t>anymore.I'm</a:t>
            </a:r>
            <a:r>
              <a:rPr lang="en-US" dirty="0" smtClean="0"/>
              <a:t> sure everyone already knows the customer issues cause by our system </a:t>
            </a:r>
            <a:r>
              <a:rPr lang="en-US" dirty="0" err="1" smtClean="0"/>
              <a:t>failures.And</a:t>
            </a:r>
            <a:r>
              <a:rPr lang="en-US" dirty="0" smtClean="0"/>
              <a:t> how much we already pay for </a:t>
            </a:r>
            <a:r>
              <a:rPr lang="en-US" dirty="0" err="1" smtClean="0"/>
              <a:t>that.More</a:t>
            </a:r>
            <a:r>
              <a:rPr lang="en-US" dirty="0" smtClean="0"/>
              <a:t> than that we got extreme customer </a:t>
            </a:r>
            <a:r>
              <a:rPr lang="en-US" dirty="0" err="1" smtClean="0"/>
              <a:t>dissatisfactiona</a:t>
            </a:r>
            <a:r>
              <a:rPr lang="en-US" dirty="0" smtClean="0"/>
              <a:t> decline in </a:t>
            </a:r>
            <a:r>
              <a:rPr lang="en-US" dirty="0" err="1" smtClean="0"/>
              <a:t>revenueour</a:t>
            </a:r>
            <a:r>
              <a:rPr lang="en-US" dirty="0" smtClean="0"/>
              <a:t> market share fell to 20%.I want to let everybody here know. to handle the failures caused by the lack of integration and duplication of </a:t>
            </a:r>
            <a:r>
              <a:rPr lang="en-US" dirty="0" err="1" smtClean="0"/>
              <a:t>data.What</a:t>
            </a:r>
            <a:r>
              <a:rPr lang="en-US" dirty="0" smtClean="0"/>
              <a:t> we are doing now is enter the same data into the different system and using batch files to synchronize and update every subsystem at </a:t>
            </a:r>
            <a:r>
              <a:rPr lang="en-US" dirty="0" err="1" smtClean="0"/>
              <a:t>night.Yes</a:t>
            </a:r>
            <a:r>
              <a:rPr lang="en-US" dirty="0" smtClean="0"/>
              <a:t>, it works now, but it's inefficient and error-prone. This is not a good solution, it's not even a solution for a production </a:t>
            </a:r>
            <a:r>
              <a:rPr lang="en-US" dirty="0" err="1" smtClean="0"/>
              <a:t>system.Any</a:t>
            </a:r>
            <a:r>
              <a:rPr lang="en-US" dirty="0" smtClean="0"/>
              <a:t> software or hardware error happen during this process could cause data loss and so become a disaster. It's not merely about the system downtime or business </a:t>
            </a:r>
            <a:r>
              <a:rPr lang="en-US" dirty="0" err="1" smtClean="0"/>
              <a:t>interrupt.It</a:t>
            </a:r>
            <a:r>
              <a:rPr lang="en-US" dirty="0" smtClean="0"/>
              <a:t> could definitely ruin our </a:t>
            </a:r>
            <a:r>
              <a:rPr lang="en-US" dirty="0" err="1" smtClean="0"/>
              <a:t>future.So</a:t>
            </a:r>
            <a:r>
              <a:rPr lang="en-US" dirty="0" smtClean="0"/>
              <a:t> what we really need is a reliable, Scalable, high available total solution.</a:t>
            </a:r>
            <a:endParaRPr lang="en-US" dirty="0"/>
          </a:p>
        </p:txBody>
      </p:sp>
      <p:sp>
        <p:nvSpPr>
          <p:cNvPr id="4" name="Slide Number Placeholder 3"/>
          <p:cNvSpPr>
            <a:spLocks noGrp="1"/>
          </p:cNvSpPr>
          <p:nvPr>
            <p:ph type="sldNum" sz="quarter" idx="10"/>
          </p:nvPr>
        </p:nvSpPr>
        <p:spPr/>
        <p:txBody>
          <a:bodyPr/>
          <a:lstStyle/>
          <a:p>
            <a:fld id="{87ED595F-F91A-AF4E-BBAA-CA026C200AEE}" type="slidenum">
              <a:rPr lang="en-US" smtClean="0"/>
              <a:t>3</a:t>
            </a:fld>
            <a:endParaRPr lang="en-US"/>
          </a:p>
        </p:txBody>
      </p:sp>
    </p:spTree>
    <p:extLst>
      <p:ext uri="{BB962C8B-B14F-4D97-AF65-F5344CB8AC3E}">
        <p14:creationId xmlns:p14="http://schemas.microsoft.com/office/powerpoint/2010/main" val="191253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ARS has been providing software and related service to a number of </a:t>
            </a:r>
            <a:r>
              <a:rPr lang="en-US" dirty="0" err="1" smtClean="0"/>
              <a:t>organisations</a:t>
            </a:r>
            <a:r>
              <a:rPr lang="en-US" dirty="0" smtClean="0"/>
              <a:t> whose business predominantly revolves around renting or lending,</a:t>
            </a:r>
            <a:endParaRPr lang="en-US" dirty="0"/>
          </a:p>
        </p:txBody>
      </p:sp>
      <p:sp>
        <p:nvSpPr>
          <p:cNvPr id="4" name="Slide Number Placeholder 3"/>
          <p:cNvSpPr>
            <a:spLocks noGrp="1"/>
          </p:cNvSpPr>
          <p:nvPr>
            <p:ph type="sldNum" sz="quarter" idx="10"/>
          </p:nvPr>
        </p:nvSpPr>
        <p:spPr/>
        <p:txBody>
          <a:bodyPr/>
          <a:lstStyle/>
          <a:p>
            <a:fld id="{87ED595F-F91A-AF4E-BBAA-CA026C200AEE}" type="slidenum">
              <a:rPr lang="en-US" smtClean="0"/>
              <a:t>4</a:t>
            </a:fld>
            <a:endParaRPr lang="en-US"/>
          </a:p>
        </p:txBody>
      </p:sp>
    </p:spTree>
    <p:extLst>
      <p:ext uri="{BB962C8B-B14F-4D97-AF65-F5344CB8AC3E}">
        <p14:creationId xmlns:p14="http://schemas.microsoft.com/office/powerpoint/2010/main" val="43574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10/28/17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2890B-6E0A-4C88-ADF9-19FAA1C939A5}"/>
              </a:ext>
            </a:extLst>
          </p:cNvPr>
          <p:cNvSpPr>
            <a:spLocks noGrp="1"/>
          </p:cNvSpPr>
          <p:nvPr>
            <p:ph type="ctrTitle"/>
          </p:nvPr>
        </p:nvSpPr>
        <p:spPr>
          <a:xfrm>
            <a:off x="427520" y="989358"/>
            <a:ext cx="8689976" cy="2509213"/>
          </a:xfrm>
        </p:spPr>
        <p:txBody>
          <a:bodyPr>
            <a:normAutofit/>
          </a:bodyPr>
          <a:lstStyle/>
          <a:p>
            <a:r>
              <a:rPr lang="en-NZ" sz="4000" dirty="0"/>
              <a:t>ISCG8022 Managing it projects</a:t>
            </a:r>
          </a:p>
        </p:txBody>
      </p:sp>
      <p:sp>
        <p:nvSpPr>
          <p:cNvPr id="3" name="Subtitle 2">
            <a:extLst>
              <a:ext uri="{FF2B5EF4-FFF2-40B4-BE49-F238E27FC236}">
                <a16:creationId xmlns:a16="http://schemas.microsoft.com/office/drawing/2014/main" xmlns="" id="{876B7681-C4FD-41ED-8950-AFD38B142655}"/>
              </a:ext>
            </a:extLst>
          </p:cNvPr>
          <p:cNvSpPr>
            <a:spLocks noGrp="1"/>
          </p:cNvSpPr>
          <p:nvPr>
            <p:ph type="subTitle" idx="1"/>
          </p:nvPr>
        </p:nvSpPr>
        <p:spPr>
          <a:xfrm>
            <a:off x="1858755" y="3355138"/>
            <a:ext cx="8689976" cy="1371599"/>
          </a:xfrm>
        </p:spPr>
        <p:txBody>
          <a:bodyPr/>
          <a:lstStyle/>
          <a:p>
            <a:r>
              <a:rPr lang="en-NZ" dirty="0">
                <a:solidFill>
                  <a:schemeClr val="accent1">
                    <a:lumMod val="50000"/>
                  </a:schemeClr>
                </a:solidFill>
              </a:rPr>
              <a:t>Assignment two: star car rentals</a:t>
            </a:r>
          </a:p>
        </p:txBody>
      </p:sp>
      <p:sp>
        <p:nvSpPr>
          <p:cNvPr id="4" name="TextBox 3">
            <a:extLst>
              <a:ext uri="{FF2B5EF4-FFF2-40B4-BE49-F238E27FC236}">
                <a16:creationId xmlns:a16="http://schemas.microsoft.com/office/drawing/2014/main" xmlns="" id="{748ED26C-7631-48E0-A108-49190CDCBCA8}"/>
              </a:ext>
            </a:extLst>
          </p:cNvPr>
          <p:cNvSpPr txBox="1"/>
          <p:nvPr/>
        </p:nvSpPr>
        <p:spPr>
          <a:xfrm>
            <a:off x="291548" y="5539407"/>
            <a:ext cx="6082747" cy="1477328"/>
          </a:xfrm>
          <a:prstGeom prst="rect">
            <a:avLst/>
          </a:prstGeom>
          <a:noFill/>
        </p:spPr>
        <p:txBody>
          <a:bodyPr wrap="square" rtlCol="0">
            <a:spAutoFit/>
          </a:bodyPr>
          <a:lstStyle/>
          <a:p>
            <a:r>
              <a:rPr lang="en-NZ" dirty="0"/>
              <a:t>By: </a:t>
            </a:r>
          </a:p>
          <a:p>
            <a:r>
              <a:rPr lang="en-US" dirty="0"/>
              <a:t>Dean Du Toit (1486879)</a:t>
            </a:r>
            <a:endParaRPr lang="en-NZ" dirty="0"/>
          </a:p>
          <a:p>
            <a:r>
              <a:rPr lang="en-US" dirty="0" err="1"/>
              <a:t>Chunkai</a:t>
            </a:r>
            <a:r>
              <a:rPr lang="en-US" dirty="0"/>
              <a:t> Meng (1494933)</a:t>
            </a:r>
            <a:endParaRPr lang="en-NZ" dirty="0"/>
          </a:p>
          <a:p>
            <a:r>
              <a:rPr lang="en-US" dirty="0" err="1"/>
              <a:t>Simranjeet</a:t>
            </a:r>
            <a:r>
              <a:rPr lang="en-US" dirty="0"/>
              <a:t> </a:t>
            </a:r>
            <a:r>
              <a:rPr lang="en-US" dirty="0" err="1"/>
              <a:t>kaur</a:t>
            </a:r>
            <a:r>
              <a:rPr lang="en-US" dirty="0"/>
              <a:t> Grewal (1494653)</a:t>
            </a:r>
            <a:endParaRPr lang="en-NZ" dirty="0"/>
          </a:p>
          <a:p>
            <a:endParaRPr lang="en-NZ" dirty="0"/>
          </a:p>
        </p:txBody>
      </p:sp>
      <p:sp>
        <p:nvSpPr>
          <p:cNvPr id="5" name="TextBox 4">
            <a:extLst>
              <a:ext uri="{FF2B5EF4-FFF2-40B4-BE49-F238E27FC236}">
                <a16:creationId xmlns:a16="http://schemas.microsoft.com/office/drawing/2014/main" xmlns="" id="{606D90A8-33A9-4A82-9EB9-F1381606607D}"/>
              </a:ext>
            </a:extLst>
          </p:cNvPr>
          <p:cNvSpPr txBox="1"/>
          <p:nvPr/>
        </p:nvSpPr>
        <p:spPr>
          <a:xfrm>
            <a:off x="9117496" y="5954905"/>
            <a:ext cx="3074504" cy="646331"/>
          </a:xfrm>
          <a:prstGeom prst="rect">
            <a:avLst/>
          </a:prstGeom>
          <a:noFill/>
        </p:spPr>
        <p:txBody>
          <a:bodyPr wrap="square" rtlCol="0">
            <a:spAutoFit/>
          </a:bodyPr>
          <a:lstStyle/>
          <a:p>
            <a:r>
              <a:rPr lang="en-NZ" dirty="0"/>
              <a:t>Unitec Institute of Technology</a:t>
            </a:r>
          </a:p>
          <a:p>
            <a:r>
              <a:rPr lang="en-NZ" dirty="0"/>
              <a:t>Semester 2 2017</a:t>
            </a:r>
          </a:p>
        </p:txBody>
      </p:sp>
    </p:spTree>
    <p:extLst>
      <p:ext uri="{BB962C8B-B14F-4D97-AF65-F5344CB8AC3E}">
        <p14:creationId xmlns:p14="http://schemas.microsoft.com/office/powerpoint/2010/main" val="410812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F804A626-AE50-40EF-B32B-96061E747158}"/>
              </a:ext>
            </a:extLst>
          </p:cNvPr>
          <p:cNvSpPr txBox="1"/>
          <p:nvPr/>
        </p:nvSpPr>
        <p:spPr>
          <a:xfrm>
            <a:off x="543340" y="1311966"/>
            <a:ext cx="10230678" cy="4247317"/>
          </a:xfrm>
          <a:prstGeom prst="rect">
            <a:avLst/>
          </a:prstGeom>
          <a:noFill/>
        </p:spPr>
        <p:txBody>
          <a:bodyPr wrap="square" rtlCol="0">
            <a:spAutoFit/>
          </a:bodyPr>
          <a:lstStyle/>
          <a:p>
            <a:pPr marL="342900" indent="-342900">
              <a:buAutoNum type="arabicPeriod"/>
            </a:pPr>
            <a:r>
              <a:rPr lang="en-NZ" dirty="0"/>
              <a:t>Initial project plan</a:t>
            </a:r>
          </a:p>
          <a:p>
            <a:pPr marL="342900" indent="-342900">
              <a:buAutoNum type="arabicPeriod"/>
            </a:pPr>
            <a:r>
              <a:rPr lang="en-NZ" dirty="0"/>
              <a:t>Project charter</a:t>
            </a:r>
          </a:p>
          <a:p>
            <a:pPr marL="342900" indent="-342900">
              <a:buAutoNum type="arabicPeriod"/>
            </a:pPr>
            <a:r>
              <a:rPr lang="en-NZ" dirty="0"/>
              <a:t>Risk management</a:t>
            </a:r>
          </a:p>
          <a:p>
            <a:pPr marL="342900" indent="-342900">
              <a:buAutoNum type="arabicPeriod"/>
            </a:pPr>
            <a:r>
              <a:rPr lang="en-NZ" dirty="0"/>
              <a:t>Requirement description document</a:t>
            </a:r>
          </a:p>
          <a:p>
            <a:pPr marL="342900" indent="-342900">
              <a:buAutoNum type="arabicPeriod"/>
            </a:pPr>
            <a:r>
              <a:rPr lang="en-NZ" dirty="0"/>
              <a:t>Documentation of gap analysis</a:t>
            </a:r>
          </a:p>
          <a:p>
            <a:pPr marL="342900" indent="-342900">
              <a:buAutoNum type="arabicPeriod"/>
            </a:pPr>
            <a:r>
              <a:rPr lang="en-NZ" dirty="0"/>
              <a:t>Customization specification </a:t>
            </a:r>
          </a:p>
          <a:p>
            <a:pPr marL="342900" indent="-342900">
              <a:buAutoNum type="arabicPeriod"/>
            </a:pPr>
            <a:r>
              <a:rPr lang="en-NZ" dirty="0"/>
              <a:t>Specification of configuring the product</a:t>
            </a:r>
          </a:p>
          <a:p>
            <a:pPr marL="342900" indent="-342900">
              <a:buAutoNum type="arabicPeriod"/>
            </a:pPr>
            <a:r>
              <a:rPr lang="en-NZ" dirty="0"/>
              <a:t>Report specification</a:t>
            </a:r>
          </a:p>
          <a:p>
            <a:pPr marL="342900" indent="-342900">
              <a:buAutoNum type="arabicPeriod"/>
            </a:pPr>
            <a:r>
              <a:rPr lang="en-NZ" dirty="0"/>
              <a:t>Planning for testing of system and integration testing</a:t>
            </a:r>
          </a:p>
          <a:p>
            <a:pPr marL="342900" indent="-342900">
              <a:buAutoNum type="arabicPeriod"/>
            </a:pPr>
            <a:r>
              <a:rPr lang="en-NZ" dirty="0"/>
              <a:t>Plan for training</a:t>
            </a:r>
          </a:p>
          <a:p>
            <a:pPr marL="342900" indent="-342900">
              <a:buAutoNum type="arabicPeriod"/>
            </a:pPr>
            <a:r>
              <a:rPr lang="en-NZ" dirty="0"/>
              <a:t>Configuration and testing of modules of system </a:t>
            </a:r>
          </a:p>
          <a:p>
            <a:pPr marL="342900" indent="-342900">
              <a:buAutoNum type="arabicPeriod"/>
            </a:pPr>
            <a:r>
              <a:rPr lang="en-NZ" dirty="0"/>
              <a:t>Integration testing system</a:t>
            </a:r>
          </a:p>
          <a:p>
            <a:pPr marL="342900" indent="-342900">
              <a:buAutoNum type="arabicPeriod"/>
            </a:pPr>
            <a:r>
              <a:rPr lang="en-NZ" dirty="0"/>
              <a:t>User acceptance testing</a:t>
            </a:r>
          </a:p>
          <a:p>
            <a:pPr marL="342900" indent="-342900">
              <a:buAutoNum type="arabicPeriod"/>
            </a:pPr>
            <a:r>
              <a:rPr lang="en-NZ" dirty="0"/>
              <a:t>Implementation plan</a:t>
            </a:r>
          </a:p>
          <a:p>
            <a:pPr marL="342900" indent="-342900">
              <a:buAutoNum type="arabicPeriod"/>
            </a:pPr>
            <a:r>
              <a:rPr lang="en-NZ" dirty="0"/>
              <a:t>Traceability plan</a:t>
            </a:r>
          </a:p>
        </p:txBody>
      </p:sp>
    </p:spTree>
    <p:extLst>
      <p:ext uri="{BB962C8B-B14F-4D97-AF65-F5344CB8AC3E}">
        <p14:creationId xmlns:p14="http://schemas.microsoft.com/office/powerpoint/2010/main" val="707937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xmlns="" id="{25496B42-CC46-4183-B481-887CD3E8C72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xmlns="" id="{E2758CE0-F916-4DCE-88D1-71430BE441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8" name="Rectangle 17">
            <a:extLst>
              <a:ext uri="{FF2B5EF4-FFF2-40B4-BE49-F238E27FC236}">
                <a16:creationId xmlns:a16="http://schemas.microsoft.com/office/drawing/2014/main" xmlns="" id="{53E559B7-FFF0-4CD8-9260-63346813112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B53484B5-668D-456E-A807-A88B0B93A311}"/>
              </a:ext>
            </a:extLst>
          </p:cNvPr>
          <p:cNvPicPr>
            <a:picLocks noChangeAspect="1"/>
          </p:cNvPicPr>
          <p:nvPr/>
        </p:nvPicPr>
        <p:blipFill>
          <a:blip r:embed="rId4"/>
          <a:stretch>
            <a:fillRect/>
          </a:stretch>
        </p:blipFill>
        <p:spPr>
          <a:xfrm>
            <a:off x="6095903" y="2031970"/>
            <a:ext cx="5135784" cy="278616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0" name="Picture 19">
            <a:extLst>
              <a:ext uri="{FF2B5EF4-FFF2-40B4-BE49-F238E27FC236}">
                <a16:creationId xmlns:a16="http://schemas.microsoft.com/office/drawing/2014/main" xmlns="" id="{180BC9E0-1901-4FD9-90B5-82D9EE5137E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AutoShape 4" descr="Working Together As A Team">
            <a:extLst>
              <a:ext uri="{FF2B5EF4-FFF2-40B4-BE49-F238E27FC236}">
                <a16:creationId xmlns:a16="http://schemas.microsoft.com/office/drawing/2014/main" xmlns="" id="{0B8C96A5-DC28-4E4C-97D4-04A572FC1C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6" name="AutoShape 6" descr="Working Together As A Team">
            <a:extLst>
              <a:ext uri="{FF2B5EF4-FFF2-40B4-BE49-F238E27FC236}">
                <a16:creationId xmlns:a16="http://schemas.microsoft.com/office/drawing/2014/main" xmlns="" id="{D7A7B456-2CF1-4A48-B5BD-B220B80511D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7" name="AutoShape 8" descr="Working Together As A Team">
            <a:extLst>
              <a:ext uri="{FF2B5EF4-FFF2-40B4-BE49-F238E27FC236}">
                <a16:creationId xmlns:a16="http://schemas.microsoft.com/office/drawing/2014/main" xmlns="" id="{4C45C9A0-4E84-4B4E-9768-1B38471BFAA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8" name="AutoShape 10" descr="Working Together As A Team">
            <a:extLst>
              <a:ext uri="{FF2B5EF4-FFF2-40B4-BE49-F238E27FC236}">
                <a16:creationId xmlns:a16="http://schemas.microsoft.com/office/drawing/2014/main" xmlns="" id="{921A836F-136F-4EFA-B267-7BBBD3EEE5E1}"/>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 name="Title 1">
            <a:extLst>
              <a:ext uri="{FF2B5EF4-FFF2-40B4-BE49-F238E27FC236}">
                <a16:creationId xmlns:a16="http://schemas.microsoft.com/office/drawing/2014/main" xmlns="" id="{82B0631D-3460-4AC1-BE52-96882A6FABF0}"/>
              </a:ext>
            </a:extLst>
          </p:cNvPr>
          <p:cNvSpPr>
            <a:spLocks noGrp="1"/>
          </p:cNvSpPr>
          <p:nvPr>
            <p:ph type="title"/>
          </p:nvPr>
        </p:nvSpPr>
        <p:spPr>
          <a:xfrm>
            <a:off x="833511" y="-1099943"/>
            <a:ext cx="4175471" cy="3131913"/>
          </a:xfrm>
        </p:spPr>
        <p:txBody>
          <a:bodyPr vert="horz" lIns="91440" tIns="45720" rIns="91440" bIns="45720" rtlCol="0" anchor="b">
            <a:normAutofit/>
          </a:bodyPr>
          <a:lstStyle/>
          <a:p>
            <a:r>
              <a:rPr lang="en-US" sz="4800" dirty="0"/>
              <a:t>Project team structure</a:t>
            </a:r>
          </a:p>
        </p:txBody>
      </p:sp>
      <p:sp>
        <p:nvSpPr>
          <p:cNvPr id="15" name="Content Placeholder 2">
            <a:extLst>
              <a:ext uri="{FF2B5EF4-FFF2-40B4-BE49-F238E27FC236}">
                <a16:creationId xmlns:a16="http://schemas.microsoft.com/office/drawing/2014/main" xmlns="" id="{0697EB3F-5688-4A5F-A101-520A082A68A6}"/>
              </a:ext>
            </a:extLst>
          </p:cNvPr>
          <p:cNvSpPr>
            <a:spLocks noGrp="1"/>
          </p:cNvSpPr>
          <p:nvPr>
            <p:ph sz="quarter" idx="13"/>
          </p:nvPr>
        </p:nvSpPr>
        <p:spPr>
          <a:xfrm>
            <a:off x="1089309" y="2326546"/>
            <a:ext cx="3893978" cy="3424107"/>
          </a:xfrm>
        </p:spPr>
        <p:txBody>
          <a:bodyPr>
            <a:normAutofit/>
          </a:bodyPr>
          <a:lstStyle/>
          <a:p>
            <a:endParaRPr lang="en-NZ" sz="1600" dirty="0"/>
          </a:p>
        </p:txBody>
      </p:sp>
    </p:spTree>
    <p:extLst>
      <p:ext uri="{BB962C8B-B14F-4D97-AF65-F5344CB8AC3E}">
        <p14:creationId xmlns:p14="http://schemas.microsoft.com/office/powerpoint/2010/main" val="308067584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6A6E478-7736-4448-81C8-26F8A3E65B15}"/>
              </a:ext>
            </a:extLst>
          </p:cNvPr>
          <p:cNvSpPr/>
          <p:nvPr/>
        </p:nvSpPr>
        <p:spPr>
          <a:xfrm>
            <a:off x="4625009" y="304801"/>
            <a:ext cx="2703443" cy="821635"/>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NZ" dirty="0"/>
              <a:t>John Lambert</a:t>
            </a:r>
          </a:p>
          <a:p>
            <a:pPr algn="ctr"/>
            <a:r>
              <a:rPr lang="en-NZ" dirty="0"/>
              <a:t>CEO of Star Rental Cars</a:t>
            </a:r>
          </a:p>
        </p:txBody>
      </p:sp>
      <p:cxnSp>
        <p:nvCxnSpPr>
          <p:cNvPr id="6" name="Straight Connector 5">
            <a:extLst>
              <a:ext uri="{FF2B5EF4-FFF2-40B4-BE49-F238E27FC236}">
                <a16:creationId xmlns:a16="http://schemas.microsoft.com/office/drawing/2014/main" xmlns="" id="{82CBAA14-9611-4D7E-81ED-17F1E4BA381C}"/>
              </a:ext>
            </a:extLst>
          </p:cNvPr>
          <p:cNvCxnSpPr>
            <a:stCxn id="4" idx="2"/>
          </p:cNvCxnSpPr>
          <p:nvPr/>
        </p:nvCxnSpPr>
        <p:spPr>
          <a:xfrm flipH="1">
            <a:off x="5976730" y="1126436"/>
            <a:ext cx="1" cy="543338"/>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a:extLst>
              <a:ext uri="{FF2B5EF4-FFF2-40B4-BE49-F238E27FC236}">
                <a16:creationId xmlns:a16="http://schemas.microsoft.com/office/drawing/2014/main" xmlns="" id="{53C0505F-D3C0-4D23-8475-92AF3EB0B3B8}"/>
              </a:ext>
            </a:extLst>
          </p:cNvPr>
          <p:cNvCxnSpPr/>
          <p:nvPr/>
        </p:nvCxnSpPr>
        <p:spPr>
          <a:xfrm>
            <a:off x="834887" y="1696278"/>
            <a:ext cx="1080052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xmlns="" id="{7E523A8A-CFFC-4151-A70C-6285D674F135}"/>
              </a:ext>
            </a:extLst>
          </p:cNvPr>
          <p:cNvCxnSpPr/>
          <p:nvPr/>
        </p:nvCxnSpPr>
        <p:spPr>
          <a:xfrm flipH="1">
            <a:off x="834887" y="1722783"/>
            <a:ext cx="1" cy="543338"/>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Straight Connector 9">
            <a:extLst>
              <a:ext uri="{FF2B5EF4-FFF2-40B4-BE49-F238E27FC236}">
                <a16:creationId xmlns:a16="http://schemas.microsoft.com/office/drawing/2014/main" xmlns="" id="{71142E00-9C8F-4859-94CC-9CD1831AD7A0}"/>
              </a:ext>
            </a:extLst>
          </p:cNvPr>
          <p:cNvCxnSpPr/>
          <p:nvPr/>
        </p:nvCxnSpPr>
        <p:spPr>
          <a:xfrm flipH="1">
            <a:off x="3584713" y="1722783"/>
            <a:ext cx="1" cy="543338"/>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xmlns="" id="{E7D1DED9-C036-4056-98FE-9AB19F2912A0}"/>
              </a:ext>
            </a:extLst>
          </p:cNvPr>
          <p:cNvCxnSpPr/>
          <p:nvPr/>
        </p:nvCxnSpPr>
        <p:spPr>
          <a:xfrm flipH="1">
            <a:off x="11635408" y="1736035"/>
            <a:ext cx="1" cy="543338"/>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xmlns="" id="{591E17E1-8B76-49E7-AF5E-649BB5F5CD80}"/>
              </a:ext>
            </a:extLst>
          </p:cNvPr>
          <p:cNvCxnSpPr/>
          <p:nvPr/>
        </p:nvCxnSpPr>
        <p:spPr>
          <a:xfrm flipH="1">
            <a:off x="8569186" y="1722783"/>
            <a:ext cx="1" cy="543338"/>
          </a:xfrm>
          <a:prstGeom prst="line">
            <a:avLst/>
          </a:prstGeom>
        </p:spPr>
        <p:style>
          <a:lnRef idx="3">
            <a:schemeClr val="accent3"/>
          </a:lnRef>
          <a:fillRef idx="0">
            <a:schemeClr val="accent3"/>
          </a:fillRef>
          <a:effectRef idx="2">
            <a:schemeClr val="accent3"/>
          </a:effectRef>
          <a:fontRef idx="minor">
            <a:schemeClr val="tx1"/>
          </a:fontRef>
        </p:style>
      </p:cxnSp>
      <p:sp>
        <p:nvSpPr>
          <p:cNvPr id="13" name="Rectangle 12">
            <a:extLst>
              <a:ext uri="{FF2B5EF4-FFF2-40B4-BE49-F238E27FC236}">
                <a16:creationId xmlns:a16="http://schemas.microsoft.com/office/drawing/2014/main" xmlns="" id="{E332E5B8-F40C-41C2-9123-3BFD4B1EED48}"/>
              </a:ext>
            </a:extLst>
          </p:cNvPr>
          <p:cNvSpPr/>
          <p:nvPr/>
        </p:nvSpPr>
        <p:spPr>
          <a:xfrm>
            <a:off x="397566" y="2266121"/>
            <a:ext cx="1497496" cy="821635"/>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NZ" dirty="0"/>
              <a:t>Project Manager</a:t>
            </a:r>
          </a:p>
        </p:txBody>
      </p:sp>
      <p:sp>
        <p:nvSpPr>
          <p:cNvPr id="14" name="Rectangle 13">
            <a:extLst>
              <a:ext uri="{FF2B5EF4-FFF2-40B4-BE49-F238E27FC236}">
                <a16:creationId xmlns:a16="http://schemas.microsoft.com/office/drawing/2014/main" xmlns="" id="{1B0BCDD8-DAFF-4E02-94B6-14D5095C1E4F}"/>
              </a:ext>
            </a:extLst>
          </p:cNvPr>
          <p:cNvSpPr/>
          <p:nvPr/>
        </p:nvSpPr>
        <p:spPr>
          <a:xfrm>
            <a:off x="2835965" y="2266120"/>
            <a:ext cx="1497496" cy="821635"/>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NZ" dirty="0"/>
              <a:t>Sandra Hall (IT Manager)</a:t>
            </a:r>
          </a:p>
        </p:txBody>
      </p:sp>
      <p:sp>
        <p:nvSpPr>
          <p:cNvPr id="16" name="Rectangle 15">
            <a:extLst>
              <a:ext uri="{FF2B5EF4-FFF2-40B4-BE49-F238E27FC236}">
                <a16:creationId xmlns:a16="http://schemas.microsoft.com/office/drawing/2014/main" xmlns="" id="{0039096B-1B20-4F50-BC71-C90ECC49D7A0}"/>
              </a:ext>
            </a:extLst>
          </p:cNvPr>
          <p:cNvSpPr/>
          <p:nvPr/>
        </p:nvSpPr>
        <p:spPr>
          <a:xfrm>
            <a:off x="7820438" y="2292625"/>
            <a:ext cx="1497496" cy="821635"/>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NZ" dirty="0"/>
              <a:t>Department Manager</a:t>
            </a:r>
          </a:p>
        </p:txBody>
      </p:sp>
      <p:sp>
        <p:nvSpPr>
          <p:cNvPr id="17" name="Rectangle 16">
            <a:extLst>
              <a:ext uri="{FF2B5EF4-FFF2-40B4-BE49-F238E27FC236}">
                <a16:creationId xmlns:a16="http://schemas.microsoft.com/office/drawing/2014/main" xmlns="" id="{A38E3A54-BE4E-4726-89C5-78B179EF82B8}"/>
              </a:ext>
            </a:extLst>
          </p:cNvPr>
          <p:cNvSpPr/>
          <p:nvPr/>
        </p:nvSpPr>
        <p:spPr>
          <a:xfrm>
            <a:off x="10518912" y="2266119"/>
            <a:ext cx="1497496" cy="821635"/>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NZ" dirty="0"/>
              <a:t>Administration </a:t>
            </a:r>
          </a:p>
        </p:txBody>
      </p:sp>
      <p:cxnSp>
        <p:nvCxnSpPr>
          <p:cNvPr id="18" name="Straight Connector 17">
            <a:extLst>
              <a:ext uri="{FF2B5EF4-FFF2-40B4-BE49-F238E27FC236}">
                <a16:creationId xmlns:a16="http://schemas.microsoft.com/office/drawing/2014/main" xmlns="" id="{DB20C9E2-287E-40BC-B935-720EA8237E93}"/>
              </a:ext>
            </a:extLst>
          </p:cNvPr>
          <p:cNvCxnSpPr/>
          <p:nvPr/>
        </p:nvCxnSpPr>
        <p:spPr>
          <a:xfrm flipH="1">
            <a:off x="1177788" y="3114260"/>
            <a:ext cx="1" cy="543338"/>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xmlns="" id="{5B80A370-2515-4ACF-BCD1-D6711278E00D}"/>
              </a:ext>
            </a:extLst>
          </p:cNvPr>
          <p:cNvCxnSpPr/>
          <p:nvPr/>
        </p:nvCxnSpPr>
        <p:spPr>
          <a:xfrm flipH="1">
            <a:off x="3638550" y="3087754"/>
            <a:ext cx="1" cy="54333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xmlns="" id="{7B2C6840-DC10-4F93-9ACA-1B666A2794B2}"/>
              </a:ext>
            </a:extLst>
          </p:cNvPr>
          <p:cNvCxnSpPr/>
          <p:nvPr/>
        </p:nvCxnSpPr>
        <p:spPr>
          <a:xfrm flipH="1">
            <a:off x="8515348" y="3087754"/>
            <a:ext cx="1" cy="543338"/>
          </a:xfrm>
          <a:prstGeom prst="line">
            <a:avLst/>
          </a:prstGeom>
        </p:spPr>
        <p:style>
          <a:lnRef idx="3">
            <a:schemeClr val="accent3"/>
          </a:lnRef>
          <a:fillRef idx="0">
            <a:schemeClr val="accent3"/>
          </a:fillRef>
          <a:effectRef idx="2">
            <a:schemeClr val="accent3"/>
          </a:effectRef>
          <a:fontRef idx="minor">
            <a:schemeClr val="tx1"/>
          </a:fontRef>
        </p:style>
      </p:cxnSp>
      <p:sp>
        <p:nvSpPr>
          <p:cNvPr id="21" name="Rectangle 20">
            <a:extLst>
              <a:ext uri="{FF2B5EF4-FFF2-40B4-BE49-F238E27FC236}">
                <a16:creationId xmlns:a16="http://schemas.microsoft.com/office/drawing/2014/main" xmlns="" id="{0AF73AC7-2EAF-4ECA-8EB6-F12CA85041F6}"/>
              </a:ext>
            </a:extLst>
          </p:cNvPr>
          <p:cNvSpPr/>
          <p:nvPr/>
        </p:nvSpPr>
        <p:spPr>
          <a:xfrm>
            <a:off x="397566" y="3657598"/>
            <a:ext cx="1497496" cy="821635"/>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lvl="1"/>
            <a:r>
              <a:rPr lang="en-NZ" dirty="0"/>
              <a:t>Project Team</a:t>
            </a:r>
          </a:p>
        </p:txBody>
      </p:sp>
      <p:sp>
        <p:nvSpPr>
          <p:cNvPr id="22" name="Rectangle 21">
            <a:extLst>
              <a:ext uri="{FF2B5EF4-FFF2-40B4-BE49-F238E27FC236}">
                <a16:creationId xmlns:a16="http://schemas.microsoft.com/office/drawing/2014/main" xmlns="" id="{DAA84ECC-4EE6-4D06-A799-6DA7E4C5171D}"/>
              </a:ext>
            </a:extLst>
          </p:cNvPr>
          <p:cNvSpPr/>
          <p:nvPr/>
        </p:nvSpPr>
        <p:spPr>
          <a:xfrm>
            <a:off x="2835965" y="3657596"/>
            <a:ext cx="1497496" cy="887898"/>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NZ" dirty="0"/>
              <a:t>Alpha Rental Software (ARS)</a:t>
            </a:r>
          </a:p>
        </p:txBody>
      </p:sp>
      <p:sp>
        <p:nvSpPr>
          <p:cNvPr id="23" name="Rectangle 22">
            <a:extLst>
              <a:ext uri="{FF2B5EF4-FFF2-40B4-BE49-F238E27FC236}">
                <a16:creationId xmlns:a16="http://schemas.microsoft.com/office/drawing/2014/main" xmlns="" id="{EA96D7D1-7696-4EA2-B43B-0243230C20D9}"/>
              </a:ext>
            </a:extLst>
          </p:cNvPr>
          <p:cNvSpPr/>
          <p:nvPr/>
        </p:nvSpPr>
        <p:spPr>
          <a:xfrm>
            <a:off x="7820438" y="3604586"/>
            <a:ext cx="1497496" cy="821635"/>
          </a:xfrm>
          <a:prstGeom prst="rect">
            <a:avLst/>
          </a:prstGeom>
          <a:solidFill>
            <a:schemeClr val="accent3"/>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NZ" dirty="0"/>
              <a:t>Staff</a:t>
            </a:r>
          </a:p>
        </p:txBody>
      </p:sp>
    </p:spTree>
    <p:extLst>
      <p:ext uri="{BB962C8B-B14F-4D97-AF65-F5344CB8AC3E}">
        <p14:creationId xmlns:p14="http://schemas.microsoft.com/office/powerpoint/2010/main" val="79005036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72" name="Picture 2" descr="A picture containing electronics&#10;&#10;Description generated with high confidence">
            <a:extLst>
              <a:ext uri="{FF2B5EF4-FFF2-40B4-BE49-F238E27FC236}">
                <a16:creationId xmlns:a16="http://schemas.microsoft.com/office/drawing/2014/main" xmlns="" id="{25496B42-CC46-4183-B481-887CD3E8C72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72" descr="A picture containing pool ball&#10;&#10;Description generated with high confidence">
            <a:extLst>
              <a:ext uri="{FF2B5EF4-FFF2-40B4-BE49-F238E27FC236}">
                <a16:creationId xmlns:a16="http://schemas.microsoft.com/office/drawing/2014/main" xmlns="" id="{E2758CE0-F916-4DCE-88D1-71430BE441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xmlns="" id="{2AA5FEE9-72A9-4E21-9963-B669E10D2A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A picture containing pool ball&#10;&#10;Description generated with high confidence">
            <a:extLst>
              <a:ext uri="{FF2B5EF4-FFF2-40B4-BE49-F238E27FC236}">
                <a16:creationId xmlns:a16="http://schemas.microsoft.com/office/drawing/2014/main" xmlns="" id="{E27FB215-0581-4540-AF98-656EEA238A4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31626"/>
          <a:stretch/>
        </p:blipFill>
        <p:spPr>
          <a:xfrm>
            <a:off x="0" y="2178423"/>
            <a:ext cx="12192000" cy="4689103"/>
          </a:xfrm>
          <a:prstGeom prst="rect">
            <a:avLst/>
          </a:prstGeom>
        </p:spPr>
      </p:pic>
      <p:pic>
        <p:nvPicPr>
          <p:cNvPr id="79" name="Picture 78">
            <a:extLst>
              <a:ext uri="{FF2B5EF4-FFF2-40B4-BE49-F238E27FC236}">
                <a16:creationId xmlns:a16="http://schemas.microsoft.com/office/drawing/2014/main" xmlns="" id="{2610389F-048F-4C12-B2B9-F77BFF41939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3750" b="72983"/>
          <a:stretch/>
        </p:blipFill>
        <p:spPr>
          <a:xfrm>
            <a:off x="0" y="0"/>
            <a:ext cx="3200400" cy="1852821"/>
          </a:xfrm>
          <a:prstGeom prst="rect">
            <a:avLst/>
          </a:prstGeom>
        </p:spPr>
      </p:pic>
      <p:sp>
        <p:nvSpPr>
          <p:cNvPr id="30" name="Title 1">
            <a:extLst>
              <a:ext uri="{FF2B5EF4-FFF2-40B4-BE49-F238E27FC236}">
                <a16:creationId xmlns:a16="http://schemas.microsoft.com/office/drawing/2014/main" xmlns="" id="{8C89F884-CBD6-4237-A75E-7ACC100A64E2}"/>
              </a:ext>
            </a:extLst>
          </p:cNvPr>
          <p:cNvSpPr txBox="1">
            <a:spLocks/>
          </p:cNvSpPr>
          <p:nvPr/>
        </p:nvSpPr>
        <p:spPr>
          <a:xfrm>
            <a:off x="806207" y="-1532028"/>
            <a:ext cx="10587729" cy="31319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lvl="0"/>
            <a:r>
              <a:rPr lang="en-US" dirty="0"/>
              <a:t>High level project timeline</a:t>
            </a:r>
            <a:endParaRPr lang="en-NZ" dirty="0"/>
          </a:p>
        </p:txBody>
      </p:sp>
      <p:graphicFrame>
        <p:nvGraphicFramePr>
          <p:cNvPr id="13" name="Project Timeline" descr="Line chart that plots each project on the corresponding timeframe." title="Project Timeline"/>
          <p:cNvGraphicFramePr>
            <a:graphicFrameLocks/>
          </p:cNvGraphicFramePr>
          <p:nvPr>
            <p:extLst>
              <p:ext uri="{D42A27DB-BD31-4B8C-83A1-F6EECF244321}">
                <p14:modId xmlns:p14="http://schemas.microsoft.com/office/powerpoint/2010/main" val="2082267773"/>
              </p:ext>
            </p:extLst>
          </p:nvPr>
        </p:nvGraphicFramePr>
        <p:xfrm>
          <a:off x="0" y="1852820"/>
          <a:ext cx="12192000" cy="500517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14100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descr="A picture containing electronics&#10;&#10;Description generated with high confidence">
            <a:extLst>
              <a:ext uri="{FF2B5EF4-FFF2-40B4-BE49-F238E27FC236}">
                <a16:creationId xmlns:a16="http://schemas.microsoft.com/office/drawing/2014/main" xmlns="" id="{25496B42-CC46-4183-B481-887CD3E8C72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descr="A picture containing pool ball&#10;&#10;Description generated with high confidence">
            <a:extLst>
              <a:ext uri="{FF2B5EF4-FFF2-40B4-BE49-F238E27FC236}">
                <a16:creationId xmlns:a16="http://schemas.microsoft.com/office/drawing/2014/main" xmlns="" id="{E2758CE0-F916-4DCE-88D1-71430BE441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xmlns="" id="{53E559B7-FFF0-4CD8-9260-63346813112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www.clker.com/cliparts/J/F/y/V/E/Y/1-severe-risk-solid-red-hi.png">
            <a:extLst>
              <a:ext uri="{FF2B5EF4-FFF2-40B4-BE49-F238E27FC236}">
                <a16:creationId xmlns:a16="http://schemas.microsoft.com/office/drawing/2014/main" xmlns="" id="{6344EA83-8007-427F-B3DD-0C9C20349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03" y="1126788"/>
            <a:ext cx="5135784" cy="4596526"/>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xmlns="" id="{180BC9E0-1901-4FD9-90B5-82D9EE5137E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07DF455-AFFB-4572-B538-38E7B51BECE8}"/>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dirty="0"/>
              <a:t>Risks and how these will be mitigated</a:t>
            </a:r>
          </a:p>
        </p:txBody>
      </p:sp>
    </p:spTree>
    <p:extLst>
      <p:ext uri="{BB962C8B-B14F-4D97-AF65-F5344CB8AC3E}">
        <p14:creationId xmlns:p14="http://schemas.microsoft.com/office/powerpoint/2010/main" val="2080396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49B797EB-2061-4665-B546-BAD19DDC157F}"/>
              </a:ext>
            </a:extLst>
          </p:cNvPr>
          <p:cNvSpPr>
            <a:spLocks noGrp="1"/>
          </p:cNvSpPr>
          <p:nvPr>
            <p:ph sz="quarter" idx="13"/>
          </p:nvPr>
        </p:nvSpPr>
        <p:spPr>
          <a:xfrm>
            <a:off x="913774" y="1571961"/>
            <a:ext cx="3724487" cy="574891"/>
          </a:xfrm>
        </p:spPr>
        <p:txBody>
          <a:bodyPr/>
          <a:lstStyle/>
          <a:p>
            <a:r>
              <a:rPr lang="en-NZ" dirty="0"/>
              <a:t>New cloud system crashes</a:t>
            </a:r>
          </a:p>
          <a:p>
            <a:endParaRPr lang="en-NZ" dirty="0"/>
          </a:p>
        </p:txBody>
      </p:sp>
      <p:sp>
        <p:nvSpPr>
          <p:cNvPr id="7" name="Rectangle 6">
            <a:extLst>
              <a:ext uri="{FF2B5EF4-FFF2-40B4-BE49-F238E27FC236}">
                <a16:creationId xmlns:a16="http://schemas.microsoft.com/office/drawing/2014/main" xmlns="" id="{EBEE4AB6-BC07-4EB5-8F0F-80E0D92A178A}"/>
              </a:ext>
            </a:extLst>
          </p:cNvPr>
          <p:cNvSpPr/>
          <p:nvPr/>
        </p:nvSpPr>
        <p:spPr>
          <a:xfrm>
            <a:off x="913774" y="2114511"/>
            <a:ext cx="4566000" cy="3042821"/>
          </a:xfrm>
          <a:prstGeom prst="rect">
            <a:avLst/>
          </a:prstGeom>
        </p:spPr>
        <p:txBody>
          <a:bodyPr wrap="square">
            <a:spAutoFit/>
          </a:bodyPr>
          <a:lstStyle/>
          <a:p>
            <a:pPr>
              <a:lnSpc>
                <a:spcPct val="107000"/>
              </a:lnSpc>
              <a:spcAft>
                <a:spcPts val="800"/>
              </a:spcAft>
            </a:pPr>
            <a:r>
              <a:rPr lang="en-NZ" dirty="0">
                <a:latin typeface="Calibri" panose="020F0502020204030204" pitchFamily="34" charset="0"/>
                <a:ea typeface="Calibri" panose="020F0502020204030204" pitchFamily="34" charset="0"/>
                <a:cs typeface="Times New Roman" panose="02020603050405020304" pitchFamily="18" charset="0"/>
              </a:rPr>
              <a:t>One major risk that can occur in this project is once the new cloud system has been implemented, this new system can crash or fail. To reduce of this risk happening certain steps are required to foreseen. An example of this is making sure to do a prototype version first. Prototyping is first testing out the system before applying the real system so testing out methods first is one important steps to see if errors will occur. </a:t>
            </a:r>
          </a:p>
        </p:txBody>
      </p:sp>
      <p:sp>
        <p:nvSpPr>
          <p:cNvPr id="8" name="Content Placeholder 3">
            <a:extLst>
              <a:ext uri="{FF2B5EF4-FFF2-40B4-BE49-F238E27FC236}">
                <a16:creationId xmlns:a16="http://schemas.microsoft.com/office/drawing/2014/main" xmlns="" id="{C3869675-B80C-406B-86FA-418BB960C33A}"/>
              </a:ext>
            </a:extLst>
          </p:cNvPr>
          <p:cNvSpPr txBox="1">
            <a:spLocks/>
          </p:cNvSpPr>
          <p:nvPr/>
        </p:nvSpPr>
        <p:spPr>
          <a:xfrm>
            <a:off x="6811617" y="1571961"/>
            <a:ext cx="5168348" cy="8995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NZ" dirty="0"/>
              <a:t>Executives may fail to support project</a:t>
            </a:r>
          </a:p>
          <a:p>
            <a:endParaRPr lang="en-NZ" dirty="0"/>
          </a:p>
        </p:txBody>
      </p:sp>
      <p:sp>
        <p:nvSpPr>
          <p:cNvPr id="9" name="Rectangle 8">
            <a:extLst>
              <a:ext uri="{FF2B5EF4-FFF2-40B4-BE49-F238E27FC236}">
                <a16:creationId xmlns:a16="http://schemas.microsoft.com/office/drawing/2014/main" xmlns="" id="{3CB905F3-BFD5-4E93-B2E5-524F7D8CB315}"/>
              </a:ext>
            </a:extLst>
          </p:cNvPr>
          <p:cNvSpPr/>
          <p:nvPr/>
        </p:nvSpPr>
        <p:spPr>
          <a:xfrm>
            <a:off x="6852313" y="2021745"/>
            <a:ext cx="4425913" cy="2759602"/>
          </a:xfrm>
          <a:prstGeom prst="rect">
            <a:avLst/>
          </a:prstGeom>
        </p:spPr>
        <p:txBody>
          <a:bodyPr wrap="square">
            <a:spAutoFit/>
          </a:bodyPr>
          <a:lstStyle/>
          <a:p>
            <a:pPr>
              <a:lnSpc>
                <a:spcPct val="107000"/>
              </a:lnSpc>
              <a:spcAft>
                <a:spcPts val="800"/>
              </a:spcAft>
            </a:pPr>
            <a:r>
              <a:rPr lang="en-NZ" dirty="0">
                <a:latin typeface="Calibri" panose="020F0502020204030204" pitchFamily="34" charset="0"/>
                <a:ea typeface="Calibri" panose="020F0502020204030204" pitchFamily="34" charset="0"/>
                <a:cs typeface="Times New Roman" panose="02020603050405020304" pitchFamily="18" charset="0"/>
              </a:rPr>
              <a:t>Project team may lack the authority to achieve project outcomes. In this case executives of Star Car Rentals support are fundamental. To stop this from occurring, it is important to make sure executives are part of this project and that they are supporting the project team through the entire project. Also making sure they are part of the decision making and communicating daily.</a:t>
            </a:r>
          </a:p>
        </p:txBody>
      </p:sp>
    </p:spTree>
    <p:extLst>
      <p:ext uri="{BB962C8B-B14F-4D97-AF65-F5344CB8AC3E}">
        <p14:creationId xmlns:p14="http://schemas.microsoft.com/office/powerpoint/2010/main" val="12524687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D9E2DE-E85B-4E0A-885E-A9976D28D40D}"/>
              </a:ext>
            </a:extLst>
          </p:cNvPr>
          <p:cNvSpPr>
            <a:spLocks noGrp="1"/>
          </p:cNvSpPr>
          <p:nvPr>
            <p:ph sz="quarter" idx="13"/>
          </p:nvPr>
        </p:nvSpPr>
        <p:spPr>
          <a:xfrm>
            <a:off x="980035" y="1664727"/>
            <a:ext cx="5076209" cy="588143"/>
          </a:xfrm>
        </p:spPr>
        <p:txBody>
          <a:bodyPr/>
          <a:lstStyle/>
          <a:p>
            <a:r>
              <a:rPr lang="en-NZ" dirty="0"/>
              <a:t>Conflict between IT Manager and CEO</a:t>
            </a:r>
          </a:p>
          <a:p>
            <a:endParaRPr lang="en-NZ" dirty="0"/>
          </a:p>
        </p:txBody>
      </p:sp>
      <p:sp>
        <p:nvSpPr>
          <p:cNvPr id="4" name="Rectangle 3">
            <a:extLst>
              <a:ext uri="{FF2B5EF4-FFF2-40B4-BE49-F238E27FC236}">
                <a16:creationId xmlns:a16="http://schemas.microsoft.com/office/drawing/2014/main" xmlns="" id="{3F4CDC61-5B60-493B-94C4-0F452084DD40}"/>
              </a:ext>
            </a:extLst>
          </p:cNvPr>
          <p:cNvSpPr/>
          <p:nvPr/>
        </p:nvSpPr>
        <p:spPr>
          <a:xfrm>
            <a:off x="980034" y="2252870"/>
            <a:ext cx="5076209" cy="2166875"/>
          </a:xfrm>
          <a:prstGeom prst="rect">
            <a:avLst/>
          </a:prstGeom>
        </p:spPr>
        <p:txBody>
          <a:bodyPr wrap="square">
            <a:spAutoFit/>
          </a:bodyPr>
          <a:lstStyle/>
          <a:p>
            <a:pPr>
              <a:lnSpc>
                <a:spcPct val="107000"/>
              </a:lnSpc>
              <a:spcAft>
                <a:spcPts val="800"/>
              </a:spcAft>
            </a:pPr>
            <a:r>
              <a:rPr lang="en-NZ" dirty="0">
                <a:latin typeface="Calibri" panose="020F0502020204030204" pitchFamily="34" charset="0"/>
                <a:ea typeface="Calibri" panose="020F0502020204030204" pitchFamily="34" charset="0"/>
                <a:cs typeface="Times New Roman" panose="02020603050405020304" pitchFamily="18" charset="0"/>
              </a:rPr>
              <a:t>Conflict may arise between John Lambert CEO and Sandra Hall. Disagreements and poor decision can occur. To prevent this the CEO and IT Manager must be able to communicate well with each other. They must have excellent decision-making skills too. And lastly, making sure they have regular meetings always. </a:t>
            </a:r>
          </a:p>
        </p:txBody>
      </p:sp>
      <p:sp>
        <p:nvSpPr>
          <p:cNvPr id="5" name="Content Placeholder 2">
            <a:extLst>
              <a:ext uri="{FF2B5EF4-FFF2-40B4-BE49-F238E27FC236}">
                <a16:creationId xmlns:a16="http://schemas.microsoft.com/office/drawing/2014/main" xmlns="" id="{046305E5-2D0F-4A03-AF6F-4BE77893ACCC}"/>
              </a:ext>
            </a:extLst>
          </p:cNvPr>
          <p:cNvSpPr txBox="1">
            <a:spLocks/>
          </p:cNvSpPr>
          <p:nvPr/>
        </p:nvSpPr>
        <p:spPr>
          <a:xfrm>
            <a:off x="7281443" y="1161144"/>
            <a:ext cx="5076209" cy="10071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endParaRPr lang="en-NZ" dirty="0"/>
          </a:p>
          <a:p>
            <a:r>
              <a:rPr lang="en-NZ" dirty="0"/>
              <a:t>Stakeholder disagreement</a:t>
            </a:r>
          </a:p>
          <a:p>
            <a:endParaRPr lang="en-NZ" dirty="0"/>
          </a:p>
        </p:txBody>
      </p:sp>
      <p:sp>
        <p:nvSpPr>
          <p:cNvPr id="6" name="Rectangle 5">
            <a:extLst>
              <a:ext uri="{FF2B5EF4-FFF2-40B4-BE49-F238E27FC236}">
                <a16:creationId xmlns:a16="http://schemas.microsoft.com/office/drawing/2014/main" xmlns="" id="{5964DF57-B144-424B-BDF7-82974071D107}"/>
              </a:ext>
            </a:extLst>
          </p:cNvPr>
          <p:cNvSpPr/>
          <p:nvPr/>
        </p:nvSpPr>
        <p:spPr>
          <a:xfrm>
            <a:off x="7281444" y="2252870"/>
            <a:ext cx="4088922" cy="2463238"/>
          </a:xfrm>
          <a:prstGeom prst="rect">
            <a:avLst/>
          </a:prstGeom>
        </p:spPr>
        <p:txBody>
          <a:bodyPr wrap="square">
            <a:spAutoFit/>
          </a:bodyPr>
          <a:lstStyle/>
          <a:p>
            <a:pPr>
              <a:lnSpc>
                <a:spcPct val="107000"/>
              </a:lnSpc>
              <a:spcAft>
                <a:spcPts val="800"/>
              </a:spcAft>
            </a:pPr>
            <a:r>
              <a:rPr lang="en-NZ" dirty="0">
                <a:latin typeface="Calibri" panose="020F0502020204030204" pitchFamily="34" charset="0"/>
                <a:ea typeface="Calibri" panose="020F0502020204030204" pitchFamily="34" charset="0"/>
                <a:cs typeface="Times New Roman" panose="02020603050405020304" pitchFamily="18" charset="0"/>
              </a:rPr>
              <a:t>As mentioned before conflicts and disagreements can also occur between stakeholders. To prevent this, it is important to schedule meetings. This way stakeholders can gather together and discuss about the progress of the project. Staying in touch and committed is crucial for every stakeholder in this project.</a:t>
            </a:r>
          </a:p>
        </p:txBody>
      </p:sp>
    </p:spTree>
    <p:extLst>
      <p:ext uri="{BB962C8B-B14F-4D97-AF65-F5344CB8AC3E}">
        <p14:creationId xmlns:p14="http://schemas.microsoft.com/office/powerpoint/2010/main" val="3987909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B68A262-1BD4-490D-9042-85BF1F676A4F}"/>
              </a:ext>
            </a:extLst>
          </p:cNvPr>
          <p:cNvSpPr>
            <a:spLocks noGrp="1"/>
          </p:cNvSpPr>
          <p:nvPr>
            <p:ph sz="quarter" idx="13"/>
          </p:nvPr>
        </p:nvSpPr>
        <p:spPr>
          <a:xfrm>
            <a:off x="1430609" y="1598465"/>
            <a:ext cx="2213739" cy="601395"/>
          </a:xfrm>
        </p:spPr>
        <p:txBody>
          <a:bodyPr/>
          <a:lstStyle/>
          <a:p>
            <a:r>
              <a:rPr lang="en-NZ" dirty="0"/>
              <a:t>Lack of skills </a:t>
            </a:r>
          </a:p>
        </p:txBody>
      </p:sp>
      <p:sp>
        <p:nvSpPr>
          <p:cNvPr id="4" name="Rectangle 3">
            <a:extLst>
              <a:ext uri="{FF2B5EF4-FFF2-40B4-BE49-F238E27FC236}">
                <a16:creationId xmlns:a16="http://schemas.microsoft.com/office/drawing/2014/main" xmlns="" id="{93A15A6E-2407-4FC2-91E1-1754797BA25A}"/>
              </a:ext>
            </a:extLst>
          </p:cNvPr>
          <p:cNvSpPr/>
          <p:nvPr/>
        </p:nvSpPr>
        <p:spPr>
          <a:xfrm>
            <a:off x="1430609" y="2199860"/>
            <a:ext cx="4532869" cy="3352328"/>
          </a:xfrm>
          <a:prstGeom prst="rect">
            <a:avLst/>
          </a:prstGeom>
        </p:spPr>
        <p:txBody>
          <a:bodyPr wrap="square">
            <a:spAutoFit/>
          </a:bodyPr>
          <a:lstStyle/>
          <a:p>
            <a:pPr>
              <a:lnSpc>
                <a:spcPct val="107000"/>
              </a:lnSpc>
              <a:spcAft>
                <a:spcPts val="800"/>
              </a:spcAft>
            </a:pPr>
            <a:r>
              <a:rPr lang="en-NZ" dirty="0">
                <a:latin typeface="Calibri" panose="020F0502020204030204" pitchFamily="34" charset="0"/>
                <a:ea typeface="Calibri" panose="020F0502020204030204" pitchFamily="34" charset="0"/>
                <a:cs typeface="Times New Roman" panose="02020603050405020304" pitchFamily="18" charset="0"/>
              </a:rPr>
              <a:t>In every field it is important to require a certain number of skills. In this case, a project like this requires many skills between the stakeholders/people involved. However, some of those individuals may lack the skills necessary to complete this project. For some, it could be a new experience for them, for others they do not have the experience. To achieve this outcome, it is important to hire to proper people with the accurate set of skills. Also, these individuals must have experience.</a:t>
            </a:r>
          </a:p>
        </p:txBody>
      </p:sp>
      <p:sp>
        <p:nvSpPr>
          <p:cNvPr id="5" name="Content Placeholder 2">
            <a:extLst>
              <a:ext uri="{FF2B5EF4-FFF2-40B4-BE49-F238E27FC236}">
                <a16:creationId xmlns:a16="http://schemas.microsoft.com/office/drawing/2014/main" xmlns="" id="{8136E790-6838-4EF7-A3A3-9A554A6B596C}"/>
              </a:ext>
            </a:extLst>
          </p:cNvPr>
          <p:cNvSpPr txBox="1">
            <a:spLocks/>
          </p:cNvSpPr>
          <p:nvPr/>
        </p:nvSpPr>
        <p:spPr>
          <a:xfrm>
            <a:off x="7493479" y="1598465"/>
            <a:ext cx="3174521" cy="6013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NZ" dirty="0"/>
              <a:t>Poor communication</a:t>
            </a:r>
          </a:p>
        </p:txBody>
      </p:sp>
      <p:sp>
        <p:nvSpPr>
          <p:cNvPr id="6" name="TextBox 5">
            <a:extLst>
              <a:ext uri="{FF2B5EF4-FFF2-40B4-BE49-F238E27FC236}">
                <a16:creationId xmlns:a16="http://schemas.microsoft.com/office/drawing/2014/main" xmlns="" id="{C62FDD4A-5071-4A07-9F21-598DD5EEBD06}"/>
              </a:ext>
            </a:extLst>
          </p:cNvPr>
          <p:cNvSpPr txBox="1"/>
          <p:nvPr/>
        </p:nvSpPr>
        <p:spPr>
          <a:xfrm>
            <a:off x="7493479" y="2464903"/>
            <a:ext cx="3678104" cy="2308324"/>
          </a:xfrm>
          <a:prstGeom prst="rect">
            <a:avLst/>
          </a:prstGeom>
          <a:noFill/>
        </p:spPr>
        <p:txBody>
          <a:bodyPr wrap="square" rtlCol="0">
            <a:spAutoFit/>
          </a:bodyPr>
          <a:lstStyle/>
          <a:p>
            <a:r>
              <a:rPr lang="en-NZ" dirty="0"/>
              <a:t>Communication between stakeholders can become difficult sometimes. It can be hard to schedule weekly meetings, decision-making and organising. Stakeholders might loose interest and support the team. In order to prevent this risk from occurring on activity that can help is staying focus. </a:t>
            </a:r>
          </a:p>
        </p:txBody>
      </p:sp>
    </p:spTree>
    <p:extLst>
      <p:ext uri="{BB962C8B-B14F-4D97-AF65-F5344CB8AC3E}">
        <p14:creationId xmlns:p14="http://schemas.microsoft.com/office/powerpoint/2010/main" val="145975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0318822-4169-4781-A595-1FDD907087D8}"/>
              </a:ext>
            </a:extLst>
          </p:cNvPr>
          <p:cNvSpPr/>
          <p:nvPr/>
        </p:nvSpPr>
        <p:spPr>
          <a:xfrm>
            <a:off x="5499652" y="487597"/>
            <a:ext cx="5194852" cy="6186309"/>
          </a:xfrm>
          <a:prstGeom prst="rect">
            <a:avLst/>
          </a:prstGeom>
        </p:spPr>
        <p:txBody>
          <a:bodyPr wrap="square">
            <a:spAutoFit/>
          </a:bodyPr>
          <a:lstStyle/>
          <a:p>
            <a:r>
              <a:rPr lang="en-US" dirty="0">
                <a:solidFill>
                  <a:srgbClr val="000000"/>
                </a:solidFill>
                <a:latin typeface="Verdana" panose="020B0604030504040204" pitchFamily="34" charset="0"/>
              </a:rPr>
              <a:t>The key to communicating is to keep the receiver as the focal point not the sender. Try to think about what the receiver of the communication needs and the information that will be most helpful to them. If you are creating a progress report, put in all the information necessary for the reader to understand the true status of the project, including accomplishments, issues, risks, scope changes, etc.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When requiring resources in the future communicate proactively with the executives  or project manager as early as possible. Keep reminding them of the need as deadlines gets closer. The project manager should also communicate clearly with their team. If you find people are confused about their end-dates or if they are doing work they don't need to do, think about whether you communicated to them effectively.</a:t>
            </a:r>
            <a:endParaRPr lang="en-NZ" dirty="0"/>
          </a:p>
        </p:txBody>
      </p:sp>
      <p:pic>
        <p:nvPicPr>
          <p:cNvPr id="6" name="Picture 5">
            <a:extLst>
              <a:ext uri="{FF2B5EF4-FFF2-40B4-BE49-F238E27FC236}">
                <a16:creationId xmlns:a16="http://schemas.microsoft.com/office/drawing/2014/main" xmlns="" id="{6EF69658-63C4-4A56-9A4A-F8562AEFB2A0}"/>
              </a:ext>
            </a:extLst>
          </p:cNvPr>
          <p:cNvPicPr>
            <a:picLocks noChangeAspect="1"/>
          </p:cNvPicPr>
          <p:nvPr/>
        </p:nvPicPr>
        <p:blipFill rotWithShape="1">
          <a:blip r:embed="rId2"/>
          <a:srcRect l="14565" t="19308" r="32609" b="14766"/>
          <a:stretch/>
        </p:blipFill>
        <p:spPr>
          <a:xfrm>
            <a:off x="397565" y="1511517"/>
            <a:ext cx="4834041" cy="3391787"/>
          </a:xfrm>
          <a:prstGeom prst="rect">
            <a:avLst/>
          </a:prstGeom>
        </p:spPr>
      </p:pic>
    </p:spTree>
    <p:extLst>
      <p:ext uri="{BB962C8B-B14F-4D97-AF65-F5344CB8AC3E}">
        <p14:creationId xmlns:p14="http://schemas.microsoft.com/office/powerpoint/2010/main" val="31218092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descr="A picture containing electronics&#10;&#10;Description generated with high confidence">
            <a:extLst>
              <a:ext uri="{FF2B5EF4-FFF2-40B4-BE49-F238E27FC236}">
                <a16:creationId xmlns:a16="http://schemas.microsoft.com/office/drawing/2014/main" xmlns="" id="{22790EC5-ACA7-4536-8066-B60199F3C6D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descr="A picture containing pool ball&#10;&#10;Description generated with high confidence">
            <a:extLst>
              <a:ext uri="{FF2B5EF4-FFF2-40B4-BE49-F238E27FC236}">
                <a16:creationId xmlns:a16="http://schemas.microsoft.com/office/drawing/2014/main" xmlns="" id="{CAD20AEA-7CAF-4A83-BE2E-EAF010B8B7F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xmlns="" id="{4A391C69-E52F-4DC0-B51A-0DABC54840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2" descr="A picture containing electronics&#10;&#10;Description generated with high confidence">
            <a:extLst>
              <a:ext uri="{FF2B5EF4-FFF2-40B4-BE49-F238E27FC236}">
                <a16:creationId xmlns:a16="http://schemas.microsoft.com/office/drawing/2014/main" xmlns="" id="{C3C7ED6A-DE7F-4002-9699-B659DE5512C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xmlns="" id="{048390FD-448E-4FF2-AEE8-C46960568E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images.clipartpanda.com/person-thinking-with-question-mark-201008-question-mark.jpg">
            <a:extLst>
              <a:ext uri="{FF2B5EF4-FFF2-40B4-BE49-F238E27FC236}">
                <a16:creationId xmlns:a16="http://schemas.microsoft.com/office/drawing/2014/main" xmlns="" id="{D42FE5B6-DBCE-444D-BDA5-2B90AFC1B8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121" r="22381"/>
          <a:stretch/>
        </p:blipFill>
        <p:spPr bwMode="auto">
          <a:xfrm>
            <a:off x="7357274" y="10"/>
            <a:ext cx="4834726"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picture containing pool ball&#10;&#10;Description generated with high confidence">
            <a:extLst>
              <a:ext uri="{FF2B5EF4-FFF2-40B4-BE49-F238E27FC236}">
                <a16:creationId xmlns:a16="http://schemas.microsoft.com/office/drawing/2014/main" xmlns="" id="{0BD259F2-A289-4420-B3EB-BBC6A904FC0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87AB0FE-9C8B-43F7-AC72-9A890B1B34F1}"/>
              </a:ext>
            </a:extLst>
          </p:cNvPr>
          <p:cNvSpPr>
            <a:spLocks noGrp="1"/>
          </p:cNvSpPr>
          <p:nvPr>
            <p:ph type="title"/>
          </p:nvPr>
        </p:nvSpPr>
        <p:spPr>
          <a:xfrm>
            <a:off x="981075" y="1358901"/>
            <a:ext cx="5280026" cy="2730498"/>
          </a:xfrm>
        </p:spPr>
        <p:txBody>
          <a:bodyPr vert="horz" lIns="91440" tIns="45720" rIns="91440" bIns="45720" rtlCol="0" anchor="b">
            <a:normAutofit/>
          </a:bodyPr>
          <a:lstStyle/>
          <a:p>
            <a:r>
              <a:rPr lang="en-US" sz="4800" dirty="0"/>
              <a:t>Questions? </a:t>
            </a:r>
          </a:p>
        </p:txBody>
      </p:sp>
    </p:spTree>
    <p:extLst>
      <p:ext uri="{BB962C8B-B14F-4D97-AF65-F5344CB8AC3E}">
        <p14:creationId xmlns:p14="http://schemas.microsoft.com/office/powerpoint/2010/main" val="3879406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61210F8D-F7F2-47FC-91CB-247E361A59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http://www.nscstrategies.com/wp-content/uploads/2016/11/nominating-strategcially-e1478627753694.jpg">
            <a:extLst>
              <a:ext uri="{FF2B5EF4-FFF2-40B4-BE49-F238E27FC236}">
                <a16:creationId xmlns:a16="http://schemas.microsoft.com/office/drawing/2014/main" xmlns="" id="{880CEF6F-5668-40AC-B969-4D0934090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3" y="989766"/>
            <a:ext cx="5452537" cy="4430186"/>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xmlns="" id="{41509D60-00A2-43CB-85EE-55A4E714BF9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9B50745-A6D1-46B8-9A94-5F09BFD69C2E}"/>
              </a:ext>
            </a:extLst>
          </p:cNvPr>
          <p:cNvSpPr>
            <a:spLocks noGrp="1"/>
          </p:cNvSpPr>
          <p:nvPr>
            <p:ph type="title"/>
          </p:nvPr>
        </p:nvSpPr>
        <p:spPr>
          <a:xfrm>
            <a:off x="6417733" y="618517"/>
            <a:ext cx="4860494" cy="1596177"/>
          </a:xfrm>
        </p:spPr>
        <p:txBody>
          <a:bodyPr>
            <a:normAutofit/>
          </a:bodyPr>
          <a:lstStyle/>
          <a:p>
            <a:r>
              <a:rPr lang="en-NZ"/>
              <a:t>contents</a:t>
            </a:r>
            <a:endParaRPr lang="en-NZ" dirty="0"/>
          </a:p>
        </p:txBody>
      </p:sp>
      <p:sp>
        <p:nvSpPr>
          <p:cNvPr id="3" name="Content Placeholder 2">
            <a:extLst>
              <a:ext uri="{FF2B5EF4-FFF2-40B4-BE49-F238E27FC236}">
                <a16:creationId xmlns:a16="http://schemas.microsoft.com/office/drawing/2014/main" xmlns="" id="{8DD998B3-219E-4149-937B-E71EA4D4695F}"/>
              </a:ext>
            </a:extLst>
          </p:cNvPr>
          <p:cNvSpPr>
            <a:spLocks noGrp="1"/>
          </p:cNvSpPr>
          <p:nvPr>
            <p:ph sz="quarter" idx="13"/>
          </p:nvPr>
        </p:nvSpPr>
        <p:spPr>
          <a:xfrm>
            <a:off x="6417399" y="2367092"/>
            <a:ext cx="4860201" cy="3424107"/>
          </a:xfrm>
        </p:spPr>
        <p:txBody>
          <a:bodyPr>
            <a:normAutofit/>
          </a:bodyPr>
          <a:lstStyle/>
          <a:p>
            <a:pPr marL="457200" lvl="0" indent="-457200">
              <a:lnSpc>
                <a:spcPct val="110000"/>
              </a:lnSpc>
              <a:buFont typeface="+mj-lt"/>
              <a:buAutoNum type="arabicPeriod"/>
            </a:pPr>
            <a:r>
              <a:rPr lang="en-US" sz="1500"/>
              <a:t>The business problem</a:t>
            </a:r>
            <a:endParaRPr lang="en-NZ" sz="1500"/>
          </a:p>
          <a:p>
            <a:pPr marL="457200" lvl="0" indent="-457200">
              <a:lnSpc>
                <a:spcPct val="110000"/>
              </a:lnSpc>
              <a:buFont typeface="+mj-lt"/>
              <a:buAutoNum type="arabicPeriod"/>
            </a:pPr>
            <a:r>
              <a:rPr lang="en-US" sz="1500"/>
              <a:t>The solution</a:t>
            </a:r>
            <a:endParaRPr lang="en-NZ" sz="1500"/>
          </a:p>
          <a:p>
            <a:pPr marL="457200" lvl="0" indent="-457200">
              <a:lnSpc>
                <a:spcPct val="110000"/>
              </a:lnSpc>
              <a:buFont typeface="+mj-lt"/>
              <a:buAutoNum type="arabicPeriod"/>
            </a:pPr>
            <a:r>
              <a:rPr lang="en-US" sz="1500"/>
              <a:t>Cost and benefit (tangible and intangible)</a:t>
            </a:r>
            <a:endParaRPr lang="en-NZ" sz="1500"/>
          </a:p>
          <a:p>
            <a:pPr marL="457200" lvl="0" indent="-457200">
              <a:lnSpc>
                <a:spcPct val="110000"/>
              </a:lnSpc>
              <a:buFont typeface="+mj-lt"/>
              <a:buAutoNum type="arabicPeriod"/>
            </a:pPr>
            <a:r>
              <a:rPr lang="en-US" sz="1500"/>
              <a:t>The work breakdown structure</a:t>
            </a:r>
            <a:endParaRPr lang="en-NZ" sz="1500"/>
          </a:p>
          <a:p>
            <a:pPr marL="457200" lvl="0" indent="-457200">
              <a:lnSpc>
                <a:spcPct val="110000"/>
              </a:lnSpc>
              <a:buFont typeface="+mj-lt"/>
              <a:buAutoNum type="arabicPeriod"/>
            </a:pPr>
            <a:r>
              <a:rPr lang="en-US" sz="1500"/>
              <a:t>List of deliverables and their contents</a:t>
            </a:r>
            <a:endParaRPr lang="en-NZ" sz="1500"/>
          </a:p>
          <a:p>
            <a:pPr marL="457200" lvl="0" indent="-457200">
              <a:lnSpc>
                <a:spcPct val="110000"/>
              </a:lnSpc>
              <a:buFont typeface="+mj-lt"/>
              <a:buAutoNum type="arabicPeriod"/>
            </a:pPr>
            <a:r>
              <a:rPr lang="en-US" sz="1500"/>
              <a:t>Project team structure</a:t>
            </a:r>
            <a:endParaRPr lang="en-NZ" sz="1500"/>
          </a:p>
          <a:p>
            <a:pPr marL="457200" lvl="0" indent="-457200">
              <a:lnSpc>
                <a:spcPct val="110000"/>
              </a:lnSpc>
              <a:buFont typeface="+mj-lt"/>
              <a:buAutoNum type="arabicPeriod"/>
            </a:pPr>
            <a:r>
              <a:rPr lang="en-US" sz="1500"/>
              <a:t>High level project timeline</a:t>
            </a:r>
            <a:endParaRPr lang="en-NZ" sz="1500"/>
          </a:p>
          <a:p>
            <a:pPr marL="457200" lvl="0" indent="-457200">
              <a:lnSpc>
                <a:spcPct val="110000"/>
              </a:lnSpc>
              <a:buFont typeface="+mj-lt"/>
              <a:buAutoNum type="arabicPeriod"/>
            </a:pPr>
            <a:r>
              <a:rPr lang="en-US" sz="1500"/>
              <a:t>Risks and how these will be mitigated</a:t>
            </a:r>
            <a:endParaRPr lang="en-NZ" sz="1500"/>
          </a:p>
          <a:p>
            <a:pPr>
              <a:lnSpc>
                <a:spcPct val="110000"/>
              </a:lnSpc>
            </a:pPr>
            <a:endParaRPr lang="en-NZ" sz="1500"/>
          </a:p>
        </p:txBody>
      </p:sp>
    </p:spTree>
    <p:extLst>
      <p:ext uri="{BB962C8B-B14F-4D97-AF65-F5344CB8AC3E}">
        <p14:creationId xmlns:p14="http://schemas.microsoft.com/office/powerpoint/2010/main" val="24466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xmlns="" id="{4D4DD4CF-9732-4771-98FE-77886DC915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descr="A picture containing electronics&#10;&#10;Description generated with high confidence">
            <a:extLst>
              <a:ext uri="{FF2B5EF4-FFF2-40B4-BE49-F238E27FC236}">
                <a16:creationId xmlns:a16="http://schemas.microsoft.com/office/drawing/2014/main" xmlns="" id="{0917E639-5738-4605-929E-1222198314A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xmlns="" id="{A2861A9C-C970-4FFE-B67C-222B6F5732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91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s://thumbs.dreamstime.com/z/business-customer-support-answer-help-person-holding-puzzle-piece-to-solve-service-problem-35713895.jpg">
            <a:extLst>
              <a:ext uri="{FF2B5EF4-FFF2-40B4-BE49-F238E27FC236}">
                <a16:creationId xmlns:a16="http://schemas.microsoft.com/office/drawing/2014/main" xmlns="" id="{CD72B1EA-422C-4428-B0CE-B18ACDA61E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419" r="11331" b="10529"/>
          <a:stretch/>
        </p:blipFill>
        <p:spPr bwMode="auto">
          <a:xfrm>
            <a:off x="1" y="10"/>
            <a:ext cx="7479157" cy="6857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41" name="Picture 140">
            <a:extLst>
              <a:ext uri="{FF2B5EF4-FFF2-40B4-BE49-F238E27FC236}">
                <a16:creationId xmlns:a16="http://schemas.microsoft.com/office/drawing/2014/main" xmlns="" id="{D2FDF82E-EBD8-4EC5-AD10-CD9E70EE85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D29A10D8-F8C4-4604-AA91-71DC3B88A700}"/>
              </a:ext>
            </a:extLst>
          </p:cNvPr>
          <p:cNvSpPr>
            <a:spLocks noGrp="1"/>
          </p:cNvSpPr>
          <p:nvPr>
            <p:ph type="title"/>
          </p:nvPr>
        </p:nvSpPr>
        <p:spPr>
          <a:xfrm>
            <a:off x="8196408" y="640831"/>
            <a:ext cx="3352128" cy="1573863"/>
          </a:xfrm>
        </p:spPr>
        <p:txBody>
          <a:bodyPr>
            <a:normAutofit/>
          </a:bodyPr>
          <a:lstStyle/>
          <a:p>
            <a:pPr algn="l"/>
            <a:r>
              <a:rPr lang="en-NZ"/>
              <a:t>The business problem </a:t>
            </a:r>
            <a:endParaRPr lang="en-NZ" dirty="0"/>
          </a:p>
        </p:txBody>
      </p:sp>
      <p:sp>
        <p:nvSpPr>
          <p:cNvPr id="8" name="TextBox 7">
            <a:extLst>
              <a:ext uri="{FF2B5EF4-FFF2-40B4-BE49-F238E27FC236}">
                <a16:creationId xmlns:a16="http://schemas.microsoft.com/office/drawing/2014/main" xmlns="" id="{D13292F9-4096-4423-853A-7A151B3C0FDA}"/>
              </a:ext>
            </a:extLst>
          </p:cNvPr>
          <p:cNvSpPr txBox="1"/>
          <p:nvPr/>
        </p:nvSpPr>
        <p:spPr>
          <a:xfrm>
            <a:off x="7797125" y="2413336"/>
            <a:ext cx="3995592" cy="3970318"/>
          </a:xfrm>
          <a:prstGeom prst="rect">
            <a:avLst/>
          </a:prstGeom>
          <a:noFill/>
        </p:spPr>
        <p:txBody>
          <a:bodyPr wrap="square" rtlCol="0">
            <a:spAutoFit/>
          </a:bodyPr>
          <a:lstStyle/>
          <a:p>
            <a:pPr marL="285750" indent="-285750">
              <a:buFont typeface="Arial" panose="020B0604020202020204" pitchFamily="34" charset="0"/>
              <a:buChar char="•"/>
            </a:pPr>
            <a:r>
              <a:rPr lang="en-NZ" dirty="0"/>
              <a:t>Star Car Rentals cloud based system has been lacking integration. </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US" dirty="0"/>
              <a:t>There have been a number of problems of incorrect information about vehicle availability, poor vehicle maintenance, incorrect invoicing etc.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NZ" dirty="0"/>
              <a:t>Currently, the same data are input into multiple systems, we use batch files to manage these multiple data entries and update it at intervals to ensure the system can run up. </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185030754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xmlns="" id="{10D21FCB-56CB-4EFA-A79A-A9A8EC0F72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cdn.xl.thumbs.canstockphoto.com/canstock6784148.jpg">
            <a:extLst>
              <a:ext uri="{FF2B5EF4-FFF2-40B4-BE49-F238E27FC236}">
                <a16:creationId xmlns:a16="http://schemas.microsoft.com/office/drawing/2014/main" xmlns="" id="{3AF67C23-0584-4A33-AA67-4D2D8FB997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38"/>
          <a:stretch/>
        </p:blipFill>
        <p:spPr bwMode="auto">
          <a:xfrm>
            <a:off x="5387023" y="609600"/>
            <a:ext cx="5582238" cy="5181599"/>
          </a:xfrm>
          <a:prstGeom prst="roundRect">
            <a:avLst>
              <a:gd name="adj" fmla="val 2392"/>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4101" name="Picture 72">
            <a:extLst>
              <a:ext uri="{FF2B5EF4-FFF2-40B4-BE49-F238E27FC236}">
                <a16:creationId xmlns:a16="http://schemas.microsoft.com/office/drawing/2014/main" xmlns="" id="{B1027BD9-272C-4CC4-9396-1708F8B1F40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C388F22D-BBFC-4F7F-9E90-3539CF629114}"/>
              </a:ext>
            </a:extLst>
          </p:cNvPr>
          <p:cNvSpPr>
            <a:spLocks noGrp="1"/>
          </p:cNvSpPr>
          <p:nvPr>
            <p:ph type="title"/>
          </p:nvPr>
        </p:nvSpPr>
        <p:spPr>
          <a:xfrm>
            <a:off x="913776" y="618517"/>
            <a:ext cx="3893976" cy="1596177"/>
          </a:xfrm>
        </p:spPr>
        <p:txBody>
          <a:bodyPr anchor="b">
            <a:normAutofit/>
          </a:bodyPr>
          <a:lstStyle/>
          <a:p>
            <a:pPr algn="l"/>
            <a:r>
              <a:rPr lang="en-NZ" sz="3200"/>
              <a:t>The solution</a:t>
            </a:r>
          </a:p>
        </p:txBody>
      </p:sp>
      <p:sp>
        <p:nvSpPr>
          <p:cNvPr id="5" name="TextBox 4">
            <a:extLst>
              <a:ext uri="{FF2B5EF4-FFF2-40B4-BE49-F238E27FC236}">
                <a16:creationId xmlns:a16="http://schemas.microsoft.com/office/drawing/2014/main" xmlns="" id="{02C4C424-F440-4CF9-89B4-2702A22D9975}"/>
              </a:ext>
            </a:extLst>
          </p:cNvPr>
          <p:cNvSpPr txBox="1"/>
          <p:nvPr/>
        </p:nvSpPr>
        <p:spPr>
          <a:xfrm>
            <a:off x="473667" y="2385391"/>
            <a:ext cx="4334085" cy="2308324"/>
          </a:xfrm>
          <a:prstGeom prst="rect">
            <a:avLst/>
          </a:prstGeom>
          <a:noFill/>
        </p:spPr>
        <p:txBody>
          <a:bodyPr wrap="square" rtlCol="0">
            <a:spAutoFit/>
          </a:bodyPr>
          <a:lstStyle/>
          <a:p>
            <a:pPr marL="285750" indent="-285750">
              <a:buFont typeface="Arial" panose="020B0604020202020204" pitchFamily="34" charset="0"/>
              <a:buChar char="•"/>
            </a:pPr>
            <a:r>
              <a:rPr lang="en-NZ" dirty="0"/>
              <a:t>Implementation a new cloud based system within Star Car Rentals with the help of Alpha Rental Software (ARS).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Setting up a Business Case and convincing John Lambert and other executives to make necessary investments.</a:t>
            </a:r>
          </a:p>
          <a:p>
            <a:endParaRPr lang="en-NZ" dirty="0"/>
          </a:p>
        </p:txBody>
      </p:sp>
    </p:spTree>
    <p:extLst>
      <p:ext uri="{BB962C8B-B14F-4D97-AF65-F5344CB8AC3E}">
        <p14:creationId xmlns:p14="http://schemas.microsoft.com/office/powerpoint/2010/main" val="30480813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5" name="Picture 2" descr="A picture containing electronics&#10;&#10;Description generated with high confidence">
            <a:extLst>
              <a:ext uri="{FF2B5EF4-FFF2-40B4-BE49-F238E27FC236}">
                <a16:creationId xmlns:a16="http://schemas.microsoft.com/office/drawing/2014/main" xmlns="" id="{25496B42-CC46-4183-B481-887CD3E8C72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descr="A picture containing pool ball&#10;&#10;Description generated with high confidence">
            <a:extLst>
              <a:ext uri="{FF2B5EF4-FFF2-40B4-BE49-F238E27FC236}">
                <a16:creationId xmlns:a16="http://schemas.microsoft.com/office/drawing/2014/main" xmlns="" id="{E2758CE0-F916-4DCE-88D1-71430BE441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9" name="Rectangle 78">
            <a:extLst>
              <a:ext uri="{FF2B5EF4-FFF2-40B4-BE49-F238E27FC236}">
                <a16:creationId xmlns:a16="http://schemas.microsoft.com/office/drawing/2014/main" xmlns="" id="{7E2BA2D5-46A3-46C0-98C9-A072D543B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www.indianagrain.com/media/images/blog_entries/3045.jpg">
            <a:extLst>
              <a:ext uri="{FF2B5EF4-FFF2-40B4-BE49-F238E27FC236}">
                <a16:creationId xmlns:a16="http://schemas.microsoft.com/office/drawing/2014/main" xmlns="" id="{458732BE-D9E2-4439-BC15-C689AFA929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60120" y="1439377"/>
            <a:ext cx="6002432" cy="3976611"/>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1" name="Picture 80" descr="A picture containing pool ball&#10;&#10;Description generated with high confidence">
            <a:extLst>
              <a:ext uri="{FF2B5EF4-FFF2-40B4-BE49-F238E27FC236}">
                <a16:creationId xmlns:a16="http://schemas.microsoft.com/office/drawing/2014/main" xmlns="" id="{3573895B-DA42-4260-AE1E-182BA412328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BAB6F4E-5875-48D6-A84E-8DDAB1ABB7C4}"/>
              </a:ext>
            </a:extLst>
          </p:cNvPr>
          <p:cNvSpPr>
            <a:spLocks noGrp="1"/>
          </p:cNvSpPr>
          <p:nvPr>
            <p:ph type="title"/>
          </p:nvPr>
        </p:nvSpPr>
        <p:spPr>
          <a:xfrm>
            <a:off x="7570382" y="957486"/>
            <a:ext cx="3707844" cy="3131913"/>
          </a:xfrm>
        </p:spPr>
        <p:txBody>
          <a:bodyPr vert="horz" lIns="91440" tIns="45720" rIns="91440" bIns="45720" rtlCol="0" anchor="b">
            <a:normAutofit/>
          </a:bodyPr>
          <a:lstStyle/>
          <a:p>
            <a:r>
              <a:rPr lang="en-US" sz="4100"/>
              <a:t>Cost and benefit (tangible and intangible)</a:t>
            </a:r>
            <a:br>
              <a:rPr lang="en-US" sz="4100"/>
            </a:br>
            <a:endParaRPr lang="en-US" sz="4100"/>
          </a:p>
        </p:txBody>
      </p:sp>
    </p:spTree>
    <p:extLst>
      <p:ext uri="{BB962C8B-B14F-4D97-AF65-F5344CB8AC3E}">
        <p14:creationId xmlns:p14="http://schemas.microsoft.com/office/powerpoint/2010/main" val="1135740214"/>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descr="A picture containing electronics&#10;&#10;Description generated with high confidence">
            <a:extLst>
              <a:ext uri="{FF2B5EF4-FFF2-40B4-BE49-F238E27FC236}">
                <a16:creationId xmlns:a16="http://schemas.microsoft.com/office/drawing/2014/main" xmlns="" id="{B1981535-B5AA-4E0C-ACE5-925CC19B20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BF97D060-AA7E-4411-BA62-28BD1EBD55D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xmlns="" id="{9935250F-9475-4A7C-BD20-F3DD2BCA32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
            <a:extLst>
              <a:ext uri="{FF2B5EF4-FFF2-40B4-BE49-F238E27FC236}">
                <a16:creationId xmlns:a16="http://schemas.microsoft.com/office/drawing/2014/main" xmlns="" id="{CCE9F723-9A0F-4D08-A318-9BECBA07D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xmlns="" id="{CC751CDD-D58E-46E4-9537-5DD051D62B4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creenshot of a social media post&#10;&#10;Description generated with very high confidence">
            <a:extLst>
              <a:ext uri="{FF2B5EF4-FFF2-40B4-BE49-F238E27FC236}">
                <a16:creationId xmlns:a16="http://schemas.microsoft.com/office/drawing/2014/main" xmlns="" id="{A484C5CE-3D86-4976-A4DD-7611C6F7ECE3}"/>
              </a:ext>
            </a:extLst>
          </p:cNvPr>
          <p:cNvPicPr/>
          <p:nvPr/>
        </p:nvPicPr>
        <p:blipFill>
          <a:blip r:embed="rId4"/>
          <a:stretch>
            <a:fillRect/>
          </a:stretch>
        </p:blipFill>
        <p:spPr>
          <a:xfrm>
            <a:off x="2675833" y="321732"/>
            <a:ext cx="6840329" cy="2884729"/>
          </a:xfrm>
          <a:prstGeom prst="rect">
            <a:avLst/>
          </a:prstGeom>
        </p:spPr>
      </p:pic>
      <p:sp>
        <p:nvSpPr>
          <p:cNvPr id="5" name="TextBox 4">
            <a:extLst>
              <a:ext uri="{FF2B5EF4-FFF2-40B4-BE49-F238E27FC236}">
                <a16:creationId xmlns:a16="http://schemas.microsoft.com/office/drawing/2014/main" xmlns="" id="{BBB2BC99-A056-4FFC-899D-62945E5FFD62}"/>
              </a:ext>
            </a:extLst>
          </p:cNvPr>
          <p:cNvSpPr txBox="1"/>
          <p:nvPr/>
        </p:nvSpPr>
        <p:spPr>
          <a:xfrm>
            <a:off x="1948069" y="1289703"/>
            <a:ext cx="2782957" cy="369332"/>
          </a:xfrm>
          <a:prstGeom prst="rect">
            <a:avLst/>
          </a:prstGeom>
          <a:noFill/>
        </p:spPr>
        <p:txBody>
          <a:bodyPr wrap="square" rtlCol="0">
            <a:spAutoFit/>
          </a:bodyPr>
          <a:lstStyle/>
          <a:p>
            <a:r>
              <a:rPr lang="en-NZ" dirty="0"/>
              <a:t>Cost</a:t>
            </a:r>
          </a:p>
        </p:txBody>
      </p:sp>
      <p:pic>
        <p:nvPicPr>
          <p:cNvPr id="12" name="Content Placeholder 3">
            <a:extLst>
              <a:ext uri="{FF2B5EF4-FFF2-40B4-BE49-F238E27FC236}">
                <a16:creationId xmlns:a16="http://schemas.microsoft.com/office/drawing/2014/main" xmlns="" id="{9B6F3A20-C2DA-46F0-B0AF-524EA16F0382}"/>
              </a:ext>
            </a:extLst>
          </p:cNvPr>
          <p:cNvPicPr>
            <a:picLocks noGrp="1"/>
          </p:cNvPicPr>
          <p:nvPr>
            <p:ph sz="quarter" idx="13"/>
          </p:nvPr>
        </p:nvPicPr>
        <p:blipFill>
          <a:blip r:embed="rId5"/>
          <a:stretch>
            <a:fillRect/>
          </a:stretch>
        </p:blipFill>
        <p:spPr>
          <a:xfrm>
            <a:off x="3102289" y="3246779"/>
            <a:ext cx="5845318" cy="2902791"/>
          </a:xfrm>
          <a:prstGeom prst="rect">
            <a:avLst/>
          </a:prstGeom>
        </p:spPr>
      </p:pic>
      <p:sp>
        <p:nvSpPr>
          <p:cNvPr id="18" name="TextBox 17">
            <a:extLst>
              <a:ext uri="{FF2B5EF4-FFF2-40B4-BE49-F238E27FC236}">
                <a16:creationId xmlns:a16="http://schemas.microsoft.com/office/drawing/2014/main" xmlns="" id="{602D7814-2309-46B5-BE89-39706C492364}"/>
              </a:ext>
            </a:extLst>
          </p:cNvPr>
          <p:cNvSpPr txBox="1"/>
          <p:nvPr/>
        </p:nvSpPr>
        <p:spPr>
          <a:xfrm>
            <a:off x="1866153" y="4317366"/>
            <a:ext cx="1828800" cy="369332"/>
          </a:xfrm>
          <a:prstGeom prst="rect">
            <a:avLst/>
          </a:prstGeom>
          <a:noFill/>
        </p:spPr>
        <p:txBody>
          <a:bodyPr wrap="square" rtlCol="0">
            <a:spAutoFit/>
          </a:bodyPr>
          <a:lstStyle/>
          <a:p>
            <a:r>
              <a:rPr lang="en-NZ" dirty="0"/>
              <a:t>Savings</a:t>
            </a:r>
          </a:p>
        </p:txBody>
      </p:sp>
    </p:spTree>
    <p:extLst>
      <p:ext uri="{BB962C8B-B14F-4D97-AF65-F5344CB8AC3E}">
        <p14:creationId xmlns:p14="http://schemas.microsoft.com/office/powerpoint/2010/main" val="314685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35" name="Picture 2" descr="A picture containing electronics&#10;&#10;Description generated with high confidence">
            <a:extLst>
              <a:ext uri="{FF2B5EF4-FFF2-40B4-BE49-F238E27FC236}">
                <a16:creationId xmlns:a16="http://schemas.microsoft.com/office/drawing/2014/main" xmlns="" id="{25496B42-CC46-4183-B481-887CD3E8C72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136" descr="A picture containing pool ball&#10;&#10;Description generated with high confidence">
            <a:extLst>
              <a:ext uri="{FF2B5EF4-FFF2-40B4-BE49-F238E27FC236}">
                <a16:creationId xmlns:a16="http://schemas.microsoft.com/office/drawing/2014/main" xmlns="" id="{E2758CE0-F916-4DCE-88D1-71430BE441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9" name="Rectangle 138">
            <a:extLst>
              <a:ext uri="{FF2B5EF4-FFF2-40B4-BE49-F238E27FC236}">
                <a16:creationId xmlns:a16="http://schemas.microsoft.com/office/drawing/2014/main" xmlns="" id="{53E559B7-FFF0-4CD8-9260-63346813112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thumbs.dreamstime.com/b/organizational-structure-26385670.jpg">
            <a:extLst>
              <a:ext uri="{FF2B5EF4-FFF2-40B4-BE49-F238E27FC236}">
                <a16:creationId xmlns:a16="http://schemas.microsoft.com/office/drawing/2014/main" xmlns="" id="{EC4B17BD-203C-4EB9-9A94-6B3B7953AE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6196230" y="957486"/>
            <a:ext cx="4935130" cy="493513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41" name="Picture 140">
            <a:extLst>
              <a:ext uri="{FF2B5EF4-FFF2-40B4-BE49-F238E27FC236}">
                <a16:creationId xmlns:a16="http://schemas.microsoft.com/office/drawing/2014/main" xmlns="" id="{180BC9E0-1901-4FD9-90B5-82D9EE5137E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BB06B5B-7D6F-4C4F-AAFA-92645AAC901A}"/>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dirty="0"/>
              <a:t>The work breakdown structure</a:t>
            </a:r>
            <a:br>
              <a:rPr lang="en-US" sz="4800" dirty="0"/>
            </a:br>
            <a:endParaRPr lang="en-US" sz="4800" dirty="0"/>
          </a:p>
        </p:txBody>
      </p:sp>
    </p:spTree>
    <p:extLst>
      <p:ext uri="{BB962C8B-B14F-4D97-AF65-F5344CB8AC3E}">
        <p14:creationId xmlns:p14="http://schemas.microsoft.com/office/powerpoint/2010/main" val="317958939"/>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xmlns="" id="{B1981535-B5AA-4E0C-ACE5-925CC19B20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BF97D060-AA7E-4411-BA62-28BD1EBD55D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xmlns="" id="{DDDE267B-E820-4910-868D-BA40CFB936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5" name="Picture 14">
            <a:extLst>
              <a:ext uri="{FF2B5EF4-FFF2-40B4-BE49-F238E27FC236}">
                <a16:creationId xmlns:a16="http://schemas.microsoft.com/office/drawing/2014/main" xmlns="" id="{FF3E25D7-C2F8-445D-AA42-C1163028DA6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xmlns="" id="{3E8F35C2-134F-41AD-90E5-701B678AC921}"/>
              </a:ext>
            </a:extLst>
          </p:cNvPr>
          <p:cNvPicPr/>
          <p:nvPr/>
        </p:nvPicPr>
        <p:blipFill rotWithShape="1">
          <a:blip r:embed="rId4">
            <a:extLst>
              <a:ext uri="{28A0092B-C50C-407E-A947-70E740481C1C}">
                <a14:useLocalDpi xmlns:a14="http://schemas.microsoft.com/office/drawing/2010/main" val="0"/>
              </a:ext>
            </a:extLst>
          </a:blip>
          <a:srcRect l="25605" t="21782" r="27088" b="8938"/>
          <a:stretch/>
        </p:blipFill>
        <p:spPr bwMode="auto">
          <a:xfrm>
            <a:off x="2757269" y="492369"/>
            <a:ext cx="6914684" cy="541904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05030952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8" name="Picture 2">
            <a:extLst>
              <a:ext uri="{FF2B5EF4-FFF2-40B4-BE49-F238E27FC236}">
                <a16:creationId xmlns:a16="http://schemas.microsoft.com/office/drawing/2014/main" xmlns="" id="{25496B42-CC46-4183-B481-887CD3E8C72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xmlns="" id="{E2758CE0-F916-4DCE-88D1-71430BE441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82" name="Rectangle 81">
            <a:extLst>
              <a:ext uri="{FF2B5EF4-FFF2-40B4-BE49-F238E27FC236}">
                <a16:creationId xmlns:a16="http://schemas.microsoft.com/office/drawing/2014/main" xmlns="" id="{7E2BA2D5-46A3-46C0-98C9-A072D543B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https://nerdydevi.files.wordpress.com/2015/02/eggpuzzle.png">
            <a:extLst>
              <a:ext uri="{FF2B5EF4-FFF2-40B4-BE49-F238E27FC236}">
                <a16:creationId xmlns:a16="http://schemas.microsoft.com/office/drawing/2014/main" xmlns="" id="{2F420E30-BEBE-4471-A0A1-1940EB665D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245968" y="605794"/>
            <a:ext cx="6002432" cy="4501824"/>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4" name="Picture 83">
            <a:extLst>
              <a:ext uri="{FF2B5EF4-FFF2-40B4-BE49-F238E27FC236}">
                <a16:creationId xmlns:a16="http://schemas.microsoft.com/office/drawing/2014/main" xmlns="" id="{3573895B-DA42-4260-AE1E-182BA412328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AutoShape 2" descr="https://nerdydevi.files.wordpress.com/2015/02/eggpuzzle.png">
            <a:extLst>
              <a:ext uri="{FF2B5EF4-FFF2-40B4-BE49-F238E27FC236}">
                <a16:creationId xmlns:a16="http://schemas.microsoft.com/office/drawing/2014/main" xmlns="" id="{3807EE0F-C15E-4238-BAE5-B5E96D84F8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 name="Title 1">
            <a:extLst>
              <a:ext uri="{FF2B5EF4-FFF2-40B4-BE49-F238E27FC236}">
                <a16:creationId xmlns:a16="http://schemas.microsoft.com/office/drawing/2014/main" xmlns="" id="{A3F37248-1339-4F45-9396-ED4AF8794A73}"/>
              </a:ext>
            </a:extLst>
          </p:cNvPr>
          <p:cNvSpPr>
            <a:spLocks noGrp="1"/>
          </p:cNvSpPr>
          <p:nvPr>
            <p:ph type="title"/>
          </p:nvPr>
        </p:nvSpPr>
        <p:spPr>
          <a:xfrm>
            <a:off x="6409579" y="-618094"/>
            <a:ext cx="5621241" cy="3131913"/>
          </a:xfrm>
        </p:spPr>
        <p:txBody>
          <a:bodyPr vert="horz" lIns="91440" tIns="45720" rIns="91440" bIns="45720" rtlCol="0" anchor="b">
            <a:normAutofit/>
          </a:bodyPr>
          <a:lstStyle/>
          <a:p>
            <a:r>
              <a:rPr lang="en-US" sz="4800" dirty="0"/>
              <a:t>List of deliverables and their contents</a:t>
            </a:r>
          </a:p>
        </p:txBody>
      </p:sp>
    </p:spTree>
    <p:extLst>
      <p:ext uri="{BB962C8B-B14F-4D97-AF65-F5344CB8AC3E}">
        <p14:creationId xmlns:p14="http://schemas.microsoft.com/office/powerpoint/2010/main" val="33248267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3541</TotalTime>
  <Words>1118</Words>
  <Application>Microsoft Macintosh PowerPoint</Application>
  <PresentationFormat>Widescreen</PresentationFormat>
  <Paragraphs>91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Tw Cen MT</vt:lpstr>
      <vt:lpstr>Verdana</vt:lpstr>
      <vt:lpstr>Droplet</vt:lpstr>
      <vt:lpstr>ISCG8022 Managing it projects</vt:lpstr>
      <vt:lpstr>contents</vt:lpstr>
      <vt:lpstr>The business problem </vt:lpstr>
      <vt:lpstr>The solution</vt:lpstr>
      <vt:lpstr>Cost and benefit (tangible and intangible) </vt:lpstr>
      <vt:lpstr>PowerPoint Presentation</vt:lpstr>
      <vt:lpstr>The work breakdown structure </vt:lpstr>
      <vt:lpstr>PowerPoint Presentation</vt:lpstr>
      <vt:lpstr>List of deliverables and their contents</vt:lpstr>
      <vt:lpstr>PowerPoint Presentation</vt:lpstr>
      <vt:lpstr>Project team structure</vt:lpstr>
      <vt:lpstr>PowerPoint Presentation</vt:lpstr>
      <vt:lpstr>PowerPoint Presentation</vt:lpstr>
      <vt:lpstr>Risks and how these will be mitigated</vt:lpstr>
      <vt:lpstr>PowerPoint Presentation</vt:lpstr>
      <vt:lpstr>PowerPoint Presentation</vt:lpstr>
      <vt:lpstr>PowerPoint Presentation</vt:lpstr>
      <vt:lpstr>PowerPoint Presentation</vt:lpstr>
      <vt:lpstr>Questions? </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ISCG8022 Managing it projects</dc:title>
  <dc:creator>DEAN DU TOIT</dc:creator>
  <cp:lastModifiedBy>CK M</cp:lastModifiedBy>
  <cp:revision>39</cp:revision>
  <dcterms:created xsi:type="dcterms:W3CDTF">2017-10-18T05:56:50Z</dcterms:created>
  <dcterms:modified xsi:type="dcterms:W3CDTF">2017-10-27T22:11:37Z</dcterms:modified>
</cp:coreProperties>
</file>