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57" r:id="rId5"/>
    <p:sldId id="258" r:id="rId6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8" r:id="rId15"/>
    <p:sldId id="271" r:id="rId16"/>
    <p:sldId id="272" r:id="rId17"/>
    <p:sldId id="277" r:id="rId18"/>
    <p:sldId id="273" r:id="rId19"/>
    <p:sldId id="281" r:id="rId20"/>
    <p:sldId id="274" r:id="rId21"/>
    <p:sldId id="278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CAE1CC7F-48A9-49B0-BD2A-43BAF36F3F75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tags" Target="../tags/tag71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3.pn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3.png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3.png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>
            <p:custDataLst>
              <p:tags r:id="rId6"/>
            </p:custDataLst>
          </p:nvPr>
        </p:nvSpPr>
        <p:spPr>
          <a:xfrm>
            <a:off x="4900613" y="752475"/>
            <a:ext cx="2390775" cy="755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95600" y="1826578"/>
            <a:ext cx="7200800" cy="949878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495600" y="2826092"/>
            <a:ext cx="7200800" cy="46574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26808" y="2313806"/>
            <a:ext cx="6738385" cy="1448117"/>
          </a:xfrm>
        </p:spPr>
        <p:txBody>
          <a:bodyPr rIns="2540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>
            <p:custDataLst>
              <p:tags r:id="rId6"/>
            </p:custDataLst>
          </p:nvPr>
        </p:nvSpPr>
        <p:spPr>
          <a:xfrm>
            <a:off x="4900613" y="752475"/>
            <a:ext cx="2390775" cy="755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95600" y="1826578"/>
            <a:ext cx="7200800" cy="949878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495600" y="2860928"/>
            <a:ext cx="7200800" cy="4613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6CADA1E-ECB4-47C7-9BDF-CCE4E5CC4E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B5A9FE7-2D38-4231-B3F7-415D79E94A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50"/>
          <a:stretch>
            <a:fillRect/>
          </a:stretch>
        </p:blipFill>
        <p:spPr bwMode="auto">
          <a:xfrm>
            <a:off x="0" y="-1"/>
            <a:ext cx="121920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31850" y="3373606"/>
            <a:ext cx="10515600" cy="1061467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07568" y="4527773"/>
            <a:ext cx="7776864" cy="10614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07B4C55-331D-49E7-AFF5-6D5731314E99}" type="slidenum">
              <a:rPr lang="zh-CN" altLang="en-US"/>
            </a:fld>
            <a:endParaRPr lang="zh-CN" altLang="en-US"/>
          </a:p>
        </p:txBody>
      </p:sp>
      <p:sp>
        <p:nvSpPr>
          <p:cNvPr id="10" name="矩形: 圆角 9"/>
          <p:cNvSpPr/>
          <p:nvPr userDrawn="1">
            <p:custDataLst>
              <p:tags r:id="rId9"/>
            </p:custDataLst>
          </p:nvPr>
        </p:nvSpPr>
        <p:spPr>
          <a:xfrm>
            <a:off x="4725307" y="2462412"/>
            <a:ext cx="2741386" cy="7794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8EF8DDA-B65C-4947-A6F5-23A4244A3D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9463DA5-3D7E-414A-B64F-178B2FBACD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0C179DC-3E84-4E5F-8B92-93F2F77633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D7E671F-7053-4CD2-A05A-3E140C149E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EF3F13A-144E-403A-8F35-E6A7402CE0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D0BA6D1-F133-413A-B983-59DFB0FD3A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F805F82-A884-473B-952F-98414A185D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26808" y="2313806"/>
            <a:ext cx="6738385" cy="1448117"/>
          </a:xfrm>
        </p:spPr>
        <p:txBody>
          <a:bodyPr rIns="2540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660E4DE5-4726-49A1-A316-849601D762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9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" y="5154295"/>
            <a:ext cx="12192000" cy="170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8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-19050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1836400" y="5781675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1820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975735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11819890" y="3975735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781675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矩形 5"/>
          <p:cNvSpPr/>
          <p:nvPr userDrawn="1">
            <p:custDataLst>
              <p:tags r:id="rId12"/>
            </p:custDataLst>
          </p:nvPr>
        </p:nvSpPr>
        <p:spPr>
          <a:xfrm>
            <a:off x="11821160" y="5781675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-19050" y="2891155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11808460" y="289052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038475" y="2284413"/>
            <a:ext cx="6115050" cy="76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5" name="Picture 3" descr="D:\Desktop\素材\素描城市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2207568" y="4527773"/>
            <a:ext cx="7776864" cy="10614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8.xml"/><Relationship Id="rId23" Type="http://schemas.openxmlformats.org/officeDocument/2006/relationships/tags" Target="../tags/tag197.xml"/><Relationship Id="rId22" Type="http://schemas.openxmlformats.org/officeDocument/2006/relationships/tags" Target="../tags/tag196.xml"/><Relationship Id="rId21" Type="http://schemas.openxmlformats.org/officeDocument/2006/relationships/tags" Target="../tags/tag195.xml"/><Relationship Id="rId20" Type="http://schemas.openxmlformats.org/officeDocument/2006/relationships/tags" Target="../tags/tag19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9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20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FB9AA720-4001-4971-AA27-407C15B3B5E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4.xml"/><Relationship Id="rId4" Type="http://schemas.openxmlformats.org/officeDocument/2006/relationships/image" Target="../media/image6.png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9.xml"/><Relationship Id="rId5" Type="http://schemas.openxmlformats.org/officeDocument/2006/relationships/image" Target="../media/image7.png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54.xml"/><Relationship Id="rId5" Type="http://schemas.openxmlformats.org/officeDocument/2006/relationships/image" Target="../media/image8.png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6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6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0.xml"/><Relationship Id="rId5" Type="http://schemas.openxmlformats.org/officeDocument/2006/relationships/image" Target="../media/image4.png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5.xml"/><Relationship Id="rId5" Type="http://schemas.openxmlformats.org/officeDocument/2006/relationships/image" Target="../media/image5.png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返校宣讲</a:t>
            </a:r>
            <a:endParaRPr lang="zh-CN" altLang="en-US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——</a:t>
            </a:r>
            <a:r>
              <a:rPr lang="zh-CN" altLang="en-US"/>
              <a:t>科大少年班学院篇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7435" y="1150620"/>
            <a:ext cx="8891270" cy="142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t">
              <a:lnSpc>
                <a:spcPct val="16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数学分析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程艺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1978.03——1982.01，在中国科学技术大学数学系大学本科学习；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1982.01——1984.09，在中国科学技术大学数学系硕士研究生学习（期间获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郭沫若奖学金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）；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1984.09——1993.09，中国科学技术大学教师（1984.12-1987.03，在英国曼彻斯特大学数学系应用数学专业攻读博士研究生，获理学博士学位（系中国科技大学首位博士后研究人员），1989.09-1990.09，美国石溪纽约州立大学理论物理研究所访问学者，1992.06破格晋升为教授，1993.12评为博士生导师）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1995.06——1998.06，中国科学技术大学数学系主任；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1999.01——2005.09，中国科学技术大学副校长、研究生院院长；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2006.01——2016.12，安徽省委教育工委书记、省教育厅厅长、党组书记。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国家教育部教学指导委员、科学技术委员会委员。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>
            <p:custDataLst>
              <p:tags r:id="rId1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13014" t="24958" r="38356" b="5888"/>
          <a:stretch>
            <a:fillRect/>
          </a:stretch>
        </p:blipFill>
        <p:spPr>
          <a:xfrm>
            <a:off x="1779905" y="579120"/>
            <a:ext cx="7274560" cy="57188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5413" y="1277938"/>
            <a:ext cx="4319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l="12519" t="7035" r="37653" b="14983"/>
          <a:stretch>
            <a:fillRect/>
          </a:stretch>
        </p:blipFill>
        <p:spPr>
          <a:xfrm>
            <a:off x="3401060" y="569595"/>
            <a:ext cx="6834505" cy="59124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1103" y="96838"/>
            <a:ext cx="4319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政治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宋怡老师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950" y="96838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那些值得吹爆的老师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l="12875" t="7295" r="47417" b="10109"/>
          <a:stretch>
            <a:fillRect/>
          </a:stretch>
        </p:blipFill>
        <p:spPr>
          <a:xfrm>
            <a:off x="3246120" y="698500"/>
            <a:ext cx="5446395" cy="62623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3373606"/>
            <a:ext cx="10515600" cy="1061467"/>
          </a:xfrm>
        </p:spPr>
        <p:txBody>
          <a:bodyPr anchor="b"/>
          <a:lstStyle/>
          <a:p>
            <a:r>
              <a:rPr lang="zh-CN" altLang="en-US" dirty="0"/>
              <a:t>课外活动</a:t>
            </a:r>
            <a:endParaRPr lang="zh-CN" altLang="en-US" dirty="0"/>
          </a:p>
        </p:txBody>
      </p:sp>
      <p:sp>
        <p:nvSpPr>
          <p:cNvPr id="4" name="标题 8"/>
          <p:cNvSpPr txBox="1"/>
          <p:nvPr>
            <p:custDataLst>
              <p:tags r:id="rId2"/>
            </p:custDataLst>
          </p:nvPr>
        </p:nvSpPr>
        <p:spPr>
          <a:xfrm>
            <a:off x="4820557" y="2500086"/>
            <a:ext cx="2550886" cy="7239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 spc="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buFontTx/>
            </a:pPr>
            <a:r>
              <a:rPr lang="en-US" altLang="zh-CN" sz="3600" noProof="1">
                <a:solidFill>
                  <a:schemeClr val="bg1"/>
                </a:solidFill>
              </a:rPr>
              <a:t>Part 3</a:t>
            </a:r>
            <a:endParaRPr lang="en-US" altLang="zh-CN" sz="3600" noProof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44675" y="1568768"/>
            <a:ext cx="85026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t">
              <a:lnSpc>
                <a:spcPct val="16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联络部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志愿服务中心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学体部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素质拓展中心</a:t>
            </a:r>
            <a:b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媒体中心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信宣部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少院学生会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36370" y="1192848"/>
            <a:ext cx="85026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t">
              <a:lnSpc>
                <a:spcPct val="16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10月7日晚，我校在东区大礼堂举办“勿负韶华”2021迎新晚会。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t">
              <a:lnSpc>
                <a:spcPct val="16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过长达一个多月的筛选、排练与打磨，最终有12个节目脱颖而出，在晚会现场为同学们带来了一场宏大的视听盛宴。交响、民乐，团体登场；歌舞、器乐，不甘示弱；语言艺术、话剧表演，轮番上阵；更有说唱、街舞、阿卡贝拉等等时下流行的艺术形式，让现场观众叹为观止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勿负韶华晚会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微信图片_202201162122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43300" y="1076325"/>
            <a:ext cx="6832600" cy="4013200"/>
          </a:xfrm>
          <a:prstGeom prst="rect">
            <a:avLst/>
          </a:prstGeom>
        </p:spPr>
      </p:pic>
      <p:pic>
        <p:nvPicPr>
          <p:cNvPr id="4" name="图片 3" descr="微信图片_202201162122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160" y="1300480"/>
            <a:ext cx="6668135" cy="4438015"/>
          </a:xfrm>
          <a:prstGeom prst="rect">
            <a:avLst/>
          </a:prstGeom>
        </p:spPr>
      </p:pic>
      <p:pic>
        <p:nvPicPr>
          <p:cNvPr id="8" name="图片 7" descr="微信图片_202201162122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1660" y="1637030"/>
            <a:ext cx="7675880" cy="51181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44675" y="1261110"/>
            <a:ext cx="85026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t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愿你不忘初心，走出半生，归来仍是少年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作为少年班学院每年最盛大的活动之一，“少年游”在朦胧的夜色中拉开序幕。智力谜题，龙门飞镖，还有在摊位间闪现的绿帽子，这些，都给人留下了难忘的回忆。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少年游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微信图片_20220116213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  <p:pic>
        <p:nvPicPr>
          <p:cNvPr id="4" name="图片 3" descr="微信图片_202201162130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  <p:pic>
        <p:nvPicPr>
          <p:cNvPr id="8" name="图片 7" descr="微信图片_202201162130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  <p:pic>
        <p:nvPicPr>
          <p:cNvPr id="9" name="图片 8" descr="微信图片_202201162130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000" y="434975"/>
            <a:ext cx="6858000" cy="59880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3230" y="3637915"/>
            <a:ext cx="666813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中秋晚会：奶茶零食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节目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桌游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ctr" eaLnBrk="1" hangingPunct="1"/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ctr" eaLnBrk="1" hangingPunct="1"/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ctr" eaLnBrk="1" hangingPunct="1"/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冬至包饺子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班级活动</a:t>
            </a:r>
            <a:endParaRPr lang="zh-CN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谢谢聆听！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3373606"/>
            <a:ext cx="10515600" cy="1061467"/>
          </a:xfrm>
        </p:spPr>
        <p:txBody>
          <a:bodyPr anchor="b"/>
          <a:lstStyle/>
          <a:p>
            <a:r>
              <a:rPr lang="zh-CN" altLang="en-US" dirty="0"/>
              <a:t>总述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07568" y="4527773"/>
            <a:ext cx="7776864" cy="1061467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关于少院</a:t>
            </a:r>
            <a:endParaRPr lang="zh-CN" altLang="en-US" dirty="0"/>
          </a:p>
        </p:txBody>
      </p:sp>
      <p:sp>
        <p:nvSpPr>
          <p:cNvPr id="4" name="标题 8"/>
          <p:cNvSpPr txBox="1"/>
          <p:nvPr>
            <p:custDataLst>
              <p:tags r:id="rId3"/>
            </p:custDataLst>
          </p:nvPr>
        </p:nvSpPr>
        <p:spPr>
          <a:xfrm>
            <a:off x="4820557" y="2500086"/>
            <a:ext cx="2550886" cy="7239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 spc="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buFontTx/>
            </a:pPr>
            <a:r>
              <a:rPr lang="en-US" altLang="zh-CN" sz="3600" noProof="1">
                <a:solidFill>
                  <a:schemeClr val="bg1"/>
                </a:solidFill>
              </a:rPr>
              <a:t>Part 1</a:t>
            </a:r>
            <a:endParaRPr lang="en-US" altLang="zh-CN" sz="3600" noProof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8000" y="1355725"/>
            <a:ext cx="11278235" cy="142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t">
              <a:lnSpc>
                <a:spcPct val="16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1977年10月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，江西冶金学院教师倪霖致信当时的国务院副总理方毅，举荐江西赣州13岁的天才少年宁铂。11月3日，这封得到方毅亲笔批示的信，直接促成几个月后，中国科大少年班的诞生。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1978年3月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，在著名物理学家、诺贝尔物理奖获得者李政道教授的大力倡导和热心支持下，在邓小平、方毅等党和国家领导人的支持和推动下，中国科大创建了少年班，其目的是为探索中国优秀人才培养的规律，培养在科学技术等领域出类拔萃的优秀人物，推动中国教育和经济建设事业的发展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1978年3月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，中国科大创建了少年班。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2008年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，少年班与微尺度物质科学国家实验室联合办学，“少年班--交叉学科人才培养模式创新试验区”项目在中科大少年班30年庆典大会上正式揭牌。此举意味着中科大“超常少年”教育模式已经得到了国家的认可，中科大少年班必将在培养“超常少年”的道路上坚定地走下去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2008年少年班创办30周年之际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，中国科大将原少年班管委会（系级建制）升格为少年班学院。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办学历史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8000" y="1076325"/>
            <a:ext cx="10471785" cy="136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少部分专业意愿十分明确的学生，从入学起直接进入主修专业，按照相关专业培养计划学习；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大部分学生实行两段式学科平台培养模式（2+2），前两年完成基础课程学习，后两年在导师指导下进行个性化专业学习。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在培养过程中重视激发学生对科学的兴趣，尽早引导他们进入科研一线，通过实践锻炼，帮助学生选择和调整专业方向，有针对性地修读相关课程。鼓励专业交叉，学生可以选修多个专业的课程，使得学生有较为广泛的适应面，同时在符合自己兴趣、特长（能力）的方向有充分的发展，实现“广度”和“深度”的真正和谐统一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为满足学习能力强的学生群体对课程深度的需求，少年班与教务处、相关学院创办“华罗庚班”、“严济慈班”、“物质科学班”等学科强化计划，对相应专业课程进行改革，学生根据学习能力可以随时调整进出这些计划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教学模式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235" y="1758950"/>
            <a:ext cx="9585325" cy="142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中科大少年班学院由三部分学生组成。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其一是传统模式少年班学生，他们是年龄16周岁以下的非应届高中毕业生，先参加全国统一高考，再通过集中复试，进行包括心理素质、学习能力、社交能力等在内的全面素质测试，最后录取入学；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其二是少年班“创新试点班”，在年龄17周岁以下的非应届高中毕业生中先参加全国高考，再参加综合自主招生考试，按成绩择优录取；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其三是理科实验班(俗称“00班”)，从普通高考录取的学生中选拔产生（一般为成绩前5%）。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组成人员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3415" y="1576705"/>
            <a:ext cx="10911205" cy="142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t">
              <a:lnSpc>
                <a:spcPct val="16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2012年，少年班两位校友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骆利群（81少）、庄小威（87少）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当选美国科学院院士，骆利群同时当选美国人文与科学院院士。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李俊凌，87少，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斯坦福大学博士，曾先后任麦肯锡（中国）公司咨询顾问、摩托罗拉公司个人通讯事业部北亚发展战略部总监，现任阿里巴巴集团参谋部副总裁，并任中国雅虎社区、资讯与通讯业务总经理。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钟杨，79少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，复旦生命科学院常务副院长，教授、博士生导师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  <a:p>
            <a:pPr fontAlgn="t">
              <a:lnSpc>
                <a:spcPct val="16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曹原，2010年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以669分的高考成绩被中国科学技术大学少年班录取，并入选“严济慈物理英才班”；2014年本科毕业于中国科学技术大学，前往麻省理工学院读博，加入了Pablo Jarillo-Herrero的团队；在石墨烯超导领域的研究解决了困扰人们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107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年之久的科学难题，并被美国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nature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微软雅黑" panose="020B0503020204020204" charset="-122"/>
              </a:rPr>
              <a:t>杂志评为全球十大科学家之一。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微软雅黑" panose="020B0503020204020204" charset="-122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知名校友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3373606"/>
            <a:ext cx="10515600" cy="1061467"/>
          </a:xfrm>
        </p:spPr>
        <p:txBody>
          <a:bodyPr anchor="b"/>
          <a:lstStyle/>
          <a:p>
            <a:r>
              <a:rPr lang="zh-CN" altLang="en-US" dirty="0"/>
              <a:t>课程</a:t>
            </a:r>
            <a:endParaRPr lang="zh-CN" altLang="en-US" dirty="0"/>
          </a:p>
        </p:txBody>
      </p:sp>
      <p:sp>
        <p:nvSpPr>
          <p:cNvPr id="4" name="标题 8"/>
          <p:cNvSpPr txBox="1"/>
          <p:nvPr>
            <p:custDataLst>
              <p:tags r:id="rId2"/>
            </p:custDataLst>
          </p:nvPr>
        </p:nvSpPr>
        <p:spPr>
          <a:xfrm>
            <a:off x="4820557" y="2500086"/>
            <a:ext cx="2550886" cy="7239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 spc="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buFontTx/>
            </a:pPr>
            <a:r>
              <a:rPr lang="en-US" altLang="zh-CN" sz="3600" noProof="1">
                <a:solidFill>
                  <a:schemeClr val="bg1"/>
                </a:solidFill>
              </a:rPr>
              <a:t>Part 2</a:t>
            </a:r>
            <a:endParaRPr lang="en-US" altLang="zh-CN" sz="3600" noProof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50908" y="213678"/>
            <a:ext cx="4319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优质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多选择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培养方案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6481" t="20603" r="35241" b="7680"/>
          <a:stretch>
            <a:fillRect/>
          </a:stretch>
        </p:blipFill>
        <p:spPr>
          <a:xfrm>
            <a:off x="1751330" y="993775"/>
            <a:ext cx="7232650" cy="58642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50908" y="213678"/>
            <a:ext cx="4319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85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优质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多选择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V="1">
            <a:off x="412750" y="5229225"/>
            <a:ext cx="239713" cy="279400"/>
          </a:xfrm>
          <a:prstGeom prst="parallelogram">
            <a:avLst>
              <a:gd name="adj" fmla="val 455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/>
            <a:endParaRPr lang="zh-CN" altLang="en-US" noProof="1">
              <a:solidFill>
                <a:prstClr val="white">
                  <a:lumMod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5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培养方案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l="17125" t="10871" r="18968"/>
          <a:stretch>
            <a:fillRect/>
          </a:stretch>
        </p:blipFill>
        <p:spPr>
          <a:xfrm>
            <a:off x="1713230" y="1005205"/>
            <a:ext cx="7696835" cy="59340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general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frame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frame"/>
</p:tagLst>
</file>

<file path=ppt/tags/tag14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4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leftRight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topBottom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topBottom"/>
</p:tagLst>
</file>

<file path=ppt/tags/tag15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belt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SLIDE_BACKGROUND_TYPE" val="belt"/>
  <p:tag name="KSO_WM_SLIDE_BK_DARK_LIGHT" val="2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COMBINE_RELATE_SLIDE_ID" val="custom925310_1"/>
  <p:tag name="KSO_WM_TEMPLATE_THUMBS_INDEX" val="1、2、3、7、12"/>
  <p:tag name="KSO_WM_TEMPLATE_SUBCATEGORY" val="0"/>
  <p:tag name="KSO_WM_TAG_VERSION" val="1.0"/>
  <p:tag name="KSO_WM_BEAUTIFY_FLAG" val="#wm#"/>
  <p:tag name="KSO_WM_TEMPLATE_CATEGORY" val="custom"/>
  <p:tag name="KSO_WM_TEMPLATE_INDEX" val="20196579"/>
  <p:tag name="KSO_WM_TEMPLATE_MASTER_TYPE" val="1"/>
  <p:tag name="KSO_WM_TEMPLATE_COLOR_TYPE" val="0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196579_3*a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6579_3*f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6579_3*e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第一章"/>
</p:tagLst>
</file>

<file path=ppt/tags/tag202.xml><?xml version="1.0" encoding="utf-8"?>
<p:tagLst xmlns:p="http://schemas.openxmlformats.org/presentationml/2006/main">
  <p:tag name="KSO_WM_SLIDE_ID" val="custom20196579_3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6579"/>
  <p:tag name="KSO_WM_SLIDE_LAYOUT" val="a_e_f"/>
  <p:tag name="KSO_WM_SLIDE_LAYOUT_CNT" val="1_1_1"/>
</p:tagLst>
</file>

<file path=ppt/tags/tag203.xml><?xml version="1.0" encoding="utf-8"?>
<p:tagLst xmlns:p="http://schemas.openxmlformats.org/presentationml/2006/main"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2"/>
  <p:tag name="KSO_WM_UNIT_ID" val="custom20196579_5*h_f*1_2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SUBTYPE" val="a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07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08.xml><?xml version="1.0" encoding="utf-8"?>
<p:tagLst xmlns:p="http://schemas.openxmlformats.org/presentationml/2006/main"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2"/>
  <p:tag name="KSO_WM_UNIT_ID" val="custom20196579_5*h_f*1_2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SUBTYPE" val="a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12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13.xml><?xml version="1.0" encoding="utf-8"?>
<p:tagLst xmlns:p="http://schemas.openxmlformats.org/presentationml/2006/main"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2"/>
  <p:tag name="KSO_WM_UNIT_ID" val="custom20196579_5*h_f*1_2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SUBTYPE" val="a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17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18.xml><?xml version="1.0" encoding="utf-8"?>
<p:tagLst xmlns:p="http://schemas.openxmlformats.org/presentationml/2006/main"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2"/>
  <p:tag name="KSO_WM_UNIT_ID" val="custom20196579_5*h_f*1_2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SUBTYPE" val="a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22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196579_3*a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6579_3*e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第一章"/>
</p:tagLst>
</file>

<file path=ppt/tags/tag225.xml><?xml version="1.0" encoding="utf-8"?>
<p:tagLst xmlns:p="http://schemas.openxmlformats.org/presentationml/2006/main">
  <p:tag name="KSO_WM_SLIDE_ID" val="custom20196579_3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6579"/>
  <p:tag name="KSO_WM_SLIDE_LAYOUT" val="a_e_f"/>
  <p:tag name="KSO_WM_SLIDE_LAYOUT_CNT" val="1_1_1"/>
</p:tagLst>
</file>

<file path=ppt/tags/tag226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196579_5*h_a*1_1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标题"/>
  <p:tag name="KSO_WM_UNIT_ISNUMDGMTITLE" val="0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31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196579_5*h_a*1_1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标题"/>
  <p:tag name="KSO_WM_UNIT_ISNUMDGMTITLE" val="0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35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36.xml><?xml version="1.0" encoding="utf-8"?>
<p:tagLst xmlns:p="http://schemas.openxmlformats.org/presentationml/2006/main"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2"/>
  <p:tag name="KSO_WM_UNIT_ID" val="custom20196579_5*h_f*1_2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SUBTYPE" val="a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44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45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196579_5*h_a*1_1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标题"/>
  <p:tag name="KSO_WM_UNIT_ISNUMDGMTITLE" val="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49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196579_5*h_a*1_1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标题"/>
  <p:tag name="KSO_WM_UNIT_ISNUMDGMTITLE" val="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54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196579_3*a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6579_3*e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第一章"/>
</p:tagLst>
</file>

<file path=ppt/tags/tag257.xml><?xml version="1.0" encoding="utf-8"?>
<p:tagLst xmlns:p="http://schemas.openxmlformats.org/presentationml/2006/main">
  <p:tag name="KSO_WM_SLIDE_ID" val="custom20196579_3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6579"/>
  <p:tag name="KSO_WM_SLIDE_LAYOUT" val="a_e_f"/>
  <p:tag name="KSO_WM_SLIDE_LAYOUT_CNT" val="1_1_1"/>
</p:tagLst>
</file>

<file path=ppt/tags/tag258.xml><?xml version="1.0" encoding="utf-8"?>
<p:tagLst xmlns:p="http://schemas.openxmlformats.org/presentationml/2006/main"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9_5*h_f*1_1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SUBTYPE" val="a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62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63.xml><?xml version="1.0" encoding="utf-8"?>
<p:tagLst xmlns:p="http://schemas.openxmlformats.org/presentationml/2006/main"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9_5*h_f*1_1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SUBTYPE" val="a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67.xml><?xml version="1.0" encoding="utf-8"?>
<p:tagLst xmlns:p="http://schemas.openxmlformats.org/presentationml/2006/main">
  <p:tag name="KSO_WM_UNIT_PLACING_PICTURE_USER_VIEWPORT" val="{&quot;height&quot;:6320,&quot;width&quot;:10760}"/>
</p:tagLst>
</file>

<file path=ppt/tags/tag268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69.xml><?xml version="1.0" encoding="utf-8"?>
<p:tagLst xmlns:p="http://schemas.openxmlformats.org/presentationml/2006/main"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2"/>
  <p:tag name="KSO_WM_UNIT_ID" val="custom20196579_5*h_f*1_2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SUBTYPE" val="a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73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74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196579_5*h_a*1_1"/>
  <p:tag name="KSO_WM_TEMPLATE_CATEGORY" val="custom"/>
  <p:tag name="KSO_WM_TEMPLATE_INDEX" val="20196579"/>
  <p:tag name="KSO_WM_UNIT_LAYERLEVEL" val="1_1"/>
  <p:tag name="KSO_WM_TAG_VERSION" val="1.0"/>
  <p:tag name="KSO_WM_BEAUTIFY_FLAG" val="#wm#"/>
  <p:tag name="KSO_WM_UNIT_PRESET_TEXT" val="单击此处添加标题"/>
  <p:tag name="KSO_WM_UNIT_ISNUMDGMTITLE" val="0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9_5*i*2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0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78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pureTxt"/>
  <p:tag name="KSO_WM_SLIDE_ITEM_CNT" val="0"/>
  <p:tag name="KSO_WM_SLIDE_INDEX" val="5"/>
  <p:tag name="KSO_WM_SLIDE_SIZE" val="669.5*261.875"/>
  <p:tag name="KSO_WM_SLIDE_POSITION" val="145.25*175.5"/>
  <p:tag name="KSO_WM_TAG_VERSION" val="1.0"/>
  <p:tag name="KSO_WM_BEAUTIFY_FLAG" val="#wm#"/>
  <p:tag name="KSO_WM_TEMPLATE_CATEGORY" val="custom"/>
  <p:tag name="KSO_WM_TEMPLATE_INDEX" val="20196579"/>
  <p:tag name="KSO_WM_SLIDE_LAYOUT" val="a_g_h"/>
  <p:tag name="KSO_WM_SLIDE_LAYOUT_CNT" val="1_1_1"/>
  <p:tag name="KSO_WM_TEMPLATE_MASTER_TYPE" val="1"/>
  <p:tag name="KSO_WM_TEMPLATE_COLOR_TYPE" val="0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196579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20196579"/>
  <p:tag name="KSO_WM_TEMPLATE_SUBCATEGORY" val="0"/>
  <p:tag name="KSO_WM_TEMPLATE_THUMBS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364048"/>
      </a:dk2>
      <a:lt2>
        <a:srgbClr val="8F7046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96579">
      <a:dk1>
        <a:srgbClr val="000000"/>
      </a:dk1>
      <a:lt1>
        <a:srgbClr val="FFFFFF"/>
      </a:lt1>
      <a:dk2>
        <a:srgbClr val="EEE5DA"/>
      </a:dk2>
      <a:lt2>
        <a:srgbClr val="FFFFFF"/>
      </a:lt2>
      <a:accent1>
        <a:srgbClr val="775D3A"/>
      </a:accent1>
      <a:accent2>
        <a:srgbClr val="8F7046"/>
      </a:accent2>
      <a:accent3>
        <a:srgbClr val="B8986E"/>
      </a:accent3>
      <a:accent4>
        <a:srgbClr val="C8AF92"/>
      </a:accent4>
      <a:accent5>
        <a:srgbClr val="D7C9BC"/>
      </a:accent5>
      <a:accent6>
        <a:srgbClr val="C6BCB2"/>
      </a:accent6>
      <a:hlink>
        <a:srgbClr val="D7C9BC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2134</Words>
  <Application>WPS 演示</Application>
  <PresentationFormat>宽屏</PresentationFormat>
  <Paragraphs>110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等线 Light</vt:lpstr>
      <vt:lpstr>华文新魏</vt:lpstr>
      <vt:lpstr>华文行楷</vt:lpstr>
      <vt:lpstr>方正粗黑宋简体</vt:lpstr>
      <vt:lpstr>华文彩云</vt:lpstr>
      <vt:lpstr>华文仿宋</vt:lpstr>
      <vt:lpstr>华文中宋</vt:lpstr>
      <vt:lpstr>楷体</vt:lpstr>
      <vt:lpstr>华文细黑</vt:lpstr>
      <vt:lpstr>华文宋体</vt:lpstr>
      <vt:lpstr>华文楷体</vt:lpstr>
      <vt:lpstr>华文琥珀</vt:lpstr>
      <vt:lpstr>华文隶书</vt:lpstr>
      <vt:lpstr>Office 主题​​</vt:lpstr>
      <vt:lpstr>1_Office 主题​​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王若妍</dc:creator>
  <cp:lastModifiedBy>wry</cp:lastModifiedBy>
  <cp:revision>11</cp:revision>
  <dcterms:created xsi:type="dcterms:W3CDTF">2022-01-16T12:22:00Z</dcterms:created>
  <dcterms:modified xsi:type="dcterms:W3CDTF">2022-01-16T13:44:26Z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1A4F533C89604FF7B6CE0F9372096064</vt:lpwstr>
  </property>
  <property fmtid="{D5CDD505-2E9C-101B-9397-08002B2CF9AE}" pid="3" name="KSOProductBuildVer">
    <vt:lpwstr>2052-11.1.0.11194</vt:lpwstr>
  </property>
</Properties>
</file>