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3"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6C9FE-482B-401F-9652-1F7674100782}" v="13" dt="2024-08-30T08:05:59.074"/>
    <p1510:client id="{CE09700F-8EE8-4C62-97B2-82075CE7287B}" v="3" dt="2024-08-31T04:00:40.33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0955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137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5680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40501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2577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819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52039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431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2575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4852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36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741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5533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3628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181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975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501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4962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3388584"/>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42672"/>
            <a:ext cx="9982200" cy="1001556"/>
          </a:xfrm>
          <a:prstGeom prst="rect">
            <a:avLst/>
          </a:prstGeom>
        </p:spPr>
        <p:txBody>
          <a:bodyPr vert="horz" wrap="square" lIns="0" tIns="16510" rIns="0" bIns="0" rtlCol="0">
            <a:spAutoFit/>
          </a:bodyPr>
          <a:lstStyle/>
          <a:p>
            <a:pPr marL="3213735">
              <a:spcBef>
                <a:spcPts val="130"/>
              </a:spcBef>
            </a:pPr>
            <a:r>
              <a:rPr lang="en-US" b="1" dirty="0">
                <a:solidFill>
                  <a:schemeClr val="bg2">
                    <a:lumMod val="40000"/>
                    <a:lumOff val="60000"/>
                  </a:schemeClr>
                </a:solidFill>
                <a:latin typeface="Times New Roman" panose="02020603050405020304" pitchFamily="18" charset="0"/>
                <a:cs typeface="Times New Roman" panose="02020603050405020304" pitchFamily="18" charset="0"/>
              </a:rPr>
              <a:t>Employee Data Analysis using Excel</a:t>
            </a:r>
            <a:r>
              <a:rPr lang="en-US" b="1" i="0" dirty="0">
                <a:solidFill>
                  <a:schemeClr val="bg2">
                    <a:lumMod val="40000"/>
                    <a:lumOff val="60000"/>
                  </a:schemeClr>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xfrm>
            <a:off x="10058400" y="2216207"/>
            <a:ext cx="838199" cy="358431"/>
          </a:xfrm>
          <a:prstGeom prst="rect">
            <a:avLst/>
          </a:prstGeom>
        </p:spPr>
        <p:txBody>
          <a:bodyPr vert="horz" wrap="square" lIns="0" tIns="6985" rIns="0" bIns="0" rtlCol="0">
            <a:spAutoFit/>
          </a:bodyPr>
          <a:lstStyle/>
          <a:p>
            <a:pPr marL="38100">
              <a:lnSpc>
                <a:spcPct val="100000"/>
              </a:lnSpc>
              <a:spcBef>
                <a:spcPts val="55"/>
              </a:spcBef>
            </a:pPr>
            <a:endParaRPr lang="en-IN" spc="10" dirty="0"/>
          </a:p>
          <a:p>
            <a:pPr marL="38100">
              <a:lnSpc>
                <a:spcPct val="100000"/>
              </a:lnSpc>
              <a:spcBef>
                <a:spcPts val="55"/>
              </a:spcBef>
            </a:pPr>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6998" y="2634326"/>
            <a:ext cx="8610600" cy="2677656"/>
          </a:xfrm>
          <a:prstGeom prst="rect">
            <a:avLst/>
          </a:prstGeom>
          <a:noFill/>
        </p:spPr>
        <p:txBody>
          <a:bodyPr wrap="square" rtlCol="0">
            <a:spAutoFit/>
          </a:bodyPr>
          <a:lstStyle/>
          <a:p>
            <a:r>
              <a:rPr lang="en-US" sz="2400" b="1" dirty="0">
                <a:solidFill>
                  <a:schemeClr val="bg1"/>
                </a:solidFill>
              </a:rPr>
              <a:t>STUDENT NAME:</a:t>
            </a:r>
            <a:r>
              <a:rPr lang="en-US" sz="2400" b="1" dirty="0">
                <a:solidFill>
                  <a:schemeClr val="accent6">
                    <a:lumMod val="20000"/>
                    <a:lumOff val="80000"/>
                  </a:schemeClr>
                </a:solidFill>
              </a:rPr>
              <a:t>CHANDRAKUMAR.S</a:t>
            </a:r>
            <a:endParaRPr lang="en-US" sz="2400" dirty="0">
              <a:solidFill>
                <a:schemeClr val="accent6">
                  <a:lumMod val="20000"/>
                  <a:lumOff val="80000"/>
                </a:schemeClr>
              </a:solidFill>
            </a:endParaRPr>
          </a:p>
          <a:p>
            <a:r>
              <a:rPr lang="en-US" sz="2400" b="1" dirty="0">
                <a:solidFill>
                  <a:schemeClr val="bg1"/>
                </a:solidFill>
              </a:rPr>
              <a:t>REGISTER NO:</a:t>
            </a:r>
            <a:r>
              <a:rPr lang="en-US" sz="2400" dirty="0">
                <a:solidFill>
                  <a:schemeClr val="accent6">
                    <a:lumMod val="20000"/>
                    <a:lumOff val="80000"/>
                  </a:schemeClr>
                </a:solidFill>
              </a:rPr>
              <a:t>312218456</a:t>
            </a:r>
          </a:p>
          <a:p>
            <a:r>
              <a:rPr lang="en-US" sz="2400" b="1" dirty="0">
                <a:solidFill>
                  <a:schemeClr val="bg1"/>
                </a:solidFill>
              </a:rPr>
              <a:t>DEPARTMENT:</a:t>
            </a:r>
            <a:r>
              <a:rPr lang="en-US" sz="2400" dirty="0">
                <a:solidFill>
                  <a:schemeClr val="accent6">
                    <a:lumMod val="20000"/>
                    <a:lumOff val="80000"/>
                  </a:schemeClr>
                </a:solidFill>
              </a:rPr>
              <a:t>BACHELOR OF COMMERCE</a:t>
            </a:r>
          </a:p>
          <a:p>
            <a:r>
              <a:rPr lang="en-US" sz="2400" b="1" dirty="0">
                <a:solidFill>
                  <a:schemeClr val="bg1"/>
                </a:solidFill>
              </a:rPr>
              <a:t>NAAN MUDHALVAN USER NAME:</a:t>
            </a:r>
            <a:r>
              <a:rPr lang="en-US" sz="2400" b="1" dirty="0">
                <a:solidFill>
                  <a:schemeClr val="accent6">
                    <a:lumMod val="20000"/>
                    <a:lumOff val="80000"/>
                  </a:schemeClr>
                </a:solidFill>
                <a:latin typeface="Yu Gothic Light" panose="020B0300000000000000" pitchFamily="34" charset="-128"/>
                <a:ea typeface="Yu Gothic Light" panose="020B0300000000000000" pitchFamily="34" charset="-128"/>
              </a:rPr>
              <a:t>4437681A6E4D0F4826E4AFCAD2450758</a:t>
            </a:r>
          </a:p>
          <a:p>
            <a:r>
              <a:rPr lang="en-US" sz="2400" b="1" dirty="0">
                <a:solidFill>
                  <a:schemeClr val="bg1"/>
                </a:solidFill>
              </a:rPr>
              <a:t>COLLEGE:</a:t>
            </a:r>
            <a:r>
              <a:rPr lang="en-US" sz="2400" dirty="0">
                <a:solidFill>
                  <a:schemeClr val="accent6">
                    <a:lumMod val="20000"/>
                    <a:lumOff val="80000"/>
                  </a:schemeClr>
                </a:solidFill>
              </a:rPr>
              <a:t>GOVERNMENT ARTS AND SCIENCE COLLEGE     	 		    PERUMBAKKAM</a:t>
            </a:r>
          </a:p>
        </p:txBody>
      </p:sp>
      <p:sp>
        <p:nvSpPr>
          <p:cNvPr id="10" name="TextBox 9">
            <a:extLst>
              <a:ext uri="{FF2B5EF4-FFF2-40B4-BE49-F238E27FC236}">
                <a16:creationId xmlns:a16="http://schemas.microsoft.com/office/drawing/2014/main" id="{1246F996-26CE-3DD6-2702-0C5E49D98862}"/>
              </a:ext>
            </a:extLst>
          </p:cNvPr>
          <p:cNvSpPr txBox="1"/>
          <p:nvPr/>
        </p:nvSpPr>
        <p:spPr>
          <a:xfrm>
            <a:off x="10610848" y="593347"/>
            <a:ext cx="571501" cy="461665"/>
          </a:xfrm>
          <a:prstGeom prst="rect">
            <a:avLst/>
          </a:prstGeom>
          <a:noFill/>
        </p:spPr>
        <p:txBody>
          <a:bodyPr wrap="square" rtlCol="0">
            <a:spAutoFit/>
          </a:bodyPr>
          <a:lstStyle/>
          <a:p>
            <a:r>
              <a:rPr lang="en-US" sz="2400" dirty="0"/>
              <a:t>1</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25780" y="377676"/>
            <a:ext cx="3603626"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Yu Gothic Light" panose="020B0300000000000000" pitchFamily="34" charset="-128"/>
                <a:ea typeface="Yu Gothic Light" panose="020B0300000000000000" pitchFamily="34" charset="-128"/>
                <a:cs typeface="Trebuchet MS"/>
              </a:rPr>
              <a:t>M</a:t>
            </a:r>
            <a:r>
              <a:rPr sz="4800" b="1" dirty="0">
                <a:latin typeface="Yu Gothic Light" panose="020B0300000000000000" pitchFamily="34" charset="-128"/>
                <a:ea typeface="Yu Gothic Light" panose="020B0300000000000000" pitchFamily="34" charset="-128"/>
                <a:cs typeface="Trebuchet MS"/>
              </a:rPr>
              <a:t>O</a:t>
            </a:r>
            <a:r>
              <a:rPr sz="4800" b="1" spc="-15" dirty="0">
                <a:latin typeface="Yu Gothic Light" panose="020B0300000000000000" pitchFamily="34" charset="-128"/>
                <a:ea typeface="Yu Gothic Light" panose="020B0300000000000000" pitchFamily="34" charset="-128"/>
                <a:cs typeface="Trebuchet MS"/>
              </a:rPr>
              <a:t>D</a:t>
            </a:r>
            <a:r>
              <a:rPr sz="4800" b="1" spc="-35" dirty="0">
                <a:latin typeface="Yu Gothic Light" panose="020B0300000000000000" pitchFamily="34" charset="-128"/>
                <a:ea typeface="Yu Gothic Light" panose="020B0300000000000000" pitchFamily="34" charset="-128"/>
                <a:cs typeface="Trebuchet MS"/>
              </a:rPr>
              <a:t>E</a:t>
            </a:r>
            <a:r>
              <a:rPr sz="4800" b="1" spc="-30" dirty="0">
                <a:latin typeface="Yu Gothic Light" panose="020B0300000000000000" pitchFamily="34" charset="-128"/>
                <a:ea typeface="Yu Gothic Light" panose="020B0300000000000000" pitchFamily="34" charset="-128"/>
                <a:cs typeface="Trebuchet MS"/>
              </a:rPr>
              <a:t>LL</a:t>
            </a:r>
            <a:r>
              <a:rPr sz="4800" b="1" spc="-5" dirty="0">
                <a:latin typeface="Yu Gothic Light" panose="020B0300000000000000" pitchFamily="34" charset="-128"/>
                <a:ea typeface="Yu Gothic Light" panose="020B0300000000000000" pitchFamily="34" charset="-128"/>
                <a:cs typeface="Trebuchet MS"/>
              </a:rPr>
              <a:t>I</a:t>
            </a:r>
            <a:r>
              <a:rPr sz="4800" b="1" spc="30" dirty="0">
                <a:latin typeface="Yu Gothic Light" panose="020B0300000000000000" pitchFamily="34" charset="-128"/>
                <a:ea typeface="Yu Gothic Light" panose="020B0300000000000000" pitchFamily="34" charset="-128"/>
                <a:cs typeface="Trebuchet MS"/>
              </a:rPr>
              <a:t>N</a:t>
            </a:r>
            <a:r>
              <a:rPr sz="4800" b="1" spc="5" dirty="0">
                <a:latin typeface="Yu Gothic Light" panose="020B0300000000000000" pitchFamily="34" charset="-128"/>
                <a:ea typeface="Yu Gothic Light" panose="020B0300000000000000" pitchFamily="34" charset="-128"/>
                <a:cs typeface="Trebuchet MS"/>
              </a:rPr>
              <a:t>G</a:t>
            </a:r>
            <a:endParaRPr sz="4800" dirty="0">
              <a:latin typeface="Yu Gothic Light" panose="020B0300000000000000" pitchFamily="34" charset="-128"/>
              <a:ea typeface="Yu Gothic Light" panose="020B0300000000000000" pitchFamily="34" charset="-128"/>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1">
            <a:extLst>
              <a:ext uri="{FF2B5EF4-FFF2-40B4-BE49-F238E27FC236}">
                <a16:creationId xmlns:a16="http://schemas.microsoft.com/office/drawing/2014/main" id="{764CA7CA-7D5A-8CEC-87FA-9F7B235991C3}"/>
              </a:ext>
            </a:extLst>
          </p:cNvPr>
          <p:cNvSpPr>
            <a:spLocks noGrp="1"/>
          </p:cNvSpPr>
          <p:nvPr>
            <p:ph idx="1"/>
          </p:nvPr>
        </p:nvSpPr>
        <p:spPr>
          <a:xfrm>
            <a:off x="525780" y="1676400"/>
            <a:ext cx="10896218" cy="4540262"/>
          </a:xfrm>
        </p:spPr>
        <p:txBody>
          <a:bodyPr>
            <a:normAutofit fontScale="40000" lnSpcReduction="20000"/>
          </a:bodyPr>
          <a:lstStyle/>
          <a:p>
            <a:r>
              <a:rPr lang="en-US" sz="4600" dirty="0"/>
              <a:t>1. Data Source:</a:t>
            </a:r>
          </a:p>
          <a:p>
            <a:r>
              <a:rPr lang="en-US" sz="4600" dirty="0"/>
              <a:t>   - Dataset was sourced from the EDUNET website.</a:t>
            </a:r>
          </a:p>
          <a:p>
            <a:r>
              <a:rPr lang="en-US" sz="4600" dirty="0"/>
              <a:t>   </a:t>
            </a:r>
          </a:p>
          <a:p>
            <a:r>
              <a:rPr lang="en-US" sz="4600" dirty="0"/>
              <a:t>2. Data Preparation:</a:t>
            </a:r>
          </a:p>
          <a:p>
            <a:r>
              <a:rPr lang="en-US" sz="4600" dirty="0"/>
              <a:t>   - Applied color coding to highlight topics relevant to the analysis.</a:t>
            </a:r>
          </a:p>
          <a:p>
            <a:r>
              <a:rPr lang="en-US" sz="4600" dirty="0"/>
              <a:t>   - Used conditional formatting and filter options to remove blank cells.</a:t>
            </a:r>
          </a:p>
          <a:p>
            <a:r>
              <a:rPr lang="en-US" sz="4600" dirty="0"/>
              <a:t>   </a:t>
            </a:r>
          </a:p>
          <a:p>
            <a:r>
              <a:rPr lang="en-US" sz="4600" dirty="0"/>
              <a:t>3. Data Transformation:</a:t>
            </a:r>
          </a:p>
          <a:p>
            <a:r>
              <a:rPr lang="en-US" sz="4600" dirty="0"/>
              <a:t>   - Converted numerical employee rating values into verbal categories using the formula:</a:t>
            </a:r>
          </a:p>
          <a:p>
            <a:r>
              <a:rPr lang="en-US" sz="4600" dirty="0"/>
              <a:t>    excel</a:t>
            </a:r>
          </a:p>
          <a:p>
            <a:r>
              <a:rPr lang="en-US" sz="4600" dirty="0"/>
              <a:t>    =IFS(Z8&gt;=5,"VERY HIGH",Z8&gt;=4,"HIGH",Z8&gt;=3,"MED",TRUE,"LOW")</a:t>
            </a:r>
          </a:p>
          <a:p>
            <a:r>
              <a:rPr lang="en-US" sz="4600" dirty="0"/>
              <a:t>   - Applied this formula to all employees.</a:t>
            </a:r>
          </a:p>
          <a:p>
            <a:endParaRPr lang="en-US" dirty="0"/>
          </a:p>
        </p:txBody>
      </p:sp>
      <p:sp>
        <p:nvSpPr>
          <p:cNvPr id="2" name="TextBox 1">
            <a:extLst>
              <a:ext uri="{FF2B5EF4-FFF2-40B4-BE49-F238E27FC236}">
                <a16:creationId xmlns:a16="http://schemas.microsoft.com/office/drawing/2014/main" id="{00A66EDA-71CA-65D5-2BA7-2F3A0C104B92}"/>
              </a:ext>
            </a:extLst>
          </p:cNvPr>
          <p:cNvSpPr txBox="1"/>
          <p:nvPr/>
        </p:nvSpPr>
        <p:spPr>
          <a:xfrm>
            <a:off x="10515600" y="641338"/>
            <a:ext cx="533400" cy="461665"/>
          </a:xfrm>
          <a:prstGeom prst="rect">
            <a:avLst/>
          </a:prstGeom>
          <a:noFill/>
        </p:spPr>
        <p:txBody>
          <a:bodyPr wrap="square" rtlCol="0">
            <a:spAutoFit/>
          </a:bodyPr>
          <a:lstStyle/>
          <a:p>
            <a:r>
              <a:rPr lang="en-US" sz="2400" dirty="0"/>
              <a:t>10</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A5D4C-F0DB-C63B-1A42-3B619F2B5869}"/>
              </a:ext>
            </a:extLst>
          </p:cNvPr>
          <p:cNvSpPr>
            <a:spLocks noGrp="1"/>
          </p:cNvSpPr>
          <p:nvPr>
            <p:ph idx="1"/>
          </p:nvPr>
        </p:nvSpPr>
        <p:spPr>
          <a:xfrm>
            <a:off x="533400" y="1371600"/>
            <a:ext cx="8915400" cy="3657600"/>
          </a:xfrm>
        </p:spPr>
        <p:txBody>
          <a:bodyPr>
            <a:normAutofit fontScale="85000" lnSpcReduction="20000"/>
          </a:bodyPr>
          <a:lstStyle/>
          <a:p>
            <a:r>
              <a:rPr lang="en-US" sz="2100" b="1" dirty="0"/>
              <a:t>4. Data Analysis:</a:t>
            </a:r>
            <a:r>
              <a:rPr lang="en-US" sz="2100" dirty="0"/>
              <a:t>   - Selected necessary data fields for creating a pivot table.</a:t>
            </a:r>
          </a:p>
          <a:p>
            <a:r>
              <a:rPr lang="en-US" sz="2100" dirty="0"/>
              <a:t>     - Row Values: Business units.</a:t>
            </a:r>
          </a:p>
          <a:p>
            <a:r>
              <a:rPr lang="en-US" sz="2100" dirty="0"/>
              <a:t>     - Column Values: Employee performance level.</a:t>
            </a:r>
          </a:p>
          <a:p>
            <a:r>
              <a:rPr lang="en-US" sz="2100" dirty="0"/>
              <a:t>     - Count Values: Employee first name.</a:t>
            </a:r>
          </a:p>
          <a:p>
            <a:r>
              <a:rPr lang="en-US" sz="2100" dirty="0"/>
              <a:t>     - Filter Options: Gender code.</a:t>
            </a:r>
          </a:p>
          <a:p>
            <a:r>
              <a:rPr lang="en-US" sz="2100" dirty="0"/>
              <a:t>   - Used a slicer to filter data based on different employee types.</a:t>
            </a:r>
          </a:p>
          <a:p>
            <a:endParaRPr lang="en-US" sz="2100" b="1" dirty="0"/>
          </a:p>
          <a:p>
            <a:r>
              <a:rPr lang="en-US" sz="2100" b="1" dirty="0"/>
              <a:t>5.Data Visualization:</a:t>
            </a:r>
            <a:endParaRPr lang="en-US" sz="2100" dirty="0"/>
          </a:p>
          <a:p>
            <a:pPr>
              <a:buFont typeface="Arial" panose="020B0604020202020204" pitchFamily="34" charset="0"/>
              <a:buChar char="•"/>
            </a:pPr>
            <a:r>
              <a:rPr lang="en-US" sz="2100" dirty="0"/>
              <a:t>Created a graph from the filtered data.</a:t>
            </a:r>
          </a:p>
          <a:p>
            <a:pPr>
              <a:buFont typeface="Arial" panose="020B0604020202020204" pitchFamily="34" charset="0"/>
              <a:buChar char="•"/>
            </a:pPr>
            <a:r>
              <a:rPr lang="en-US" sz="2100" dirty="0"/>
              <a:t>Provided appropriate titles for the graph and its axes.</a:t>
            </a:r>
          </a:p>
          <a:p>
            <a:endParaRPr lang="en-IN" dirty="0"/>
          </a:p>
        </p:txBody>
      </p:sp>
      <p:sp>
        <p:nvSpPr>
          <p:cNvPr id="2" name="TextBox 1">
            <a:extLst>
              <a:ext uri="{FF2B5EF4-FFF2-40B4-BE49-F238E27FC236}">
                <a16:creationId xmlns:a16="http://schemas.microsoft.com/office/drawing/2014/main" id="{FBB4A6EE-968C-3979-46C5-EE7319B42978}"/>
              </a:ext>
            </a:extLst>
          </p:cNvPr>
          <p:cNvSpPr txBox="1"/>
          <p:nvPr/>
        </p:nvSpPr>
        <p:spPr>
          <a:xfrm>
            <a:off x="10515600" y="685800"/>
            <a:ext cx="533400" cy="461665"/>
          </a:xfrm>
          <a:prstGeom prst="rect">
            <a:avLst/>
          </a:prstGeom>
          <a:noFill/>
        </p:spPr>
        <p:txBody>
          <a:bodyPr wrap="square" rtlCol="0">
            <a:spAutoFit/>
          </a:bodyPr>
          <a:lstStyle/>
          <a:p>
            <a:r>
              <a:rPr lang="en-US" sz="2400" dirty="0"/>
              <a:t>11</a:t>
            </a:r>
            <a:endParaRPr lang="en-IN" sz="2400" dirty="0"/>
          </a:p>
        </p:txBody>
      </p:sp>
    </p:spTree>
    <p:extLst>
      <p:ext uri="{BB962C8B-B14F-4D97-AF65-F5344CB8AC3E}">
        <p14:creationId xmlns:p14="http://schemas.microsoft.com/office/powerpoint/2010/main" val="230946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540568"/>
            <a:ext cx="2437130" cy="659796"/>
          </a:xfrm>
          <a:prstGeom prst="rect">
            <a:avLst/>
          </a:prstGeom>
        </p:spPr>
        <p:txBody>
          <a:bodyPr vert="horz" wrap="square" lIns="0" tIns="13335" rIns="0" bIns="0" rtlCol="0">
            <a:spAutoFit/>
          </a:bodyPr>
          <a:lstStyle/>
          <a:p>
            <a:pPr marL="12700">
              <a:lnSpc>
                <a:spcPct val="100000"/>
              </a:lnSpc>
              <a:spcBef>
                <a:spcPts val="105"/>
              </a:spcBef>
            </a:pPr>
            <a:r>
              <a:rPr dirty="0">
                <a:latin typeface="Yu Gothic Light" panose="020B0300000000000000" pitchFamily="34" charset="-128"/>
                <a:ea typeface="Yu Gothic Light" panose="020B0300000000000000" pitchFamily="34" charset="-128"/>
              </a:rPr>
              <a:t>R</a:t>
            </a:r>
            <a:r>
              <a:rPr spc="-40" dirty="0">
                <a:latin typeface="Yu Gothic Light" panose="020B0300000000000000" pitchFamily="34" charset="-128"/>
                <a:ea typeface="Yu Gothic Light" panose="020B0300000000000000" pitchFamily="34" charset="-128"/>
              </a:rPr>
              <a:t>E</a:t>
            </a:r>
            <a:r>
              <a:rPr spc="15" dirty="0">
                <a:latin typeface="Yu Gothic Light" panose="020B0300000000000000" pitchFamily="34" charset="-128"/>
                <a:ea typeface="Yu Gothic Light" panose="020B0300000000000000" pitchFamily="34" charset="-128"/>
              </a:rPr>
              <a:t>S</a:t>
            </a:r>
            <a:r>
              <a:rPr spc="-30" dirty="0">
                <a:latin typeface="Yu Gothic Light" panose="020B0300000000000000" pitchFamily="34" charset="-128"/>
                <a:ea typeface="Yu Gothic Light" panose="020B0300000000000000" pitchFamily="34" charset="-128"/>
              </a:rPr>
              <a:t>U</a:t>
            </a:r>
            <a:r>
              <a:rPr spc="-405" dirty="0">
                <a:latin typeface="Yu Gothic Light" panose="020B0300000000000000" pitchFamily="34" charset="-128"/>
                <a:ea typeface="Yu Gothic Light" panose="020B0300000000000000" pitchFamily="34" charset="-128"/>
              </a:rPr>
              <a:t>L</a:t>
            </a:r>
            <a:r>
              <a:rPr dirty="0">
                <a:latin typeface="Yu Gothic Light" panose="020B0300000000000000" pitchFamily="34" charset="-128"/>
                <a:ea typeface="Yu Gothic Light" panose="020B0300000000000000" pitchFamily="34" charset="-128"/>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62A4C3EA-076D-C119-85AA-21FFD928C96E}"/>
              </a:ext>
            </a:extLst>
          </p:cNvPr>
          <p:cNvSpPr txBox="1"/>
          <p:nvPr/>
        </p:nvSpPr>
        <p:spPr>
          <a:xfrm>
            <a:off x="10515600" y="685800"/>
            <a:ext cx="457200" cy="369332"/>
          </a:xfrm>
          <a:prstGeom prst="rect">
            <a:avLst/>
          </a:prstGeom>
          <a:noFill/>
        </p:spPr>
        <p:txBody>
          <a:bodyPr wrap="square" rtlCol="0">
            <a:spAutoFit/>
          </a:bodyPr>
          <a:lstStyle/>
          <a:p>
            <a:r>
              <a:rPr lang="en-US" dirty="0"/>
              <a:t>12</a:t>
            </a:r>
            <a:endParaRPr lang="en-IN" dirty="0"/>
          </a:p>
        </p:txBody>
      </p:sp>
      <p:pic>
        <p:nvPicPr>
          <p:cNvPr id="10" name="Picture 9">
            <a:extLst>
              <a:ext uri="{FF2B5EF4-FFF2-40B4-BE49-F238E27FC236}">
                <a16:creationId xmlns:a16="http://schemas.microsoft.com/office/drawing/2014/main" id="{E4AF605E-2D67-6B8A-5DD1-486F4B3DE1DB}"/>
              </a:ext>
            </a:extLst>
          </p:cNvPr>
          <p:cNvPicPr>
            <a:picLocks noChangeAspect="1"/>
          </p:cNvPicPr>
          <p:nvPr/>
        </p:nvPicPr>
        <p:blipFill>
          <a:blip r:embed="rId3"/>
          <a:stretch>
            <a:fillRect/>
          </a:stretch>
        </p:blipFill>
        <p:spPr>
          <a:xfrm>
            <a:off x="2132965" y="1695450"/>
            <a:ext cx="6242700" cy="32577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41555" y="533400"/>
            <a:ext cx="9404723" cy="1400530"/>
          </a:xfrm>
        </p:spPr>
        <p:txBody>
          <a:bodyPr/>
          <a:lstStyle/>
          <a:p>
            <a:r>
              <a:rPr lang="en-US" dirty="0">
                <a:latin typeface="Yu Gothic UI Light" panose="020B0300000000000000" pitchFamily="34" charset="-128"/>
                <a:ea typeface="Yu Gothic UI Light" panose="020B0300000000000000" pitchFamily="34" charset="-128"/>
                <a:cs typeface="Times New Roman" panose="02020603050405020304" pitchFamily="18" charset="0"/>
              </a:rPr>
              <a:t>CONCLUSION</a:t>
            </a:r>
            <a:endParaRPr lang="en-IN" dirty="0">
              <a:latin typeface="Yu Gothic UI Light" panose="020B0300000000000000" pitchFamily="34" charset="-128"/>
              <a:ea typeface="Yu Gothic UI Light" panose="020B0300000000000000" pitchFamily="34" charset="-128"/>
              <a:cs typeface="Times New Roman" panose="02020603050405020304" pitchFamily="18" charset="0"/>
            </a:endParaRPr>
          </a:p>
        </p:txBody>
      </p:sp>
      <p:sp>
        <p:nvSpPr>
          <p:cNvPr id="4" name="Rectangle 1">
            <a:extLst>
              <a:ext uri="{FF2B5EF4-FFF2-40B4-BE49-F238E27FC236}">
                <a16:creationId xmlns:a16="http://schemas.microsoft.com/office/drawing/2014/main" id="{01365F0C-2C7D-DC8F-CC62-85DDBC0D1A2B}"/>
              </a:ext>
            </a:extLst>
          </p:cNvPr>
          <p:cNvSpPr>
            <a:spLocks noGrp="1" noChangeArrowheads="1"/>
          </p:cNvSpPr>
          <p:nvPr>
            <p:ph idx="1"/>
          </p:nvPr>
        </p:nvSpPr>
        <p:spPr bwMode="auto">
          <a:xfrm>
            <a:off x="609600" y="2270819"/>
            <a:ext cx="8915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Improve performance:</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Identify high-performing employees, areas for improvement, and training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Enhance decision-making:</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Make informed decisions about hiring, promotions, and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Optimize HR processes:</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Streamline recruitment, onboarding, and performance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Foster employee engagement:</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Identify factors affecting employee satisfaction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Reduce turnover:</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Analyze reasons for employee departures and implement retention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0360B90-F396-2891-E02D-532444DD8809}"/>
              </a:ext>
            </a:extLst>
          </p:cNvPr>
          <p:cNvSpPr txBox="1"/>
          <p:nvPr/>
        </p:nvSpPr>
        <p:spPr>
          <a:xfrm>
            <a:off x="10547555" y="685800"/>
            <a:ext cx="533400" cy="400110"/>
          </a:xfrm>
          <a:prstGeom prst="rect">
            <a:avLst/>
          </a:prstGeom>
          <a:noFill/>
        </p:spPr>
        <p:txBody>
          <a:bodyPr wrap="square" rtlCol="0">
            <a:spAutoFit/>
          </a:bodyPr>
          <a:lstStyle/>
          <a:p>
            <a:r>
              <a:rPr lang="en-US" sz="2000" dirty="0"/>
              <a:t>13</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29C9-91D6-7EF6-B03E-B1723A14FF32}"/>
              </a:ext>
            </a:extLst>
          </p:cNvPr>
          <p:cNvSpPr>
            <a:spLocks noGrp="1"/>
          </p:cNvSpPr>
          <p:nvPr>
            <p:ph type="title"/>
          </p:nvPr>
        </p:nvSpPr>
        <p:spPr>
          <a:xfrm>
            <a:off x="1162496" y="1447800"/>
            <a:ext cx="9404723" cy="1143000"/>
          </a:xfrm>
        </p:spPr>
        <p:txBody>
          <a:bodyPr/>
          <a:lstStyle/>
          <a:p>
            <a:r>
              <a:rPr lang="en-US" sz="4000" b="1" dirty="0">
                <a:solidFill>
                  <a:schemeClr val="tx1"/>
                </a:solidFill>
                <a:latin typeface="Yu Gothic Light" panose="020B0300000000000000" pitchFamily="34" charset="-128"/>
                <a:ea typeface="Yu Gothic Light" panose="020B0300000000000000" pitchFamily="34" charset="-128"/>
                <a:cs typeface="Times New Roman" panose="02020603050405020304" pitchFamily="18" charset="0"/>
              </a:rPr>
              <a:t>PROJECT TITLE</a:t>
            </a: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accent2">
                    <a:lumMod val="20000"/>
                    <a:lumOff val="80000"/>
                  </a:schemeClr>
                </a:solidFill>
                <a:latin typeface="Yu Gothic Light" panose="020B0300000000000000" pitchFamily="34" charset="-128"/>
                <a:ea typeface="Yu Gothic Light" panose="020B0300000000000000" pitchFamily="34" charset="-128"/>
                <a:cs typeface="Times New Roman" panose="02020603050405020304" pitchFamily="18" charset="0"/>
              </a:rPr>
              <a:t>Employee Performance Analysis using Excel</a:t>
            </a:r>
            <a:br>
              <a:rPr lang="en-IN" sz="2400" dirty="0">
                <a:solidFill>
                  <a:srgbClr val="3399FF"/>
                </a:solidFill>
                <a:latin typeface="Yu Gothic Light" panose="020B0300000000000000" pitchFamily="34" charset="-128"/>
                <a:ea typeface="Yu Gothic Light" panose="020B0300000000000000" pitchFamily="34" charset="-128"/>
                <a:cs typeface="Times New Roman" panose="02020603050405020304" pitchFamily="18" charset="0"/>
              </a:rPr>
            </a:br>
            <a:endParaRPr lang="en-IN" dirty="0">
              <a:solidFill>
                <a:srgbClr val="3399FF"/>
              </a:solidFill>
              <a:latin typeface="Yu Gothic Light" panose="020B0300000000000000" pitchFamily="34" charset="-128"/>
              <a:ea typeface="Yu Gothic Light" panose="020B0300000000000000" pitchFamily="34" charset="-128"/>
            </a:endParaRPr>
          </a:p>
        </p:txBody>
      </p:sp>
      <p:sp>
        <p:nvSpPr>
          <p:cNvPr id="3" name="TextBox 2">
            <a:extLst>
              <a:ext uri="{FF2B5EF4-FFF2-40B4-BE49-F238E27FC236}">
                <a16:creationId xmlns:a16="http://schemas.microsoft.com/office/drawing/2014/main" id="{BD024533-2E87-E310-3A99-AF2219F730A8}"/>
              </a:ext>
            </a:extLst>
          </p:cNvPr>
          <p:cNvSpPr txBox="1"/>
          <p:nvPr/>
        </p:nvSpPr>
        <p:spPr>
          <a:xfrm>
            <a:off x="10591800" y="609600"/>
            <a:ext cx="405582"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128874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F3A8-FFBD-4E24-A9D3-EAE2E0B87B5D}"/>
              </a:ext>
            </a:extLst>
          </p:cNvPr>
          <p:cNvSpPr>
            <a:spLocks noGrp="1"/>
          </p:cNvSpPr>
          <p:nvPr>
            <p:ph type="title"/>
          </p:nvPr>
        </p:nvSpPr>
        <p:spPr/>
        <p:txBody>
          <a:bodyPr/>
          <a:lstStyle/>
          <a:p>
            <a:br>
              <a:rPr lang="en-US" sz="2800" b="0" i="0" dirty="0">
                <a:solidFill>
                  <a:srgbClr val="0D0D0D"/>
                </a:solidFill>
                <a:effectLst/>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4FF14D0-3430-BD9C-F666-52331498E6C9}"/>
              </a:ext>
            </a:extLst>
          </p:cNvPr>
          <p:cNvSpPr>
            <a:spLocks noGrp="1"/>
          </p:cNvSpPr>
          <p:nvPr>
            <p:ph type="subTitle" idx="4294967295"/>
          </p:nvPr>
        </p:nvSpPr>
        <p:spPr>
          <a:xfrm>
            <a:off x="0" y="914400"/>
            <a:ext cx="4760913" cy="4729163"/>
          </a:xfrm>
        </p:spPr>
        <p:txBody>
          <a:bodyPr/>
          <a:lstStyle/>
          <a:p>
            <a:r>
              <a:rPr lang="en-IN" sz="4000" dirty="0"/>
              <a:t>AGENDA</a:t>
            </a:r>
          </a:p>
          <a:p>
            <a:pPr marL="0" indent="0">
              <a:buNone/>
            </a:pPr>
            <a:endParaRPr lang="en-IN" sz="3200" dirty="0"/>
          </a:p>
          <a:p>
            <a:r>
              <a:rPr lang="en-US" sz="2400" b="0" i="0" dirty="0">
                <a:effectLst/>
                <a:latin typeface="Times New Roman" panose="02020603050405020304" pitchFamily="18" charset="0"/>
                <a:cs typeface="Times New Roman" panose="02020603050405020304" pitchFamily="18" charset="0"/>
              </a:rPr>
              <a:t>Problem Statement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Project Overview</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End Users</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Our Solution and Proposition</a:t>
            </a:r>
            <a:br>
              <a:rPr lang="en-US" sz="2400" b="0" i="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Dataset Description</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Modelling Approach</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Results and </a:t>
            </a:r>
            <a:r>
              <a:rPr lang="en-US" sz="2400" dirty="0">
                <a:latin typeface="Times New Roman" panose="02020603050405020304" pitchFamily="18" charset="0"/>
                <a:cs typeface="Times New Roman" panose="02020603050405020304" pitchFamily="18" charset="0"/>
              </a:rPr>
              <a:t>Discussion</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Conclusion</a:t>
            </a:r>
            <a:endParaRPr lang="en-IN" sz="2400" dirty="0"/>
          </a:p>
        </p:txBody>
      </p:sp>
      <p:sp>
        <p:nvSpPr>
          <p:cNvPr id="4" name="TextBox 3">
            <a:extLst>
              <a:ext uri="{FF2B5EF4-FFF2-40B4-BE49-F238E27FC236}">
                <a16:creationId xmlns:a16="http://schemas.microsoft.com/office/drawing/2014/main" id="{C2319FC8-2770-7BF8-5DE7-F2E47139CA11}"/>
              </a:ext>
            </a:extLst>
          </p:cNvPr>
          <p:cNvSpPr txBox="1"/>
          <p:nvPr/>
        </p:nvSpPr>
        <p:spPr>
          <a:xfrm>
            <a:off x="10588017" y="605135"/>
            <a:ext cx="533400" cy="461665"/>
          </a:xfrm>
          <a:prstGeom prst="rect">
            <a:avLst/>
          </a:prstGeom>
          <a:noFill/>
        </p:spPr>
        <p:txBody>
          <a:bodyPr wrap="square" rtlCol="0">
            <a:spAutoFit/>
          </a:bodyPr>
          <a:lstStyle/>
          <a:p>
            <a:r>
              <a:rPr lang="en-US" sz="2400" dirty="0"/>
              <a:t>3</a:t>
            </a:r>
            <a:endParaRPr lang="en-IN" sz="2400" dirty="0"/>
          </a:p>
        </p:txBody>
      </p:sp>
    </p:spTree>
    <p:extLst>
      <p:ext uri="{BB962C8B-B14F-4D97-AF65-F5344CB8AC3E}">
        <p14:creationId xmlns:p14="http://schemas.microsoft.com/office/powerpoint/2010/main" val="372646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78333" y="420126"/>
            <a:ext cx="9404723" cy="14005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DD1C1D2C-1B6A-846A-2B1E-2FC4A89B6EF8}"/>
              </a:ext>
            </a:extLst>
          </p:cNvPr>
          <p:cNvSpPr>
            <a:spLocks noGrp="1"/>
          </p:cNvSpPr>
          <p:nvPr>
            <p:ph idx="1"/>
          </p:nvPr>
        </p:nvSpPr>
        <p:spPr>
          <a:xfrm>
            <a:off x="551294" y="1743643"/>
            <a:ext cx="9703751" cy="3256519"/>
          </a:xfrm>
        </p:spPr>
        <p:txBody>
          <a:bodyPr>
            <a:noAutofit/>
          </a:bodyPr>
          <a:lstStyle/>
          <a:p>
            <a:r>
              <a:rPr lang="en-US" sz="1600" b="1" dirty="0"/>
              <a:t>Inaccurate performance evaluation:</a:t>
            </a:r>
          </a:p>
          <a:p>
            <a:r>
              <a:rPr lang="en-IN" sz="1600" dirty="0"/>
              <a:t>			           Current manual methods of evaluation often lead to subjective  </a:t>
            </a:r>
          </a:p>
          <a:p>
            <a:r>
              <a:rPr lang="en-IN" sz="1600" dirty="0"/>
              <a:t>Judgments and inconsistencies, impacting employee morale and organisational and productivity.</a:t>
            </a:r>
          </a:p>
          <a:p>
            <a:endParaRPr lang="en-IN" sz="1600" dirty="0"/>
          </a:p>
          <a:p>
            <a:r>
              <a:rPr lang="en-IN" sz="1600" b="1" dirty="0"/>
              <a:t>Lack of data driven insights:</a:t>
            </a:r>
          </a:p>
          <a:p>
            <a:r>
              <a:rPr lang="en-IN" sz="1600" dirty="0"/>
              <a:t>		               Without a structured approach to data collection and</a:t>
            </a:r>
          </a:p>
          <a:p>
            <a:r>
              <a:rPr lang="en-IN" sz="1600" dirty="0"/>
              <a:t>Analysis, organisation struggle to identify trends, areas for improvement, and </a:t>
            </a:r>
          </a:p>
          <a:p>
            <a:r>
              <a:rPr lang="en-IN" sz="1600" dirty="0"/>
              <a:t>Effective performance strategies.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96937" y="856312"/>
            <a:ext cx="5956300" cy="69059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a:t>
            </a:r>
            <a:r>
              <a:rPr lang="en-IN" sz="4250" spc="-20" dirty="0"/>
              <a:t>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88100" y="1596420"/>
            <a:ext cx="8655937" cy="341632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sourced an employee dataset from the EDUNET website, applied color coding to relevant topics, and removed blank cells using conditional formatting and filters. Employee ratings were converted from numerical to verbal categories using a formula. A pivot table was then created with business units as rows, performance levels as columns, and first names as count values, with gender code as a filter. A slicer was used to filter data by employee type, and a graph was generated from the filtered data with appropriate titles.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23236" y="679572"/>
            <a:ext cx="9404723" cy="140053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CBAA8DA4-DF6D-584C-243A-9D5680217AA4}"/>
              </a:ext>
            </a:extLst>
          </p:cNvPr>
          <p:cNvSpPr>
            <a:spLocks noGrp="1"/>
          </p:cNvSpPr>
          <p:nvPr>
            <p:ph idx="1"/>
          </p:nvPr>
        </p:nvSpPr>
        <p:spPr>
          <a:xfrm>
            <a:off x="923236" y="1603483"/>
            <a:ext cx="10972800" cy="2766060"/>
          </a:xfrm>
        </p:spPr>
        <p:txBody>
          <a:bodyPr>
            <a:normAutofit fontScale="85000" lnSpcReduction="20000"/>
          </a:bodyPr>
          <a:lstStyle/>
          <a:p>
            <a:r>
              <a:rPr lang="en-IN" b="1" dirty="0"/>
              <a:t>Human Resources (HR) Professionals</a:t>
            </a:r>
          </a:p>
          <a:p>
            <a:r>
              <a:rPr lang="en-IN" b="1" dirty="0"/>
              <a:t>Managers</a:t>
            </a:r>
          </a:p>
          <a:p>
            <a:r>
              <a:rPr lang="en-IN" b="1" dirty="0"/>
              <a:t>Employees</a:t>
            </a:r>
          </a:p>
          <a:p>
            <a:r>
              <a:rPr lang="en-IN" b="1" dirty="0"/>
              <a:t>Executives</a:t>
            </a:r>
          </a:p>
          <a:p>
            <a:r>
              <a:rPr lang="en-IN" b="1" dirty="0"/>
              <a:t>External Stakeholders (e.g., Investors, Shareholders)</a:t>
            </a:r>
          </a:p>
          <a:p>
            <a:r>
              <a:rPr lang="en-IN" b="1" dirty="0"/>
              <a:t>Training and development teams</a:t>
            </a:r>
          </a:p>
          <a:p>
            <a:r>
              <a:rPr lang="en-IN" b="1" dirty="0"/>
              <a:t>Supervisor</a:t>
            </a:r>
          </a:p>
          <a:p>
            <a:r>
              <a:rPr lang="en-IN" b="1" dirty="0"/>
              <a:t>Recruitment teams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46111" y="452718"/>
            <a:ext cx="9706429"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1AE9F9C4-BF74-BC8D-754F-0E6D81BEC1C0}"/>
              </a:ext>
            </a:extLst>
          </p:cNvPr>
          <p:cNvSpPr>
            <a:spLocks noGrp="1"/>
          </p:cNvSpPr>
          <p:nvPr>
            <p:ph idx="1"/>
          </p:nvPr>
        </p:nvSpPr>
        <p:spPr>
          <a:xfrm>
            <a:off x="3176270" y="2019300"/>
            <a:ext cx="6177280" cy="2133600"/>
          </a:xfrm>
        </p:spPr>
        <p:txBody>
          <a:bodyPr>
            <a:normAutofit/>
          </a:bodyPr>
          <a:lstStyle/>
          <a:p>
            <a:r>
              <a:rPr lang="en-IN" b="1" dirty="0"/>
              <a:t>Filter- Remove blanks </a:t>
            </a:r>
          </a:p>
          <a:p>
            <a:r>
              <a:rPr lang="en-IN" b="1" dirty="0"/>
              <a:t>Conditional formatting- Missing values</a:t>
            </a:r>
          </a:p>
          <a:p>
            <a:r>
              <a:rPr lang="en-IN" b="1" dirty="0"/>
              <a:t>Graph- Visualization</a:t>
            </a:r>
          </a:p>
          <a:p>
            <a:r>
              <a:rPr lang="en-IN" b="1" dirty="0"/>
              <a:t>Pivot table- Analysis</a:t>
            </a:r>
          </a:p>
          <a:p>
            <a:r>
              <a:rPr lang="en-IN" b="1" dirty="0"/>
              <a:t>Slicer- Filtering</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858628EA-D781-6F59-B223-E0E2DBCD98B0}"/>
              </a:ext>
            </a:extLst>
          </p:cNvPr>
          <p:cNvSpPr>
            <a:spLocks noGrp="1"/>
          </p:cNvSpPr>
          <p:nvPr>
            <p:ph idx="1"/>
          </p:nvPr>
        </p:nvSpPr>
        <p:spPr>
          <a:xfrm>
            <a:off x="785812" y="1676400"/>
            <a:ext cx="10872788" cy="2895600"/>
          </a:xfrm>
        </p:spPr>
        <p:txBody>
          <a:bodyPr>
            <a:noAutofit/>
          </a:bodyPr>
          <a:lstStyle/>
          <a:p>
            <a:r>
              <a:rPr lang="en-IN" sz="1800" b="1" dirty="0"/>
              <a:t>Employee id </a:t>
            </a:r>
          </a:p>
          <a:p>
            <a:r>
              <a:rPr lang="en-IN" sz="1800" b="1" dirty="0"/>
              <a:t>Employee first name</a:t>
            </a:r>
          </a:p>
          <a:p>
            <a:r>
              <a:rPr lang="en-IN" sz="1800" b="1" dirty="0"/>
              <a:t>Employee last name </a:t>
            </a:r>
          </a:p>
          <a:p>
            <a:r>
              <a:rPr lang="en-IN" sz="1800" b="1" dirty="0"/>
              <a:t>Employee classification type</a:t>
            </a:r>
          </a:p>
          <a:p>
            <a:r>
              <a:rPr lang="en-IN" sz="1800" b="1" dirty="0"/>
              <a:t>Gender code</a:t>
            </a:r>
          </a:p>
          <a:p>
            <a:r>
              <a:rPr lang="en-IN" sz="1800" b="1" dirty="0"/>
              <a:t>Current employee performance </a:t>
            </a:r>
          </a:p>
          <a:p>
            <a:r>
              <a:rPr lang="en-IN" sz="1800" b="1" dirty="0"/>
              <a:t>Business unit</a:t>
            </a:r>
          </a:p>
          <a:p>
            <a:r>
              <a:rPr lang="en-IN" sz="1800" b="1" dirty="0"/>
              <a:t>Employee type</a:t>
            </a:r>
          </a:p>
          <a:p>
            <a:r>
              <a:rPr lang="en-IN" sz="1800" b="1" dirty="0"/>
              <a:t>Performance leve</a:t>
            </a:r>
            <a:r>
              <a:rPr lang="en-IN" sz="1800" dirty="0"/>
              <a:t>l.</a:t>
            </a:r>
          </a:p>
        </p:txBody>
      </p:sp>
      <p:sp>
        <p:nvSpPr>
          <p:cNvPr id="4" name="TextBox 3">
            <a:extLst>
              <a:ext uri="{FF2B5EF4-FFF2-40B4-BE49-F238E27FC236}">
                <a16:creationId xmlns:a16="http://schemas.microsoft.com/office/drawing/2014/main" id="{AA7892BE-C3EA-3756-0AE8-D82FD32E22A0}"/>
              </a:ext>
            </a:extLst>
          </p:cNvPr>
          <p:cNvSpPr txBox="1"/>
          <p:nvPr/>
        </p:nvSpPr>
        <p:spPr>
          <a:xfrm>
            <a:off x="10597849" y="695227"/>
            <a:ext cx="533400" cy="461665"/>
          </a:xfrm>
          <a:prstGeom prst="rect">
            <a:avLst/>
          </a:prstGeom>
          <a:noFill/>
        </p:spPr>
        <p:txBody>
          <a:bodyPr wrap="square" rtlCol="0">
            <a:spAutoFit/>
          </a:bodyPr>
          <a:lstStyle/>
          <a:p>
            <a:r>
              <a:rPr lang="en-US" sz="2400" dirty="0"/>
              <a:t>8</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2019300"/>
            <a:ext cx="7315200"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t>{=IFS(Z8&gt;=5,"VERY HIGH,"Z8&gt;=4,"HIGH,"Z8&gt;=3,"MED,"TRUE,"LOW")}</a:t>
            </a:r>
          </a:p>
          <a:p>
            <a:r>
              <a:rPr lang="en-US" sz="2800" dirty="0">
                <a:latin typeface="Times New Roman" panose="02020603050405020304" pitchFamily="18" charset="0"/>
                <a:cs typeface="Times New Roman" panose="02020603050405020304" pitchFamily="18" charset="0"/>
              </a:rPr>
              <a:t>For converting the current employee rating numerical values into verbal format.</a:t>
            </a:r>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4847C55-994F-A435-A5CE-D28B3970425F}"/>
              </a:ext>
            </a:extLst>
          </p:cNvPr>
          <p:cNvSpPr txBox="1"/>
          <p:nvPr/>
        </p:nvSpPr>
        <p:spPr>
          <a:xfrm>
            <a:off x="10591800" y="659854"/>
            <a:ext cx="533400" cy="461665"/>
          </a:xfrm>
          <a:prstGeom prst="rect">
            <a:avLst/>
          </a:prstGeom>
          <a:noFill/>
        </p:spPr>
        <p:txBody>
          <a:bodyPr wrap="square" rtlCol="0">
            <a:spAutoFit/>
          </a:bodyPr>
          <a:lstStyle/>
          <a:p>
            <a:r>
              <a:rPr lang="en-US" sz="2400" dirty="0"/>
              <a:t>9</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469</TotalTime>
  <Words>649</Words>
  <Application>Microsoft Office PowerPoint</Application>
  <PresentationFormat>Widescreen</PresentationFormat>
  <Paragraphs>100</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Yu Gothic Light</vt:lpstr>
      <vt:lpstr>Yu Gothic UI Light</vt:lpstr>
      <vt:lpstr>Arial</vt:lpstr>
      <vt:lpstr>Calibri</vt:lpstr>
      <vt:lpstr>Century Gothic</vt:lpstr>
      <vt:lpstr>Roboto</vt:lpstr>
      <vt:lpstr>Times New Roman</vt:lpstr>
      <vt:lpstr>Trebuchet MS</vt:lpstr>
      <vt:lpstr>Wingdings 3</vt:lpstr>
      <vt:lpstr>Ion</vt:lpstr>
      <vt:lpstr>Employee Data Analysis using Excel  </vt:lpstr>
      <vt:lpstr>PROJECT TITLE  Employee Performance Analysis using Excel </vt:lpstr>
      <vt:lpstr>  </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pravin raj</cp:lastModifiedBy>
  <cp:revision>18</cp:revision>
  <dcterms:created xsi:type="dcterms:W3CDTF">2024-03-29T15:07:22Z</dcterms:created>
  <dcterms:modified xsi:type="dcterms:W3CDTF">2024-08-31T04:01:25Z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