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1"/>
  </p:notesMasterIdLst>
  <p:sldIdLst>
    <p:sldId id="316" r:id="rId2"/>
    <p:sldId id="310" r:id="rId3"/>
    <p:sldId id="322" r:id="rId4"/>
    <p:sldId id="321" r:id="rId5"/>
    <p:sldId id="320" r:id="rId6"/>
    <p:sldId id="319" r:id="rId7"/>
    <p:sldId id="318" r:id="rId8"/>
    <p:sldId id="317" r:id="rId9"/>
    <p:sldId id="364" r:id="rId10"/>
    <p:sldId id="365" r:id="rId11"/>
    <p:sldId id="366" r:id="rId12"/>
    <p:sldId id="257" r:id="rId13"/>
    <p:sldId id="351" r:id="rId14"/>
    <p:sldId id="352" r:id="rId15"/>
    <p:sldId id="353" r:id="rId16"/>
    <p:sldId id="354" r:id="rId17"/>
    <p:sldId id="356" r:id="rId18"/>
    <p:sldId id="374" r:id="rId19"/>
    <p:sldId id="3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56D4622-33CB-46B6-99E8-64B9D3AA5B6D}">
          <p14:sldIdLst>
            <p14:sldId id="316"/>
          </p14:sldIdLst>
        </p14:section>
        <p14:section name="Contents" id="{E182ADBA-3721-414B-ACEC-F4F70FDC67B7}">
          <p14:sldIdLst>
            <p14:sldId id="310"/>
            <p14:sldId id="322"/>
            <p14:sldId id="321"/>
            <p14:sldId id="320"/>
            <p14:sldId id="319"/>
            <p14:sldId id="318"/>
            <p14:sldId id="317"/>
          </p14:sldIdLst>
        </p14:section>
        <p14:section name="Introduction" id="{91D9183D-01DA-4459-B6F0-B7749E80AE2D}">
          <p14:sldIdLst>
            <p14:sldId id="364"/>
            <p14:sldId id="365"/>
            <p14:sldId id="366"/>
          </p14:sldIdLst>
        </p14:section>
        <p14:section name="Data Inconsistencies" id="{D01A5EE3-DC6B-4C8C-917D-8DC33580DE3E}">
          <p14:sldIdLst>
            <p14:sldId id="257"/>
            <p14:sldId id="351"/>
            <p14:sldId id="352"/>
            <p14:sldId id="353"/>
            <p14:sldId id="354"/>
          </p14:sldIdLst>
        </p14:section>
        <p14:section name="Delivery Performance Insights" id="{56B9A1BA-2FB1-46A9-87A0-497A996C523C}">
          <p14:sldIdLst>
            <p14:sldId id="356"/>
            <p14:sldId id="374"/>
            <p14:sldId id="3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57F4E-404F-498D-9EAD-03571097D85C}" type="datetimeFigureOut">
              <a:rPr lang="en-GB" smtClean="0"/>
              <a:t>09/01/2023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07BC0-2D34-4CFE-B6DC-74F7E50F955F}" type="slidenum">
              <a:rPr lang="en-GB" smtClean="0"/>
              <a:t>‹#›</a:t>
            </a:fld>
            <a:endParaRPr lang="en-GB"/>
          </a:p>
        </p:txBody>
      </p:sp>
    </p:spTree>
    <p:extLst>
      <p:ext uri="{BB962C8B-B14F-4D97-AF65-F5344CB8AC3E}">
        <p14:creationId xmlns:p14="http://schemas.microsoft.com/office/powerpoint/2010/main" val="81243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1</a:t>
            </a:fld>
            <a:endParaRPr lang="en-US" dirty="0"/>
          </a:p>
        </p:txBody>
      </p:sp>
    </p:spTree>
    <p:extLst>
      <p:ext uri="{BB962C8B-B14F-4D97-AF65-F5344CB8AC3E}">
        <p14:creationId xmlns:p14="http://schemas.microsoft.com/office/powerpoint/2010/main" val="2496225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10</a:t>
            </a:fld>
            <a:endParaRPr lang="en-US" dirty="0"/>
          </a:p>
        </p:txBody>
      </p:sp>
    </p:spTree>
    <p:extLst>
      <p:ext uri="{BB962C8B-B14F-4D97-AF65-F5344CB8AC3E}">
        <p14:creationId xmlns:p14="http://schemas.microsoft.com/office/powerpoint/2010/main" val="2145172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11</a:t>
            </a:fld>
            <a:endParaRPr lang="en-US" dirty="0"/>
          </a:p>
        </p:txBody>
      </p:sp>
    </p:spTree>
    <p:extLst>
      <p:ext uri="{BB962C8B-B14F-4D97-AF65-F5344CB8AC3E}">
        <p14:creationId xmlns:p14="http://schemas.microsoft.com/office/powerpoint/2010/main" val="8991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2</a:t>
            </a:fld>
            <a:endParaRPr lang="en-US" dirty="0"/>
          </a:p>
        </p:txBody>
      </p:sp>
    </p:spTree>
    <p:extLst>
      <p:ext uri="{BB962C8B-B14F-4D97-AF65-F5344CB8AC3E}">
        <p14:creationId xmlns:p14="http://schemas.microsoft.com/office/powerpoint/2010/main" val="292408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3</a:t>
            </a:fld>
            <a:endParaRPr lang="en-US" dirty="0"/>
          </a:p>
        </p:txBody>
      </p:sp>
    </p:spTree>
    <p:extLst>
      <p:ext uri="{BB962C8B-B14F-4D97-AF65-F5344CB8AC3E}">
        <p14:creationId xmlns:p14="http://schemas.microsoft.com/office/powerpoint/2010/main" val="218075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4</a:t>
            </a:fld>
            <a:endParaRPr lang="en-US" dirty="0"/>
          </a:p>
        </p:txBody>
      </p:sp>
    </p:spTree>
    <p:extLst>
      <p:ext uri="{BB962C8B-B14F-4D97-AF65-F5344CB8AC3E}">
        <p14:creationId xmlns:p14="http://schemas.microsoft.com/office/powerpoint/2010/main" val="371464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5</a:t>
            </a:fld>
            <a:endParaRPr lang="en-US" dirty="0"/>
          </a:p>
        </p:txBody>
      </p:sp>
    </p:spTree>
    <p:extLst>
      <p:ext uri="{BB962C8B-B14F-4D97-AF65-F5344CB8AC3E}">
        <p14:creationId xmlns:p14="http://schemas.microsoft.com/office/powerpoint/2010/main" val="66949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6</a:t>
            </a:fld>
            <a:endParaRPr lang="en-US" dirty="0"/>
          </a:p>
        </p:txBody>
      </p:sp>
    </p:spTree>
    <p:extLst>
      <p:ext uri="{BB962C8B-B14F-4D97-AF65-F5344CB8AC3E}">
        <p14:creationId xmlns:p14="http://schemas.microsoft.com/office/powerpoint/2010/main" val="3284115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7</a:t>
            </a:fld>
            <a:endParaRPr lang="en-US" dirty="0"/>
          </a:p>
        </p:txBody>
      </p:sp>
    </p:spTree>
    <p:extLst>
      <p:ext uri="{BB962C8B-B14F-4D97-AF65-F5344CB8AC3E}">
        <p14:creationId xmlns:p14="http://schemas.microsoft.com/office/powerpoint/2010/main" val="142873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8</a:t>
            </a:fld>
            <a:endParaRPr lang="en-US" dirty="0"/>
          </a:p>
        </p:txBody>
      </p:sp>
    </p:spTree>
    <p:extLst>
      <p:ext uri="{BB962C8B-B14F-4D97-AF65-F5344CB8AC3E}">
        <p14:creationId xmlns:p14="http://schemas.microsoft.com/office/powerpoint/2010/main" val="2145876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51AFB1-1A0D-4465-9C69-5C319B14D7BF}" type="slidenum">
              <a:rPr lang="en-US" smtClean="0"/>
              <a:t>9</a:t>
            </a:fld>
            <a:endParaRPr lang="en-US" dirty="0"/>
          </a:p>
        </p:txBody>
      </p:sp>
    </p:spTree>
    <p:extLst>
      <p:ext uri="{BB962C8B-B14F-4D97-AF65-F5344CB8AC3E}">
        <p14:creationId xmlns:p14="http://schemas.microsoft.com/office/powerpoint/2010/main" val="134834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9494B2-9523-4FAC-AB8F-0FDC2DBFE87C}" type="datetimeFigureOut">
              <a:rPr lang="en-GB" smtClean="0"/>
              <a:t>09/01/2023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165951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494B2-9523-4FAC-AB8F-0FDC2DBFE87C}" type="datetimeFigureOut">
              <a:rPr lang="en-GB" smtClean="0"/>
              <a:t>09/01/2023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358164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494B2-9523-4FAC-AB8F-0FDC2DBFE87C}" type="datetimeFigureOut">
              <a:rPr lang="en-GB" smtClean="0"/>
              <a:t>09/01/2023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1651174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08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0710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494B2-9523-4FAC-AB8F-0FDC2DBFE87C}" type="datetimeFigureOut">
              <a:rPr lang="en-GB" smtClean="0"/>
              <a:t>09/01/2023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51734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494B2-9523-4FAC-AB8F-0FDC2DBFE87C}" type="datetimeFigureOut">
              <a:rPr lang="en-GB" smtClean="0"/>
              <a:t>09/01/2023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312173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9494B2-9523-4FAC-AB8F-0FDC2DBFE87C}" type="datetimeFigureOut">
              <a:rPr lang="en-GB" smtClean="0"/>
              <a:t>09/01/2023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106010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9494B2-9523-4FAC-AB8F-0FDC2DBFE87C}" type="datetimeFigureOut">
              <a:rPr lang="en-GB" smtClean="0"/>
              <a:t>09/01/2023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97705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9494B2-9523-4FAC-AB8F-0FDC2DBFE87C}" type="datetimeFigureOut">
              <a:rPr lang="en-GB" smtClean="0"/>
              <a:t>09/01/2023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419977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494B2-9523-4FAC-AB8F-0FDC2DBFE87C}" type="datetimeFigureOut">
              <a:rPr lang="en-GB" smtClean="0"/>
              <a:t>09/01/2023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306676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9494B2-9523-4FAC-AB8F-0FDC2DBFE87C}" type="datetimeFigureOut">
              <a:rPr lang="en-GB" smtClean="0"/>
              <a:t>09/01/2023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376673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9494B2-9523-4FAC-AB8F-0FDC2DBFE87C}" type="datetimeFigureOut">
              <a:rPr lang="en-GB" smtClean="0"/>
              <a:t>09/01/2023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3FCFDC-71B0-430E-A221-90D5CD612F4D}" type="slidenum">
              <a:rPr lang="en-GB" smtClean="0"/>
              <a:t>‹#›</a:t>
            </a:fld>
            <a:endParaRPr lang="en-GB"/>
          </a:p>
        </p:txBody>
      </p:sp>
    </p:spTree>
    <p:extLst>
      <p:ext uri="{BB962C8B-B14F-4D97-AF65-F5344CB8AC3E}">
        <p14:creationId xmlns:p14="http://schemas.microsoft.com/office/powerpoint/2010/main" val="108176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494B2-9523-4FAC-AB8F-0FDC2DBFE87C}" type="datetimeFigureOut">
              <a:rPr lang="en-GB" smtClean="0"/>
              <a:t>09/01/2023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FCFDC-71B0-430E-A221-90D5CD612F4D}" type="slidenum">
              <a:rPr lang="en-GB" smtClean="0"/>
              <a:t>‹#›</a:t>
            </a:fld>
            <a:endParaRPr lang="en-GB"/>
          </a:p>
        </p:txBody>
      </p:sp>
    </p:spTree>
    <p:extLst>
      <p:ext uri="{BB962C8B-B14F-4D97-AF65-F5344CB8AC3E}">
        <p14:creationId xmlns:p14="http://schemas.microsoft.com/office/powerpoint/2010/main" val="49137944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bbc.com/news/technology-32067151" TargetMode="External"/><Relationship Id="rId2" Type="http://schemas.openxmlformats.org/officeDocument/2006/relationships/image" Target="../media/image14.jfif"/><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0" y="2103572"/>
            <a:ext cx="5814871" cy="1261499"/>
          </a:xfrm>
        </p:spPr>
        <p:txBody>
          <a:bodyPr>
            <a:normAutofit fontScale="90000"/>
          </a:bodyPr>
          <a:lstStyle/>
          <a:p>
            <a:pPr algn="ctr"/>
            <a:r>
              <a:rPr lang="tr-TR" dirty="0">
                <a:latin typeface="Berlin Sans FB Demi" panose="020E0802020502020306" pitchFamily="34" charset="0"/>
              </a:rPr>
              <a:t>Develhope Team Project</a:t>
            </a:r>
            <a:br>
              <a:rPr lang="tr-TR" dirty="0">
                <a:latin typeface="Berlin Sans FB Demi" panose="020E0802020502020306" pitchFamily="34" charset="0"/>
              </a:rPr>
            </a:br>
            <a:r>
              <a:rPr lang="tr-TR" dirty="0">
                <a:latin typeface="Berlin Sans FB Demi" panose="020E0802020502020306" pitchFamily="34" charset="0"/>
              </a:rPr>
              <a:t>SQL Project: Northwind Traders</a:t>
            </a:r>
            <a:br>
              <a:rPr lang="tr-TR" dirty="0">
                <a:latin typeface="Berlin Sans FB Demi" panose="020E0802020502020306" pitchFamily="34" charset="0"/>
              </a:rPr>
            </a:br>
            <a:r>
              <a:rPr lang="tr-TR" dirty="0">
                <a:latin typeface="Berlin Sans FB Demi" panose="020E0802020502020306" pitchFamily="34" charset="0"/>
              </a:rPr>
              <a:t>Team #1</a:t>
            </a:r>
            <a:endParaRPr lang="en-US" dirty="0">
              <a:latin typeface="Berlin Sans FB Demi" panose="020E0802020502020306" pitchFamily="34" charset="0"/>
            </a:endParaRP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677747" y="4376692"/>
            <a:ext cx="4533443" cy="1588650"/>
          </a:xfrm>
        </p:spPr>
        <p:txBody>
          <a:bodyPr>
            <a:normAutofit fontScale="92500" lnSpcReduction="10000"/>
          </a:bodyPr>
          <a:lstStyle/>
          <a:p>
            <a:r>
              <a:rPr lang="tr-TR" dirty="0">
                <a:latin typeface="Berlin Sans FB" panose="020E0602020502020306" pitchFamily="34" charset="0"/>
              </a:rPr>
              <a:t>Adem Aktaş</a:t>
            </a:r>
          </a:p>
          <a:p>
            <a:r>
              <a:rPr lang="tr-TR" dirty="0">
                <a:latin typeface="Berlin Sans FB" panose="020E0602020502020306" pitchFamily="34" charset="0"/>
              </a:rPr>
              <a:t>Alp Cenk Korkmaz</a:t>
            </a:r>
          </a:p>
          <a:p>
            <a:r>
              <a:rPr lang="tr-TR" dirty="0">
                <a:latin typeface="Berlin Sans FB" panose="020E0602020502020306" pitchFamily="34" charset="0"/>
              </a:rPr>
              <a:t>Barnabas Obande</a:t>
            </a:r>
          </a:p>
          <a:p>
            <a:r>
              <a:rPr lang="tr-TR" dirty="0">
                <a:latin typeface="Berlin Sans FB" panose="020E0602020502020306" pitchFamily="34" charset="0"/>
              </a:rPr>
              <a:t>Burak Abdioğlu</a:t>
            </a:r>
            <a:endParaRPr lang="en-US" dirty="0">
              <a:latin typeface="Berlin Sans FB" panose="020E0602020502020306" pitchFamily="34" charset="0"/>
            </a:endParaRP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3" cstate="screen">
            <a:alphaModFix amt="51000"/>
            <a:extLst>
              <a:ext uri="{28A0092B-C50C-407E-A947-70E740481C1C}">
                <a14:useLocalDpi xmlns:a14="http://schemas.microsoft.com/office/drawing/2010/main" val="0"/>
              </a:ext>
            </a:extLst>
          </a:blip>
          <a:srcRect t="21" b="21"/>
          <a:stretch/>
        </p:blipFill>
        <p:spPr/>
      </p:pic>
      <p:pic>
        <p:nvPicPr>
          <p:cNvPr id="2054" name="Picture 6" descr="Develhope - Italian Tech">
            <a:extLst>
              <a:ext uri="{FF2B5EF4-FFF2-40B4-BE49-F238E27FC236}">
                <a16:creationId xmlns:a16="http://schemas.microsoft.com/office/drawing/2014/main" id="{E0EC3C45-1FD1-A960-31B0-FC2C745141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6978" y="0"/>
            <a:ext cx="2915022" cy="77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4976D1-2852-32B5-12BB-0E13BAAA811B}"/>
              </a:ext>
            </a:extLst>
          </p:cNvPr>
          <p:cNvSpPr txBox="1">
            <a:spLocks/>
          </p:cNvSpPr>
          <p:nvPr/>
        </p:nvSpPr>
        <p:spPr>
          <a:xfrm>
            <a:off x="867340" y="1093346"/>
            <a:ext cx="6081204" cy="1909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a:latin typeface="Berlin Sans FB" panose="020E0602020502020306" pitchFamily="34" charset="0"/>
            </a:endParaRPr>
          </a:p>
          <a:p>
            <a:pPr marL="285750" indent="-285750">
              <a:buFont typeface="Wingdings" panose="05000000000000000000" pitchFamily="2" charset="2"/>
              <a:buChar char="§"/>
            </a:pPr>
            <a:endParaRPr lang="en-US" dirty="0"/>
          </a:p>
        </p:txBody>
      </p:sp>
      <p:sp>
        <p:nvSpPr>
          <p:cNvPr id="7" name="Title 3">
            <a:extLst>
              <a:ext uri="{FF2B5EF4-FFF2-40B4-BE49-F238E27FC236}">
                <a16:creationId xmlns:a16="http://schemas.microsoft.com/office/drawing/2014/main" id="{BEAED603-CEAE-EF1C-A32A-CBB478351870}"/>
              </a:ext>
            </a:extLst>
          </p:cNvPr>
          <p:cNvSpPr txBox="1">
            <a:spLocks/>
          </p:cNvSpPr>
          <p:nvPr/>
        </p:nvSpPr>
        <p:spPr>
          <a:xfrm>
            <a:off x="-7570" y="276860"/>
            <a:ext cx="4434721" cy="75043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4500" kern="1200" dirty="0">
                <a:solidFill>
                  <a:schemeClr val="bg1"/>
                </a:solidFill>
                <a:latin typeface="+mj-lt"/>
                <a:ea typeface="+mj-ea"/>
                <a:cs typeface="+mj-cs"/>
              </a:defRPr>
            </a:lvl1pPr>
          </a:lstStyle>
          <a:p>
            <a:r>
              <a:rPr lang="tr-TR" sz="3600" dirty="0">
                <a:solidFill>
                  <a:schemeClr val="tx1"/>
                </a:solidFill>
                <a:latin typeface="Berlin Sans FB Demi" panose="020E0802020502020306" pitchFamily="34" charset="0"/>
              </a:rPr>
              <a:t>Introduction</a:t>
            </a:r>
          </a:p>
        </p:txBody>
      </p:sp>
      <p:sp>
        <p:nvSpPr>
          <p:cNvPr id="9" name="Rectangle: Rounded Corners 8">
            <a:extLst>
              <a:ext uri="{FF2B5EF4-FFF2-40B4-BE49-F238E27FC236}">
                <a16:creationId xmlns:a16="http://schemas.microsoft.com/office/drawing/2014/main" id="{27255383-C773-F2EC-69F7-E6F41FAD5906}"/>
              </a:ext>
            </a:extLst>
          </p:cNvPr>
          <p:cNvSpPr/>
          <p:nvPr/>
        </p:nvSpPr>
        <p:spPr>
          <a:xfrm>
            <a:off x="867340" y="2394990"/>
            <a:ext cx="426128" cy="452071"/>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2</a:t>
            </a:r>
            <a:endParaRPr lang="en-GB" dirty="0"/>
          </a:p>
        </p:txBody>
      </p:sp>
      <p:sp>
        <p:nvSpPr>
          <p:cNvPr id="10" name="TextBox 9">
            <a:extLst>
              <a:ext uri="{FF2B5EF4-FFF2-40B4-BE49-F238E27FC236}">
                <a16:creationId xmlns:a16="http://schemas.microsoft.com/office/drawing/2014/main" id="{44E8A2B2-58BC-A295-8B61-B499B0403557}"/>
              </a:ext>
            </a:extLst>
          </p:cNvPr>
          <p:cNvSpPr txBox="1"/>
          <p:nvPr/>
        </p:nvSpPr>
        <p:spPr>
          <a:xfrm>
            <a:off x="1443077" y="1776794"/>
            <a:ext cx="4911978" cy="646331"/>
          </a:xfrm>
          <a:prstGeom prst="rect">
            <a:avLst/>
          </a:prstGeom>
          <a:noFill/>
        </p:spPr>
        <p:txBody>
          <a:bodyPr wrap="square" rtlCol="0">
            <a:spAutoFit/>
          </a:bodyPr>
          <a:lstStyle/>
          <a:p>
            <a:r>
              <a:rPr lang="tr-TR" dirty="0">
                <a:latin typeface="Berlin Sans FB" panose="020E0602020502020306" pitchFamily="34" charset="0"/>
              </a:rPr>
              <a:t>What does our company do?</a:t>
            </a:r>
          </a:p>
          <a:p>
            <a:endParaRPr lang="en-GB" dirty="0"/>
          </a:p>
        </p:txBody>
      </p:sp>
      <p:pic>
        <p:nvPicPr>
          <p:cNvPr id="11" name="Picture 10">
            <a:extLst>
              <a:ext uri="{FF2B5EF4-FFF2-40B4-BE49-F238E27FC236}">
                <a16:creationId xmlns:a16="http://schemas.microsoft.com/office/drawing/2014/main" id="{89AD342F-BCE2-90F1-BFDC-CFD3D9B4B5F9}"/>
              </a:ext>
            </a:extLst>
          </p:cNvPr>
          <p:cNvPicPr>
            <a:picLocks noChangeAspect="1"/>
          </p:cNvPicPr>
          <p:nvPr/>
        </p:nvPicPr>
        <p:blipFill>
          <a:blip r:embed="rId3"/>
          <a:stretch>
            <a:fillRect/>
          </a:stretch>
        </p:blipFill>
        <p:spPr>
          <a:xfrm>
            <a:off x="9135123" y="381817"/>
            <a:ext cx="1690194" cy="1592682"/>
          </a:xfrm>
          <a:prstGeom prst="rect">
            <a:avLst/>
          </a:prstGeom>
        </p:spPr>
      </p:pic>
      <p:pic>
        <p:nvPicPr>
          <p:cNvPr id="12" name="Picture Placeholder 12" descr="Aerial view of a container ship">
            <a:extLst>
              <a:ext uri="{FF2B5EF4-FFF2-40B4-BE49-F238E27FC236}">
                <a16:creationId xmlns:a16="http://schemas.microsoft.com/office/drawing/2014/main" id="{09C751C8-1CD1-5500-5DAD-CF50B438DFF3}"/>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8187612" y="2423125"/>
            <a:ext cx="3585215" cy="3585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249745DF-E854-D18E-A46A-F9CC03152DC2}"/>
              </a:ext>
            </a:extLst>
          </p:cNvPr>
          <p:cNvSpPr txBox="1"/>
          <p:nvPr/>
        </p:nvSpPr>
        <p:spPr>
          <a:xfrm>
            <a:off x="1443077" y="2423125"/>
            <a:ext cx="6098958" cy="646331"/>
          </a:xfrm>
          <a:prstGeom prst="rect">
            <a:avLst/>
          </a:prstGeom>
          <a:noFill/>
        </p:spPr>
        <p:txBody>
          <a:bodyPr wrap="square">
            <a:spAutoFit/>
          </a:bodyPr>
          <a:lstStyle/>
          <a:p>
            <a:r>
              <a:rPr lang="tr-TR" dirty="0">
                <a:latin typeface="Berlin Sans FB" panose="020E0602020502020306" pitchFamily="34" charset="0"/>
              </a:rPr>
              <a:t>What is expected from us as an engineering team?</a:t>
            </a:r>
          </a:p>
          <a:p>
            <a:pPr marL="285750" indent="-285750">
              <a:buFont typeface="Wingdings" panose="05000000000000000000" pitchFamily="2" charset="2"/>
              <a:buChar char="§"/>
            </a:pPr>
            <a:endParaRPr lang="tr-TR" dirty="0">
              <a:latin typeface="Berlin Sans FB" panose="020E0602020502020306" pitchFamily="34" charset="0"/>
            </a:endParaRPr>
          </a:p>
        </p:txBody>
      </p:sp>
      <p:sp>
        <p:nvSpPr>
          <p:cNvPr id="4" name="Rectangle 3">
            <a:extLst>
              <a:ext uri="{FF2B5EF4-FFF2-40B4-BE49-F238E27FC236}">
                <a16:creationId xmlns:a16="http://schemas.microsoft.com/office/drawing/2014/main" id="{2A541A95-8BB8-A3B4-104C-3DF3C0485278}"/>
              </a:ext>
            </a:extLst>
          </p:cNvPr>
          <p:cNvSpPr/>
          <p:nvPr/>
        </p:nvSpPr>
        <p:spPr>
          <a:xfrm>
            <a:off x="867340" y="1748463"/>
            <a:ext cx="426128" cy="45207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a:t>
            </a:r>
            <a:endParaRPr lang="en-GB" dirty="0"/>
          </a:p>
        </p:txBody>
      </p:sp>
      <p:sp>
        <p:nvSpPr>
          <p:cNvPr id="14" name="Rectangle 13">
            <a:extLst>
              <a:ext uri="{FF2B5EF4-FFF2-40B4-BE49-F238E27FC236}">
                <a16:creationId xmlns:a16="http://schemas.microsoft.com/office/drawing/2014/main" id="{CFA855E0-7837-B97C-8F2E-CDF62252902C}"/>
              </a:ext>
            </a:extLst>
          </p:cNvPr>
          <p:cNvSpPr/>
          <p:nvPr/>
        </p:nvSpPr>
        <p:spPr>
          <a:xfrm>
            <a:off x="894018" y="1023189"/>
            <a:ext cx="2041981" cy="460333"/>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latin typeface="Berlin Sans FB" panose="020E0602020502020306" pitchFamily="34" charset="0"/>
              </a:rPr>
              <a:t>Northwind Traders</a:t>
            </a:r>
            <a:endParaRPr lang="en-GB" dirty="0">
              <a:latin typeface="Berlin Sans FB" panose="020E0602020502020306" pitchFamily="34" charset="0"/>
            </a:endParaRPr>
          </a:p>
        </p:txBody>
      </p:sp>
    </p:spTree>
    <p:extLst>
      <p:ext uri="{BB962C8B-B14F-4D97-AF65-F5344CB8AC3E}">
        <p14:creationId xmlns:p14="http://schemas.microsoft.com/office/powerpoint/2010/main" val="98438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4976D1-2852-32B5-12BB-0E13BAAA811B}"/>
              </a:ext>
            </a:extLst>
          </p:cNvPr>
          <p:cNvSpPr txBox="1">
            <a:spLocks/>
          </p:cNvSpPr>
          <p:nvPr/>
        </p:nvSpPr>
        <p:spPr>
          <a:xfrm>
            <a:off x="867340" y="1093346"/>
            <a:ext cx="6081204" cy="1909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a:latin typeface="Berlin Sans FB" panose="020E0602020502020306" pitchFamily="34" charset="0"/>
            </a:endParaRPr>
          </a:p>
          <a:p>
            <a:pPr marL="285750" indent="-285750">
              <a:buFont typeface="Wingdings" panose="05000000000000000000" pitchFamily="2" charset="2"/>
              <a:buChar char="§"/>
            </a:pPr>
            <a:endParaRPr lang="en-US" dirty="0"/>
          </a:p>
        </p:txBody>
      </p:sp>
      <p:sp>
        <p:nvSpPr>
          <p:cNvPr id="7" name="Title 3">
            <a:extLst>
              <a:ext uri="{FF2B5EF4-FFF2-40B4-BE49-F238E27FC236}">
                <a16:creationId xmlns:a16="http://schemas.microsoft.com/office/drawing/2014/main" id="{BEAED603-CEAE-EF1C-A32A-CBB478351870}"/>
              </a:ext>
            </a:extLst>
          </p:cNvPr>
          <p:cNvSpPr txBox="1">
            <a:spLocks/>
          </p:cNvSpPr>
          <p:nvPr/>
        </p:nvSpPr>
        <p:spPr>
          <a:xfrm>
            <a:off x="-7570" y="276860"/>
            <a:ext cx="4434721" cy="75043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4500" kern="1200" dirty="0">
                <a:solidFill>
                  <a:schemeClr val="bg1"/>
                </a:solidFill>
                <a:latin typeface="+mj-lt"/>
                <a:ea typeface="+mj-ea"/>
                <a:cs typeface="+mj-cs"/>
              </a:defRPr>
            </a:lvl1pPr>
          </a:lstStyle>
          <a:p>
            <a:r>
              <a:rPr lang="tr-TR" sz="3600" dirty="0">
                <a:solidFill>
                  <a:schemeClr val="tx1"/>
                </a:solidFill>
                <a:latin typeface="Berlin Sans FB Demi" panose="020E0802020502020306" pitchFamily="34" charset="0"/>
              </a:rPr>
              <a:t>Introduction</a:t>
            </a:r>
          </a:p>
        </p:txBody>
      </p:sp>
      <p:sp>
        <p:nvSpPr>
          <p:cNvPr id="10" name="TextBox 9">
            <a:extLst>
              <a:ext uri="{FF2B5EF4-FFF2-40B4-BE49-F238E27FC236}">
                <a16:creationId xmlns:a16="http://schemas.microsoft.com/office/drawing/2014/main" id="{44E8A2B2-58BC-A295-8B61-B499B0403557}"/>
              </a:ext>
            </a:extLst>
          </p:cNvPr>
          <p:cNvSpPr txBox="1"/>
          <p:nvPr/>
        </p:nvSpPr>
        <p:spPr>
          <a:xfrm>
            <a:off x="1443077" y="1776794"/>
            <a:ext cx="4911978" cy="646331"/>
          </a:xfrm>
          <a:prstGeom prst="rect">
            <a:avLst/>
          </a:prstGeom>
          <a:noFill/>
        </p:spPr>
        <p:txBody>
          <a:bodyPr wrap="square" rtlCol="0">
            <a:spAutoFit/>
          </a:bodyPr>
          <a:lstStyle/>
          <a:p>
            <a:r>
              <a:rPr lang="tr-TR" dirty="0">
                <a:latin typeface="Berlin Sans FB" panose="020E0602020502020306" pitchFamily="34" charset="0"/>
              </a:rPr>
              <a:t>What does our company do?</a:t>
            </a:r>
          </a:p>
          <a:p>
            <a:endParaRPr lang="en-GB" dirty="0"/>
          </a:p>
        </p:txBody>
      </p:sp>
      <p:pic>
        <p:nvPicPr>
          <p:cNvPr id="11" name="Picture 10">
            <a:extLst>
              <a:ext uri="{FF2B5EF4-FFF2-40B4-BE49-F238E27FC236}">
                <a16:creationId xmlns:a16="http://schemas.microsoft.com/office/drawing/2014/main" id="{89AD342F-BCE2-90F1-BFDC-CFD3D9B4B5F9}"/>
              </a:ext>
            </a:extLst>
          </p:cNvPr>
          <p:cNvPicPr>
            <a:picLocks noChangeAspect="1"/>
          </p:cNvPicPr>
          <p:nvPr/>
        </p:nvPicPr>
        <p:blipFill>
          <a:blip r:embed="rId3"/>
          <a:stretch>
            <a:fillRect/>
          </a:stretch>
        </p:blipFill>
        <p:spPr>
          <a:xfrm>
            <a:off x="9135123" y="381817"/>
            <a:ext cx="1690194" cy="1592682"/>
          </a:xfrm>
          <a:prstGeom prst="rect">
            <a:avLst/>
          </a:prstGeom>
        </p:spPr>
      </p:pic>
      <p:pic>
        <p:nvPicPr>
          <p:cNvPr id="12" name="Picture Placeholder 12" descr="Aerial view of a container ship">
            <a:extLst>
              <a:ext uri="{FF2B5EF4-FFF2-40B4-BE49-F238E27FC236}">
                <a16:creationId xmlns:a16="http://schemas.microsoft.com/office/drawing/2014/main" id="{09C751C8-1CD1-5500-5DAD-CF50B438DFF3}"/>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8187612" y="2423125"/>
            <a:ext cx="3585215" cy="3585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249745DF-E854-D18E-A46A-F9CC03152DC2}"/>
              </a:ext>
            </a:extLst>
          </p:cNvPr>
          <p:cNvSpPr txBox="1"/>
          <p:nvPr/>
        </p:nvSpPr>
        <p:spPr>
          <a:xfrm>
            <a:off x="1443077" y="2423125"/>
            <a:ext cx="6098958" cy="646331"/>
          </a:xfrm>
          <a:prstGeom prst="rect">
            <a:avLst/>
          </a:prstGeom>
          <a:noFill/>
        </p:spPr>
        <p:txBody>
          <a:bodyPr wrap="square">
            <a:spAutoFit/>
          </a:bodyPr>
          <a:lstStyle/>
          <a:p>
            <a:r>
              <a:rPr lang="tr-TR" dirty="0">
                <a:latin typeface="Berlin Sans FB" panose="020E0602020502020306" pitchFamily="34" charset="0"/>
              </a:rPr>
              <a:t>What is expected from us as an engineering team?</a:t>
            </a:r>
          </a:p>
          <a:p>
            <a:pPr marL="285750" indent="-285750">
              <a:buFont typeface="Wingdings" panose="05000000000000000000" pitchFamily="2" charset="2"/>
              <a:buChar char="§"/>
            </a:pPr>
            <a:endParaRPr lang="tr-TR" dirty="0">
              <a:latin typeface="Berlin Sans FB" panose="020E0602020502020306" pitchFamily="34" charset="0"/>
            </a:endParaRPr>
          </a:p>
        </p:txBody>
      </p:sp>
      <p:sp>
        <p:nvSpPr>
          <p:cNvPr id="4" name="Rectangle 3">
            <a:extLst>
              <a:ext uri="{FF2B5EF4-FFF2-40B4-BE49-F238E27FC236}">
                <a16:creationId xmlns:a16="http://schemas.microsoft.com/office/drawing/2014/main" id="{2A541A95-8BB8-A3B4-104C-3DF3C0485278}"/>
              </a:ext>
            </a:extLst>
          </p:cNvPr>
          <p:cNvSpPr/>
          <p:nvPr/>
        </p:nvSpPr>
        <p:spPr>
          <a:xfrm>
            <a:off x="867340" y="1748463"/>
            <a:ext cx="426128" cy="45207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a:t>
            </a:r>
            <a:endParaRPr lang="en-GB" dirty="0"/>
          </a:p>
        </p:txBody>
      </p:sp>
      <p:sp>
        <p:nvSpPr>
          <p:cNvPr id="2" name="Rectangle: Rounded Corners 1">
            <a:extLst>
              <a:ext uri="{FF2B5EF4-FFF2-40B4-BE49-F238E27FC236}">
                <a16:creationId xmlns:a16="http://schemas.microsoft.com/office/drawing/2014/main" id="{C88A97E8-95F7-427A-B6AC-C7979960483A}"/>
              </a:ext>
            </a:extLst>
          </p:cNvPr>
          <p:cNvSpPr/>
          <p:nvPr/>
        </p:nvSpPr>
        <p:spPr>
          <a:xfrm>
            <a:off x="3122153" y="3335256"/>
            <a:ext cx="2037551" cy="519548"/>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latin typeface="Berlin Sans FB" panose="020E0602020502020306" pitchFamily="34" charset="0"/>
              </a:rPr>
              <a:t>Main Objectives</a:t>
            </a:r>
            <a:endParaRPr lang="en-GB" dirty="0">
              <a:solidFill>
                <a:schemeClr val="tx1"/>
              </a:solidFill>
              <a:latin typeface="Berlin Sans FB" panose="020E0602020502020306" pitchFamily="34" charset="0"/>
            </a:endParaRPr>
          </a:p>
        </p:txBody>
      </p:sp>
      <p:sp>
        <p:nvSpPr>
          <p:cNvPr id="8" name="Rectangle: Rounded Corners 7">
            <a:extLst>
              <a:ext uri="{FF2B5EF4-FFF2-40B4-BE49-F238E27FC236}">
                <a16:creationId xmlns:a16="http://schemas.microsoft.com/office/drawing/2014/main" id="{AF27C6E3-A222-2E64-B0FD-89B82DFBADEE}"/>
              </a:ext>
            </a:extLst>
          </p:cNvPr>
          <p:cNvSpPr/>
          <p:nvPr/>
        </p:nvSpPr>
        <p:spPr>
          <a:xfrm>
            <a:off x="659363" y="4317838"/>
            <a:ext cx="2326737" cy="716911"/>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latin typeface="Berlin Sans FB" panose="020E0602020502020306" pitchFamily="34" charset="0"/>
              </a:rPr>
              <a:t>       Data Engineering</a:t>
            </a:r>
            <a:endParaRPr lang="en-GB" dirty="0">
              <a:solidFill>
                <a:schemeClr val="tx1"/>
              </a:solidFill>
              <a:latin typeface="Berlin Sans FB" panose="020E0602020502020306" pitchFamily="34" charset="0"/>
            </a:endParaRPr>
          </a:p>
        </p:txBody>
      </p:sp>
      <p:sp>
        <p:nvSpPr>
          <p:cNvPr id="13" name="Rectangle: Rounded Corners 12">
            <a:extLst>
              <a:ext uri="{FF2B5EF4-FFF2-40B4-BE49-F238E27FC236}">
                <a16:creationId xmlns:a16="http://schemas.microsoft.com/office/drawing/2014/main" id="{51D6CCE4-CED9-9C1D-EA01-B06B3CE4031F}"/>
              </a:ext>
            </a:extLst>
          </p:cNvPr>
          <p:cNvSpPr/>
          <p:nvPr/>
        </p:nvSpPr>
        <p:spPr>
          <a:xfrm>
            <a:off x="5361262" y="4339210"/>
            <a:ext cx="2355273" cy="708190"/>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latin typeface="Berlin Sans FB" panose="020E0602020502020306" pitchFamily="34" charset="0"/>
              </a:rPr>
              <a:t>      Data Analysis</a:t>
            </a:r>
            <a:endParaRPr lang="en-GB" dirty="0">
              <a:solidFill>
                <a:schemeClr val="tx1"/>
              </a:solidFill>
              <a:latin typeface="Berlin Sans FB" panose="020E0602020502020306" pitchFamily="34" charset="0"/>
            </a:endParaRPr>
          </a:p>
        </p:txBody>
      </p:sp>
      <p:cxnSp>
        <p:nvCxnSpPr>
          <p:cNvPr id="14" name="Connector: Elbow 13">
            <a:extLst>
              <a:ext uri="{FF2B5EF4-FFF2-40B4-BE49-F238E27FC236}">
                <a16:creationId xmlns:a16="http://schemas.microsoft.com/office/drawing/2014/main" id="{75FCE69F-8FCE-FD8A-862C-90661C1339C5}"/>
              </a:ext>
            </a:extLst>
          </p:cNvPr>
          <p:cNvCxnSpPr>
            <a:cxnSpLocks/>
            <a:stCxn id="2" idx="2"/>
            <a:endCxn id="8" idx="0"/>
          </p:cNvCxnSpPr>
          <p:nvPr/>
        </p:nvCxnSpPr>
        <p:spPr>
          <a:xfrm rot="5400000">
            <a:off x="2750314" y="2927223"/>
            <a:ext cx="463034" cy="2318197"/>
          </a:xfrm>
          <a:prstGeom prst="bentConnector3">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43B54EC-6F49-7C9F-A6AD-435ABDB922D1}"/>
              </a:ext>
            </a:extLst>
          </p:cNvPr>
          <p:cNvCxnSpPr>
            <a:cxnSpLocks/>
          </p:cNvCxnSpPr>
          <p:nvPr/>
        </p:nvCxnSpPr>
        <p:spPr>
          <a:xfrm rot="16200000" flipH="1">
            <a:off x="5106251" y="2888803"/>
            <a:ext cx="484406" cy="2397970"/>
          </a:xfrm>
          <a:prstGeom prst="bentConnector3">
            <a:avLst>
              <a:gd name="adj1" fmla="val 50000"/>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pic>
        <p:nvPicPr>
          <p:cNvPr id="16" name="Picture 2" descr="Engineering - Free education icons">
            <a:extLst>
              <a:ext uri="{FF2B5EF4-FFF2-40B4-BE49-F238E27FC236}">
                <a16:creationId xmlns:a16="http://schemas.microsoft.com/office/drawing/2014/main" id="{446BF003-9660-32EB-B9B7-97D26F55CB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363" y="4445449"/>
            <a:ext cx="461688" cy="4616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nalysis - Free seo and web icons">
            <a:extLst>
              <a:ext uri="{FF2B5EF4-FFF2-40B4-BE49-F238E27FC236}">
                <a16:creationId xmlns:a16="http://schemas.microsoft.com/office/drawing/2014/main" id="{53C545FC-8A44-32F9-CB4C-42E7679E3E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5985" y="4479473"/>
            <a:ext cx="427664" cy="42766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E1F36EF-773C-FF7C-CA95-836DF028D983}"/>
              </a:ext>
            </a:extLst>
          </p:cNvPr>
          <p:cNvSpPr/>
          <p:nvPr/>
        </p:nvSpPr>
        <p:spPr>
          <a:xfrm>
            <a:off x="867340" y="2423125"/>
            <a:ext cx="426128" cy="45207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2</a:t>
            </a:r>
            <a:endParaRPr lang="en-GB" dirty="0"/>
          </a:p>
        </p:txBody>
      </p:sp>
      <p:sp>
        <p:nvSpPr>
          <p:cNvPr id="19" name="Rectangle 18">
            <a:extLst>
              <a:ext uri="{FF2B5EF4-FFF2-40B4-BE49-F238E27FC236}">
                <a16:creationId xmlns:a16="http://schemas.microsoft.com/office/drawing/2014/main" id="{CE52B875-704E-BD28-9FB6-ABDAB9D04AAC}"/>
              </a:ext>
            </a:extLst>
          </p:cNvPr>
          <p:cNvSpPr/>
          <p:nvPr/>
        </p:nvSpPr>
        <p:spPr>
          <a:xfrm>
            <a:off x="894018" y="1023189"/>
            <a:ext cx="2041981" cy="460333"/>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latin typeface="Berlin Sans FB" panose="020E0602020502020306" pitchFamily="34" charset="0"/>
              </a:rPr>
              <a:t>Northwind Traders</a:t>
            </a:r>
            <a:endParaRPr lang="en-GB" dirty="0">
              <a:latin typeface="Berlin Sans FB" panose="020E0602020502020306" pitchFamily="34" charset="0"/>
            </a:endParaRPr>
          </a:p>
        </p:txBody>
      </p:sp>
    </p:spTree>
    <p:extLst>
      <p:ext uri="{BB962C8B-B14F-4D97-AF65-F5344CB8AC3E}">
        <p14:creationId xmlns:p14="http://schemas.microsoft.com/office/powerpoint/2010/main" val="14848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fade">
                                      <p:cBhvr>
                                        <p:cTn id="34" dur="500"/>
                                        <p:tgtEl>
                                          <p:spTgt spid="13">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708F37-BCE0-821B-89EF-528833982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5496" y="2226198"/>
            <a:ext cx="5413334" cy="3856590"/>
          </a:xfrm>
          <a:prstGeom prst="rect">
            <a:avLst/>
          </a:prstGeom>
          <a:ln>
            <a:noFill/>
          </a:ln>
          <a:effectLst>
            <a:softEdge rad="112500"/>
          </a:effectLst>
        </p:spPr>
      </p:pic>
      <p:sp>
        <p:nvSpPr>
          <p:cNvPr id="10" name="TextBox 9">
            <a:extLst>
              <a:ext uri="{FF2B5EF4-FFF2-40B4-BE49-F238E27FC236}">
                <a16:creationId xmlns:a16="http://schemas.microsoft.com/office/drawing/2014/main" id="{6376F3A3-A474-B6AE-5CFE-253511B2AAEE}"/>
              </a:ext>
            </a:extLst>
          </p:cNvPr>
          <p:cNvSpPr txBox="1"/>
          <p:nvPr/>
        </p:nvSpPr>
        <p:spPr>
          <a:xfrm>
            <a:off x="324678" y="413624"/>
            <a:ext cx="6109252" cy="1200329"/>
          </a:xfrm>
          <a:prstGeom prst="rect">
            <a:avLst/>
          </a:prstGeom>
          <a:noFill/>
        </p:spPr>
        <p:txBody>
          <a:bodyPr wrap="square">
            <a:spAutoFit/>
          </a:bodyPr>
          <a:lstStyle/>
          <a:p>
            <a:pPr algn="ctr"/>
            <a:r>
              <a:rPr lang="en-US" sz="1800" dirty="0">
                <a:solidFill>
                  <a:schemeClr val="accent1">
                    <a:lumMod val="50000"/>
                  </a:schemeClr>
                </a:solidFill>
                <a:highlight>
                  <a:srgbClr val="FFFF00"/>
                </a:highlight>
                <a:latin typeface="Berlin Sans FB" panose="020E0602020502020306" pitchFamily="34" charset="0"/>
              </a:rPr>
              <a:t>Statistics show that 93% companies file for bankruptcy within one year of losing their data center </a:t>
            </a:r>
            <a:r>
              <a:rPr lang="en-US" sz="1800" b="1" dirty="0">
                <a:solidFill>
                  <a:schemeClr val="accent1">
                    <a:lumMod val="50000"/>
                  </a:schemeClr>
                </a:solidFill>
                <a:highlight>
                  <a:srgbClr val="FFFF00"/>
                </a:highlight>
                <a:latin typeface="Berlin Sans FB" panose="020E0602020502020306" pitchFamily="34" charset="0"/>
              </a:rPr>
              <a:t>and 50% companies file for bankruptcy immediately after going without any data management for a period of about 10 days.</a:t>
            </a:r>
          </a:p>
        </p:txBody>
      </p:sp>
      <p:pic>
        <p:nvPicPr>
          <p:cNvPr id="3" name="Picture 2">
            <a:extLst>
              <a:ext uri="{FF2B5EF4-FFF2-40B4-BE49-F238E27FC236}">
                <a16:creationId xmlns:a16="http://schemas.microsoft.com/office/drawing/2014/main" id="{F40492CF-24ED-D91C-EAEA-4A1B06D84409}"/>
              </a:ext>
            </a:extLst>
          </p:cNvPr>
          <p:cNvPicPr>
            <a:picLocks noChangeAspect="1"/>
          </p:cNvPicPr>
          <p:nvPr/>
        </p:nvPicPr>
        <p:blipFill>
          <a:blip r:embed="rId3"/>
          <a:stretch>
            <a:fillRect/>
          </a:stretch>
        </p:blipFill>
        <p:spPr>
          <a:xfrm>
            <a:off x="10395781" y="231210"/>
            <a:ext cx="1260000" cy="1221818"/>
          </a:xfrm>
          <a:prstGeom prst="rect">
            <a:avLst/>
          </a:prstGeom>
        </p:spPr>
      </p:pic>
    </p:spTree>
    <p:extLst>
      <p:ext uri="{BB962C8B-B14F-4D97-AF65-F5344CB8AC3E}">
        <p14:creationId xmlns:p14="http://schemas.microsoft.com/office/powerpoint/2010/main" val="2902495373"/>
      </p:ext>
    </p:extLst>
  </p:cSld>
  <p:clrMapOvr>
    <a:masterClrMapping/>
  </p:clrMapOvr>
  <mc:AlternateContent xmlns:mc="http://schemas.openxmlformats.org/markup-compatibility/2006" xmlns:p14="http://schemas.microsoft.com/office/powerpoint/2010/main">
    <mc:Choice Requires="p14">
      <p:transition p14:dur="1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6F3F34-25DD-1A36-9A0E-8FC7B0645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904" y="2675766"/>
            <a:ext cx="4776270" cy="3397973"/>
          </a:xfrm>
          <a:prstGeom prst="rect">
            <a:avLst/>
          </a:prstGeom>
        </p:spPr>
      </p:pic>
      <p:sp>
        <p:nvSpPr>
          <p:cNvPr id="4" name="Title 2">
            <a:extLst>
              <a:ext uri="{FF2B5EF4-FFF2-40B4-BE49-F238E27FC236}">
                <a16:creationId xmlns:a16="http://schemas.microsoft.com/office/drawing/2014/main" id="{24C8EF01-A0FE-F99B-145B-BC30F3381B17}"/>
              </a:ext>
            </a:extLst>
          </p:cNvPr>
          <p:cNvSpPr txBox="1">
            <a:spLocks/>
          </p:cNvSpPr>
          <p:nvPr/>
        </p:nvSpPr>
        <p:spPr>
          <a:xfrm>
            <a:off x="128808" y="458333"/>
            <a:ext cx="9763530" cy="129803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accent1">
                    <a:lumMod val="75000"/>
                  </a:schemeClr>
                </a:solidFill>
                <a:latin typeface="Berlin Sans FB Demi" panose="020E0802020502020306" pitchFamily="34" charset="0"/>
              </a:rPr>
              <a:t>Data Management Poses Major Challenges And Issues For Companies</a:t>
            </a:r>
            <a:endParaRPr lang="en-US" sz="3200" dirty="0">
              <a:solidFill>
                <a:schemeClr val="accent1">
                  <a:lumMod val="75000"/>
                </a:schemeClr>
              </a:solidFill>
              <a:latin typeface="Berlin Sans FB Demi" panose="020E0802020502020306" pitchFamily="34" charset="0"/>
            </a:endParaRPr>
          </a:p>
        </p:txBody>
      </p:sp>
      <p:sp>
        <p:nvSpPr>
          <p:cNvPr id="5" name="TextBox 4">
            <a:extLst>
              <a:ext uri="{FF2B5EF4-FFF2-40B4-BE49-F238E27FC236}">
                <a16:creationId xmlns:a16="http://schemas.microsoft.com/office/drawing/2014/main" id="{733BD8B9-207C-D324-A3AB-43F43C6A4767}"/>
              </a:ext>
            </a:extLst>
          </p:cNvPr>
          <p:cNvSpPr txBox="1"/>
          <p:nvPr/>
        </p:nvSpPr>
        <p:spPr>
          <a:xfrm>
            <a:off x="96079" y="2302821"/>
            <a:ext cx="8040756" cy="461665"/>
          </a:xfrm>
          <a:prstGeom prst="rect">
            <a:avLst/>
          </a:prstGeom>
          <a:noFill/>
        </p:spPr>
        <p:txBody>
          <a:bodyPr wrap="square">
            <a:spAutoFit/>
          </a:bodyPr>
          <a:lstStyle/>
          <a:p>
            <a:r>
              <a:rPr lang="en-US" sz="2400" b="1" i="0" dirty="0">
                <a:solidFill>
                  <a:schemeClr val="tx1">
                    <a:lumMod val="95000"/>
                    <a:lumOff val="5000"/>
                  </a:schemeClr>
                </a:solidFill>
                <a:effectLst/>
                <a:latin typeface="Berlin Sans FB Demi" panose="020E0802020502020306" pitchFamily="34" charset="0"/>
              </a:rPr>
              <a:t>Few of the challenges most company face is:-</a:t>
            </a:r>
            <a:endParaRPr lang="en-US" sz="2400" dirty="0">
              <a:solidFill>
                <a:schemeClr val="tx1">
                  <a:lumMod val="95000"/>
                  <a:lumOff val="5000"/>
                </a:schemeClr>
              </a:solidFill>
              <a:latin typeface="Berlin Sans FB Demi" panose="020E0802020502020306" pitchFamily="34" charset="0"/>
            </a:endParaRPr>
          </a:p>
        </p:txBody>
      </p:sp>
      <p:sp>
        <p:nvSpPr>
          <p:cNvPr id="6" name="TextBox 5">
            <a:extLst>
              <a:ext uri="{FF2B5EF4-FFF2-40B4-BE49-F238E27FC236}">
                <a16:creationId xmlns:a16="http://schemas.microsoft.com/office/drawing/2014/main" id="{E9DBAC18-5E76-7155-4C6A-2AE9B0961D7E}"/>
              </a:ext>
            </a:extLst>
          </p:cNvPr>
          <p:cNvSpPr txBox="1"/>
          <p:nvPr/>
        </p:nvSpPr>
        <p:spPr>
          <a:xfrm>
            <a:off x="378826" y="3137431"/>
            <a:ext cx="7610069" cy="2229969"/>
          </a:xfrm>
          <a:prstGeom prst="rect">
            <a:avLst/>
          </a:prstGeom>
          <a:noFill/>
        </p:spPr>
        <p:txBody>
          <a:bodyPr wrap="square">
            <a:spAutoFit/>
          </a:bodyPr>
          <a:lstStyle/>
          <a:p>
            <a:pPr marL="342900" indent="-342900" algn="l">
              <a:lnSpc>
                <a:spcPct val="200000"/>
              </a:lnSpc>
              <a:buFont typeface="Arial" panose="020B0604020202020204" pitchFamily="34" charset="0"/>
              <a:buChar char="•"/>
            </a:pPr>
            <a:r>
              <a:rPr lang="en-US" b="1" dirty="0">
                <a:solidFill>
                  <a:srgbClr val="333333"/>
                </a:solidFill>
                <a:latin typeface="Berlin Sans FB Demi" panose="020E0802020502020306" pitchFamily="34" charset="0"/>
              </a:rPr>
              <a:t>G</a:t>
            </a:r>
            <a:r>
              <a:rPr lang="en-US" b="1" i="0" dirty="0">
                <a:solidFill>
                  <a:srgbClr val="333333"/>
                </a:solidFill>
                <a:effectLst/>
                <a:latin typeface="Berlin Sans FB Demi" panose="020E0802020502020306" pitchFamily="34" charset="0"/>
              </a:rPr>
              <a:t>etting the most out its data</a:t>
            </a:r>
          </a:p>
          <a:p>
            <a:pPr marL="342900" indent="-342900" algn="l">
              <a:lnSpc>
                <a:spcPct val="200000"/>
              </a:lnSpc>
              <a:buFont typeface="Arial" panose="020B0604020202020204" pitchFamily="34" charset="0"/>
              <a:buChar char="•"/>
            </a:pPr>
            <a:r>
              <a:rPr lang="en-US" b="1" i="0" dirty="0">
                <a:solidFill>
                  <a:srgbClr val="333333"/>
                </a:solidFill>
                <a:effectLst/>
                <a:latin typeface="Berlin Sans FB Demi" panose="020E0802020502020306" pitchFamily="34" charset="0"/>
              </a:rPr>
              <a:t>Understanding Data</a:t>
            </a:r>
          </a:p>
          <a:p>
            <a:pPr marL="342900" indent="-342900" algn="l">
              <a:lnSpc>
                <a:spcPct val="200000"/>
              </a:lnSpc>
              <a:buFont typeface="Arial" panose="020B0604020202020204" pitchFamily="34" charset="0"/>
              <a:buChar char="•"/>
            </a:pPr>
            <a:r>
              <a:rPr lang="en-US" b="1" i="0" dirty="0">
                <a:solidFill>
                  <a:srgbClr val="333333"/>
                </a:solidFill>
                <a:effectLst/>
                <a:latin typeface="Berlin Sans FB Demi" panose="020E0802020502020306" pitchFamily="34" charset="0"/>
              </a:rPr>
              <a:t>Using Dat</a:t>
            </a:r>
            <a:r>
              <a:rPr lang="en-US" b="1" dirty="0">
                <a:solidFill>
                  <a:srgbClr val="333333"/>
                </a:solidFill>
                <a:latin typeface="Berlin Sans FB Demi" panose="020E0802020502020306" pitchFamily="34" charset="0"/>
              </a:rPr>
              <a:t>a Management to maximize profits</a:t>
            </a:r>
          </a:p>
          <a:p>
            <a:pPr marL="342900" indent="-342900" algn="l">
              <a:lnSpc>
                <a:spcPct val="200000"/>
              </a:lnSpc>
              <a:buFont typeface="Arial" panose="020B0604020202020204" pitchFamily="34" charset="0"/>
              <a:buChar char="•"/>
            </a:pPr>
            <a:r>
              <a:rPr lang="en-US" b="1" i="0" dirty="0">
                <a:solidFill>
                  <a:srgbClr val="333333"/>
                </a:solidFill>
                <a:effectLst/>
                <a:latin typeface="Berlin Sans FB Demi" panose="020E0802020502020306" pitchFamily="34" charset="0"/>
              </a:rPr>
              <a:t>Loss of Data</a:t>
            </a:r>
          </a:p>
        </p:txBody>
      </p:sp>
      <p:pic>
        <p:nvPicPr>
          <p:cNvPr id="8" name="Picture 7">
            <a:extLst>
              <a:ext uri="{FF2B5EF4-FFF2-40B4-BE49-F238E27FC236}">
                <a16:creationId xmlns:a16="http://schemas.microsoft.com/office/drawing/2014/main" id="{3527FDBB-BD2D-4AE8-89C4-59AF8FF9CD27}"/>
              </a:ext>
            </a:extLst>
          </p:cNvPr>
          <p:cNvPicPr>
            <a:picLocks noChangeAspect="1"/>
          </p:cNvPicPr>
          <p:nvPr/>
        </p:nvPicPr>
        <p:blipFill>
          <a:blip r:embed="rId3"/>
          <a:stretch>
            <a:fillRect/>
          </a:stretch>
        </p:blipFill>
        <p:spPr>
          <a:xfrm>
            <a:off x="10395781" y="231210"/>
            <a:ext cx="1260000" cy="1221818"/>
          </a:xfrm>
          <a:prstGeom prst="rect">
            <a:avLst/>
          </a:prstGeom>
        </p:spPr>
      </p:pic>
    </p:spTree>
    <p:extLst>
      <p:ext uri="{BB962C8B-B14F-4D97-AF65-F5344CB8AC3E}">
        <p14:creationId xmlns:p14="http://schemas.microsoft.com/office/powerpoint/2010/main" val="3097019966"/>
      </p:ext>
    </p:extLst>
  </p:cSld>
  <p:clrMapOvr>
    <a:masterClrMapping/>
  </p:clrMapOvr>
  <mc:AlternateContent xmlns:mc="http://schemas.openxmlformats.org/markup-compatibility/2006" xmlns:p15="http://schemas.microsoft.com/office/powerpoint/2012/main">
    <mc:Choice Requires="p15">
      <p:transition spd="slow">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4FA3D4-C669-F85A-1F59-B22AFCD8A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672" y="4123897"/>
            <a:ext cx="4028656" cy="2368156"/>
          </a:xfrm>
          <a:prstGeom prst="rect">
            <a:avLst/>
          </a:prstGeom>
          <a:ln>
            <a:noFill/>
          </a:ln>
          <a:effectLst>
            <a:softEdge rad="112500"/>
          </a:effectLst>
        </p:spPr>
      </p:pic>
      <p:sp>
        <p:nvSpPr>
          <p:cNvPr id="3" name="Title 2">
            <a:extLst>
              <a:ext uri="{FF2B5EF4-FFF2-40B4-BE49-F238E27FC236}">
                <a16:creationId xmlns:a16="http://schemas.microsoft.com/office/drawing/2014/main" id="{6071A399-E7A6-3547-37F2-BA9F23154D17}"/>
              </a:ext>
            </a:extLst>
          </p:cNvPr>
          <p:cNvSpPr>
            <a:spLocks noGrp="1"/>
          </p:cNvSpPr>
          <p:nvPr>
            <p:ph type="title"/>
          </p:nvPr>
        </p:nvSpPr>
        <p:spPr>
          <a:xfrm>
            <a:off x="414132" y="914402"/>
            <a:ext cx="10515600" cy="816045"/>
          </a:xfrm>
        </p:spPr>
        <p:txBody>
          <a:bodyPr>
            <a:normAutofit/>
          </a:bodyPr>
          <a:lstStyle/>
          <a:p>
            <a:r>
              <a:rPr lang="en-US" sz="3200" dirty="0">
                <a:effectLst>
                  <a:outerShdw blurRad="38100" dist="38100" dir="2700000" algn="tl">
                    <a:srgbClr val="000000">
                      <a:alpha val="43137"/>
                    </a:srgbClr>
                  </a:outerShdw>
                </a:effectLst>
                <a:highlight>
                  <a:srgbClr val="FFFF00"/>
                </a:highlight>
              </a:rPr>
              <a:t>According to:-    https://pctechmag.com/</a:t>
            </a:r>
          </a:p>
        </p:txBody>
      </p:sp>
      <p:sp>
        <p:nvSpPr>
          <p:cNvPr id="5" name="TextBox 4">
            <a:extLst>
              <a:ext uri="{FF2B5EF4-FFF2-40B4-BE49-F238E27FC236}">
                <a16:creationId xmlns:a16="http://schemas.microsoft.com/office/drawing/2014/main" id="{3E604829-85EA-6B2D-A7E4-4D311587307A}"/>
              </a:ext>
            </a:extLst>
          </p:cNvPr>
          <p:cNvSpPr txBox="1"/>
          <p:nvPr/>
        </p:nvSpPr>
        <p:spPr>
          <a:xfrm>
            <a:off x="257274" y="365947"/>
            <a:ext cx="10770944" cy="677108"/>
          </a:xfrm>
          <a:prstGeom prst="rect">
            <a:avLst/>
          </a:prstGeom>
          <a:noFill/>
        </p:spPr>
        <p:txBody>
          <a:bodyPr wrap="square">
            <a:spAutoFit/>
          </a:bodyPr>
          <a:lstStyle/>
          <a:p>
            <a:r>
              <a:rPr lang="en-US" sz="1900" b="0" i="0" dirty="0">
                <a:solidFill>
                  <a:schemeClr val="accent1"/>
                </a:solidFill>
                <a:latin typeface="Berlin Sans FB Demi" panose="020E0802020502020306" pitchFamily="34" charset="0"/>
              </a:rPr>
              <a:t>We would have expected at least </a:t>
            </a:r>
            <a:r>
              <a:rPr lang="en-US" sz="2000" b="1" i="0" dirty="0">
                <a:solidFill>
                  <a:schemeClr val="accent1"/>
                </a:solidFill>
                <a:latin typeface="Berlin Sans FB Demi" panose="020E0802020502020306" pitchFamily="34" charset="0"/>
              </a:rPr>
              <a:t>Famous Companies </a:t>
            </a:r>
            <a:r>
              <a:rPr lang="en-US" sz="1900" b="0" i="0" dirty="0">
                <a:solidFill>
                  <a:schemeClr val="accent1"/>
                </a:solidFill>
                <a:latin typeface="Berlin Sans FB Demi" panose="020E0802020502020306" pitchFamily="34" charset="0"/>
              </a:rPr>
              <a:t>to understand the </a:t>
            </a:r>
            <a:r>
              <a:rPr lang="en-US" b="1" i="0" dirty="0">
                <a:solidFill>
                  <a:schemeClr val="accent1"/>
                </a:solidFill>
                <a:latin typeface="Berlin Sans FB Demi" panose="020E0802020502020306" pitchFamily="34" charset="0"/>
              </a:rPr>
              <a:t>Importance of Data Management.</a:t>
            </a:r>
            <a:endParaRPr lang="en-US" b="1" dirty="0">
              <a:solidFill>
                <a:schemeClr val="accent1"/>
              </a:solidFill>
              <a:latin typeface="Berlin Sans FB Demi" panose="020E0802020502020306" pitchFamily="34" charset="0"/>
            </a:endParaRPr>
          </a:p>
        </p:txBody>
      </p:sp>
      <p:sp>
        <p:nvSpPr>
          <p:cNvPr id="7" name="TextBox 6">
            <a:extLst>
              <a:ext uri="{FF2B5EF4-FFF2-40B4-BE49-F238E27FC236}">
                <a16:creationId xmlns:a16="http://schemas.microsoft.com/office/drawing/2014/main" id="{81E2AEC4-FF5E-5FF0-7ACA-DC00E0F2E414}"/>
              </a:ext>
            </a:extLst>
          </p:cNvPr>
          <p:cNvSpPr txBox="1"/>
          <p:nvPr/>
        </p:nvSpPr>
        <p:spPr>
          <a:xfrm>
            <a:off x="53004" y="1786528"/>
            <a:ext cx="11370369" cy="2215991"/>
          </a:xfrm>
          <a:prstGeom prst="rect">
            <a:avLst/>
          </a:prstGeom>
          <a:noFill/>
        </p:spPr>
        <p:txBody>
          <a:bodyPr wrap="square">
            <a:spAutoFit/>
          </a:bodyPr>
          <a:lstStyle/>
          <a:p>
            <a:pPr marL="285750" indent="-285750">
              <a:buFont typeface="Arial" panose="020B0604020202020204" pitchFamily="34" charset="0"/>
              <a:buChar char="•"/>
            </a:pPr>
            <a:r>
              <a:rPr lang="en-US" sz="1600" b="1" i="0" dirty="0">
                <a:solidFill>
                  <a:srgbClr val="2C2F34"/>
                </a:solidFill>
                <a:effectLst/>
                <a:latin typeface="Berlin Sans FB Demi" panose="020E0802020502020306" pitchFamily="34" charset="0"/>
              </a:rPr>
              <a:t>NASA: </a:t>
            </a:r>
            <a:r>
              <a:rPr lang="en-US" sz="1600" b="0" i="0" dirty="0">
                <a:solidFill>
                  <a:srgbClr val="2C2F34"/>
                </a:solidFill>
                <a:effectLst/>
                <a:latin typeface="Berlin Sans FB Demi" panose="020E0802020502020306" pitchFamily="34" charset="0"/>
              </a:rPr>
              <a:t>In 1999, NASA took a 125 million dollar hit when it lost the Mars Orbiter.  It turns out that the engineering team responsible for developing the Orbiter used English units of measurement while NASA used the metric system. </a:t>
            </a:r>
            <a:r>
              <a:rPr lang="en-US" b="1" i="0" u="sng" dirty="0">
                <a:solidFill>
                  <a:srgbClr val="2C2F34"/>
                </a:solidFill>
                <a:effectLst/>
                <a:latin typeface="Berlin Sans FB Demi" panose="020E0802020502020306" pitchFamily="34" charset="0"/>
              </a:rPr>
              <a:t>Just a minimal inconsistency of data resulted in a rather costly and disastrous mistake</a:t>
            </a:r>
            <a:endParaRPr lang="en-US" sz="1400" b="1" i="0" u="sng" dirty="0">
              <a:solidFill>
                <a:srgbClr val="2C2F34"/>
              </a:solidFill>
              <a:effectLst/>
              <a:latin typeface="Berlin Sans FB Demi" panose="020E0802020502020306" pitchFamily="34" charset="0"/>
            </a:endParaRPr>
          </a:p>
          <a:p>
            <a:pPr marL="285750" indent="-285750">
              <a:buFont typeface="Arial" panose="020B0604020202020204" pitchFamily="34" charset="0"/>
              <a:buChar char="•"/>
            </a:pPr>
            <a:endParaRPr lang="en-US" sz="1200" b="1" i="0" u="sng" dirty="0">
              <a:solidFill>
                <a:srgbClr val="2C2F34"/>
              </a:solidFill>
              <a:effectLst/>
              <a:latin typeface="Berlin Sans FB Demi" panose="020E0802020502020306" pitchFamily="34" charset="0"/>
            </a:endParaRPr>
          </a:p>
          <a:p>
            <a:pPr marL="285750" indent="-285750">
              <a:buFont typeface="Arial" panose="020B0604020202020204" pitchFamily="34" charset="0"/>
              <a:buChar char="•"/>
            </a:pPr>
            <a:r>
              <a:rPr lang="en-US" b="1" i="0" dirty="0">
                <a:solidFill>
                  <a:srgbClr val="2C2F34"/>
                </a:solidFill>
                <a:effectLst/>
                <a:latin typeface="Berlin Sans FB" panose="020E0602020502020306" pitchFamily="34" charset="0"/>
              </a:rPr>
              <a:t>PAYPAL: </a:t>
            </a:r>
            <a:r>
              <a:rPr lang="en-US" sz="2000" b="1" i="0" u="sng" dirty="0">
                <a:solidFill>
                  <a:srgbClr val="2C2F34"/>
                </a:solidFill>
                <a:effectLst/>
                <a:latin typeface="Berlin Sans FB" panose="020E0602020502020306" pitchFamily="34" charset="0"/>
              </a:rPr>
              <a:t>For lack of Proper Dat</a:t>
            </a:r>
            <a:r>
              <a:rPr lang="en-US" sz="2000" b="1" u="sng" dirty="0">
                <a:solidFill>
                  <a:srgbClr val="2C2F34"/>
                </a:solidFill>
                <a:latin typeface="Berlin Sans FB" panose="020E0602020502020306" pitchFamily="34" charset="0"/>
              </a:rPr>
              <a:t>a Management</a:t>
            </a:r>
            <a:r>
              <a:rPr lang="en-US" sz="2000" b="0" i="0" dirty="0">
                <a:solidFill>
                  <a:srgbClr val="2C2F34"/>
                </a:solidFill>
                <a:effectLst/>
                <a:latin typeface="Berlin Sans FB" panose="020E0602020502020306" pitchFamily="34" charset="0"/>
              </a:rPr>
              <a:t> </a:t>
            </a:r>
            <a:r>
              <a:rPr lang="en-US" b="0" i="0" dirty="0">
                <a:solidFill>
                  <a:srgbClr val="2C2F34"/>
                </a:solidFill>
                <a:effectLst/>
                <a:latin typeface="Berlin Sans FB" panose="020E0602020502020306" pitchFamily="34" charset="0"/>
              </a:rPr>
              <a:t>and thus preventing certain illegal transactions, </a:t>
            </a:r>
            <a:r>
              <a:rPr lang="en-US" b="0" i="0" u="none" strike="noStrike" dirty="0">
                <a:solidFill>
                  <a:srgbClr val="20578E"/>
                </a:solidFill>
                <a:effectLst/>
                <a:latin typeface="Berlin Sans FB" panose="020E0602020502020306" pitchFamily="34" charset="0"/>
                <a:hlinkClick r:id="rId3"/>
              </a:rPr>
              <a:t>PayPal had to agree to pay USD$7.7 million (£5.1 million)</a:t>
            </a:r>
            <a:r>
              <a:rPr lang="en-US" b="0" i="0" dirty="0">
                <a:solidFill>
                  <a:srgbClr val="2C2F34"/>
                </a:solidFill>
                <a:effectLst/>
                <a:latin typeface="Berlin Sans FB" panose="020E0602020502020306" pitchFamily="34" charset="0"/>
              </a:rPr>
              <a:t> to the US government. It was found that nearly 500 PayPal transactions, worth almost $44,000, violated sanctions that ban US companies from doing business with individuals or organizations on a blacklist.</a:t>
            </a:r>
            <a:endParaRPr lang="en-US" dirty="0">
              <a:latin typeface="Berlin Sans FB" panose="020E0602020502020306" pitchFamily="34" charset="0"/>
            </a:endParaRPr>
          </a:p>
        </p:txBody>
      </p:sp>
      <p:pic>
        <p:nvPicPr>
          <p:cNvPr id="8" name="Picture 7">
            <a:extLst>
              <a:ext uri="{FF2B5EF4-FFF2-40B4-BE49-F238E27FC236}">
                <a16:creationId xmlns:a16="http://schemas.microsoft.com/office/drawing/2014/main" id="{969C1703-9A70-636C-560C-A30B9B20B19F}"/>
              </a:ext>
            </a:extLst>
          </p:cNvPr>
          <p:cNvPicPr>
            <a:picLocks noChangeAspect="1"/>
          </p:cNvPicPr>
          <p:nvPr/>
        </p:nvPicPr>
        <p:blipFill>
          <a:blip r:embed="rId4"/>
          <a:stretch>
            <a:fillRect/>
          </a:stretch>
        </p:blipFill>
        <p:spPr>
          <a:xfrm>
            <a:off x="10395781" y="231210"/>
            <a:ext cx="1260000" cy="1221818"/>
          </a:xfrm>
          <a:prstGeom prst="rect">
            <a:avLst/>
          </a:prstGeom>
        </p:spPr>
      </p:pic>
    </p:spTree>
    <p:extLst>
      <p:ext uri="{BB962C8B-B14F-4D97-AF65-F5344CB8AC3E}">
        <p14:creationId xmlns:p14="http://schemas.microsoft.com/office/powerpoint/2010/main" val="631253201"/>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C2ABC1-DA32-E26E-ADA2-0510B26DD2DA}"/>
              </a:ext>
            </a:extLst>
          </p:cNvPr>
          <p:cNvSpPr txBox="1"/>
          <p:nvPr/>
        </p:nvSpPr>
        <p:spPr>
          <a:xfrm>
            <a:off x="450576" y="4781515"/>
            <a:ext cx="6096000" cy="1477328"/>
          </a:xfrm>
          <a:prstGeom prst="rect">
            <a:avLst/>
          </a:prstGeom>
          <a:noFill/>
        </p:spPr>
        <p:txBody>
          <a:bodyPr wrap="square">
            <a:spAutoFit/>
          </a:bodyPr>
          <a:lstStyle/>
          <a:p>
            <a:r>
              <a:rPr lang="en-US" sz="1800" b="1" i="0" dirty="0">
                <a:solidFill>
                  <a:srgbClr val="000000"/>
                </a:solidFill>
                <a:effectLst/>
                <a:latin typeface="Berlin Sans FB" panose="020E0602020502020306" pitchFamily="34" charset="0"/>
              </a:rPr>
              <a:t>Solution</a:t>
            </a:r>
            <a:r>
              <a:rPr lang="en-US" sz="1800" b="0" i="0" dirty="0">
                <a:solidFill>
                  <a:srgbClr val="000000"/>
                </a:solidFill>
                <a:effectLst/>
                <a:latin typeface="Berlin Sans FB" panose="020E0602020502020306" pitchFamily="34" charset="0"/>
              </a:rPr>
              <a:t>: Some products have a non-existent </a:t>
            </a:r>
            <a:r>
              <a:rPr lang="en-US" sz="1800" b="0" i="0" dirty="0" err="1">
                <a:solidFill>
                  <a:srgbClr val="000000"/>
                </a:solidFill>
                <a:effectLst/>
                <a:latin typeface="Berlin Sans FB" panose="020E0602020502020306" pitchFamily="34" charset="0"/>
              </a:rPr>
              <a:t>SupplierID</a:t>
            </a:r>
            <a:r>
              <a:rPr lang="en-US" sz="1800" b="0" i="0" dirty="0">
                <a:solidFill>
                  <a:srgbClr val="000000"/>
                </a:solidFill>
                <a:effectLst/>
                <a:latin typeface="Berlin Sans FB" panose="020E0602020502020306" pitchFamily="34" charset="0"/>
              </a:rPr>
              <a:t>. It cannot be fixed as there is missing information, but an "unknown" supplier (with all the column values set to "unknown" could be created to evade this problem</a:t>
            </a:r>
            <a:br>
              <a:rPr lang="en-US" sz="1800" b="0" i="0" dirty="0">
                <a:solidFill>
                  <a:srgbClr val="000000"/>
                </a:solidFill>
                <a:effectLst/>
                <a:latin typeface="var(--jp-content-font-family)"/>
              </a:rPr>
            </a:br>
            <a:endParaRPr lang="en-US" dirty="0"/>
          </a:p>
        </p:txBody>
      </p:sp>
      <p:sp>
        <p:nvSpPr>
          <p:cNvPr id="7" name="TextBox 6">
            <a:extLst>
              <a:ext uri="{FF2B5EF4-FFF2-40B4-BE49-F238E27FC236}">
                <a16:creationId xmlns:a16="http://schemas.microsoft.com/office/drawing/2014/main" id="{4BBD2A44-EA22-BDAE-BD29-5F0E5BF5091E}"/>
              </a:ext>
            </a:extLst>
          </p:cNvPr>
          <p:cNvSpPr txBox="1"/>
          <p:nvPr/>
        </p:nvSpPr>
        <p:spPr>
          <a:xfrm>
            <a:off x="450571" y="527568"/>
            <a:ext cx="11039063" cy="1508105"/>
          </a:xfrm>
          <a:prstGeom prst="rect">
            <a:avLst/>
          </a:prstGeom>
          <a:noFill/>
        </p:spPr>
        <p:txBody>
          <a:bodyPr wrap="square">
            <a:spAutoFit/>
          </a:bodyPr>
          <a:lstStyle/>
          <a:p>
            <a:r>
              <a:rPr lang="en-US" sz="2000" b="1" dirty="0"/>
              <a:t>Our Team </a:t>
            </a:r>
            <a:r>
              <a:rPr lang="en-US" sz="2000" dirty="0"/>
              <a:t>was tasked to manage </a:t>
            </a:r>
            <a:r>
              <a:rPr lang="en-US" sz="2000" b="1" dirty="0"/>
              <a:t>Data Inconsistency </a:t>
            </a:r>
            <a:r>
              <a:rPr lang="en-US" sz="2000" dirty="0"/>
              <a:t>and other data related issues:-</a:t>
            </a:r>
          </a:p>
          <a:p>
            <a:endParaRPr lang="en-US" dirty="0"/>
          </a:p>
          <a:p>
            <a:pPr marL="285750" indent="-285750">
              <a:buFont typeface="Arial" panose="020B0604020202020204" pitchFamily="34" charset="0"/>
              <a:buChar char="•"/>
            </a:pPr>
            <a:r>
              <a:rPr lang="en-US" dirty="0">
                <a:latin typeface="Berlin Sans FB" panose="020E0602020502020306" pitchFamily="34" charset="0"/>
              </a:rPr>
              <a:t>New products were added to the Database and </a:t>
            </a:r>
            <a:r>
              <a:rPr lang="en-US" b="0" i="0" dirty="0">
                <a:effectLst/>
                <a:latin typeface="Berlin Sans FB" panose="020E0602020502020306" pitchFamily="34" charset="0"/>
              </a:rPr>
              <a:t>the Category Relationship has not been respected </a:t>
            </a:r>
            <a:endParaRPr lang="tr-TR" b="0" i="0" dirty="0">
              <a:effectLst/>
              <a:latin typeface="Berlin Sans FB" panose="020E0602020502020306" pitchFamily="34" charset="0"/>
            </a:endParaRPr>
          </a:p>
          <a:p>
            <a:r>
              <a:rPr lang="en-US" b="0" i="0" dirty="0">
                <a:effectLst/>
                <a:latin typeface="Berlin Sans FB" panose="020E0602020502020306" pitchFamily="34" charset="0"/>
              </a:rPr>
              <a:t>O</a:t>
            </a:r>
            <a:r>
              <a:rPr lang="en-US" dirty="0">
                <a:latin typeface="Berlin Sans FB" panose="020E0602020502020306" pitchFamily="34" charset="0"/>
              </a:rPr>
              <a:t>ur task will be to transform the inputted category names to the Category table</a:t>
            </a:r>
            <a:r>
              <a:rPr lang="en-US" b="0" i="0" dirty="0">
                <a:effectLst/>
                <a:latin typeface="Berlin Sans FB" panose="020E0602020502020306" pitchFamily="34" charset="0"/>
              </a:rPr>
              <a:t>.</a:t>
            </a:r>
            <a:r>
              <a:rPr lang="en-US" dirty="0">
                <a:latin typeface="Berlin Sans FB" panose="020E0602020502020306" pitchFamily="34" charset="0"/>
              </a:rPr>
              <a:t> </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44DBD353-17B4-A9FB-99A0-9F54E26ED40B}"/>
              </a:ext>
            </a:extLst>
          </p:cNvPr>
          <p:cNvSpPr txBox="1"/>
          <p:nvPr/>
        </p:nvSpPr>
        <p:spPr>
          <a:xfrm>
            <a:off x="5375574" y="2543519"/>
            <a:ext cx="6747164" cy="923330"/>
          </a:xfrm>
          <a:prstGeom prst="rect">
            <a:avLst/>
          </a:prstGeom>
          <a:noFill/>
        </p:spPr>
        <p:txBody>
          <a:bodyPr wrap="square">
            <a:spAutoFit/>
          </a:bodyPr>
          <a:lstStyle/>
          <a:p>
            <a:r>
              <a:rPr lang="en-US" b="1" dirty="0">
                <a:solidFill>
                  <a:srgbClr val="000000"/>
                </a:solidFill>
                <a:latin typeface="Berlin Sans FB" panose="020E0602020502020306" pitchFamily="34" charset="0"/>
              </a:rPr>
              <a:t>Solution</a:t>
            </a:r>
            <a:r>
              <a:rPr lang="en-US" dirty="0">
                <a:solidFill>
                  <a:srgbClr val="000000"/>
                </a:solidFill>
                <a:latin typeface="Berlin Sans FB" panose="020E0602020502020306" pitchFamily="34" charset="0"/>
              </a:rPr>
              <a:t>: W</a:t>
            </a:r>
            <a:r>
              <a:rPr lang="en-US" dirty="0">
                <a:latin typeface="Berlin Sans FB" panose="020E0602020502020306" pitchFamily="34" charset="0"/>
              </a:rPr>
              <a:t>hat we did was to fix the database by Altering the Previous Database Category table and Updating it. That is, We added the columns of the Category table that were missing.</a:t>
            </a:r>
          </a:p>
        </p:txBody>
      </p:sp>
      <p:pic>
        <p:nvPicPr>
          <p:cNvPr id="2" name="Picture 1">
            <a:extLst>
              <a:ext uri="{FF2B5EF4-FFF2-40B4-BE49-F238E27FC236}">
                <a16:creationId xmlns:a16="http://schemas.microsoft.com/office/drawing/2014/main" id="{26B4A9BC-5309-0766-150B-1B8D738AAE9E}"/>
              </a:ext>
            </a:extLst>
          </p:cNvPr>
          <p:cNvPicPr>
            <a:picLocks noChangeAspect="1"/>
          </p:cNvPicPr>
          <p:nvPr/>
        </p:nvPicPr>
        <p:blipFill rotWithShape="1">
          <a:blip r:embed="rId2"/>
          <a:srcRect l="2192" t="30555" r="49115" b="30452"/>
          <a:stretch/>
        </p:blipFill>
        <p:spPr>
          <a:xfrm>
            <a:off x="7538977" y="3431717"/>
            <a:ext cx="4387980" cy="2637778"/>
          </a:xfrm>
          <a:prstGeom prst="rect">
            <a:avLst/>
          </a:prstGeom>
          <a:ln>
            <a:noFill/>
          </a:ln>
          <a:effectLst>
            <a:softEdge rad="112500"/>
          </a:effectLst>
        </p:spPr>
      </p:pic>
      <p:sp>
        <p:nvSpPr>
          <p:cNvPr id="5" name="TextBox 4">
            <a:extLst>
              <a:ext uri="{FF2B5EF4-FFF2-40B4-BE49-F238E27FC236}">
                <a16:creationId xmlns:a16="http://schemas.microsoft.com/office/drawing/2014/main" id="{3F80BFF1-5D30-4D15-9FD5-7ED65F8DBF76}"/>
              </a:ext>
            </a:extLst>
          </p:cNvPr>
          <p:cNvSpPr txBox="1"/>
          <p:nvPr/>
        </p:nvSpPr>
        <p:spPr>
          <a:xfrm>
            <a:off x="450571" y="1748179"/>
            <a:ext cx="11039063" cy="64633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Berlin Sans FB" panose="020E0602020502020306" pitchFamily="34" charset="0"/>
              </a:rPr>
              <a:t>Along with the new added products, there might have been newly introduced errors in some columns or some no-existing values  </a:t>
            </a:r>
            <a:r>
              <a:rPr lang="en-US" dirty="0">
                <a:latin typeface="Berlin Sans FB" panose="020E0602020502020306" pitchFamily="34" charset="0"/>
              </a:rPr>
              <a:t>in related tables.</a:t>
            </a:r>
            <a:r>
              <a:rPr lang="en-US" b="0" i="0" dirty="0">
                <a:effectLst/>
                <a:latin typeface="Berlin Sans FB" panose="020E0602020502020306" pitchFamily="34" charset="0"/>
              </a:rPr>
              <a:t> Tell us if there is any inconsistent data?</a:t>
            </a:r>
            <a:endParaRPr lang="en-US" dirty="0">
              <a:latin typeface="Berlin Sans FB" panose="020E0602020502020306" pitchFamily="34" charset="0"/>
            </a:endParaRPr>
          </a:p>
        </p:txBody>
      </p:sp>
      <p:pic>
        <p:nvPicPr>
          <p:cNvPr id="8" name="Picture 7">
            <a:extLst>
              <a:ext uri="{FF2B5EF4-FFF2-40B4-BE49-F238E27FC236}">
                <a16:creationId xmlns:a16="http://schemas.microsoft.com/office/drawing/2014/main" id="{6C8F7A3B-4E9E-34BD-B0AE-A4752135AADA}"/>
              </a:ext>
            </a:extLst>
          </p:cNvPr>
          <p:cNvPicPr>
            <a:picLocks noChangeAspect="1"/>
          </p:cNvPicPr>
          <p:nvPr/>
        </p:nvPicPr>
        <p:blipFill>
          <a:blip r:embed="rId3"/>
          <a:stretch>
            <a:fillRect/>
          </a:stretch>
        </p:blipFill>
        <p:spPr>
          <a:xfrm>
            <a:off x="10395781" y="231210"/>
            <a:ext cx="1260000" cy="1221818"/>
          </a:xfrm>
          <a:prstGeom prst="rect">
            <a:avLst/>
          </a:prstGeom>
        </p:spPr>
      </p:pic>
    </p:spTree>
    <p:extLst>
      <p:ext uri="{BB962C8B-B14F-4D97-AF65-F5344CB8AC3E}">
        <p14:creationId xmlns:p14="http://schemas.microsoft.com/office/powerpoint/2010/main" val="2634740757"/>
      </p:ext>
    </p:extLst>
  </p:cSld>
  <p:clrMapOvr>
    <a:masterClrMapping/>
  </p:clrMapOvr>
  <mc:AlternateContent xmlns:mc="http://schemas.openxmlformats.org/markup-compatibility/2006" xmlns:p14="http://schemas.microsoft.com/office/powerpoint/2010/main">
    <mc:Choice Requires="p14">
      <p:transition p14:dur="1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15C4E-B464-3413-BCCE-A1FA0700DAE2}"/>
              </a:ext>
            </a:extLst>
          </p:cNvPr>
          <p:cNvSpPr txBox="1"/>
          <p:nvPr/>
        </p:nvSpPr>
        <p:spPr>
          <a:xfrm>
            <a:off x="331304" y="330081"/>
            <a:ext cx="10151165" cy="2139047"/>
          </a:xfrm>
          <a:prstGeom prst="rect">
            <a:avLst/>
          </a:prstGeom>
          <a:noFill/>
        </p:spPr>
        <p:txBody>
          <a:bodyPr wrap="square">
            <a:spAutoFit/>
          </a:bodyPr>
          <a:lstStyle/>
          <a:p>
            <a:pPr marL="342900" indent="-342900">
              <a:buFont typeface="Arial" panose="020B0604020202020204" pitchFamily="34" charset="0"/>
              <a:buChar char="•"/>
            </a:pPr>
            <a:r>
              <a:rPr lang="en-US" sz="1900" b="1" i="0" dirty="0">
                <a:solidFill>
                  <a:srgbClr val="2C2F34"/>
                </a:solidFill>
                <a:effectLst/>
                <a:latin typeface="Berlin Sans FB Demi" panose="020E0802020502020306" pitchFamily="34" charset="0"/>
              </a:rPr>
              <a:t>Every company deals with an enormous amounts of data every day. Therefore, processing it all manually is a bit unrealistic. Thus, investing in an effective data management system is not an option anymore. This has become a necessity. </a:t>
            </a:r>
          </a:p>
          <a:p>
            <a:endParaRPr lang="en-US" sz="1900" b="1" i="0" dirty="0">
              <a:solidFill>
                <a:srgbClr val="2C2F34"/>
              </a:solidFill>
              <a:effectLst/>
              <a:latin typeface="-apple-system"/>
            </a:endParaRPr>
          </a:p>
          <a:p>
            <a:pPr marL="342900" indent="-342900">
              <a:buFont typeface="Arial" panose="020B0604020202020204" pitchFamily="34" charset="0"/>
              <a:buChar char="•"/>
            </a:pPr>
            <a:r>
              <a:rPr lang="en-US" sz="1900" b="1" i="0" dirty="0">
                <a:solidFill>
                  <a:srgbClr val="2C2F34"/>
                </a:solidFill>
                <a:effectLst/>
                <a:latin typeface="Berlin Sans FB Demi" panose="020E0802020502020306" pitchFamily="34" charset="0"/>
              </a:rPr>
              <a:t>After all, we should remember that it’s always better to be the company that is smart enough to learn from others’ mistakes and not the one whose mistakes teach others the lesson. Better to be safe than sorry.</a:t>
            </a:r>
            <a:endParaRPr lang="en-US" sz="1900" b="1" dirty="0">
              <a:latin typeface="Berlin Sans FB Demi" panose="020E0802020502020306" pitchFamily="34" charset="0"/>
            </a:endParaRPr>
          </a:p>
        </p:txBody>
      </p:sp>
      <p:pic>
        <p:nvPicPr>
          <p:cNvPr id="5" name="Picture 4">
            <a:extLst>
              <a:ext uri="{FF2B5EF4-FFF2-40B4-BE49-F238E27FC236}">
                <a16:creationId xmlns:a16="http://schemas.microsoft.com/office/drawing/2014/main" id="{D1291B74-F29E-24F6-495A-FC2EC9452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991" y="2445441"/>
            <a:ext cx="5473149" cy="3087500"/>
          </a:xfrm>
          <a:prstGeom prst="rect">
            <a:avLst/>
          </a:prstGeom>
        </p:spPr>
      </p:pic>
      <p:pic>
        <p:nvPicPr>
          <p:cNvPr id="2" name="Picture 1">
            <a:extLst>
              <a:ext uri="{FF2B5EF4-FFF2-40B4-BE49-F238E27FC236}">
                <a16:creationId xmlns:a16="http://schemas.microsoft.com/office/drawing/2014/main" id="{0926F4FB-F9F5-E232-65CA-5980AFC1B481}"/>
              </a:ext>
            </a:extLst>
          </p:cNvPr>
          <p:cNvPicPr>
            <a:picLocks noChangeAspect="1"/>
          </p:cNvPicPr>
          <p:nvPr/>
        </p:nvPicPr>
        <p:blipFill>
          <a:blip r:embed="rId3"/>
          <a:stretch>
            <a:fillRect/>
          </a:stretch>
        </p:blipFill>
        <p:spPr>
          <a:xfrm>
            <a:off x="10395781" y="231210"/>
            <a:ext cx="1260000" cy="1221818"/>
          </a:xfrm>
          <a:prstGeom prst="rect">
            <a:avLst/>
          </a:prstGeom>
        </p:spPr>
      </p:pic>
    </p:spTree>
    <p:extLst>
      <p:ext uri="{BB962C8B-B14F-4D97-AF65-F5344CB8AC3E}">
        <p14:creationId xmlns:p14="http://schemas.microsoft.com/office/powerpoint/2010/main" val="1968152377"/>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p:cTn id="20"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B4C8A2-4236-0712-CCFC-2C80DAC7D421}"/>
              </a:ext>
            </a:extLst>
          </p:cNvPr>
          <p:cNvSpPr txBox="1"/>
          <p:nvPr/>
        </p:nvSpPr>
        <p:spPr>
          <a:xfrm>
            <a:off x="802432" y="569167"/>
            <a:ext cx="6158204" cy="523220"/>
          </a:xfrm>
          <a:prstGeom prst="rect">
            <a:avLst/>
          </a:prstGeom>
          <a:noFill/>
        </p:spPr>
        <p:txBody>
          <a:bodyPr wrap="square" rtlCol="0">
            <a:spAutoFit/>
          </a:bodyPr>
          <a:lstStyle/>
          <a:p>
            <a:r>
              <a:rPr lang="tr-TR" sz="2800" dirty="0">
                <a:latin typeface="Berlin Sans FB" panose="020E0602020502020306" pitchFamily="34" charset="0"/>
              </a:rPr>
              <a:t>Order, Delivery and Employee Analysis</a:t>
            </a:r>
            <a:endParaRPr lang="en-GB" sz="2800" dirty="0">
              <a:latin typeface="Berlin Sans FB" panose="020E0602020502020306" pitchFamily="34" charset="0"/>
            </a:endParaRPr>
          </a:p>
        </p:txBody>
      </p:sp>
      <p:sp>
        <p:nvSpPr>
          <p:cNvPr id="6" name="Content Placeholder 2">
            <a:extLst>
              <a:ext uri="{FF2B5EF4-FFF2-40B4-BE49-F238E27FC236}">
                <a16:creationId xmlns:a16="http://schemas.microsoft.com/office/drawing/2014/main" id="{ADE99C30-B75F-EECF-95D8-3A84AA87E926}"/>
              </a:ext>
            </a:extLst>
          </p:cNvPr>
          <p:cNvSpPr txBox="1">
            <a:spLocks/>
          </p:cNvSpPr>
          <p:nvPr/>
        </p:nvSpPr>
        <p:spPr>
          <a:xfrm>
            <a:off x="879432" y="1410587"/>
            <a:ext cx="6081204" cy="1909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a:latin typeface="Berlin Sans FB" panose="020E0602020502020306" pitchFamily="34" charset="0"/>
            </a:endParaRPr>
          </a:p>
          <a:p>
            <a:pPr marL="285750" indent="-285750">
              <a:buFont typeface="Wingdings" panose="05000000000000000000" pitchFamily="2" charset="2"/>
              <a:buChar char="§"/>
            </a:pPr>
            <a:endParaRPr lang="en-US" dirty="0"/>
          </a:p>
        </p:txBody>
      </p:sp>
      <p:sp>
        <p:nvSpPr>
          <p:cNvPr id="8" name="TextBox 7">
            <a:extLst>
              <a:ext uri="{FF2B5EF4-FFF2-40B4-BE49-F238E27FC236}">
                <a16:creationId xmlns:a16="http://schemas.microsoft.com/office/drawing/2014/main" id="{BC7A5066-D715-C008-0C40-E5E368D42340}"/>
              </a:ext>
            </a:extLst>
          </p:cNvPr>
          <p:cNvSpPr txBox="1"/>
          <p:nvPr/>
        </p:nvSpPr>
        <p:spPr>
          <a:xfrm>
            <a:off x="1455169" y="2094035"/>
            <a:ext cx="4911978" cy="646331"/>
          </a:xfrm>
          <a:prstGeom prst="rect">
            <a:avLst/>
          </a:prstGeom>
          <a:noFill/>
        </p:spPr>
        <p:txBody>
          <a:bodyPr wrap="square" rtlCol="0">
            <a:spAutoFit/>
          </a:bodyPr>
          <a:lstStyle/>
          <a:p>
            <a:r>
              <a:rPr lang="tr-TR" dirty="0">
                <a:latin typeface="Berlin Sans FB" panose="020E0602020502020306" pitchFamily="34" charset="0"/>
              </a:rPr>
              <a:t>Do we need to hire new employees?</a:t>
            </a:r>
          </a:p>
          <a:p>
            <a:endParaRPr lang="en-GB" dirty="0"/>
          </a:p>
        </p:txBody>
      </p:sp>
      <p:sp>
        <p:nvSpPr>
          <p:cNvPr id="9" name="Rectangle: Rounded Corners 8">
            <a:extLst>
              <a:ext uri="{FF2B5EF4-FFF2-40B4-BE49-F238E27FC236}">
                <a16:creationId xmlns:a16="http://schemas.microsoft.com/office/drawing/2014/main" id="{8652790B-8D6C-EF39-2738-D7DE87E0E8C9}"/>
              </a:ext>
            </a:extLst>
          </p:cNvPr>
          <p:cNvSpPr/>
          <p:nvPr/>
        </p:nvSpPr>
        <p:spPr>
          <a:xfrm>
            <a:off x="879432" y="2065704"/>
            <a:ext cx="426128" cy="452071"/>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a:t>
            </a:r>
            <a:endParaRPr lang="en-GB" dirty="0"/>
          </a:p>
        </p:txBody>
      </p:sp>
      <p:pic>
        <p:nvPicPr>
          <p:cNvPr id="15" name="Picture 14">
            <a:extLst>
              <a:ext uri="{FF2B5EF4-FFF2-40B4-BE49-F238E27FC236}">
                <a16:creationId xmlns:a16="http://schemas.microsoft.com/office/drawing/2014/main" id="{46F531EB-C994-F299-1E89-D6C9A87C168D}"/>
              </a:ext>
            </a:extLst>
          </p:cNvPr>
          <p:cNvPicPr>
            <a:picLocks noChangeAspect="1"/>
          </p:cNvPicPr>
          <p:nvPr/>
        </p:nvPicPr>
        <p:blipFill>
          <a:blip r:embed="rId2"/>
          <a:stretch>
            <a:fillRect/>
          </a:stretch>
        </p:blipFill>
        <p:spPr>
          <a:xfrm>
            <a:off x="8192278" y="726079"/>
            <a:ext cx="3562308" cy="3612482"/>
          </a:xfrm>
          <a:prstGeom prst="rect">
            <a:avLst/>
          </a:prstGeom>
        </p:spPr>
      </p:pic>
    </p:spTree>
    <p:extLst>
      <p:ext uri="{BB962C8B-B14F-4D97-AF65-F5344CB8AC3E}">
        <p14:creationId xmlns:p14="http://schemas.microsoft.com/office/powerpoint/2010/main" val="26015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0B8A21-BD2A-39CD-2440-BC093FBAB5AF}"/>
              </a:ext>
            </a:extLst>
          </p:cNvPr>
          <p:cNvPicPr>
            <a:picLocks noChangeAspect="1"/>
          </p:cNvPicPr>
          <p:nvPr/>
        </p:nvPicPr>
        <p:blipFill>
          <a:blip r:embed="rId2"/>
          <a:stretch>
            <a:fillRect/>
          </a:stretch>
        </p:blipFill>
        <p:spPr>
          <a:xfrm>
            <a:off x="8192278" y="726079"/>
            <a:ext cx="3562308" cy="3612482"/>
          </a:xfrm>
          <a:prstGeom prst="rect">
            <a:avLst/>
          </a:prstGeom>
        </p:spPr>
      </p:pic>
      <p:sp>
        <p:nvSpPr>
          <p:cNvPr id="3" name="TextBox 2">
            <a:extLst>
              <a:ext uri="{FF2B5EF4-FFF2-40B4-BE49-F238E27FC236}">
                <a16:creationId xmlns:a16="http://schemas.microsoft.com/office/drawing/2014/main" id="{7BB4C8A2-4236-0712-CCFC-2C80DAC7D421}"/>
              </a:ext>
            </a:extLst>
          </p:cNvPr>
          <p:cNvSpPr txBox="1"/>
          <p:nvPr/>
        </p:nvSpPr>
        <p:spPr>
          <a:xfrm>
            <a:off x="802432" y="569167"/>
            <a:ext cx="6158204" cy="523220"/>
          </a:xfrm>
          <a:prstGeom prst="rect">
            <a:avLst/>
          </a:prstGeom>
          <a:noFill/>
        </p:spPr>
        <p:txBody>
          <a:bodyPr wrap="square" rtlCol="0">
            <a:spAutoFit/>
          </a:bodyPr>
          <a:lstStyle/>
          <a:p>
            <a:r>
              <a:rPr lang="tr-TR" sz="2800" dirty="0">
                <a:latin typeface="Berlin Sans FB" panose="020E0602020502020306" pitchFamily="34" charset="0"/>
              </a:rPr>
              <a:t>Order, Delivery and Employee Analysis</a:t>
            </a:r>
            <a:endParaRPr lang="en-GB" sz="2800" dirty="0">
              <a:latin typeface="Berlin Sans FB" panose="020E0602020502020306" pitchFamily="34" charset="0"/>
            </a:endParaRPr>
          </a:p>
        </p:txBody>
      </p:sp>
      <p:sp>
        <p:nvSpPr>
          <p:cNvPr id="6" name="Content Placeholder 2">
            <a:extLst>
              <a:ext uri="{FF2B5EF4-FFF2-40B4-BE49-F238E27FC236}">
                <a16:creationId xmlns:a16="http://schemas.microsoft.com/office/drawing/2014/main" id="{ADE99C30-B75F-EECF-95D8-3A84AA87E926}"/>
              </a:ext>
            </a:extLst>
          </p:cNvPr>
          <p:cNvSpPr txBox="1">
            <a:spLocks/>
          </p:cNvSpPr>
          <p:nvPr/>
        </p:nvSpPr>
        <p:spPr>
          <a:xfrm>
            <a:off x="879432" y="1410587"/>
            <a:ext cx="6081204" cy="1909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a:latin typeface="Berlin Sans FB" panose="020E0602020502020306" pitchFamily="34" charset="0"/>
            </a:endParaRPr>
          </a:p>
          <a:p>
            <a:pPr marL="285750" indent="-285750">
              <a:buFont typeface="Wingdings" panose="05000000000000000000" pitchFamily="2" charset="2"/>
              <a:buChar char="§"/>
            </a:pPr>
            <a:endParaRPr lang="en-US" dirty="0"/>
          </a:p>
        </p:txBody>
      </p:sp>
      <p:sp>
        <p:nvSpPr>
          <p:cNvPr id="8" name="TextBox 7">
            <a:extLst>
              <a:ext uri="{FF2B5EF4-FFF2-40B4-BE49-F238E27FC236}">
                <a16:creationId xmlns:a16="http://schemas.microsoft.com/office/drawing/2014/main" id="{BC7A5066-D715-C008-0C40-E5E368D42340}"/>
              </a:ext>
            </a:extLst>
          </p:cNvPr>
          <p:cNvSpPr txBox="1"/>
          <p:nvPr/>
        </p:nvSpPr>
        <p:spPr>
          <a:xfrm>
            <a:off x="1455169" y="2094035"/>
            <a:ext cx="4911978" cy="646331"/>
          </a:xfrm>
          <a:prstGeom prst="rect">
            <a:avLst/>
          </a:prstGeom>
          <a:noFill/>
        </p:spPr>
        <p:txBody>
          <a:bodyPr wrap="square" rtlCol="0">
            <a:spAutoFit/>
          </a:bodyPr>
          <a:lstStyle/>
          <a:p>
            <a:r>
              <a:rPr lang="tr-TR" dirty="0">
                <a:latin typeface="Berlin Sans FB" panose="020E0602020502020306" pitchFamily="34" charset="0"/>
              </a:rPr>
              <a:t>Do we need to hire new employees?</a:t>
            </a:r>
          </a:p>
          <a:p>
            <a:endParaRPr lang="en-GB" dirty="0"/>
          </a:p>
        </p:txBody>
      </p:sp>
      <p:sp>
        <p:nvSpPr>
          <p:cNvPr id="9" name="Rectangle 8">
            <a:extLst>
              <a:ext uri="{FF2B5EF4-FFF2-40B4-BE49-F238E27FC236}">
                <a16:creationId xmlns:a16="http://schemas.microsoft.com/office/drawing/2014/main" id="{8652790B-8D6C-EF39-2738-D7DE87E0E8C9}"/>
              </a:ext>
            </a:extLst>
          </p:cNvPr>
          <p:cNvSpPr/>
          <p:nvPr/>
        </p:nvSpPr>
        <p:spPr>
          <a:xfrm>
            <a:off x="879432" y="2065704"/>
            <a:ext cx="426128" cy="45207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a:t>
            </a:r>
            <a:endParaRPr lang="en-GB" dirty="0"/>
          </a:p>
        </p:txBody>
      </p:sp>
      <p:sp>
        <p:nvSpPr>
          <p:cNvPr id="4" name="Rectangle: Rounded Corners 3">
            <a:extLst>
              <a:ext uri="{FF2B5EF4-FFF2-40B4-BE49-F238E27FC236}">
                <a16:creationId xmlns:a16="http://schemas.microsoft.com/office/drawing/2014/main" id="{E7CE4F6E-6F1C-F169-4607-DE87F4404EB7}"/>
              </a:ext>
            </a:extLst>
          </p:cNvPr>
          <p:cNvSpPr/>
          <p:nvPr/>
        </p:nvSpPr>
        <p:spPr>
          <a:xfrm>
            <a:off x="879432" y="2712231"/>
            <a:ext cx="426128" cy="452071"/>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2</a:t>
            </a:r>
            <a:endParaRPr lang="en-GB" dirty="0"/>
          </a:p>
        </p:txBody>
      </p:sp>
      <p:sp>
        <p:nvSpPr>
          <p:cNvPr id="5" name="TextBox 4">
            <a:extLst>
              <a:ext uri="{FF2B5EF4-FFF2-40B4-BE49-F238E27FC236}">
                <a16:creationId xmlns:a16="http://schemas.microsoft.com/office/drawing/2014/main" id="{30010891-C0DE-2231-410E-DCA74B918291}"/>
              </a:ext>
            </a:extLst>
          </p:cNvPr>
          <p:cNvSpPr txBox="1"/>
          <p:nvPr/>
        </p:nvSpPr>
        <p:spPr>
          <a:xfrm>
            <a:off x="1464045" y="2674107"/>
            <a:ext cx="4911978" cy="646331"/>
          </a:xfrm>
          <a:prstGeom prst="rect">
            <a:avLst/>
          </a:prstGeom>
          <a:noFill/>
        </p:spPr>
        <p:txBody>
          <a:bodyPr wrap="square" rtlCol="0">
            <a:spAutoFit/>
          </a:bodyPr>
          <a:lstStyle/>
          <a:p>
            <a:r>
              <a:rPr lang="tr-TR" dirty="0">
                <a:latin typeface="Berlin Sans FB" panose="020E0602020502020306" pitchFamily="34" charset="0"/>
              </a:rPr>
              <a:t>Should we check our employees performance?</a:t>
            </a:r>
          </a:p>
          <a:p>
            <a:endParaRPr lang="en-GB" dirty="0"/>
          </a:p>
        </p:txBody>
      </p:sp>
    </p:spTree>
    <p:extLst>
      <p:ext uri="{BB962C8B-B14F-4D97-AF65-F5344CB8AC3E}">
        <p14:creationId xmlns:p14="http://schemas.microsoft.com/office/powerpoint/2010/main" val="3946338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D109982F-3AA9-2241-1A56-7FDF3A093FE6}"/>
                  </a:ext>
                </a:extLst>
              </p:cNvPr>
              <p:cNvGraphicFramePr>
                <a:graphicFrameLocks noGrp="1"/>
              </p:cNvGraphicFramePr>
              <p:nvPr/>
            </p:nvGraphicFramePr>
            <p:xfrm>
              <a:off x="0" y="0"/>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title="Microsoft Power BI">
                <a:extLst>
                  <a:ext uri="{FF2B5EF4-FFF2-40B4-BE49-F238E27FC236}">
                    <a16:creationId xmlns:a16="http://schemas.microsoft.com/office/drawing/2014/main" id="{D109982F-3AA9-2241-1A56-7FDF3A093FE6}"/>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7999"/>
              </a:xfrm>
              <a:prstGeom prst="rect">
                <a:avLst/>
              </a:prstGeom>
            </p:spPr>
          </p:pic>
        </mc:Fallback>
      </mc:AlternateContent>
    </p:spTree>
    <p:extLst>
      <p:ext uri="{BB962C8B-B14F-4D97-AF65-F5344CB8AC3E}">
        <p14:creationId xmlns:p14="http://schemas.microsoft.com/office/powerpoint/2010/main" val="287242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FBE9CB-6C73-0918-9D07-6134A6047609}"/>
              </a:ext>
            </a:extLst>
          </p:cNvPr>
          <p:cNvSpPr/>
          <p:nvPr/>
        </p:nvSpPr>
        <p:spPr>
          <a:xfrm>
            <a:off x="352701" y="194634"/>
            <a:ext cx="5708342" cy="6468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62749" y="252745"/>
            <a:ext cx="4434721" cy="750434"/>
          </a:xfrm>
        </p:spPr>
        <p:txBody>
          <a:bodyPr>
            <a:normAutofit/>
          </a:bodyPr>
          <a:lstStyle/>
          <a:p>
            <a:r>
              <a:rPr lang="tr-TR" sz="3600" dirty="0">
                <a:latin typeface="Berlin Sans FB Demi" panose="020E0802020502020306" pitchFamily="34" charset="0"/>
              </a:rPr>
              <a:t>Our Journey!</a:t>
            </a:r>
            <a:endParaRPr lang="en-US" sz="3600" dirty="0">
              <a:latin typeface="Berlin Sans FB Demi" panose="020E0802020502020306" pitchFamily="34" charset="0"/>
            </a:endParaRPr>
          </a:p>
        </p:txBody>
      </p:sp>
      <p:sp>
        <p:nvSpPr>
          <p:cNvPr id="24" name="Arrow: Right 23">
            <a:extLst>
              <a:ext uri="{FF2B5EF4-FFF2-40B4-BE49-F238E27FC236}">
                <a16:creationId xmlns:a16="http://schemas.microsoft.com/office/drawing/2014/main" id="{3F64E1F4-B6BA-9B1D-BF8B-A452B9C5EFE4}"/>
              </a:ext>
            </a:extLst>
          </p:cNvPr>
          <p:cNvSpPr/>
          <p:nvPr/>
        </p:nvSpPr>
        <p:spPr>
          <a:xfrm>
            <a:off x="423274" y="3393845"/>
            <a:ext cx="11153207" cy="3085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1" name="Picture 20">
            <a:extLst>
              <a:ext uri="{FF2B5EF4-FFF2-40B4-BE49-F238E27FC236}">
                <a16:creationId xmlns:a16="http://schemas.microsoft.com/office/drawing/2014/main" id="{30520989-152C-10D1-5F0E-08E58FE29CE4}"/>
              </a:ext>
            </a:extLst>
          </p:cNvPr>
          <p:cNvPicPr>
            <a:picLocks noChangeAspect="1"/>
          </p:cNvPicPr>
          <p:nvPr/>
        </p:nvPicPr>
        <p:blipFill>
          <a:blip r:embed="rId3"/>
          <a:stretch>
            <a:fillRect/>
          </a:stretch>
        </p:blipFill>
        <p:spPr>
          <a:xfrm>
            <a:off x="6329201" y="2859317"/>
            <a:ext cx="1451457" cy="1349957"/>
          </a:xfrm>
          <a:prstGeom prst="rect">
            <a:avLst/>
          </a:prstGeom>
        </p:spPr>
      </p:pic>
      <p:pic>
        <p:nvPicPr>
          <p:cNvPr id="1026" name="Picture 2" descr="Global - Free business icons">
            <a:extLst>
              <a:ext uri="{FF2B5EF4-FFF2-40B4-BE49-F238E27FC236}">
                <a16:creationId xmlns:a16="http://schemas.microsoft.com/office/drawing/2014/main" id="{73C9405E-FDB7-4547-1061-666E0E5C4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038" y="2859317"/>
            <a:ext cx="1252139" cy="125213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BDF7B36-A65B-57CA-2EE3-0DFE04C34774}"/>
              </a:ext>
            </a:extLst>
          </p:cNvPr>
          <p:cNvPicPr>
            <a:picLocks noChangeAspect="1"/>
          </p:cNvPicPr>
          <p:nvPr/>
        </p:nvPicPr>
        <p:blipFill>
          <a:blip r:embed="rId5"/>
          <a:stretch>
            <a:fillRect/>
          </a:stretch>
        </p:blipFill>
        <p:spPr>
          <a:xfrm>
            <a:off x="9946399" y="2855217"/>
            <a:ext cx="1407401" cy="1349956"/>
          </a:xfrm>
          <a:prstGeom prst="rect">
            <a:avLst/>
          </a:prstGeom>
        </p:spPr>
      </p:pic>
      <p:pic>
        <p:nvPicPr>
          <p:cNvPr id="19" name="Picture 18">
            <a:extLst>
              <a:ext uri="{FF2B5EF4-FFF2-40B4-BE49-F238E27FC236}">
                <a16:creationId xmlns:a16="http://schemas.microsoft.com/office/drawing/2014/main" id="{D75AAEA5-EB39-7085-DC43-FC7F7E89C599}"/>
              </a:ext>
            </a:extLst>
          </p:cNvPr>
          <p:cNvPicPr>
            <a:picLocks noChangeAspect="1"/>
          </p:cNvPicPr>
          <p:nvPr/>
        </p:nvPicPr>
        <p:blipFill>
          <a:blip r:embed="rId6"/>
          <a:stretch>
            <a:fillRect/>
          </a:stretch>
        </p:blipFill>
        <p:spPr>
          <a:xfrm>
            <a:off x="4268539" y="2750117"/>
            <a:ext cx="1411817" cy="1431702"/>
          </a:xfrm>
          <a:prstGeom prst="rect">
            <a:avLst/>
          </a:prstGeom>
        </p:spPr>
      </p:pic>
      <p:pic>
        <p:nvPicPr>
          <p:cNvPr id="15" name="Picture 14">
            <a:extLst>
              <a:ext uri="{FF2B5EF4-FFF2-40B4-BE49-F238E27FC236}">
                <a16:creationId xmlns:a16="http://schemas.microsoft.com/office/drawing/2014/main" id="{DDB66BA4-4C29-03DC-3749-10F5FB537FB3}"/>
              </a:ext>
            </a:extLst>
          </p:cNvPr>
          <p:cNvPicPr>
            <a:picLocks noChangeAspect="1"/>
          </p:cNvPicPr>
          <p:nvPr/>
        </p:nvPicPr>
        <p:blipFill>
          <a:blip r:embed="rId7"/>
          <a:stretch>
            <a:fillRect/>
          </a:stretch>
        </p:blipFill>
        <p:spPr>
          <a:xfrm>
            <a:off x="2299346" y="2919286"/>
            <a:ext cx="1260000" cy="1221818"/>
          </a:xfrm>
          <a:prstGeom prst="rect">
            <a:avLst/>
          </a:prstGeom>
        </p:spPr>
      </p:pic>
      <p:pic>
        <p:nvPicPr>
          <p:cNvPr id="17" name="Picture 16">
            <a:extLst>
              <a:ext uri="{FF2B5EF4-FFF2-40B4-BE49-F238E27FC236}">
                <a16:creationId xmlns:a16="http://schemas.microsoft.com/office/drawing/2014/main" id="{ED32983E-C83C-2F19-FC86-5170FA2A19CC}"/>
              </a:ext>
            </a:extLst>
          </p:cNvPr>
          <p:cNvPicPr>
            <a:picLocks noChangeAspect="1"/>
          </p:cNvPicPr>
          <p:nvPr/>
        </p:nvPicPr>
        <p:blipFill>
          <a:blip r:embed="rId8"/>
          <a:stretch>
            <a:fillRect/>
          </a:stretch>
        </p:blipFill>
        <p:spPr>
          <a:xfrm>
            <a:off x="352701" y="2914237"/>
            <a:ext cx="1301982" cy="1226867"/>
          </a:xfrm>
          <a:prstGeom prst="rect">
            <a:avLst/>
          </a:prstGeom>
        </p:spPr>
      </p:pic>
    </p:spTree>
    <p:extLst>
      <p:ext uri="{BB962C8B-B14F-4D97-AF65-F5344CB8AC3E}">
        <p14:creationId xmlns:p14="http://schemas.microsoft.com/office/powerpoint/2010/main"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FBE9CB-6C73-0918-9D07-6134A6047609}"/>
              </a:ext>
            </a:extLst>
          </p:cNvPr>
          <p:cNvSpPr/>
          <p:nvPr/>
        </p:nvSpPr>
        <p:spPr>
          <a:xfrm>
            <a:off x="205637" y="251020"/>
            <a:ext cx="5708342" cy="6468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3F64E1F4-B6BA-9B1D-BF8B-A452B9C5EFE4}"/>
              </a:ext>
            </a:extLst>
          </p:cNvPr>
          <p:cNvSpPr/>
          <p:nvPr/>
        </p:nvSpPr>
        <p:spPr>
          <a:xfrm>
            <a:off x="423274" y="3393845"/>
            <a:ext cx="11416025" cy="3085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1" name="Picture 20">
            <a:extLst>
              <a:ext uri="{FF2B5EF4-FFF2-40B4-BE49-F238E27FC236}">
                <a16:creationId xmlns:a16="http://schemas.microsoft.com/office/drawing/2014/main" id="{30520989-152C-10D1-5F0E-08E58FE29CE4}"/>
              </a:ext>
            </a:extLst>
          </p:cNvPr>
          <p:cNvPicPr>
            <a:picLocks noChangeAspect="1"/>
          </p:cNvPicPr>
          <p:nvPr/>
        </p:nvPicPr>
        <p:blipFill>
          <a:blip r:embed="rId3"/>
          <a:stretch>
            <a:fillRect/>
          </a:stretch>
        </p:blipFill>
        <p:spPr>
          <a:xfrm>
            <a:off x="6329201" y="2859317"/>
            <a:ext cx="1451457" cy="1349957"/>
          </a:xfrm>
          <a:prstGeom prst="rect">
            <a:avLst/>
          </a:prstGeom>
        </p:spPr>
      </p:pic>
      <p:pic>
        <p:nvPicPr>
          <p:cNvPr id="1026" name="Picture 2" descr="Global - Free business icons">
            <a:extLst>
              <a:ext uri="{FF2B5EF4-FFF2-40B4-BE49-F238E27FC236}">
                <a16:creationId xmlns:a16="http://schemas.microsoft.com/office/drawing/2014/main" id="{73C9405E-FDB7-4547-1061-666E0E5C4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038" y="2859317"/>
            <a:ext cx="1252139" cy="125213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BDF7B36-A65B-57CA-2EE3-0DFE04C34774}"/>
              </a:ext>
            </a:extLst>
          </p:cNvPr>
          <p:cNvPicPr>
            <a:picLocks noChangeAspect="1"/>
          </p:cNvPicPr>
          <p:nvPr/>
        </p:nvPicPr>
        <p:blipFill>
          <a:blip r:embed="rId5"/>
          <a:stretch>
            <a:fillRect/>
          </a:stretch>
        </p:blipFill>
        <p:spPr>
          <a:xfrm>
            <a:off x="9946399" y="2855217"/>
            <a:ext cx="1407401" cy="1349956"/>
          </a:xfrm>
          <a:prstGeom prst="rect">
            <a:avLst/>
          </a:prstGeom>
        </p:spPr>
      </p:pic>
      <p:pic>
        <p:nvPicPr>
          <p:cNvPr id="19" name="Picture 18">
            <a:extLst>
              <a:ext uri="{FF2B5EF4-FFF2-40B4-BE49-F238E27FC236}">
                <a16:creationId xmlns:a16="http://schemas.microsoft.com/office/drawing/2014/main" id="{D75AAEA5-EB39-7085-DC43-FC7F7E89C599}"/>
              </a:ext>
            </a:extLst>
          </p:cNvPr>
          <p:cNvPicPr>
            <a:picLocks noChangeAspect="1"/>
          </p:cNvPicPr>
          <p:nvPr/>
        </p:nvPicPr>
        <p:blipFill>
          <a:blip r:embed="rId6"/>
          <a:stretch>
            <a:fillRect/>
          </a:stretch>
        </p:blipFill>
        <p:spPr>
          <a:xfrm>
            <a:off x="4268539" y="2750117"/>
            <a:ext cx="1411817" cy="1431702"/>
          </a:xfrm>
          <a:prstGeom prst="rect">
            <a:avLst/>
          </a:prstGeom>
        </p:spPr>
      </p:pic>
      <p:pic>
        <p:nvPicPr>
          <p:cNvPr id="15" name="Picture 14">
            <a:extLst>
              <a:ext uri="{FF2B5EF4-FFF2-40B4-BE49-F238E27FC236}">
                <a16:creationId xmlns:a16="http://schemas.microsoft.com/office/drawing/2014/main" id="{DDB66BA4-4C29-03DC-3749-10F5FB537FB3}"/>
              </a:ext>
            </a:extLst>
          </p:cNvPr>
          <p:cNvPicPr>
            <a:picLocks noChangeAspect="1"/>
          </p:cNvPicPr>
          <p:nvPr/>
        </p:nvPicPr>
        <p:blipFill>
          <a:blip r:embed="rId7"/>
          <a:stretch>
            <a:fillRect/>
          </a:stretch>
        </p:blipFill>
        <p:spPr>
          <a:xfrm>
            <a:off x="2299346" y="2919286"/>
            <a:ext cx="1260000" cy="1221818"/>
          </a:xfrm>
          <a:prstGeom prst="rect">
            <a:avLst/>
          </a:prstGeom>
        </p:spPr>
      </p:pic>
      <p:pic>
        <p:nvPicPr>
          <p:cNvPr id="17" name="Picture 16">
            <a:extLst>
              <a:ext uri="{FF2B5EF4-FFF2-40B4-BE49-F238E27FC236}">
                <a16:creationId xmlns:a16="http://schemas.microsoft.com/office/drawing/2014/main" id="{ED32983E-C83C-2F19-FC86-5170FA2A19CC}"/>
              </a:ext>
            </a:extLst>
          </p:cNvPr>
          <p:cNvPicPr>
            <a:picLocks noChangeAspect="1"/>
          </p:cNvPicPr>
          <p:nvPr/>
        </p:nvPicPr>
        <p:blipFill>
          <a:blip r:embed="rId8"/>
          <a:stretch>
            <a:fillRect/>
          </a:stretch>
        </p:blipFill>
        <p:spPr>
          <a:xfrm>
            <a:off x="352701" y="2785610"/>
            <a:ext cx="1655860" cy="1560329"/>
          </a:xfrm>
          <a:prstGeom prst="rect">
            <a:avLst/>
          </a:prstGeom>
        </p:spPr>
      </p:pic>
      <p:cxnSp>
        <p:nvCxnSpPr>
          <p:cNvPr id="3" name="Straight Arrow Connector 2">
            <a:extLst>
              <a:ext uri="{FF2B5EF4-FFF2-40B4-BE49-F238E27FC236}">
                <a16:creationId xmlns:a16="http://schemas.microsoft.com/office/drawing/2014/main" id="{21080F36-2F4B-335C-A3D5-9BA4E302A164}"/>
              </a:ext>
            </a:extLst>
          </p:cNvPr>
          <p:cNvCxnSpPr/>
          <p:nvPr/>
        </p:nvCxnSpPr>
        <p:spPr>
          <a:xfrm>
            <a:off x="1225118" y="4429957"/>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B3D07972-774D-466F-40F9-DEDA40269C8A}"/>
              </a:ext>
            </a:extLst>
          </p:cNvPr>
          <p:cNvSpPr txBox="1"/>
          <p:nvPr/>
        </p:nvSpPr>
        <p:spPr>
          <a:xfrm>
            <a:off x="552212" y="5304407"/>
            <a:ext cx="1655856" cy="369332"/>
          </a:xfrm>
          <a:prstGeom prst="rect">
            <a:avLst/>
          </a:prstGeom>
          <a:noFill/>
        </p:spPr>
        <p:txBody>
          <a:bodyPr wrap="square" rtlCol="0">
            <a:spAutoFit/>
          </a:bodyPr>
          <a:lstStyle/>
          <a:p>
            <a:r>
              <a:rPr lang="tr-TR" dirty="0">
                <a:latin typeface="Berlin Sans FB Demi" panose="020E0802020502020306" pitchFamily="34" charset="0"/>
              </a:rPr>
              <a:t>Introduction</a:t>
            </a:r>
          </a:p>
        </p:txBody>
      </p:sp>
      <p:sp>
        <p:nvSpPr>
          <p:cNvPr id="11" name="Title 3">
            <a:extLst>
              <a:ext uri="{FF2B5EF4-FFF2-40B4-BE49-F238E27FC236}">
                <a16:creationId xmlns:a16="http://schemas.microsoft.com/office/drawing/2014/main" id="{60267875-EB33-4DA7-7E8D-9ECE7237803C}"/>
              </a:ext>
            </a:extLst>
          </p:cNvPr>
          <p:cNvSpPr txBox="1">
            <a:spLocks/>
          </p:cNvSpPr>
          <p:nvPr/>
        </p:nvSpPr>
        <p:spPr>
          <a:xfrm>
            <a:off x="662749" y="252745"/>
            <a:ext cx="4434721" cy="750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5400" kern="1200" dirty="0">
                <a:solidFill>
                  <a:schemeClr val="tx1"/>
                </a:solidFill>
                <a:latin typeface="+mj-lt"/>
                <a:ea typeface="+mj-ea"/>
                <a:cs typeface="+mj-cs"/>
              </a:defRPr>
            </a:lvl1pPr>
          </a:lstStyle>
          <a:p>
            <a:r>
              <a:rPr lang="tr-TR" sz="3600">
                <a:latin typeface="Berlin Sans FB Demi" panose="020E0802020502020306" pitchFamily="34" charset="0"/>
              </a:rPr>
              <a:t>Our Journey!</a:t>
            </a:r>
          </a:p>
        </p:txBody>
      </p:sp>
    </p:spTree>
    <p:extLst>
      <p:ext uri="{BB962C8B-B14F-4D97-AF65-F5344CB8AC3E}">
        <p14:creationId xmlns:p14="http://schemas.microsoft.com/office/powerpoint/2010/main" val="612090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FBE9CB-6C73-0918-9D07-6134A6047609}"/>
              </a:ext>
            </a:extLst>
          </p:cNvPr>
          <p:cNvSpPr/>
          <p:nvPr/>
        </p:nvSpPr>
        <p:spPr>
          <a:xfrm>
            <a:off x="310718" y="127647"/>
            <a:ext cx="5708342" cy="6468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3F64E1F4-B6BA-9B1D-BF8B-A452B9C5EFE4}"/>
              </a:ext>
            </a:extLst>
          </p:cNvPr>
          <p:cNvSpPr/>
          <p:nvPr/>
        </p:nvSpPr>
        <p:spPr>
          <a:xfrm>
            <a:off x="423274" y="3393845"/>
            <a:ext cx="11458008" cy="3085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1" name="Picture 20">
            <a:extLst>
              <a:ext uri="{FF2B5EF4-FFF2-40B4-BE49-F238E27FC236}">
                <a16:creationId xmlns:a16="http://schemas.microsoft.com/office/drawing/2014/main" id="{30520989-152C-10D1-5F0E-08E58FE29CE4}"/>
              </a:ext>
            </a:extLst>
          </p:cNvPr>
          <p:cNvPicPr>
            <a:picLocks noChangeAspect="1"/>
          </p:cNvPicPr>
          <p:nvPr/>
        </p:nvPicPr>
        <p:blipFill>
          <a:blip r:embed="rId3"/>
          <a:stretch>
            <a:fillRect/>
          </a:stretch>
        </p:blipFill>
        <p:spPr>
          <a:xfrm>
            <a:off x="6329201" y="2859317"/>
            <a:ext cx="1451457" cy="1349957"/>
          </a:xfrm>
          <a:prstGeom prst="rect">
            <a:avLst/>
          </a:prstGeom>
        </p:spPr>
      </p:pic>
      <p:pic>
        <p:nvPicPr>
          <p:cNvPr id="1026" name="Picture 2" descr="Global - Free business icons">
            <a:extLst>
              <a:ext uri="{FF2B5EF4-FFF2-40B4-BE49-F238E27FC236}">
                <a16:creationId xmlns:a16="http://schemas.microsoft.com/office/drawing/2014/main" id="{73C9405E-FDB7-4547-1061-666E0E5C4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038" y="2859317"/>
            <a:ext cx="1252139" cy="125213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BDF7B36-A65B-57CA-2EE3-0DFE04C34774}"/>
              </a:ext>
            </a:extLst>
          </p:cNvPr>
          <p:cNvPicPr>
            <a:picLocks noChangeAspect="1"/>
          </p:cNvPicPr>
          <p:nvPr/>
        </p:nvPicPr>
        <p:blipFill>
          <a:blip r:embed="rId5"/>
          <a:stretch>
            <a:fillRect/>
          </a:stretch>
        </p:blipFill>
        <p:spPr>
          <a:xfrm>
            <a:off x="9946399" y="2855217"/>
            <a:ext cx="1407401" cy="1349956"/>
          </a:xfrm>
          <a:prstGeom prst="rect">
            <a:avLst/>
          </a:prstGeom>
        </p:spPr>
      </p:pic>
      <p:pic>
        <p:nvPicPr>
          <p:cNvPr id="19" name="Picture 18">
            <a:extLst>
              <a:ext uri="{FF2B5EF4-FFF2-40B4-BE49-F238E27FC236}">
                <a16:creationId xmlns:a16="http://schemas.microsoft.com/office/drawing/2014/main" id="{D75AAEA5-EB39-7085-DC43-FC7F7E89C599}"/>
              </a:ext>
            </a:extLst>
          </p:cNvPr>
          <p:cNvPicPr>
            <a:picLocks noChangeAspect="1"/>
          </p:cNvPicPr>
          <p:nvPr/>
        </p:nvPicPr>
        <p:blipFill>
          <a:blip r:embed="rId6"/>
          <a:stretch>
            <a:fillRect/>
          </a:stretch>
        </p:blipFill>
        <p:spPr>
          <a:xfrm>
            <a:off x="4268539" y="2750117"/>
            <a:ext cx="1411817" cy="1431702"/>
          </a:xfrm>
          <a:prstGeom prst="rect">
            <a:avLst/>
          </a:prstGeom>
        </p:spPr>
      </p:pic>
      <p:pic>
        <p:nvPicPr>
          <p:cNvPr id="15" name="Picture 14">
            <a:extLst>
              <a:ext uri="{FF2B5EF4-FFF2-40B4-BE49-F238E27FC236}">
                <a16:creationId xmlns:a16="http://schemas.microsoft.com/office/drawing/2014/main" id="{DDB66BA4-4C29-03DC-3749-10F5FB537FB3}"/>
              </a:ext>
            </a:extLst>
          </p:cNvPr>
          <p:cNvPicPr>
            <a:picLocks noChangeAspect="1"/>
          </p:cNvPicPr>
          <p:nvPr/>
        </p:nvPicPr>
        <p:blipFill>
          <a:blip r:embed="rId7"/>
          <a:stretch>
            <a:fillRect/>
          </a:stretch>
        </p:blipFill>
        <p:spPr>
          <a:xfrm>
            <a:off x="2069905" y="2741596"/>
            <a:ext cx="1668402" cy="1617844"/>
          </a:xfrm>
          <a:prstGeom prst="rect">
            <a:avLst/>
          </a:prstGeom>
        </p:spPr>
      </p:pic>
      <p:pic>
        <p:nvPicPr>
          <p:cNvPr id="17" name="Picture 16">
            <a:extLst>
              <a:ext uri="{FF2B5EF4-FFF2-40B4-BE49-F238E27FC236}">
                <a16:creationId xmlns:a16="http://schemas.microsoft.com/office/drawing/2014/main" id="{ED32983E-C83C-2F19-FC86-5170FA2A19CC}"/>
              </a:ext>
            </a:extLst>
          </p:cNvPr>
          <p:cNvPicPr>
            <a:picLocks noChangeAspect="1"/>
          </p:cNvPicPr>
          <p:nvPr/>
        </p:nvPicPr>
        <p:blipFill>
          <a:blip r:embed="rId8"/>
          <a:stretch>
            <a:fillRect/>
          </a:stretch>
        </p:blipFill>
        <p:spPr>
          <a:xfrm>
            <a:off x="352701" y="2914237"/>
            <a:ext cx="1301982" cy="1226867"/>
          </a:xfrm>
          <a:prstGeom prst="rect">
            <a:avLst/>
          </a:prstGeom>
        </p:spPr>
      </p:pic>
      <p:cxnSp>
        <p:nvCxnSpPr>
          <p:cNvPr id="2" name="Straight Arrow Connector 1">
            <a:extLst>
              <a:ext uri="{FF2B5EF4-FFF2-40B4-BE49-F238E27FC236}">
                <a16:creationId xmlns:a16="http://schemas.microsoft.com/office/drawing/2014/main" id="{4A407742-2465-201A-2835-1364DAD0C7AD}"/>
              </a:ext>
            </a:extLst>
          </p:cNvPr>
          <p:cNvCxnSpPr/>
          <p:nvPr/>
        </p:nvCxnSpPr>
        <p:spPr>
          <a:xfrm>
            <a:off x="2902997" y="4527612"/>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F4D49BAD-34D7-0E6D-8718-2CDADCBF8F2A}"/>
              </a:ext>
            </a:extLst>
          </p:cNvPr>
          <p:cNvSpPr txBox="1"/>
          <p:nvPr/>
        </p:nvSpPr>
        <p:spPr>
          <a:xfrm>
            <a:off x="1131903" y="5363277"/>
            <a:ext cx="3542188" cy="646331"/>
          </a:xfrm>
          <a:prstGeom prst="rect">
            <a:avLst/>
          </a:prstGeom>
          <a:noFill/>
        </p:spPr>
        <p:txBody>
          <a:bodyPr wrap="square" rtlCol="0">
            <a:spAutoFit/>
          </a:bodyPr>
          <a:lstStyle/>
          <a:p>
            <a:pPr algn="ctr"/>
            <a:r>
              <a:rPr lang="tr-TR" dirty="0">
                <a:latin typeface="Berlin Sans FB Demi" panose="020E0802020502020306" pitchFamily="34" charset="0"/>
              </a:rPr>
              <a:t>Data Inconsistencies in Databases</a:t>
            </a:r>
          </a:p>
        </p:txBody>
      </p:sp>
      <p:cxnSp>
        <p:nvCxnSpPr>
          <p:cNvPr id="7" name="Straight Arrow Connector 6">
            <a:extLst>
              <a:ext uri="{FF2B5EF4-FFF2-40B4-BE49-F238E27FC236}">
                <a16:creationId xmlns:a16="http://schemas.microsoft.com/office/drawing/2014/main" id="{9EDA630E-218D-FA27-DAE5-EC18E1E2527D}"/>
              </a:ext>
            </a:extLst>
          </p:cNvPr>
          <p:cNvCxnSpPr/>
          <p:nvPr/>
        </p:nvCxnSpPr>
        <p:spPr>
          <a:xfrm>
            <a:off x="958788" y="4465467"/>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2916FC4-4725-23EB-393D-996EA04F9436}"/>
              </a:ext>
            </a:extLst>
          </p:cNvPr>
          <p:cNvSpPr txBox="1"/>
          <p:nvPr/>
        </p:nvSpPr>
        <p:spPr>
          <a:xfrm>
            <a:off x="175764" y="5363277"/>
            <a:ext cx="1655856" cy="369332"/>
          </a:xfrm>
          <a:prstGeom prst="rect">
            <a:avLst/>
          </a:prstGeom>
          <a:noFill/>
        </p:spPr>
        <p:txBody>
          <a:bodyPr wrap="square" rtlCol="0">
            <a:spAutoFit/>
          </a:bodyPr>
          <a:lstStyle/>
          <a:p>
            <a:r>
              <a:rPr lang="tr-TR" dirty="0">
                <a:latin typeface="Berlin Sans FB Demi" panose="020E0802020502020306" pitchFamily="34" charset="0"/>
              </a:rPr>
              <a:t>Introduction</a:t>
            </a:r>
          </a:p>
        </p:txBody>
      </p:sp>
      <p:sp>
        <p:nvSpPr>
          <p:cNvPr id="9" name="Title 3">
            <a:extLst>
              <a:ext uri="{FF2B5EF4-FFF2-40B4-BE49-F238E27FC236}">
                <a16:creationId xmlns:a16="http://schemas.microsoft.com/office/drawing/2014/main" id="{553C4B22-B141-2278-C2D2-D3301D8D6C18}"/>
              </a:ext>
            </a:extLst>
          </p:cNvPr>
          <p:cNvSpPr txBox="1">
            <a:spLocks/>
          </p:cNvSpPr>
          <p:nvPr/>
        </p:nvSpPr>
        <p:spPr>
          <a:xfrm>
            <a:off x="662749" y="252745"/>
            <a:ext cx="4434721" cy="750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5400" kern="1200" dirty="0">
                <a:solidFill>
                  <a:schemeClr val="tx1"/>
                </a:solidFill>
                <a:latin typeface="+mj-lt"/>
                <a:ea typeface="+mj-ea"/>
                <a:cs typeface="+mj-cs"/>
              </a:defRPr>
            </a:lvl1pPr>
          </a:lstStyle>
          <a:p>
            <a:r>
              <a:rPr lang="tr-TR" sz="3600">
                <a:latin typeface="Berlin Sans FB Demi" panose="020E0802020502020306" pitchFamily="34" charset="0"/>
              </a:rPr>
              <a:t>Our Journey!</a:t>
            </a:r>
          </a:p>
        </p:txBody>
      </p:sp>
    </p:spTree>
    <p:extLst>
      <p:ext uri="{BB962C8B-B14F-4D97-AF65-F5344CB8AC3E}">
        <p14:creationId xmlns:p14="http://schemas.microsoft.com/office/powerpoint/2010/main" val="29310103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FBE9CB-6C73-0918-9D07-6134A6047609}"/>
              </a:ext>
            </a:extLst>
          </p:cNvPr>
          <p:cNvSpPr/>
          <p:nvPr/>
        </p:nvSpPr>
        <p:spPr>
          <a:xfrm>
            <a:off x="371669" y="159479"/>
            <a:ext cx="5708342" cy="6468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3F64E1F4-B6BA-9B1D-BF8B-A452B9C5EFE4}"/>
              </a:ext>
            </a:extLst>
          </p:cNvPr>
          <p:cNvSpPr/>
          <p:nvPr/>
        </p:nvSpPr>
        <p:spPr>
          <a:xfrm>
            <a:off x="423274" y="3393845"/>
            <a:ext cx="11416025" cy="3085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1" name="Picture 20">
            <a:extLst>
              <a:ext uri="{FF2B5EF4-FFF2-40B4-BE49-F238E27FC236}">
                <a16:creationId xmlns:a16="http://schemas.microsoft.com/office/drawing/2014/main" id="{30520989-152C-10D1-5F0E-08E58FE29CE4}"/>
              </a:ext>
            </a:extLst>
          </p:cNvPr>
          <p:cNvPicPr>
            <a:picLocks noChangeAspect="1"/>
          </p:cNvPicPr>
          <p:nvPr/>
        </p:nvPicPr>
        <p:blipFill>
          <a:blip r:embed="rId3"/>
          <a:stretch>
            <a:fillRect/>
          </a:stretch>
        </p:blipFill>
        <p:spPr>
          <a:xfrm>
            <a:off x="6329201" y="2859317"/>
            <a:ext cx="1451457" cy="1349957"/>
          </a:xfrm>
          <a:prstGeom prst="rect">
            <a:avLst/>
          </a:prstGeom>
        </p:spPr>
      </p:pic>
      <p:pic>
        <p:nvPicPr>
          <p:cNvPr id="1026" name="Picture 2" descr="Global - Free business icons">
            <a:extLst>
              <a:ext uri="{FF2B5EF4-FFF2-40B4-BE49-F238E27FC236}">
                <a16:creationId xmlns:a16="http://schemas.microsoft.com/office/drawing/2014/main" id="{73C9405E-FDB7-4547-1061-666E0E5C4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038" y="2859317"/>
            <a:ext cx="1252139" cy="125213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BDF7B36-A65B-57CA-2EE3-0DFE04C34774}"/>
              </a:ext>
            </a:extLst>
          </p:cNvPr>
          <p:cNvPicPr>
            <a:picLocks noChangeAspect="1"/>
          </p:cNvPicPr>
          <p:nvPr/>
        </p:nvPicPr>
        <p:blipFill>
          <a:blip r:embed="rId5"/>
          <a:stretch>
            <a:fillRect/>
          </a:stretch>
        </p:blipFill>
        <p:spPr>
          <a:xfrm>
            <a:off x="9946399" y="2855217"/>
            <a:ext cx="1407401" cy="1349956"/>
          </a:xfrm>
          <a:prstGeom prst="rect">
            <a:avLst/>
          </a:prstGeom>
        </p:spPr>
      </p:pic>
      <p:pic>
        <p:nvPicPr>
          <p:cNvPr id="19" name="Picture 18">
            <a:extLst>
              <a:ext uri="{FF2B5EF4-FFF2-40B4-BE49-F238E27FC236}">
                <a16:creationId xmlns:a16="http://schemas.microsoft.com/office/drawing/2014/main" id="{D75AAEA5-EB39-7085-DC43-FC7F7E89C599}"/>
              </a:ext>
            </a:extLst>
          </p:cNvPr>
          <p:cNvPicPr>
            <a:picLocks noChangeAspect="1"/>
          </p:cNvPicPr>
          <p:nvPr/>
        </p:nvPicPr>
        <p:blipFill>
          <a:blip r:embed="rId6"/>
          <a:stretch>
            <a:fillRect/>
          </a:stretch>
        </p:blipFill>
        <p:spPr>
          <a:xfrm>
            <a:off x="4057726" y="2557485"/>
            <a:ext cx="1859932" cy="1886129"/>
          </a:xfrm>
          <a:prstGeom prst="rect">
            <a:avLst/>
          </a:prstGeom>
        </p:spPr>
      </p:pic>
      <p:pic>
        <p:nvPicPr>
          <p:cNvPr id="15" name="Picture 14">
            <a:extLst>
              <a:ext uri="{FF2B5EF4-FFF2-40B4-BE49-F238E27FC236}">
                <a16:creationId xmlns:a16="http://schemas.microsoft.com/office/drawing/2014/main" id="{DDB66BA4-4C29-03DC-3749-10F5FB537FB3}"/>
              </a:ext>
            </a:extLst>
          </p:cNvPr>
          <p:cNvPicPr>
            <a:picLocks noChangeAspect="1"/>
          </p:cNvPicPr>
          <p:nvPr/>
        </p:nvPicPr>
        <p:blipFill>
          <a:blip r:embed="rId7"/>
          <a:stretch>
            <a:fillRect/>
          </a:stretch>
        </p:blipFill>
        <p:spPr>
          <a:xfrm>
            <a:off x="2299346" y="2919286"/>
            <a:ext cx="1260000" cy="1221818"/>
          </a:xfrm>
          <a:prstGeom prst="rect">
            <a:avLst/>
          </a:prstGeom>
        </p:spPr>
      </p:pic>
      <p:pic>
        <p:nvPicPr>
          <p:cNvPr id="17" name="Picture 16">
            <a:extLst>
              <a:ext uri="{FF2B5EF4-FFF2-40B4-BE49-F238E27FC236}">
                <a16:creationId xmlns:a16="http://schemas.microsoft.com/office/drawing/2014/main" id="{ED32983E-C83C-2F19-FC86-5170FA2A19CC}"/>
              </a:ext>
            </a:extLst>
          </p:cNvPr>
          <p:cNvPicPr>
            <a:picLocks noChangeAspect="1"/>
          </p:cNvPicPr>
          <p:nvPr/>
        </p:nvPicPr>
        <p:blipFill>
          <a:blip r:embed="rId8"/>
          <a:stretch>
            <a:fillRect/>
          </a:stretch>
        </p:blipFill>
        <p:spPr>
          <a:xfrm>
            <a:off x="352701" y="2914237"/>
            <a:ext cx="1301982" cy="1226867"/>
          </a:xfrm>
          <a:prstGeom prst="rect">
            <a:avLst/>
          </a:prstGeom>
        </p:spPr>
      </p:pic>
      <p:sp>
        <p:nvSpPr>
          <p:cNvPr id="2" name="TextBox 1">
            <a:extLst>
              <a:ext uri="{FF2B5EF4-FFF2-40B4-BE49-F238E27FC236}">
                <a16:creationId xmlns:a16="http://schemas.microsoft.com/office/drawing/2014/main" id="{E4AAD098-87AB-90B3-5B55-F63AA5EB16F6}"/>
              </a:ext>
            </a:extLst>
          </p:cNvPr>
          <p:cNvSpPr txBox="1"/>
          <p:nvPr/>
        </p:nvSpPr>
        <p:spPr>
          <a:xfrm>
            <a:off x="3848470" y="5435271"/>
            <a:ext cx="2170590" cy="923330"/>
          </a:xfrm>
          <a:prstGeom prst="rect">
            <a:avLst/>
          </a:prstGeom>
          <a:noFill/>
        </p:spPr>
        <p:txBody>
          <a:bodyPr wrap="square" rtlCol="0">
            <a:spAutoFit/>
          </a:bodyPr>
          <a:lstStyle/>
          <a:p>
            <a:pPr algn="ctr"/>
            <a:r>
              <a:rPr lang="tr-TR" dirty="0">
                <a:latin typeface="Berlin Sans FB Demi" panose="020E0802020502020306" pitchFamily="34" charset="0"/>
              </a:rPr>
              <a:t>Delivery Performance Insights(Power BI)</a:t>
            </a:r>
          </a:p>
        </p:txBody>
      </p:sp>
      <p:cxnSp>
        <p:nvCxnSpPr>
          <p:cNvPr id="3" name="Straight Arrow Connector 2">
            <a:extLst>
              <a:ext uri="{FF2B5EF4-FFF2-40B4-BE49-F238E27FC236}">
                <a16:creationId xmlns:a16="http://schemas.microsoft.com/office/drawing/2014/main" id="{3BE8BF32-7123-ADF8-A0CE-791A22AA4F2A}"/>
              </a:ext>
            </a:extLst>
          </p:cNvPr>
          <p:cNvCxnSpPr/>
          <p:nvPr/>
        </p:nvCxnSpPr>
        <p:spPr>
          <a:xfrm>
            <a:off x="4953739" y="4536490"/>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FDA1D4DF-4F23-BDF8-2A23-05A681C7F31F}"/>
              </a:ext>
            </a:extLst>
          </p:cNvPr>
          <p:cNvSpPr txBox="1"/>
          <p:nvPr/>
        </p:nvSpPr>
        <p:spPr>
          <a:xfrm>
            <a:off x="1984508" y="5393511"/>
            <a:ext cx="2073218" cy="923330"/>
          </a:xfrm>
          <a:prstGeom prst="rect">
            <a:avLst/>
          </a:prstGeom>
          <a:noFill/>
        </p:spPr>
        <p:txBody>
          <a:bodyPr wrap="square" rtlCol="0">
            <a:spAutoFit/>
          </a:bodyPr>
          <a:lstStyle/>
          <a:p>
            <a:pPr algn="ctr"/>
            <a:r>
              <a:rPr lang="tr-TR" dirty="0">
                <a:latin typeface="Berlin Sans FB Demi" panose="020E0802020502020306" pitchFamily="34" charset="0"/>
              </a:rPr>
              <a:t>Data Inconsistencies in Databases</a:t>
            </a:r>
          </a:p>
        </p:txBody>
      </p:sp>
      <p:cxnSp>
        <p:nvCxnSpPr>
          <p:cNvPr id="8" name="Straight Arrow Connector 7">
            <a:extLst>
              <a:ext uri="{FF2B5EF4-FFF2-40B4-BE49-F238E27FC236}">
                <a16:creationId xmlns:a16="http://schemas.microsoft.com/office/drawing/2014/main" id="{46895BA7-CEF4-F258-C093-CF38FDC22F0D}"/>
              </a:ext>
            </a:extLst>
          </p:cNvPr>
          <p:cNvCxnSpPr/>
          <p:nvPr/>
        </p:nvCxnSpPr>
        <p:spPr>
          <a:xfrm>
            <a:off x="2957458" y="4443614"/>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2AF42251-B30D-C1B8-FF6D-CC3C585323BC}"/>
              </a:ext>
            </a:extLst>
          </p:cNvPr>
          <p:cNvSpPr txBox="1"/>
          <p:nvPr/>
        </p:nvSpPr>
        <p:spPr>
          <a:xfrm>
            <a:off x="352701" y="5638442"/>
            <a:ext cx="1655856" cy="369332"/>
          </a:xfrm>
          <a:prstGeom prst="rect">
            <a:avLst/>
          </a:prstGeom>
          <a:noFill/>
        </p:spPr>
        <p:txBody>
          <a:bodyPr wrap="square" rtlCol="0">
            <a:spAutoFit/>
          </a:bodyPr>
          <a:lstStyle/>
          <a:p>
            <a:r>
              <a:rPr lang="tr-TR" dirty="0">
                <a:latin typeface="Berlin Sans FB Demi" panose="020E0802020502020306" pitchFamily="34" charset="0"/>
              </a:rPr>
              <a:t>Introduction</a:t>
            </a:r>
          </a:p>
        </p:txBody>
      </p:sp>
      <p:cxnSp>
        <p:nvCxnSpPr>
          <p:cNvPr id="10" name="Straight Arrow Connector 9">
            <a:extLst>
              <a:ext uri="{FF2B5EF4-FFF2-40B4-BE49-F238E27FC236}">
                <a16:creationId xmlns:a16="http://schemas.microsoft.com/office/drawing/2014/main" id="{EB926D90-186F-A2F6-3292-7A701D62CE92}"/>
              </a:ext>
            </a:extLst>
          </p:cNvPr>
          <p:cNvCxnSpPr/>
          <p:nvPr/>
        </p:nvCxnSpPr>
        <p:spPr>
          <a:xfrm>
            <a:off x="994299" y="4443614"/>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1" name="Title 3">
            <a:extLst>
              <a:ext uri="{FF2B5EF4-FFF2-40B4-BE49-F238E27FC236}">
                <a16:creationId xmlns:a16="http://schemas.microsoft.com/office/drawing/2014/main" id="{06A2B079-ECFA-A022-E7E6-7C6DFD5D54ED}"/>
              </a:ext>
            </a:extLst>
          </p:cNvPr>
          <p:cNvSpPr txBox="1">
            <a:spLocks/>
          </p:cNvSpPr>
          <p:nvPr/>
        </p:nvSpPr>
        <p:spPr>
          <a:xfrm>
            <a:off x="662749" y="252745"/>
            <a:ext cx="4434721" cy="750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5400" kern="1200" dirty="0">
                <a:solidFill>
                  <a:schemeClr val="tx1"/>
                </a:solidFill>
                <a:latin typeface="+mj-lt"/>
                <a:ea typeface="+mj-ea"/>
                <a:cs typeface="+mj-cs"/>
              </a:defRPr>
            </a:lvl1pPr>
          </a:lstStyle>
          <a:p>
            <a:r>
              <a:rPr lang="tr-TR" sz="3600">
                <a:latin typeface="Berlin Sans FB Demi" panose="020E0802020502020306" pitchFamily="34" charset="0"/>
              </a:rPr>
              <a:t>Our Journey!</a:t>
            </a:r>
          </a:p>
        </p:txBody>
      </p:sp>
    </p:spTree>
    <p:extLst>
      <p:ext uri="{BB962C8B-B14F-4D97-AF65-F5344CB8AC3E}">
        <p14:creationId xmlns:p14="http://schemas.microsoft.com/office/powerpoint/2010/main" val="37742775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FBE9CB-6C73-0918-9D07-6134A6047609}"/>
              </a:ext>
            </a:extLst>
          </p:cNvPr>
          <p:cNvSpPr/>
          <p:nvPr/>
        </p:nvSpPr>
        <p:spPr>
          <a:xfrm>
            <a:off x="310718" y="252744"/>
            <a:ext cx="5708342" cy="6468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3F64E1F4-B6BA-9B1D-BF8B-A452B9C5EFE4}"/>
              </a:ext>
            </a:extLst>
          </p:cNvPr>
          <p:cNvSpPr/>
          <p:nvPr/>
        </p:nvSpPr>
        <p:spPr>
          <a:xfrm>
            <a:off x="423274" y="3393845"/>
            <a:ext cx="11416025" cy="3085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1" name="Picture 20">
            <a:extLst>
              <a:ext uri="{FF2B5EF4-FFF2-40B4-BE49-F238E27FC236}">
                <a16:creationId xmlns:a16="http://schemas.microsoft.com/office/drawing/2014/main" id="{30520989-152C-10D1-5F0E-08E58FE29CE4}"/>
              </a:ext>
            </a:extLst>
          </p:cNvPr>
          <p:cNvPicPr>
            <a:picLocks noChangeAspect="1"/>
          </p:cNvPicPr>
          <p:nvPr/>
        </p:nvPicPr>
        <p:blipFill>
          <a:blip r:embed="rId3"/>
          <a:stretch>
            <a:fillRect/>
          </a:stretch>
        </p:blipFill>
        <p:spPr>
          <a:xfrm>
            <a:off x="6172942" y="2714963"/>
            <a:ext cx="1831514" cy="1703437"/>
          </a:xfrm>
          <a:prstGeom prst="rect">
            <a:avLst/>
          </a:prstGeom>
        </p:spPr>
      </p:pic>
      <p:pic>
        <p:nvPicPr>
          <p:cNvPr id="1026" name="Picture 2" descr="Global - Free business icons">
            <a:extLst>
              <a:ext uri="{FF2B5EF4-FFF2-40B4-BE49-F238E27FC236}">
                <a16:creationId xmlns:a16="http://schemas.microsoft.com/office/drawing/2014/main" id="{73C9405E-FDB7-4547-1061-666E0E5C4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038" y="2859317"/>
            <a:ext cx="1252139" cy="125213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BDF7B36-A65B-57CA-2EE3-0DFE04C34774}"/>
              </a:ext>
            </a:extLst>
          </p:cNvPr>
          <p:cNvPicPr>
            <a:picLocks noChangeAspect="1"/>
          </p:cNvPicPr>
          <p:nvPr/>
        </p:nvPicPr>
        <p:blipFill>
          <a:blip r:embed="rId5"/>
          <a:stretch>
            <a:fillRect/>
          </a:stretch>
        </p:blipFill>
        <p:spPr>
          <a:xfrm>
            <a:off x="9946399" y="2855217"/>
            <a:ext cx="1407401" cy="1349956"/>
          </a:xfrm>
          <a:prstGeom prst="rect">
            <a:avLst/>
          </a:prstGeom>
        </p:spPr>
      </p:pic>
      <p:pic>
        <p:nvPicPr>
          <p:cNvPr id="19" name="Picture 18">
            <a:extLst>
              <a:ext uri="{FF2B5EF4-FFF2-40B4-BE49-F238E27FC236}">
                <a16:creationId xmlns:a16="http://schemas.microsoft.com/office/drawing/2014/main" id="{D75AAEA5-EB39-7085-DC43-FC7F7E89C599}"/>
              </a:ext>
            </a:extLst>
          </p:cNvPr>
          <p:cNvPicPr>
            <a:picLocks noChangeAspect="1"/>
          </p:cNvPicPr>
          <p:nvPr/>
        </p:nvPicPr>
        <p:blipFill>
          <a:blip r:embed="rId6"/>
          <a:stretch>
            <a:fillRect/>
          </a:stretch>
        </p:blipFill>
        <p:spPr>
          <a:xfrm>
            <a:off x="4268539" y="2750117"/>
            <a:ext cx="1411817" cy="1431702"/>
          </a:xfrm>
          <a:prstGeom prst="rect">
            <a:avLst/>
          </a:prstGeom>
        </p:spPr>
      </p:pic>
      <p:pic>
        <p:nvPicPr>
          <p:cNvPr id="15" name="Picture 14">
            <a:extLst>
              <a:ext uri="{FF2B5EF4-FFF2-40B4-BE49-F238E27FC236}">
                <a16:creationId xmlns:a16="http://schemas.microsoft.com/office/drawing/2014/main" id="{DDB66BA4-4C29-03DC-3749-10F5FB537FB3}"/>
              </a:ext>
            </a:extLst>
          </p:cNvPr>
          <p:cNvPicPr>
            <a:picLocks noChangeAspect="1"/>
          </p:cNvPicPr>
          <p:nvPr/>
        </p:nvPicPr>
        <p:blipFill>
          <a:blip r:embed="rId7"/>
          <a:stretch>
            <a:fillRect/>
          </a:stretch>
        </p:blipFill>
        <p:spPr>
          <a:xfrm>
            <a:off x="2299346" y="2919286"/>
            <a:ext cx="1260000" cy="1221818"/>
          </a:xfrm>
          <a:prstGeom prst="rect">
            <a:avLst/>
          </a:prstGeom>
        </p:spPr>
      </p:pic>
      <p:pic>
        <p:nvPicPr>
          <p:cNvPr id="17" name="Picture 16">
            <a:extLst>
              <a:ext uri="{FF2B5EF4-FFF2-40B4-BE49-F238E27FC236}">
                <a16:creationId xmlns:a16="http://schemas.microsoft.com/office/drawing/2014/main" id="{ED32983E-C83C-2F19-FC86-5170FA2A19CC}"/>
              </a:ext>
            </a:extLst>
          </p:cNvPr>
          <p:cNvPicPr>
            <a:picLocks noChangeAspect="1"/>
          </p:cNvPicPr>
          <p:nvPr/>
        </p:nvPicPr>
        <p:blipFill>
          <a:blip r:embed="rId8"/>
          <a:stretch>
            <a:fillRect/>
          </a:stretch>
        </p:blipFill>
        <p:spPr>
          <a:xfrm>
            <a:off x="352701" y="2914237"/>
            <a:ext cx="1301982" cy="1226867"/>
          </a:xfrm>
          <a:prstGeom prst="rect">
            <a:avLst/>
          </a:prstGeom>
        </p:spPr>
      </p:pic>
      <p:sp>
        <p:nvSpPr>
          <p:cNvPr id="2" name="TextBox 1">
            <a:extLst>
              <a:ext uri="{FF2B5EF4-FFF2-40B4-BE49-F238E27FC236}">
                <a16:creationId xmlns:a16="http://schemas.microsoft.com/office/drawing/2014/main" id="{9F291E1C-8656-E515-3B43-9C3CF9BD4FB6}"/>
              </a:ext>
            </a:extLst>
          </p:cNvPr>
          <p:cNvSpPr txBox="1"/>
          <p:nvPr/>
        </p:nvSpPr>
        <p:spPr>
          <a:xfrm>
            <a:off x="6096000" y="5680004"/>
            <a:ext cx="2170590" cy="923330"/>
          </a:xfrm>
          <a:prstGeom prst="rect">
            <a:avLst/>
          </a:prstGeom>
          <a:noFill/>
        </p:spPr>
        <p:txBody>
          <a:bodyPr wrap="square" rtlCol="0">
            <a:spAutoFit/>
          </a:bodyPr>
          <a:lstStyle/>
          <a:p>
            <a:pPr algn="ctr"/>
            <a:r>
              <a:rPr lang="tr-TR" dirty="0">
                <a:latin typeface="Berlin Sans FB Demi" panose="020E0802020502020306" pitchFamily="34" charset="0"/>
              </a:rPr>
              <a:t>Modified ER Diagram , MySQL</a:t>
            </a:r>
          </a:p>
          <a:p>
            <a:pPr algn="ctr"/>
            <a:r>
              <a:rPr lang="tr-TR" dirty="0">
                <a:latin typeface="Berlin Sans FB Demi" panose="020E0802020502020306" pitchFamily="34" charset="0"/>
              </a:rPr>
              <a:t>Migration</a:t>
            </a:r>
          </a:p>
        </p:txBody>
      </p:sp>
      <p:cxnSp>
        <p:nvCxnSpPr>
          <p:cNvPr id="3" name="Straight Arrow Connector 2">
            <a:extLst>
              <a:ext uri="{FF2B5EF4-FFF2-40B4-BE49-F238E27FC236}">
                <a16:creationId xmlns:a16="http://schemas.microsoft.com/office/drawing/2014/main" id="{89291A0A-7271-5086-E289-50BC41C80418}"/>
              </a:ext>
            </a:extLst>
          </p:cNvPr>
          <p:cNvCxnSpPr/>
          <p:nvPr/>
        </p:nvCxnSpPr>
        <p:spPr>
          <a:xfrm>
            <a:off x="4953739" y="4536490"/>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65F0ECCB-F58F-46F1-0666-A0FACF3C73DB}"/>
              </a:ext>
            </a:extLst>
          </p:cNvPr>
          <p:cNvSpPr txBox="1"/>
          <p:nvPr/>
        </p:nvSpPr>
        <p:spPr>
          <a:xfrm>
            <a:off x="1984508" y="5393511"/>
            <a:ext cx="2073218" cy="923330"/>
          </a:xfrm>
          <a:prstGeom prst="rect">
            <a:avLst/>
          </a:prstGeom>
          <a:noFill/>
        </p:spPr>
        <p:txBody>
          <a:bodyPr wrap="square" rtlCol="0">
            <a:spAutoFit/>
          </a:bodyPr>
          <a:lstStyle/>
          <a:p>
            <a:pPr algn="ctr"/>
            <a:r>
              <a:rPr lang="tr-TR" dirty="0">
                <a:latin typeface="Berlin Sans FB Demi" panose="020E0802020502020306" pitchFamily="34" charset="0"/>
              </a:rPr>
              <a:t>Data Inconsistencies in Databases</a:t>
            </a:r>
          </a:p>
        </p:txBody>
      </p:sp>
      <p:sp>
        <p:nvSpPr>
          <p:cNvPr id="8" name="TextBox 7">
            <a:extLst>
              <a:ext uri="{FF2B5EF4-FFF2-40B4-BE49-F238E27FC236}">
                <a16:creationId xmlns:a16="http://schemas.microsoft.com/office/drawing/2014/main" id="{C145455A-3DD9-F46B-47BA-CE98E9182216}"/>
              </a:ext>
            </a:extLst>
          </p:cNvPr>
          <p:cNvSpPr txBox="1"/>
          <p:nvPr/>
        </p:nvSpPr>
        <p:spPr>
          <a:xfrm>
            <a:off x="352701" y="5638442"/>
            <a:ext cx="1655856" cy="369332"/>
          </a:xfrm>
          <a:prstGeom prst="rect">
            <a:avLst/>
          </a:prstGeom>
          <a:noFill/>
        </p:spPr>
        <p:txBody>
          <a:bodyPr wrap="square" rtlCol="0">
            <a:spAutoFit/>
          </a:bodyPr>
          <a:lstStyle/>
          <a:p>
            <a:r>
              <a:rPr lang="tr-TR" dirty="0">
                <a:latin typeface="Berlin Sans FB Demi" panose="020E0802020502020306" pitchFamily="34" charset="0"/>
              </a:rPr>
              <a:t>Introduction</a:t>
            </a:r>
          </a:p>
        </p:txBody>
      </p:sp>
      <p:cxnSp>
        <p:nvCxnSpPr>
          <p:cNvPr id="9" name="Straight Arrow Connector 8">
            <a:extLst>
              <a:ext uri="{FF2B5EF4-FFF2-40B4-BE49-F238E27FC236}">
                <a16:creationId xmlns:a16="http://schemas.microsoft.com/office/drawing/2014/main" id="{40D5923E-DA54-8432-AC7E-2A56FC25D1B0}"/>
              </a:ext>
            </a:extLst>
          </p:cNvPr>
          <p:cNvCxnSpPr/>
          <p:nvPr/>
        </p:nvCxnSpPr>
        <p:spPr>
          <a:xfrm>
            <a:off x="4953739" y="4536490"/>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999FA652-3BA4-ACE7-609E-607147FFB212}"/>
              </a:ext>
            </a:extLst>
          </p:cNvPr>
          <p:cNvCxnSpPr/>
          <p:nvPr/>
        </p:nvCxnSpPr>
        <p:spPr>
          <a:xfrm>
            <a:off x="2957458" y="4443614"/>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AAD1CF3F-BCE8-C1A6-7B14-1C1986196449}"/>
              </a:ext>
            </a:extLst>
          </p:cNvPr>
          <p:cNvCxnSpPr/>
          <p:nvPr/>
        </p:nvCxnSpPr>
        <p:spPr>
          <a:xfrm>
            <a:off x="994299" y="4443614"/>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9AA0AC3-BD66-527D-F10F-52DEC6293255}"/>
              </a:ext>
            </a:extLst>
          </p:cNvPr>
          <p:cNvCxnSpPr/>
          <p:nvPr/>
        </p:nvCxnSpPr>
        <p:spPr>
          <a:xfrm>
            <a:off x="7112492" y="4665542"/>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92FA66CA-F864-C1DF-2461-008910CEE470}"/>
              </a:ext>
            </a:extLst>
          </p:cNvPr>
          <p:cNvSpPr txBox="1"/>
          <p:nvPr/>
        </p:nvSpPr>
        <p:spPr>
          <a:xfrm>
            <a:off x="4000870" y="5587671"/>
            <a:ext cx="2170590" cy="923330"/>
          </a:xfrm>
          <a:prstGeom prst="rect">
            <a:avLst/>
          </a:prstGeom>
          <a:noFill/>
        </p:spPr>
        <p:txBody>
          <a:bodyPr wrap="square" rtlCol="0">
            <a:spAutoFit/>
          </a:bodyPr>
          <a:lstStyle/>
          <a:p>
            <a:pPr algn="ctr"/>
            <a:r>
              <a:rPr lang="tr-TR" dirty="0">
                <a:latin typeface="Berlin Sans FB Demi" panose="020E0802020502020306" pitchFamily="34" charset="0"/>
              </a:rPr>
              <a:t>Delivery Performance Insights(Power BI)</a:t>
            </a:r>
          </a:p>
        </p:txBody>
      </p:sp>
      <p:sp>
        <p:nvSpPr>
          <p:cNvPr id="16" name="Title 3">
            <a:extLst>
              <a:ext uri="{FF2B5EF4-FFF2-40B4-BE49-F238E27FC236}">
                <a16:creationId xmlns:a16="http://schemas.microsoft.com/office/drawing/2014/main" id="{44AEA123-589D-8E94-E5E0-2F6344856134}"/>
              </a:ext>
            </a:extLst>
          </p:cNvPr>
          <p:cNvSpPr txBox="1">
            <a:spLocks/>
          </p:cNvSpPr>
          <p:nvPr/>
        </p:nvSpPr>
        <p:spPr>
          <a:xfrm>
            <a:off x="662749" y="252745"/>
            <a:ext cx="4434721" cy="750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5400" kern="1200" dirty="0">
                <a:solidFill>
                  <a:schemeClr val="tx1"/>
                </a:solidFill>
                <a:latin typeface="+mj-lt"/>
                <a:ea typeface="+mj-ea"/>
                <a:cs typeface="+mj-cs"/>
              </a:defRPr>
            </a:lvl1pPr>
          </a:lstStyle>
          <a:p>
            <a:r>
              <a:rPr lang="tr-TR" sz="3600" dirty="0">
                <a:latin typeface="Berlin Sans FB Demi" panose="020E0802020502020306" pitchFamily="34" charset="0"/>
              </a:rPr>
              <a:t>Our Journey!</a:t>
            </a:r>
          </a:p>
        </p:txBody>
      </p:sp>
    </p:spTree>
    <p:extLst>
      <p:ext uri="{BB962C8B-B14F-4D97-AF65-F5344CB8AC3E}">
        <p14:creationId xmlns:p14="http://schemas.microsoft.com/office/powerpoint/2010/main" val="29888781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FBE9CB-6C73-0918-9D07-6134A6047609}"/>
              </a:ext>
            </a:extLst>
          </p:cNvPr>
          <p:cNvSpPr/>
          <p:nvPr/>
        </p:nvSpPr>
        <p:spPr>
          <a:xfrm>
            <a:off x="310718" y="252744"/>
            <a:ext cx="5708342" cy="6468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3F64E1F4-B6BA-9B1D-BF8B-A452B9C5EFE4}"/>
              </a:ext>
            </a:extLst>
          </p:cNvPr>
          <p:cNvSpPr/>
          <p:nvPr/>
        </p:nvSpPr>
        <p:spPr>
          <a:xfrm>
            <a:off x="423274" y="3393845"/>
            <a:ext cx="11416025" cy="3085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1" name="Picture 20">
            <a:extLst>
              <a:ext uri="{FF2B5EF4-FFF2-40B4-BE49-F238E27FC236}">
                <a16:creationId xmlns:a16="http://schemas.microsoft.com/office/drawing/2014/main" id="{30520989-152C-10D1-5F0E-08E58FE29CE4}"/>
              </a:ext>
            </a:extLst>
          </p:cNvPr>
          <p:cNvPicPr>
            <a:picLocks noChangeAspect="1"/>
          </p:cNvPicPr>
          <p:nvPr/>
        </p:nvPicPr>
        <p:blipFill>
          <a:blip r:embed="rId3"/>
          <a:stretch>
            <a:fillRect/>
          </a:stretch>
        </p:blipFill>
        <p:spPr>
          <a:xfrm>
            <a:off x="6329201" y="2859317"/>
            <a:ext cx="1451457" cy="1349957"/>
          </a:xfrm>
          <a:prstGeom prst="rect">
            <a:avLst/>
          </a:prstGeom>
        </p:spPr>
      </p:pic>
      <p:pic>
        <p:nvPicPr>
          <p:cNvPr id="1026" name="Picture 2" descr="Global - Free business icons">
            <a:extLst>
              <a:ext uri="{FF2B5EF4-FFF2-40B4-BE49-F238E27FC236}">
                <a16:creationId xmlns:a16="http://schemas.microsoft.com/office/drawing/2014/main" id="{73C9405E-FDB7-4547-1061-666E0E5C4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17" y="2750117"/>
            <a:ext cx="1611601" cy="16116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BDF7B36-A65B-57CA-2EE3-0DFE04C34774}"/>
              </a:ext>
            </a:extLst>
          </p:cNvPr>
          <p:cNvPicPr>
            <a:picLocks noChangeAspect="1"/>
          </p:cNvPicPr>
          <p:nvPr/>
        </p:nvPicPr>
        <p:blipFill>
          <a:blip r:embed="rId5"/>
          <a:stretch>
            <a:fillRect/>
          </a:stretch>
        </p:blipFill>
        <p:spPr>
          <a:xfrm>
            <a:off x="9946399" y="2855217"/>
            <a:ext cx="1407401" cy="1349956"/>
          </a:xfrm>
          <a:prstGeom prst="rect">
            <a:avLst/>
          </a:prstGeom>
        </p:spPr>
      </p:pic>
      <p:pic>
        <p:nvPicPr>
          <p:cNvPr id="19" name="Picture 18">
            <a:extLst>
              <a:ext uri="{FF2B5EF4-FFF2-40B4-BE49-F238E27FC236}">
                <a16:creationId xmlns:a16="http://schemas.microsoft.com/office/drawing/2014/main" id="{D75AAEA5-EB39-7085-DC43-FC7F7E89C599}"/>
              </a:ext>
            </a:extLst>
          </p:cNvPr>
          <p:cNvPicPr>
            <a:picLocks noChangeAspect="1"/>
          </p:cNvPicPr>
          <p:nvPr/>
        </p:nvPicPr>
        <p:blipFill>
          <a:blip r:embed="rId6"/>
          <a:stretch>
            <a:fillRect/>
          </a:stretch>
        </p:blipFill>
        <p:spPr>
          <a:xfrm>
            <a:off x="4268539" y="2750117"/>
            <a:ext cx="1411817" cy="1431702"/>
          </a:xfrm>
          <a:prstGeom prst="rect">
            <a:avLst/>
          </a:prstGeom>
        </p:spPr>
      </p:pic>
      <p:pic>
        <p:nvPicPr>
          <p:cNvPr id="15" name="Picture 14">
            <a:extLst>
              <a:ext uri="{FF2B5EF4-FFF2-40B4-BE49-F238E27FC236}">
                <a16:creationId xmlns:a16="http://schemas.microsoft.com/office/drawing/2014/main" id="{DDB66BA4-4C29-03DC-3749-10F5FB537FB3}"/>
              </a:ext>
            </a:extLst>
          </p:cNvPr>
          <p:cNvPicPr>
            <a:picLocks noChangeAspect="1"/>
          </p:cNvPicPr>
          <p:nvPr/>
        </p:nvPicPr>
        <p:blipFill>
          <a:blip r:embed="rId7"/>
          <a:stretch>
            <a:fillRect/>
          </a:stretch>
        </p:blipFill>
        <p:spPr>
          <a:xfrm>
            <a:off x="2299346" y="2919286"/>
            <a:ext cx="1260000" cy="1221818"/>
          </a:xfrm>
          <a:prstGeom prst="rect">
            <a:avLst/>
          </a:prstGeom>
        </p:spPr>
      </p:pic>
      <p:pic>
        <p:nvPicPr>
          <p:cNvPr id="17" name="Picture 16">
            <a:extLst>
              <a:ext uri="{FF2B5EF4-FFF2-40B4-BE49-F238E27FC236}">
                <a16:creationId xmlns:a16="http://schemas.microsoft.com/office/drawing/2014/main" id="{ED32983E-C83C-2F19-FC86-5170FA2A19CC}"/>
              </a:ext>
            </a:extLst>
          </p:cNvPr>
          <p:cNvPicPr>
            <a:picLocks noChangeAspect="1"/>
          </p:cNvPicPr>
          <p:nvPr/>
        </p:nvPicPr>
        <p:blipFill>
          <a:blip r:embed="rId8"/>
          <a:stretch>
            <a:fillRect/>
          </a:stretch>
        </p:blipFill>
        <p:spPr>
          <a:xfrm>
            <a:off x="352701" y="2914237"/>
            <a:ext cx="1301982" cy="1226867"/>
          </a:xfrm>
          <a:prstGeom prst="rect">
            <a:avLst/>
          </a:prstGeom>
        </p:spPr>
      </p:pic>
      <p:sp>
        <p:nvSpPr>
          <p:cNvPr id="2" name="TextBox 1">
            <a:extLst>
              <a:ext uri="{FF2B5EF4-FFF2-40B4-BE49-F238E27FC236}">
                <a16:creationId xmlns:a16="http://schemas.microsoft.com/office/drawing/2014/main" id="{5855FE97-B7AD-B331-EFF2-BCF3F6FAF293}"/>
              </a:ext>
            </a:extLst>
          </p:cNvPr>
          <p:cNvSpPr txBox="1"/>
          <p:nvPr/>
        </p:nvSpPr>
        <p:spPr>
          <a:xfrm>
            <a:off x="6096000" y="5680004"/>
            <a:ext cx="2170590" cy="1200329"/>
          </a:xfrm>
          <a:prstGeom prst="rect">
            <a:avLst/>
          </a:prstGeom>
          <a:noFill/>
        </p:spPr>
        <p:txBody>
          <a:bodyPr wrap="square" rtlCol="0">
            <a:spAutoFit/>
          </a:bodyPr>
          <a:lstStyle/>
          <a:p>
            <a:pPr algn="ctr"/>
            <a:r>
              <a:rPr lang="tr-TR" dirty="0">
                <a:latin typeface="Berlin Sans FB Demi" panose="020E0802020502020306" pitchFamily="34" charset="0"/>
              </a:rPr>
              <a:t>Modified ER Diagram , MySQL</a:t>
            </a:r>
          </a:p>
          <a:p>
            <a:pPr algn="ctr"/>
            <a:r>
              <a:rPr lang="tr-TR" dirty="0">
                <a:latin typeface="Berlin Sans FB Demi" panose="020E0802020502020306" pitchFamily="34" charset="0"/>
              </a:rPr>
              <a:t>Migration</a:t>
            </a:r>
          </a:p>
          <a:p>
            <a:pPr algn="ctr"/>
            <a:endParaRPr lang="tr-TR" dirty="0">
              <a:latin typeface="Berlin Sans FB Demi" panose="020E0802020502020306" pitchFamily="34" charset="0"/>
            </a:endParaRPr>
          </a:p>
        </p:txBody>
      </p:sp>
      <p:cxnSp>
        <p:nvCxnSpPr>
          <p:cNvPr id="3" name="Straight Arrow Connector 2">
            <a:extLst>
              <a:ext uri="{FF2B5EF4-FFF2-40B4-BE49-F238E27FC236}">
                <a16:creationId xmlns:a16="http://schemas.microsoft.com/office/drawing/2014/main" id="{BF7A8EFC-F129-A719-54F6-2A008B5CCB26}"/>
              </a:ext>
            </a:extLst>
          </p:cNvPr>
          <p:cNvCxnSpPr/>
          <p:nvPr/>
        </p:nvCxnSpPr>
        <p:spPr>
          <a:xfrm>
            <a:off x="4953739" y="4536490"/>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5FAAF94-00A7-AC0B-7131-10CBA5E4C16C}"/>
              </a:ext>
            </a:extLst>
          </p:cNvPr>
          <p:cNvSpPr txBox="1"/>
          <p:nvPr/>
        </p:nvSpPr>
        <p:spPr>
          <a:xfrm>
            <a:off x="1984508" y="5393511"/>
            <a:ext cx="2073218" cy="923330"/>
          </a:xfrm>
          <a:prstGeom prst="rect">
            <a:avLst/>
          </a:prstGeom>
          <a:noFill/>
        </p:spPr>
        <p:txBody>
          <a:bodyPr wrap="square" rtlCol="0">
            <a:spAutoFit/>
          </a:bodyPr>
          <a:lstStyle/>
          <a:p>
            <a:pPr algn="ctr"/>
            <a:r>
              <a:rPr lang="tr-TR" dirty="0">
                <a:latin typeface="Berlin Sans FB Demi" panose="020E0802020502020306" pitchFamily="34" charset="0"/>
              </a:rPr>
              <a:t>Data Inconsistencies in Databases</a:t>
            </a:r>
          </a:p>
        </p:txBody>
      </p:sp>
      <p:sp>
        <p:nvSpPr>
          <p:cNvPr id="8" name="TextBox 7">
            <a:extLst>
              <a:ext uri="{FF2B5EF4-FFF2-40B4-BE49-F238E27FC236}">
                <a16:creationId xmlns:a16="http://schemas.microsoft.com/office/drawing/2014/main" id="{545CDE71-D4B8-E45A-C296-2D41F77E618F}"/>
              </a:ext>
            </a:extLst>
          </p:cNvPr>
          <p:cNvSpPr txBox="1"/>
          <p:nvPr/>
        </p:nvSpPr>
        <p:spPr>
          <a:xfrm>
            <a:off x="352701" y="5638442"/>
            <a:ext cx="1655856" cy="369332"/>
          </a:xfrm>
          <a:prstGeom prst="rect">
            <a:avLst/>
          </a:prstGeom>
          <a:noFill/>
        </p:spPr>
        <p:txBody>
          <a:bodyPr wrap="square" rtlCol="0">
            <a:spAutoFit/>
          </a:bodyPr>
          <a:lstStyle/>
          <a:p>
            <a:r>
              <a:rPr lang="tr-TR" dirty="0">
                <a:latin typeface="Berlin Sans FB Demi" panose="020E0802020502020306" pitchFamily="34" charset="0"/>
              </a:rPr>
              <a:t>Introduction</a:t>
            </a:r>
          </a:p>
        </p:txBody>
      </p:sp>
      <p:cxnSp>
        <p:nvCxnSpPr>
          <p:cNvPr id="9" name="Straight Arrow Connector 8">
            <a:extLst>
              <a:ext uri="{FF2B5EF4-FFF2-40B4-BE49-F238E27FC236}">
                <a16:creationId xmlns:a16="http://schemas.microsoft.com/office/drawing/2014/main" id="{6D78B080-35A1-7FAF-CC44-821894159B44}"/>
              </a:ext>
            </a:extLst>
          </p:cNvPr>
          <p:cNvCxnSpPr/>
          <p:nvPr/>
        </p:nvCxnSpPr>
        <p:spPr>
          <a:xfrm>
            <a:off x="4953739" y="4536490"/>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74E81A95-E4BA-EC41-8F23-C93D57403603}"/>
              </a:ext>
            </a:extLst>
          </p:cNvPr>
          <p:cNvCxnSpPr/>
          <p:nvPr/>
        </p:nvCxnSpPr>
        <p:spPr>
          <a:xfrm>
            <a:off x="2957458" y="4443614"/>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AE153584-2B86-3139-3E63-729E346C3B67}"/>
              </a:ext>
            </a:extLst>
          </p:cNvPr>
          <p:cNvCxnSpPr/>
          <p:nvPr/>
        </p:nvCxnSpPr>
        <p:spPr>
          <a:xfrm>
            <a:off x="994299" y="4443614"/>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89D0086-739D-7130-961D-10254B6F4395}"/>
              </a:ext>
            </a:extLst>
          </p:cNvPr>
          <p:cNvCxnSpPr/>
          <p:nvPr/>
        </p:nvCxnSpPr>
        <p:spPr>
          <a:xfrm>
            <a:off x="7112492" y="4665542"/>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2273FD8D-CC04-1A97-8A4D-396C89ABA720}"/>
              </a:ext>
            </a:extLst>
          </p:cNvPr>
          <p:cNvSpPr txBox="1"/>
          <p:nvPr/>
        </p:nvSpPr>
        <p:spPr>
          <a:xfrm>
            <a:off x="4000870" y="5587671"/>
            <a:ext cx="2170590" cy="923330"/>
          </a:xfrm>
          <a:prstGeom prst="rect">
            <a:avLst/>
          </a:prstGeom>
          <a:noFill/>
        </p:spPr>
        <p:txBody>
          <a:bodyPr wrap="square" rtlCol="0">
            <a:spAutoFit/>
          </a:bodyPr>
          <a:lstStyle/>
          <a:p>
            <a:pPr algn="ctr"/>
            <a:r>
              <a:rPr lang="tr-TR" dirty="0">
                <a:latin typeface="Berlin Sans FB Demi" panose="020E0802020502020306" pitchFamily="34" charset="0"/>
              </a:rPr>
              <a:t>Delivery Performance Insights(Power BI)</a:t>
            </a:r>
          </a:p>
        </p:txBody>
      </p:sp>
      <p:cxnSp>
        <p:nvCxnSpPr>
          <p:cNvPr id="16" name="Straight Arrow Connector 15">
            <a:extLst>
              <a:ext uri="{FF2B5EF4-FFF2-40B4-BE49-F238E27FC236}">
                <a16:creationId xmlns:a16="http://schemas.microsoft.com/office/drawing/2014/main" id="{8CA36873-31EE-3D07-BF4D-466476A844D6}"/>
              </a:ext>
            </a:extLst>
          </p:cNvPr>
          <p:cNvCxnSpPr/>
          <p:nvPr/>
        </p:nvCxnSpPr>
        <p:spPr>
          <a:xfrm>
            <a:off x="8996037" y="4665542"/>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FBD2FD59-56F3-985B-332B-BDDB1BE0F8B2}"/>
              </a:ext>
            </a:extLst>
          </p:cNvPr>
          <p:cNvSpPr txBox="1"/>
          <p:nvPr/>
        </p:nvSpPr>
        <p:spPr>
          <a:xfrm>
            <a:off x="7910742" y="5647494"/>
            <a:ext cx="2170590" cy="646331"/>
          </a:xfrm>
          <a:prstGeom prst="rect">
            <a:avLst/>
          </a:prstGeom>
          <a:noFill/>
        </p:spPr>
        <p:txBody>
          <a:bodyPr wrap="square" rtlCol="0">
            <a:spAutoFit/>
          </a:bodyPr>
          <a:lstStyle/>
          <a:p>
            <a:pPr algn="ctr"/>
            <a:r>
              <a:rPr lang="tr-TR" dirty="0">
                <a:latin typeface="Berlin Sans FB Demi" panose="020E0802020502020306" pitchFamily="34" charset="0"/>
              </a:rPr>
              <a:t>City Opener</a:t>
            </a:r>
          </a:p>
          <a:p>
            <a:pPr algn="ctr"/>
            <a:endParaRPr lang="tr-TR" dirty="0">
              <a:latin typeface="Berlin Sans FB Demi" panose="020E0802020502020306" pitchFamily="34" charset="0"/>
            </a:endParaRPr>
          </a:p>
        </p:txBody>
      </p:sp>
      <p:sp>
        <p:nvSpPr>
          <p:cNvPr id="20" name="Title 3">
            <a:extLst>
              <a:ext uri="{FF2B5EF4-FFF2-40B4-BE49-F238E27FC236}">
                <a16:creationId xmlns:a16="http://schemas.microsoft.com/office/drawing/2014/main" id="{0A218CB3-F569-A28B-148A-CFB39CE99579}"/>
              </a:ext>
            </a:extLst>
          </p:cNvPr>
          <p:cNvSpPr txBox="1">
            <a:spLocks/>
          </p:cNvSpPr>
          <p:nvPr/>
        </p:nvSpPr>
        <p:spPr>
          <a:xfrm>
            <a:off x="662749" y="252745"/>
            <a:ext cx="4434721" cy="750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5400" kern="1200" dirty="0">
                <a:solidFill>
                  <a:schemeClr val="tx1"/>
                </a:solidFill>
                <a:latin typeface="+mj-lt"/>
                <a:ea typeface="+mj-ea"/>
                <a:cs typeface="+mj-cs"/>
              </a:defRPr>
            </a:lvl1pPr>
          </a:lstStyle>
          <a:p>
            <a:r>
              <a:rPr lang="tr-TR" sz="3600">
                <a:latin typeface="Berlin Sans FB Demi" panose="020E0802020502020306" pitchFamily="34" charset="0"/>
              </a:rPr>
              <a:t>Our Journey!</a:t>
            </a:r>
          </a:p>
        </p:txBody>
      </p:sp>
    </p:spTree>
    <p:extLst>
      <p:ext uri="{BB962C8B-B14F-4D97-AF65-F5344CB8AC3E}">
        <p14:creationId xmlns:p14="http://schemas.microsoft.com/office/powerpoint/2010/main" val="41172665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FBE9CB-6C73-0918-9D07-6134A6047609}"/>
              </a:ext>
            </a:extLst>
          </p:cNvPr>
          <p:cNvSpPr/>
          <p:nvPr/>
        </p:nvSpPr>
        <p:spPr>
          <a:xfrm>
            <a:off x="310718" y="252744"/>
            <a:ext cx="5708342" cy="6468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3F64E1F4-B6BA-9B1D-BF8B-A452B9C5EFE4}"/>
              </a:ext>
            </a:extLst>
          </p:cNvPr>
          <p:cNvSpPr/>
          <p:nvPr/>
        </p:nvSpPr>
        <p:spPr>
          <a:xfrm>
            <a:off x="423274" y="3393845"/>
            <a:ext cx="11339639" cy="3085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1" name="Picture 20">
            <a:extLst>
              <a:ext uri="{FF2B5EF4-FFF2-40B4-BE49-F238E27FC236}">
                <a16:creationId xmlns:a16="http://schemas.microsoft.com/office/drawing/2014/main" id="{30520989-152C-10D1-5F0E-08E58FE29CE4}"/>
              </a:ext>
            </a:extLst>
          </p:cNvPr>
          <p:cNvPicPr>
            <a:picLocks noChangeAspect="1"/>
          </p:cNvPicPr>
          <p:nvPr/>
        </p:nvPicPr>
        <p:blipFill>
          <a:blip r:embed="rId3"/>
          <a:stretch>
            <a:fillRect/>
          </a:stretch>
        </p:blipFill>
        <p:spPr>
          <a:xfrm>
            <a:off x="6329201" y="2859317"/>
            <a:ext cx="1451457" cy="1349957"/>
          </a:xfrm>
          <a:prstGeom prst="rect">
            <a:avLst/>
          </a:prstGeom>
        </p:spPr>
      </p:pic>
      <p:pic>
        <p:nvPicPr>
          <p:cNvPr id="1026" name="Picture 2" descr="Global - Free business icons">
            <a:extLst>
              <a:ext uri="{FF2B5EF4-FFF2-40B4-BE49-F238E27FC236}">
                <a16:creationId xmlns:a16="http://schemas.microsoft.com/office/drawing/2014/main" id="{73C9405E-FDB7-4547-1061-666E0E5C4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038" y="2859317"/>
            <a:ext cx="1252139" cy="125213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BDF7B36-A65B-57CA-2EE3-0DFE04C34774}"/>
              </a:ext>
            </a:extLst>
          </p:cNvPr>
          <p:cNvPicPr>
            <a:picLocks noChangeAspect="1"/>
          </p:cNvPicPr>
          <p:nvPr/>
        </p:nvPicPr>
        <p:blipFill>
          <a:blip r:embed="rId5"/>
          <a:stretch>
            <a:fillRect/>
          </a:stretch>
        </p:blipFill>
        <p:spPr>
          <a:xfrm>
            <a:off x="9601750" y="2625352"/>
            <a:ext cx="1907959" cy="1830083"/>
          </a:xfrm>
          <a:prstGeom prst="rect">
            <a:avLst/>
          </a:prstGeom>
        </p:spPr>
      </p:pic>
      <p:pic>
        <p:nvPicPr>
          <p:cNvPr id="19" name="Picture 18">
            <a:extLst>
              <a:ext uri="{FF2B5EF4-FFF2-40B4-BE49-F238E27FC236}">
                <a16:creationId xmlns:a16="http://schemas.microsoft.com/office/drawing/2014/main" id="{D75AAEA5-EB39-7085-DC43-FC7F7E89C599}"/>
              </a:ext>
            </a:extLst>
          </p:cNvPr>
          <p:cNvPicPr>
            <a:picLocks noChangeAspect="1"/>
          </p:cNvPicPr>
          <p:nvPr/>
        </p:nvPicPr>
        <p:blipFill>
          <a:blip r:embed="rId6"/>
          <a:stretch>
            <a:fillRect/>
          </a:stretch>
        </p:blipFill>
        <p:spPr>
          <a:xfrm>
            <a:off x="4268539" y="2750117"/>
            <a:ext cx="1411817" cy="1431702"/>
          </a:xfrm>
          <a:prstGeom prst="rect">
            <a:avLst/>
          </a:prstGeom>
        </p:spPr>
      </p:pic>
      <p:pic>
        <p:nvPicPr>
          <p:cNvPr id="15" name="Picture 14">
            <a:extLst>
              <a:ext uri="{FF2B5EF4-FFF2-40B4-BE49-F238E27FC236}">
                <a16:creationId xmlns:a16="http://schemas.microsoft.com/office/drawing/2014/main" id="{DDB66BA4-4C29-03DC-3749-10F5FB537FB3}"/>
              </a:ext>
            </a:extLst>
          </p:cNvPr>
          <p:cNvPicPr>
            <a:picLocks noChangeAspect="1"/>
          </p:cNvPicPr>
          <p:nvPr/>
        </p:nvPicPr>
        <p:blipFill>
          <a:blip r:embed="rId7"/>
          <a:stretch>
            <a:fillRect/>
          </a:stretch>
        </p:blipFill>
        <p:spPr>
          <a:xfrm>
            <a:off x="2299346" y="2919286"/>
            <a:ext cx="1260000" cy="1221818"/>
          </a:xfrm>
          <a:prstGeom prst="rect">
            <a:avLst/>
          </a:prstGeom>
        </p:spPr>
      </p:pic>
      <p:pic>
        <p:nvPicPr>
          <p:cNvPr id="17" name="Picture 16">
            <a:extLst>
              <a:ext uri="{FF2B5EF4-FFF2-40B4-BE49-F238E27FC236}">
                <a16:creationId xmlns:a16="http://schemas.microsoft.com/office/drawing/2014/main" id="{ED32983E-C83C-2F19-FC86-5170FA2A19CC}"/>
              </a:ext>
            </a:extLst>
          </p:cNvPr>
          <p:cNvPicPr>
            <a:picLocks noChangeAspect="1"/>
          </p:cNvPicPr>
          <p:nvPr/>
        </p:nvPicPr>
        <p:blipFill>
          <a:blip r:embed="rId8"/>
          <a:stretch>
            <a:fillRect/>
          </a:stretch>
        </p:blipFill>
        <p:spPr>
          <a:xfrm>
            <a:off x="352701" y="2926959"/>
            <a:ext cx="1301982" cy="1226867"/>
          </a:xfrm>
          <a:prstGeom prst="rect">
            <a:avLst/>
          </a:prstGeom>
        </p:spPr>
      </p:pic>
      <p:sp>
        <p:nvSpPr>
          <p:cNvPr id="2" name="TextBox 1">
            <a:extLst>
              <a:ext uri="{FF2B5EF4-FFF2-40B4-BE49-F238E27FC236}">
                <a16:creationId xmlns:a16="http://schemas.microsoft.com/office/drawing/2014/main" id="{1A0B79D0-F240-7C52-8631-581132245DD6}"/>
              </a:ext>
            </a:extLst>
          </p:cNvPr>
          <p:cNvSpPr txBox="1"/>
          <p:nvPr/>
        </p:nvSpPr>
        <p:spPr>
          <a:xfrm>
            <a:off x="6096000" y="5680004"/>
            <a:ext cx="2170590" cy="1200329"/>
          </a:xfrm>
          <a:prstGeom prst="rect">
            <a:avLst/>
          </a:prstGeom>
          <a:noFill/>
        </p:spPr>
        <p:txBody>
          <a:bodyPr wrap="square" rtlCol="0">
            <a:spAutoFit/>
          </a:bodyPr>
          <a:lstStyle/>
          <a:p>
            <a:pPr algn="ctr"/>
            <a:r>
              <a:rPr lang="tr-TR" dirty="0">
                <a:latin typeface="Berlin Sans FB Demi" panose="020E0802020502020306" pitchFamily="34" charset="0"/>
              </a:rPr>
              <a:t>Modified ER Diagram , MySQL</a:t>
            </a:r>
          </a:p>
          <a:p>
            <a:pPr algn="ctr"/>
            <a:r>
              <a:rPr lang="tr-TR" dirty="0">
                <a:latin typeface="Berlin Sans FB Demi" panose="020E0802020502020306" pitchFamily="34" charset="0"/>
              </a:rPr>
              <a:t>Migration</a:t>
            </a:r>
          </a:p>
          <a:p>
            <a:pPr algn="ctr"/>
            <a:endParaRPr lang="tr-TR" dirty="0">
              <a:latin typeface="Berlin Sans FB Demi" panose="020E0802020502020306" pitchFamily="34" charset="0"/>
            </a:endParaRPr>
          </a:p>
        </p:txBody>
      </p:sp>
      <p:cxnSp>
        <p:nvCxnSpPr>
          <p:cNvPr id="3" name="Straight Arrow Connector 2">
            <a:extLst>
              <a:ext uri="{FF2B5EF4-FFF2-40B4-BE49-F238E27FC236}">
                <a16:creationId xmlns:a16="http://schemas.microsoft.com/office/drawing/2014/main" id="{E1F66AF4-C800-1C94-ED97-55692BBA541D}"/>
              </a:ext>
            </a:extLst>
          </p:cNvPr>
          <p:cNvCxnSpPr/>
          <p:nvPr/>
        </p:nvCxnSpPr>
        <p:spPr>
          <a:xfrm>
            <a:off x="4953739" y="4536490"/>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BC62D637-0E67-802D-0D48-B0F163620698}"/>
              </a:ext>
            </a:extLst>
          </p:cNvPr>
          <p:cNvSpPr txBox="1"/>
          <p:nvPr/>
        </p:nvSpPr>
        <p:spPr>
          <a:xfrm>
            <a:off x="1984508" y="5393511"/>
            <a:ext cx="2073218" cy="923330"/>
          </a:xfrm>
          <a:prstGeom prst="rect">
            <a:avLst/>
          </a:prstGeom>
          <a:noFill/>
        </p:spPr>
        <p:txBody>
          <a:bodyPr wrap="square" rtlCol="0">
            <a:spAutoFit/>
          </a:bodyPr>
          <a:lstStyle/>
          <a:p>
            <a:pPr algn="ctr"/>
            <a:r>
              <a:rPr lang="tr-TR" dirty="0">
                <a:latin typeface="Berlin Sans FB Demi" panose="020E0802020502020306" pitchFamily="34" charset="0"/>
              </a:rPr>
              <a:t>Data Inconsistencies in Databases</a:t>
            </a:r>
          </a:p>
        </p:txBody>
      </p:sp>
      <p:sp>
        <p:nvSpPr>
          <p:cNvPr id="8" name="TextBox 7">
            <a:extLst>
              <a:ext uri="{FF2B5EF4-FFF2-40B4-BE49-F238E27FC236}">
                <a16:creationId xmlns:a16="http://schemas.microsoft.com/office/drawing/2014/main" id="{9A0482FB-E6E7-C3D2-3A56-462F70AEC5BC}"/>
              </a:ext>
            </a:extLst>
          </p:cNvPr>
          <p:cNvSpPr txBox="1"/>
          <p:nvPr/>
        </p:nvSpPr>
        <p:spPr>
          <a:xfrm>
            <a:off x="352701" y="5638442"/>
            <a:ext cx="1655856" cy="369332"/>
          </a:xfrm>
          <a:prstGeom prst="rect">
            <a:avLst/>
          </a:prstGeom>
          <a:noFill/>
        </p:spPr>
        <p:txBody>
          <a:bodyPr wrap="square" rtlCol="0">
            <a:spAutoFit/>
          </a:bodyPr>
          <a:lstStyle/>
          <a:p>
            <a:r>
              <a:rPr lang="tr-TR" dirty="0">
                <a:latin typeface="Berlin Sans FB Demi" panose="020E0802020502020306" pitchFamily="34" charset="0"/>
              </a:rPr>
              <a:t>Introduction</a:t>
            </a:r>
          </a:p>
        </p:txBody>
      </p:sp>
      <p:cxnSp>
        <p:nvCxnSpPr>
          <p:cNvPr id="9" name="Straight Arrow Connector 8">
            <a:extLst>
              <a:ext uri="{FF2B5EF4-FFF2-40B4-BE49-F238E27FC236}">
                <a16:creationId xmlns:a16="http://schemas.microsoft.com/office/drawing/2014/main" id="{74C1F368-8720-3B7C-2773-9DCED192AB04}"/>
              </a:ext>
            </a:extLst>
          </p:cNvPr>
          <p:cNvCxnSpPr/>
          <p:nvPr/>
        </p:nvCxnSpPr>
        <p:spPr>
          <a:xfrm>
            <a:off x="4953739" y="4536490"/>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6FE91EB5-0DDC-AD38-A954-0DDA56B0AC90}"/>
              </a:ext>
            </a:extLst>
          </p:cNvPr>
          <p:cNvCxnSpPr/>
          <p:nvPr/>
        </p:nvCxnSpPr>
        <p:spPr>
          <a:xfrm>
            <a:off x="2957458" y="4443614"/>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1553E71-6DE8-1C28-2F55-00F76770B487}"/>
              </a:ext>
            </a:extLst>
          </p:cNvPr>
          <p:cNvCxnSpPr/>
          <p:nvPr/>
        </p:nvCxnSpPr>
        <p:spPr>
          <a:xfrm>
            <a:off x="994299" y="4443614"/>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90E17D3E-8C51-CF1B-69C8-BBB65C32D962}"/>
              </a:ext>
            </a:extLst>
          </p:cNvPr>
          <p:cNvCxnSpPr/>
          <p:nvPr/>
        </p:nvCxnSpPr>
        <p:spPr>
          <a:xfrm>
            <a:off x="7112492" y="4665542"/>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982E1FEC-E11A-6027-7DF0-86B0ABD86694}"/>
              </a:ext>
            </a:extLst>
          </p:cNvPr>
          <p:cNvSpPr txBox="1"/>
          <p:nvPr/>
        </p:nvSpPr>
        <p:spPr>
          <a:xfrm>
            <a:off x="4000870" y="5587671"/>
            <a:ext cx="2170590" cy="923330"/>
          </a:xfrm>
          <a:prstGeom prst="rect">
            <a:avLst/>
          </a:prstGeom>
          <a:noFill/>
        </p:spPr>
        <p:txBody>
          <a:bodyPr wrap="square" rtlCol="0">
            <a:spAutoFit/>
          </a:bodyPr>
          <a:lstStyle/>
          <a:p>
            <a:pPr algn="ctr"/>
            <a:r>
              <a:rPr lang="tr-TR" dirty="0">
                <a:latin typeface="Berlin Sans FB Demi" panose="020E0802020502020306" pitchFamily="34" charset="0"/>
              </a:rPr>
              <a:t>Delivery Performance Insights(Power BI)</a:t>
            </a:r>
          </a:p>
        </p:txBody>
      </p:sp>
      <p:cxnSp>
        <p:nvCxnSpPr>
          <p:cNvPr id="16" name="Straight Arrow Connector 15">
            <a:extLst>
              <a:ext uri="{FF2B5EF4-FFF2-40B4-BE49-F238E27FC236}">
                <a16:creationId xmlns:a16="http://schemas.microsoft.com/office/drawing/2014/main" id="{380276C6-0614-E042-31D0-4DA10D2B41F2}"/>
              </a:ext>
            </a:extLst>
          </p:cNvPr>
          <p:cNvCxnSpPr/>
          <p:nvPr/>
        </p:nvCxnSpPr>
        <p:spPr>
          <a:xfrm>
            <a:off x="9004916" y="4665542"/>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86C32562-0CBA-B761-B24C-ADD796E282C2}"/>
              </a:ext>
            </a:extLst>
          </p:cNvPr>
          <p:cNvSpPr txBox="1"/>
          <p:nvPr/>
        </p:nvSpPr>
        <p:spPr>
          <a:xfrm>
            <a:off x="7919621" y="5638442"/>
            <a:ext cx="2170590" cy="646331"/>
          </a:xfrm>
          <a:prstGeom prst="rect">
            <a:avLst/>
          </a:prstGeom>
          <a:noFill/>
        </p:spPr>
        <p:txBody>
          <a:bodyPr wrap="square" rtlCol="0">
            <a:spAutoFit/>
          </a:bodyPr>
          <a:lstStyle/>
          <a:p>
            <a:pPr algn="ctr"/>
            <a:r>
              <a:rPr lang="tr-TR" dirty="0">
                <a:latin typeface="Berlin Sans FB Demi" panose="020E0802020502020306" pitchFamily="34" charset="0"/>
              </a:rPr>
              <a:t>City Opener</a:t>
            </a:r>
          </a:p>
          <a:p>
            <a:pPr algn="ctr"/>
            <a:endParaRPr lang="tr-TR" dirty="0">
              <a:latin typeface="Berlin Sans FB Demi" panose="020E0802020502020306" pitchFamily="34" charset="0"/>
            </a:endParaRPr>
          </a:p>
        </p:txBody>
      </p:sp>
      <p:cxnSp>
        <p:nvCxnSpPr>
          <p:cNvPr id="20" name="Straight Arrow Connector 19">
            <a:extLst>
              <a:ext uri="{FF2B5EF4-FFF2-40B4-BE49-F238E27FC236}">
                <a16:creationId xmlns:a16="http://schemas.microsoft.com/office/drawing/2014/main" id="{C1C24677-955F-7EFB-974C-7A829FB92B9E}"/>
              </a:ext>
            </a:extLst>
          </p:cNvPr>
          <p:cNvCxnSpPr/>
          <p:nvPr/>
        </p:nvCxnSpPr>
        <p:spPr>
          <a:xfrm>
            <a:off x="10586620" y="4729165"/>
            <a:ext cx="0" cy="72796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868C1F81-A5F4-7DD7-6E3A-6CCEBE16A795}"/>
              </a:ext>
            </a:extLst>
          </p:cNvPr>
          <p:cNvSpPr txBox="1"/>
          <p:nvPr/>
        </p:nvSpPr>
        <p:spPr>
          <a:xfrm>
            <a:off x="9470434" y="5638442"/>
            <a:ext cx="2170590" cy="923330"/>
          </a:xfrm>
          <a:prstGeom prst="rect">
            <a:avLst/>
          </a:prstGeom>
          <a:noFill/>
        </p:spPr>
        <p:txBody>
          <a:bodyPr wrap="square" rtlCol="0">
            <a:spAutoFit/>
          </a:bodyPr>
          <a:lstStyle/>
          <a:p>
            <a:pPr algn="ctr"/>
            <a:r>
              <a:rPr lang="tr-TR" dirty="0">
                <a:latin typeface="Berlin Sans FB Demi" panose="020E0802020502020306" pitchFamily="34" charset="0"/>
              </a:rPr>
              <a:t>Conclusion </a:t>
            </a:r>
          </a:p>
          <a:p>
            <a:pPr algn="ctr"/>
            <a:r>
              <a:rPr lang="tr-TR" dirty="0">
                <a:latin typeface="Berlin Sans FB Demi" panose="020E0802020502020306" pitchFamily="34" charset="0"/>
              </a:rPr>
              <a:t>And Remarks</a:t>
            </a:r>
          </a:p>
          <a:p>
            <a:pPr algn="ctr"/>
            <a:endParaRPr lang="tr-TR" dirty="0">
              <a:latin typeface="Berlin Sans FB Demi" panose="020E0802020502020306" pitchFamily="34" charset="0"/>
            </a:endParaRPr>
          </a:p>
        </p:txBody>
      </p:sp>
      <p:sp>
        <p:nvSpPr>
          <p:cNvPr id="25" name="Title 3">
            <a:extLst>
              <a:ext uri="{FF2B5EF4-FFF2-40B4-BE49-F238E27FC236}">
                <a16:creationId xmlns:a16="http://schemas.microsoft.com/office/drawing/2014/main" id="{0AEE926B-A64E-F078-C755-B8071E46B42B}"/>
              </a:ext>
            </a:extLst>
          </p:cNvPr>
          <p:cNvSpPr txBox="1">
            <a:spLocks/>
          </p:cNvSpPr>
          <p:nvPr/>
        </p:nvSpPr>
        <p:spPr>
          <a:xfrm>
            <a:off x="662749" y="252745"/>
            <a:ext cx="4434721" cy="750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5400" kern="1200" dirty="0">
                <a:solidFill>
                  <a:schemeClr val="tx1"/>
                </a:solidFill>
                <a:latin typeface="+mj-lt"/>
                <a:ea typeface="+mj-ea"/>
                <a:cs typeface="+mj-cs"/>
              </a:defRPr>
            </a:lvl1pPr>
          </a:lstStyle>
          <a:p>
            <a:r>
              <a:rPr lang="tr-TR" sz="3600">
                <a:latin typeface="Berlin Sans FB Demi" panose="020E0802020502020306" pitchFamily="34" charset="0"/>
              </a:rPr>
              <a:t>Our Journey!</a:t>
            </a:r>
          </a:p>
        </p:txBody>
      </p:sp>
    </p:spTree>
    <p:extLst>
      <p:ext uri="{BB962C8B-B14F-4D97-AF65-F5344CB8AC3E}">
        <p14:creationId xmlns:p14="http://schemas.microsoft.com/office/powerpoint/2010/main" val="22325149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4976D1-2852-32B5-12BB-0E13BAAA811B}"/>
              </a:ext>
            </a:extLst>
          </p:cNvPr>
          <p:cNvSpPr txBox="1">
            <a:spLocks/>
          </p:cNvSpPr>
          <p:nvPr/>
        </p:nvSpPr>
        <p:spPr>
          <a:xfrm>
            <a:off x="867340" y="1093346"/>
            <a:ext cx="6081204" cy="1909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a:latin typeface="Berlin Sans FB" panose="020E0602020502020306" pitchFamily="34" charset="0"/>
            </a:endParaRPr>
          </a:p>
          <a:p>
            <a:pPr marL="285750" indent="-285750">
              <a:buFont typeface="Wingdings" panose="05000000000000000000" pitchFamily="2" charset="2"/>
              <a:buChar char="§"/>
            </a:pPr>
            <a:endParaRPr lang="en-US" dirty="0"/>
          </a:p>
        </p:txBody>
      </p:sp>
      <p:sp>
        <p:nvSpPr>
          <p:cNvPr id="7" name="Title 3">
            <a:extLst>
              <a:ext uri="{FF2B5EF4-FFF2-40B4-BE49-F238E27FC236}">
                <a16:creationId xmlns:a16="http://schemas.microsoft.com/office/drawing/2014/main" id="{BEAED603-CEAE-EF1C-A32A-CBB478351870}"/>
              </a:ext>
            </a:extLst>
          </p:cNvPr>
          <p:cNvSpPr txBox="1">
            <a:spLocks/>
          </p:cNvSpPr>
          <p:nvPr/>
        </p:nvSpPr>
        <p:spPr>
          <a:xfrm>
            <a:off x="-7570" y="276860"/>
            <a:ext cx="4434721" cy="75043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4500" kern="1200" dirty="0">
                <a:solidFill>
                  <a:schemeClr val="bg1"/>
                </a:solidFill>
                <a:latin typeface="+mj-lt"/>
                <a:ea typeface="+mj-ea"/>
                <a:cs typeface="+mj-cs"/>
              </a:defRPr>
            </a:lvl1pPr>
          </a:lstStyle>
          <a:p>
            <a:r>
              <a:rPr lang="tr-TR" sz="3600" dirty="0">
                <a:solidFill>
                  <a:schemeClr val="tx1"/>
                </a:solidFill>
                <a:latin typeface="Berlin Sans FB Demi" panose="020E0802020502020306" pitchFamily="34" charset="0"/>
              </a:rPr>
              <a:t>Introduction</a:t>
            </a:r>
          </a:p>
        </p:txBody>
      </p:sp>
      <p:sp>
        <p:nvSpPr>
          <p:cNvPr id="8" name="Rectangle: Rounded Corners 7">
            <a:extLst>
              <a:ext uri="{FF2B5EF4-FFF2-40B4-BE49-F238E27FC236}">
                <a16:creationId xmlns:a16="http://schemas.microsoft.com/office/drawing/2014/main" id="{8471C35B-BC1E-239C-8563-C468A1248386}"/>
              </a:ext>
            </a:extLst>
          </p:cNvPr>
          <p:cNvSpPr/>
          <p:nvPr/>
        </p:nvSpPr>
        <p:spPr>
          <a:xfrm>
            <a:off x="894018" y="1023189"/>
            <a:ext cx="2041981" cy="46033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Northwind Traders</a:t>
            </a:r>
            <a:endParaRPr lang="en-GB" dirty="0"/>
          </a:p>
        </p:txBody>
      </p:sp>
      <p:sp>
        <p:nvSpPr>
          <p:cNvPr id="9" name="Rectangle: Rounded Corners 8">
            <a:extLst>
              <a:ext uri="{FF2B5EF4-FFF2-40B4-BE49-F238E27FC236}">
                <a16:creationId xmlns:a16="http://schemas.microsoft.com/office/drawing/2014/main" id="{27255383-C773-F2EC-69F7-E6F41FAD5906}"/>
              </a:ext>
            </a:extLst>
          </p:cNvPr>
          <p:cNvSpPr/>
          <p:nvPr/>
        </p:nvSpPr>
        <p:spPr>
          <a:xfrm>
            <a:off x="867340" y="1800337"/>
            <a:ext cx="426128" cy="452071"/>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a:t>
            </a:r>
            <a:endParaRPr lang="en-GB" dirty="0"/>
          </a:p>
        </p:txBody>
      </p:sp>
      <p:sp>
        <p:nvSpPr>
          <p:cNvPr id="10" name="TextBox 9">
            <a:extLst>
              <a:ext uri="{FF2B5EF4-FFF2-40B4-BE49-F238E27FC236}">
                <a16:creationId xmlns:a16="http://schemas.microsoft.com/office/drawing/2014/main" id="{44E8A2B2-58BC-A295-8B61-B499B0403557}"/>
              </a:ext>
            </a:extLst>
          </p:cNvPr>
          <p:cNvSpPr txBox="1"/>
          <p:nvPr/>
        </p:nvSpPr>
        <p:spPr>
          <a:xfrm>
            <a:off x="1443077" y="1776794"/>
            <a:ext cx="4911978" cy="646331"/>
          </a:xfrm>
          <a:prstGeom prst="rect">
            <a:avLst/>
          </a:prstGeom>
          <a:noFill/>
        </p:spPr>
        <p:txBody>
          <a:bodyPr wrap="square" rtlCol="0">
            <a:spAutoFit/>
          </a:bodyPr>
          <a:lstStyle/>
          <a:p>
            <a:r>
              <a:rPr lang="tr-TR" dirty="0">
                <a:latin typeface="Berlin Sans FB" panose="020E0602020502020306" pitchFamily="34" charset="0"/>
              </a:rPr>
              <a:t>What does our company do?</a:t>
            </a:r>
          </a:p>
          <a:p>
            <a:endParaRPr lang="en-GB" dirty="0"/>
          </a:p>
        </p:txBody>
      </p:sp>
      <p:pic>
        <p:nvPicPr>
          <p:cNvPr id="11" name="Picture 10">
            <a:extLst>
              <a:ext uri="{FF2B5EF4-FFF2-40B4-BE49-F238E27FC236}">
                <a16:creationId xmlns:a16="http://schemas.microsoft.com/office/drawing/2014/main" id="{89AD342F-BCE2-90F1-BFDC-CFD3D9B4B5F9}"/>
              </a:ext>
            </a:extLst>
          </p:cNvPr>
          <p:cNvPicPr>
            <a:picLocks noChangeAspect="1"/>
          </p:cNvPicPr>
          <p:nvPr/>
        </p:nvPicPr>
        <p:blipFill>
          <a:blip r:embed="rId3"/>
          <a:stretch>
            <a:fillRect/>
          </a:stretch>
        </p:blipFill>
        <p:spPr>
          <a:xfrm>
            <a:off x="9135123" y="381817"/>
            <a:ext cx="1690194" cy="1592682"/>
          </a:xfrm>
          <a:prstGeom prst="rect">
            <a:avLst/>
          </a:prstGeom>
        </p:spPr>
      </p:pic>
      <p:pic>
        <p:nvPicPr>
          <p:cNvPr id="12" name="Picture Placeholder 12" descr="Aerial view of a container ship">
            <a:extLst>
              <a:ext uri="{FF2B5EF4-FFF2-40B4-BE49-F238E27FC236}">
                <a16:creationId xmlns:a16="http://schemas.microsoft.com/office/drawing/2014/main" id="{09C751C8-1CD1-5500-5DAD-CF50B438DFF3}"/>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8187612" y="2423125"/>
            <a:ext cx="3585215" cy="3585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2545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7.png"/></Relationships>
</file>

<file path=ppt/webextensions/webextension1.xml><?xml version="1.0" encoding="utf-8"?>
<we:webextension xmlns:we="http://schemas.microsoft.com/office/webextensions/webextension/2010/11" id="{88B0F83E-8272-443D-8DF9-91CFD5046E50}">
  <we:reference id="wa200003233" version="2.0.0.3" store="en-US" storeType="OMEX"/>
  <we:alternateReferences>
    <we:reference id="WA200003233" version="2.0.0.3" store="WA200003233" storeType="OMEX"/>
  </we:alternateReferences>
  <we:properties>
    <we:property name="backgroundColor" value="&quot;rgb(255,255,255)&quot;"/>
    <we:property name="bookmark" value="&quot;H4sIAAAAAAAAA+1YTVPbMBD9K4wuXDwd+TMxNwjpTGdoyQSGS4fDWlobgWN5ZDmQMvnvleyEEhoIDYRQ2pu9q+w+vX27snJLuKjKHCbfYIRkjxxIeTUCdbXjEocUizbKWcooRe6FndDl1A/RN6tkqYUsKrJ3SzSoDPWZqGrIbUBj/H7uEMjzAWT2LYW8QoeUqCpZQC5+YLvYuLSqceoQvClzqcCGPNGg0YYdm+Xm3UBxP9mMwLQY4wky3VqHWEql5+8OqdqnBtKizwZrEvZkoUEUJrC1dX2zG5YErNvxKdCgw5PY2lOR69mSZNK/KZXZj9nlpLS09Ay6TCrBICcNboVVNUvSk3k9ap76C/YTWSuGQ0wbV6GFnphI/ZHZ8wQNQVPDwEBJw0/j+CxUpZvKWMeFvO4pNFk52aNT5w7IPh9DwYz1IYqvCFWt8LkwjhW3m32A4bjYORVbRXBkZfB7+nNjqUSR5TMN/SruaYsqN/Xt5XVlSoi8rUhPjhLZuwClrXCTSyMLW10TSdrUB5OmwIdCzfXiOQ+AvzKn0/O5nI378p5uZ+pqAW1ATudT64w9n/I0SkM3oD6NIoqMrhT++6w2A8W3WtQZcMusQyj6sRsZcoMwxo6PgRdum9jHG/n9c3u/Yawr4F3f7WAQeNSDIAliFq0e2I/Su59lCjOYnxD9F4zyR+Bb65fDxvy5LmZUhU+N1Nc7XZZDOrkQpT0EzYws9JPD/S2QDDGzv1xDmqXAF83z7dV+E6P/ebVuZ38Sxnb8dyHgnEaxG7pJ+L+H/pzXutCmVmtIdwTlQ9W+pR7muFs1YBokLnph4LFuTFkHYr+75QNrgIqB+UzP/s4zawF+e2xFSZqiFyAFTCL03Ih5+Ib3jPVOgpVMV7lgqBa4JiM0N0H7wEFDs5uyzSiw9UveuLHZ7C05EoaANvYZ5LUNu3sAlWC7lrwZfUu7o1lebXhWBsAwiJjf5cxjLOwkYcg/wAXx3x3aL5B7KcZSn0KS40f65miyrtNGz7ttOmQorzfbpU2jLhtBstZVaRp4AAUuGUVGYlBw5CvGUfPX1d0wmk5/AkBBEAU6EwAA&quot;"/>
    <we:property name="creatorSessionId" value="&quot;bc48349a-33af-4a31-99fd-cca3cbc43669&quot;"/>
    <we:property name="creatorTenantId" value="&quot;6f23ce14-c337-487f-80d2-7d41dd622593&quot;"/>
    <we:property name="creatorUserId" value="&quot;10032001DA59DAC8&quot;"/>
    <we:property name="datasetId" value="&quot;b3eb69f6-4fe3-42af-ae32-61e9e4e3388c&quot;"/>
    <we:property name="embedUrl" value="&quot;/reportEmbed?reportId=750c079e-999a-46aa-8065-37deac48c117&amp;config=eyJjbHVzdGVyVXJsIjoiaHR0cHM6Ly9XQUJJLVdFU1QtRVVST1BFLUUtUFJJTUFSWS1yZWRpcmVjdC5hbmFseXNpcy53aW5kb3dzLm5ldCIsImVtYmVkRmVhdHVyZXMiOnsibW9kZXJuRW1iZWQiOnRydWUsInVzYWdlTWV0cmljc1ZOZXh0Ijp0cnVlfX0%3D&amp;disableSensitivityBanner=true&quot;"/>
    <we:property name="initialStateBookmark" value="&quot;H4sIAAAAAAAAA+1YS0/jMBD+K8gXLtUq7zbcSinSildVEJdVtZrY02BI48hxCl3U/76208IWKh6ltLsrbvHYmfnmm5eTe8J4WWQwOYURkj2yL8TNCOTNjksaJJ/Jzs6OTtr9o5+n7ZOuFotCcZGXZO+eKJApqkteVpAZDVr4Y9AgkGU9SM1qCFmJDVKgLEUOGf+F9WG9pWSF0wbBuyITEozKcwUKjdqxPq7X2rb7zdcWgSo+xnOkqpb2sRBSzdcNUtZPFtLinlFmDXZEroDnWrGRJWEce77TgoAxJ4rd0E1CIx/yTM2PTLp3hdT+aC8nheGhzcaQU2TEgpZYljML7TSVmMLcYHdhsyOyarREfi4qSbGPQ7uVK64m2saZZMb+VBPTk0LT9ij9fmDFh1U+cy00yytx25GoeWNkz5k2HsB2tCgVklPInuFdB6TzK150RJUrOSHPcQy0pOR5ms3C/RiHixreCAqTScm1jpOhezoPsjZx/Uc0Z25MbBzWj3swNdsBa/luE4PAczwIkiCmUfyVDe9nVZ/JMVdL8mGzSPqYmjdXSMuCY+cKpHqam8LY2q+z8IDLeXPxGk+Qbi/208FmK+gx1nUNOejHbuQ7LAhjbPoYeKGzeg2dIJSVxA9yle9ccD3BVsgDCpKtmgNrxm741S0KKAYR9VuMepSGzSQM2av0rq/WuiM9pCeIz3Aeclkqe3d4qei/euU7euUbmtRYqAtIMvyf2pS1Wq7Qpd6Um9psX9yuov49TbDlM8enSUBbTd8BJ2iy5PWLxN9fpZ/cjTeF4Nh8XaxQb5kOcierSh1CZHVEOmKUiA/dFNY+JdY//t9WWDbxzccUG0bD0A0c34kiB+m2p/+q0d766J8Br+c+DoPERS8MPNqKHdqE2G9tmdgeSgr6Yzr9N+ldgF+THCXDIXoBOoBJhJ4bUQ832LY/6ZpQZpyiXOCajFCm1jUGCqw3RW2RY70vmN1G6+w9OeaagFr3JWSVUbu7DyWnu4a8GX1L+449/rnz1naeZc6JSpWFvjD3IMclTmrnIGfIXnHU/roi1ojmlZvr1ssvmB9aD7RMp78BsC5np1sTAAA=&quot;"/>
    <we:property name="isFiltersActionButtonVisible" value="true"/>
    <we:property name="pageDisplayName" value="&quot;Order Shipping Performance&quot;"/>
    <we:property name="pageName" value="&quot;ReportSection&quot;"/>
    <we:property name="reportEmbeddedTime" value="&quot;2022-12-20T08:49:27.535Z&quot;"/>
    <we:property name="reportName" value="&quot;develhope&quot;"/>
    <we:property name="reportState" value="&quot;CONNECTED&quot;"/>
    <we:property name="reportUrl" value="&quot;/groups/me/reports/750c079e-999a-46aa-8065-37deac48c117/ReportSection?bookmarkGuid=0b0d9f06-8c0f-445e-8b18-723ab79ef2e7&amp;bookmarkUsage=1&amp;ctid=6f23ce14-c337-487f-80d2-7d41dd622593&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Template>
  <TotalTime>1</TotalTime>
  <Words>696</Words>
  <Application>Microsoft Office PowerPoint</Application>
  <PresentationFormat>Widescreen</PresentationFormat>
  <Paragraphs>97</Paragraphs>
  <Slides>19</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Berlin Sans FB</vt:lpstr>
      <vt:lpstr>Berlin Sans FB Demi</vt:lpstr>
      <vt:lpstr>Calibri</vt:lpstr>
      <vt:lpstr>Calibri Light</vt:lpstr>
      <vt:lpstr>var(--jp-content-font-family)</vt:lpstr>
      <vt:lpstr>Wingdings</vt:lpstr>
      <vt:lpstr>Office Theme</vt:lpstr>
      <vt:lpstr>Develhope Team Project SQL Project: Northwind Traders Team #1</vt:lpstr>
      <vt:lpstr>Our Journey!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According to:-    https://pctechmag.com/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Develhope Team Project SQL Project: Northwind Traders Team #1</dc:title>
  <dc:creator>Cenk KORKMAZ</dc:creator>
  <cp:lastModifiedBy>Cenk KORKMAZ</cp:lastModifiedBy>
  <cp:revision>3</cp:revision>
  <dcterms:created xsi:type="dcterms:W3CDTF">2023-01-09T18:25:15Z</dcterms:created>
  <dcterms:modified xsi:type="dcterms:W3CDTF">2023-01-09T18:26:49Z</dcterms:modified>
</cp:coreProperties>
</file>